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2"/>
  </p:notesMasterIdLst>
  <p:handoutMasterIdLst>
    <p:handoutMasterId r:id="rId73"/>
  </p:handoutMasterIdLst>
  <p:sldIdLst>
    <p:sldId id="313" r:id="rId2"/>
    <p:sldId id="370" r:id="rId3"/>
    <p:sldId id="371" r:id="rId4"/>
    <p:sldId id="373" r:id="rId5"/>
    <p:sldId id="374" r:id="rId6"/>
    <p:sldId id="433" r:id="rId7"/>
    <p:sldId id="434" r:id="rId8"/>
    <p:sldId id="375" r:id="rId9"/>
    <p:sldId id="376" r:id="rId10"/>
    <p:sldId id="377" r:id="rId11"/>
    <p:sldId id="378" r:id="rId12"/>
    <p:sldId id="379" r:id="rId13"/>
    <p:sldId id="380" r:id="rId14"/>
    <p:sldId id="381" r:id="rId15"/>
    <p:sldId id="382" r:id="rId16"/>
    <p:sldId id="383" r:id="rId17"/>
    <p:sldId id="384" r:id="rId18"/>
    <p:sldId id="385" r:id="rId19"/>
    <p:sldId id="386" r:id="rId20"/>
    <p:sldId id="387" r:id="rId21"/>
    <p:sldId id="388" r:id="rId22"/>
    <p:sldId id="389" r:id="rId23"/>
    <p:sldId id="390" r:id="rId24"/>
    <p:sldId id="391" r:id="rId25"/>
    <p:sldId id="392" r:id="rId26"/>
    <p:sldId id="393" r:id="rId27"/>
    <p:sldId id="395" r:id="rId28"/>
    <p:sldId id="394" r:id="rId29"/>
    <p:sldId id="396" r:id="rId30"/>
    <p:sldId id="397" r:id="rId31"/>
    <p:sldId id="398" r:id="rId32"/>
    <p:sldId id="399" r:id="rId33"/>
    <p:sldId id="400" r:id="rId34"/>
    <p:sldId id="401" r:id="rId35"/>
    <p:sldId id="402" r:id="rId36"/>
    <p:sldId id="403" r:id="rId37"/>
    <p:sldId id="404" r:id="rId38"/>
    <p:sldId id="405" r:id="rId39"/>
    <p:sldId id="406" r:id="rId40"/>
    <p:sldId id="407" r:id="rId41"/>
    <p:sldId id="408" r:id="rId42"/>
    <p:sldId id="409" r:id="rId43"/>
    <p:sldId id="410" r:id="rId44"/>
    <p:sldId id="411" r:id="rId45"/>
    <p:sldId id="412" r:id="rId46"/>
    <p:sldId id="413" r:id="rId47"/>
    <p:sldId id="435" r:id="rId48"/>
    <p:sldId id="414" r:id="rId49"/>
    <p:sldId id="415" r:id="rId50"/>
    <p:sldId id="463" r:id="rId51"/>
    <p:sldId id="456" r:id="rId52"/>
    <p:sldId id="457" r:id="rId53"/>
    <p:sldId id="458" r:id="rId54"/>
    <p:sldId id="460" r:id="rId55"/>
    <p:sldId id="462" r:id="rId56"/>
    <p:sldId id="416" r:id="rId57"/>
    <p:sldId id="417" r:id="rId58"/>
    <p:sldId id="418" r:id="rId59"/>
    <p:sldId id="419" r:id="rId60"/>
    <p:sldId id="420" r:id="rId61"/>
    <p:sldId id="421" r:id="rId62"/>
    <p:sldId id="422" r:id="rId63"/>
    <p:sldId id="425" r:id="rId64"/>
    <p:sldId id="426" r:id="rId65"/>
    <p:sldId id="427" r:id="rId66"/>
    <p:sldId id="428" r:id="rId67"/>
    <p:sldId id="429" r:id="rId68"/>
    <p:sldId id="430" r:id="rId69"/>
    <p:sldId id="454" r:id="rId70"/>
    <p:sldId id="432" r:id="rId71"/>
  </p:sldIdLst>
  <p:sldSz cx="9902825" cy="6858000"/>
  <p:notesSz cx="6797675" cy="9874250"/>
  <p:defaultTextStyle>
    <a:defPPr>
      <a:defRPr lang="en-US"/>
    </a:defPPr>
    <a:lvl1pPr algn="l" rtl="0" eaLnBrk="0" fontAlgn="base" hangingPunct="0">
      <a:spcBef>
        <a:spcPct val="0"/>
      </a:spcBef>
      <a:spcAft>
        <a:spcPct val="0"/>
      </a:spcAft>
      <a:defRPr sz="2000"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sz="2000"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sz="2000"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sz="2000"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sz="2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000"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00"/>
    <a:srgbClr val="CCCCFF"/>
    <a:srgbClr val="EAEAEA"/>
    <a:srgbClr val="F8F8F8"/>
    <a:srgbClr val="FFFF00"/>
    <a:srgbClr val="333399"/>
    <a:srgbClr val="FFFFCC"/>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948" y="-192"/>
      </p:cViewPr>
      <p:guideLst>
        <p:guide orient="horz" pos="2160"/>
        <p:guide pos="31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616"/>
    </p:cViewPr>
  </p:sorterViewPr>
  <p:notesViewPr>
    <p:cSldViewPr>
      <p:cViewPr>
        <p:scale>
          <a:sx n="100" d="100"/>
          <a:sy n="100" d="100"/>
        </p:scale>
        <p:origin x="-882" y="-72"/>
      </p:cViewPr>
      <p:guideLst>
        <p:guide orient="horz" pos="2173"/>
        <p:guide pos="315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587" y="-1579"/>
            <a:ext cx="2947299" cy="494108"/>
          </a:xfrm>
          <a:prstGeom prst="rect">
            <a:avLst/>
          </a:prstGeom>
          <a:noFill/>
          <a:ln w="9525">
            <a:noFill/>
            <a:miter lim="800000"/>
            <a:headEnd/>
            <a:tailEnd/>
          </a:ln>
          <a:effectLst/>
        </p:spPr>
        <p:txBody>
          <a:bodyPr vert="horz" wrap="square" lIns="19222" tIns="0" rIns="19222" bIns="0" numCol="1" anchor="t" anchorCtr="0" compatLnSpc="1">
            <a:prstTxWarp prst="textNoShape">
              <a:avLst/>
            </a:prstTxWarp>
          </a:bodyPr>
          <a:lstStyle>
            <a:lvl1pPr defTabSz="934929">
              <a:defRPr sz="1000" i="1" smtClean="0">
                <a:latin typeface="Times New Roman" charset="0"/>
                <a:ea typeface="ＭＳ Ｐゴシック" charset="0"/>
                <a:cs typeface="ＭＳ Ｐゴシック" charset="0"/>
              </a:defRPr>
            </a:lvl1pPr>
          </a:lstStyle>
          <a:p>
            <a:pPr>
              <a:defRPr/>
            </a:pPr>
            <a:endParaRPr lang="en-GB"/>
          </a:p>
        </p:txBody>
      </p:sp>
      <p:sp>
        <p:nvSpPr>
          <p:cNvPr id="3075" name="Rectangle 3"/>
          <p:cNvSpPr>
            <a:spLocks noGrp="1" noChangeArrowheads="1"/>
          </p:cNvSpPr>
          <p:nvPr>
            <p:ph type="dt" sz="quarter" idx="1"/>
          </p:nvPr>
        </p:nvSpPr>
        <p:spPr bwMode="auto">
          <a:xfrm>
            <a:off x="3850376" y="-1579"/>
            <a:ext cx="2947299" cy="494108"/>
          </a:xfrm>
          <a:prstGeom prst="rect">
            <a:avLst/>
          </a:prstGeom>
          <a:noFill/>
          <a:ln w="9525">
            <a:noFill/>
            <a:miter lim="800000"/>
            <a:headEnd/>
            <a:tailEnd/>
          </a:ln>
          <a:effectLst/>
        </p:spPr>
        <p:txBody>
          <a:bodyPr vert="horz" wrap="square" lIns="19222" tIns="0" rIns="19222" bIns="0" numCol="1" anchor="t" anchorCtr="0" compatLnSpc="1">
            <a:prstTxWarp prst="textNoShape">
              <a:avLst/>
            </a:prstTxWarp>
          </a:bodyPr>
          <a:lstStyle>
            <a:lvl1pPr algn="r" defTabSz="934929">
              <a:defRPr sz="1000" i="1" smtClean="0">
                <a:latin typeface="Times New Roman" charset="0"/>
                <a:ea typeface="ＭＳ Ｐゴシック" charset="0"/>
                <a:cs typeface="ＭＳ Ｐゴシック" charset="0"/>
              </a:defRPr>
            </a:lvl1pPr>
          </a:lstStyle>
          <a:p>
            <a:pPr>
              <a:defRPr/>
            </a:pPr>
            <a:endParaRPr lang="en-GB"/>
          </a:p>
        </p:txBody>
      </p:sp>
      <p:sp>
        <p:nvSpPr>
          <p:cNvPr id="3076" name="Rectangle 4"/>
          <p:cNvSpPr>
            <a:spLocks noGrp="1" noChangeArrowheads="1"/>
          </p:cNvSpPr>
          <p:nvPr>
            <p:ph type="ftr" sz="quarter" idx="2"/>
          </p:nvPr>
        </p:nvSpPr>
        <p:spPr bwMode="auto">
          <a:xfrm>
            <a:off x="-1587" y="9378565"/>
            <a:ext cx="2947299" cy="495686"/>
          </a:xfrm>
          <a:prstGeom prst="rect">
            <a:avLst/>
          </a:prstGeom>
          <a:noFill/>
          <a:ln w="9525">
            <a:noFill/>
            <a:miter lim="800000"/>
            <a:headEnd/>
            <a:tailEnd/>
          </a:ln>
          <a:effectLst/>
        </p:spPr>
        <p:txBody>
          <a:bodyPr vert="horz" wrap="square" lIns="19222" tIns="0" rIns="19222" bIns="0" numCol="1" anchor="b" anchorCtr="0" compatLnSpc="1">
            <a:prstTxWarp prst="textNoShape">
              <a:avLst/>
            </a:prstTxWarp>
          </a:bodyPr>
          <a:lstStyle>
            <a:lvl1pPr defTabSz="934929">
              <a:defRPr sz="1000" i="1" smtClean="0">
                <a:latin typeface="Times New Roman" charset="0"/>
                <a:ea typeface="ＭＳ Ｐゴシック" charset="0"/>
                <a:cs typeface="ＭＳ Ｐゴシック" charset="0"/>
              </a:defRPr>
            </a:lvl1pPr>
          </a:lstStyle>
          <a:p>
            <a:pPr>
              <a:defRPr/>
            </a:pPr>
            <a:endParaRPr lang="en-GB"/>
          </a:p>
        </p:txBody>
      </p:sp>
      <p:sp>
        <p:nvSpPr>
          <p:cNvPr id="3077" name="Rectangle 5"/>
          <p:cNvSpPr>
            <a:spLocks noGrp="1" noChangeArrowheads="1"/>
          </p:cNvSpPr>
          <p:nvPr>
            <p:ph type="sldNum" sz="quarter" idx="3"/>
          </p:nvPr>
        </p:nvSpPr>
        <p:spPr bwMode="auto">
          <a:xfrm>
            <a:off x="3850376" y="9378565"/>
            <a:ext cx="2947299" cy="495686"/>
          </a:xfrm>
          <a:prstGeom prst="rect">
            <a:avLst/>
          </a:prstGeom>
          <a:noFill/>
          <a:ln w="9525">
            <a:noFill/>
            <a:miter lim="800000"/>
            <a:headEnd/>
            <a:tailEnd/>
          </a:ln>
          <a:effectLst/>
        </p:spPr>
        <p:txBody>
          <a:bodyPr vert="horz" wrap="square" lIns="19222" tIns="0" rIns="19222" bIns="0" numCol="1" anchor="b" anchorCtr="0" compatLnSpc="1">
            <a:prstTxWarp prst="textNoShape">
              <a:avLst/>
            </a:prstTxWarp>
          </a:bodyPr>
          <a:lstStyle>
            <a:lvl1pPr algn="r" defTabSz="934929">
              <a:defRPr sz="1000" i="1">
                <a:latin typeface="Times New Roman" pitchFamily="18" charset="0"/>
              </a:defRPr>
            </a:lvl1pPr>
          </a:lstStyle>
          <a:p>
            <a:fld id="{975B3BC0-9CAE-43E7-A357-5E81B845FB54}" type="slidenum">
              <a:rPr lang="en-GB"/>
              <a:pPr/>
              <a:t>‹#›</a:t>
            </a:fld>
            <a:endParaRPr lang="en-GB"/>
          </a:p>
        </p:txBody>
      </p:sp>
    </p:spTree>
    <p:extLst>
      <p:ext uri="{BB962C8B-B14F-4D97-AF65-F5344CB8AC3E}">
        <p14:creationId xmlns:p14="http://schemas.microsoft.com/office/powerpoint/2010/main" val="10976048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idx="2"/>
          </p:nvPr>
        </p:nvSpPr>
        <p:spPr bwMode="auto">
          <a:xfrm>
            <a:off x="417513" y="552450"/>
            <a:ext cx="5992812" cy="4149725"/>
          </a:xfrm>
          <a:prstGeom prst="rect">
            <a:avLst/>
          </a:prstGeom>
          <a:noFill/>
          <a:ln w="12700">
            <a:solidFill>
              <a:schemeClr val="tx1"/>
            </a:solidFill>
            <a:miter lim="800000"/>
            <a:headEnd/>
            <a:tailEnd/>
          </a:ln>
        </p:spPr>
      </p:sp>
      <p:sp>
        <p:nvSpPr>
          <p:cNvPr id="2051" name="Rectangle 3"/>
          <p:cNvSpPr>
            <a:spLocks noGrp="1" noChangeArrowheads="1"/>
          </p:cNvSpPr>
          <p:nvPr>
            <p:ph type="hdr" sz="quarter"/>
          </p:nvPr>
        </p:nvSpPr>
        <p:spPr bwMode="auto">
          <a:xfrm>
            <a:off x="-1587" y="-1579"/>
            <a:ext cx="2947299" cy="494108"/>
          </a:xfrm>
          <a:prstGeom prst="rect">
            <a:avLst/>
          </a:prstGeom>
          <a:noFill/>
          <a:ln w="9525">
            <a:noFill/>
            <a:miter lim="800000"/>
            <a:headEnd/>
            <a:tailEnd/>
          </a:ln>
          <a:effectLst/>
        </p:spPr>
        <p:txBody>
          <a:bodyPr vert="horz" wrap="square" lIns="19222" tIns="0" rIns="19222" bIns="0" numCol="1" anchor="t" anchorCtr="0" compatLnSpc="1">
            <a:prstTxWarp prst="textNoShape">
              <a:avLst/>
            </a:prstTxWarp>
          </a:bodyPr>
          <a:lstStyle>
            <a:lvl1pPr defTabSz="934929">
              <a:defRPr sz="1000" i="1" smtClean="0">
                <a:latin typeface="Times New Roman" charset="0"/>
                <a:ea typeface="ＭＳ Ｐゴシック" charset="0"/>
                <a:cs typeface="ＭＳ Ｐゴシック" charset="0"/>
              </a:defRPr>
            </a:lvl1pPr>
          </a:lstStyle>
          <a:p>
            <a:pPr>
              <a:defRPr/>
            </a:pPr>
            <a:endParaRPr lang="en-GB"/>
          </a:p>
        </p:txBody>
      </p:sp>
      <p:sp>
        <p:nvSpPr>
          <p:cNvPr id="2052" name="Rectangle 4"/>
          <p:cNvSpPr>
            <a:spLocks noGrp="1" noChangeArrowheads="1"/>
          </p:cNvSpPr>
          <p:nvPr>
            <p:ph type="dt" idx="1"/>
          </p:nvPr>
        </p:nvSpPr>
        <p:spPr bwMode="auto">
          <a:xfrm>
            <a:off x="3850376" y="-1579"/>
            <a:ext cx="2947299" cy="494108"/>
          </a:xfrm>
          <a:prstGeom prst="rect">
            <a:avLst/>
          </a:prstGeom>
          <a:noFill/>
          <a:ln w="9525">
            <a:noFill/>
            <a:miter lim="800000"/>
            <a:headEnd/>
            <a:tailEnd/>
          </a:ln>
          <a:effectLst/>
        </p:spPr>
        <p:txBody>
          <a:bodyPr vert="horz" wrap="square" lIns="19222" tIns="0" rIns="19222" bIns="0" numCol="1" anchor="t" anchorCtr="0" compatLnSpc="1">
            <a:prstTxWarp prst="textNoShape">
              <a:avLst/>
            </a:prstTxWarp>
          </a:bodyPr>
          <a:lstStyle>
            <a:lvl1pPr algn="r" defTabSz="934929">
              <a:defRPr sz="1000" i="1" smtClean="0">
                <a:latin typeface="Times New Roman" charset="0"/>
                <a:ea typeface="ＭＳ Ｐゴシック" charset="0"/>
                <a:cs typeface="ＭＳ Ｐゴシック" charset="0"/>
              </a:defRPr>
            </a:lvl1pPr>
          </a:lstStyle>
          <a:p>
            <a:pPr>
              <a:defRPr/>
            </a:pPr>
            <a:endParaRPr lang="en-GB"/>
          </a:p>
        </p:txBody>
      </p:sp>
      <p:sp>
        <p:nvSpPr>
          <p:cNvPr id="2055" name="Rectangle 7"/>
          <p:cNvSpPr>
            <a:spLocks noGrp="1" noChangeArrowheads="1"/>
          </p:cNvSpPr>
          <p:nvPr>
            <p:ph type="body" sz="quarter" idx="3"/>
          </p:nvPr>
        </p:nvSpPr>
        <p:spPr bwMode="auto">
          <a:xfrm>
            <a:off x="336471" y="4858983"/>
            <a:ext cx="6134255" cy="4559046"/>
          </a:xfrm>
          <a:prstGeom prst="rect">
            <a:avLst/>
          </a:prstGeom>
          <a:noFill/>
          <a:ln w="9525">
            <a:noFill/>
            <a:miter lim="800000"/>
            <a:headEnd/>
            <a:tailEnd/>
          </a:ln>
          <a:effectLst/>
        </p:spPr>
        <p:txBody>
          <a:bodyPr vert="horz" wrap="square" lIns="92909" tIns="48056" rIns="92909" bIns="4805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Line 10"/>
          <p:cNvSpPr>
            <a:spLocks noChangeShapeType="1"/>
          </p:cNvSpPr>
          <p:nvPr/>
        </p:nvSpPr>
        <p:spPr bwMode="auto">
          <a:xfrm>
            <a:off x="450745" y="9544319"/>
            <a:ext cx="6043788" cy="0"/>
          </a:xfrm>
          <a:prstGeom prst="line">
            <a:avLst/>
          </a:prstGeom>
          <a:noFill/>
          <a:ln w="12700">
            <a:solidFill>
              <a:schemeClr val="tx1"/>
            </a:solidFill>
            <a:round/>
            <a:headEnd type="none" w="sm" len="sm"/>
            <a:tailEnd type="none" w="sm" len="sm"/>
          </a:ln>
        </p:spPr>
        <p:txBody>
          <a:bodyPr wrap="none" lIns="91120" tIns="45560" rIns="91120" bIns="45560" anchor="ctr"/>
          <a:lstStyle/>
          <a:p>
            <a:endParaRPr lang="nl-BE"/>
          </a:p>
        </p:txBody>
      </p:sp>
    </p:spTree>
    <p:extLst>
      <p:ext uri="{BB962C8B-B14F-4D97-AF65-F5344CB8AC3E}">
        <p14:creationId xmlns:p14="http://schemas.microsoft.com/office/powerpoint/2010/main" val="3394512935"/>
      </p:ext>
    </p:extLst>
  </p:cSld>
  <p:clrMap bg1="lt1" tx1="dk1" bg2="lt2" tx2="dk2" accent1="accent1" accent2="accent2" accent3="accent3" accent4="accent4" accent5="accent5" accent6="accent6" hlink="hlink" folHlink="folHlink"/>
  <p:notesStyle>
    <a:lvl1pPr algn="l" defTabSz="927100" rtl="0" eaLnBrk="0" fontAlgn="base" hangingPunct="0">
      <a:spcBef>
        <a:spcPct val="30000"/>
      </a:spcBef>
      <a:spcAft>
        <a:spcPct val="0"/>
      </a:spcAft>
      <a:defRPr sz="1200" kern="1200">
        <a:solidFill>
          <a:schemeClr val="tx1"/>
        </a:solidFill>
        <a:latin typeface="Times New Roman" pitchFamily="-112" charset="0"/>
        <a:ea typeface="ＭＳ Ｐゴシック" charset="-128"/>
        <a:cs typeface="ＭＳ Ｐゴシック" charset="-128"/>
      </a:defRPr>
    </a:lvl1pPr>
    <a:lvl2pPr marL="460375" algn="l" defTabSz="927100"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2pPr>
    <a:lvl3pPr marL="920750" algn="just" defTabSz="927100"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3pPr>
    <a:lvl4pPr marL="1381125" algn="just" defTabSz="927100"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4pPr>
    <a:lvl5pPr marL="1841500" algn="just" defTabSz="927100"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ChangeArrowheads="1" noTextEdit="1"/>
          </p:cNvSpPr>
          <p:nvPr>
            <p:ph type="sldImg"/>
          </p:nvPr>
        </p:nvSpPr>
        <p:spPr>
          <a:ln/>
        </p:spPr>
      </p:sp>
      <p:sp>
        <p:nvSpPr>
          <p:cNvPr id="18434"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a:ln/>
        </p:spPr>
      </p:sp>
      <p:sp>
        <p:nvSpPr>
          <p:cNvPr id="38914"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ChangeArrowheads="1" noTextEdit="1"/>
          </p:cNvSpPr>
          <p:nvPr>
            <p:ph type="sldImg"/>
          </p:nvPr>
        </p:nvSpPr>
        <p:spPr>
          <a:ln/>
        </p:spPr>
      </p:sp>
      <p:sp>
        <p:nvSpPr>
          <p:cNvPr id="40962"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ln/>
        </p:spPr>
      </p:sp>
      <p:sp>
        <p:nvSpPr>
          <p:cNvPr id="43010"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a:ln/>
        </p:spPr>
      </p:sp>
      <p:sp>
        <p:nvSpPr>
          <p:cNvPr id="45058"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a:ln/>
        </p:spPr>
      </p:sp>
      <p:sp>
        <p:nvSpPr>
          <p:cNvPr id="47106"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ln/>
        </p:spPr>
      </p:sp>
      <p:sp>
        <p:nvSpPr>
          <p:cNvPr id="49154"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ln/>
        </p:spPr>
      </p:sp>
      <p:sp>
        <p:nvSpPr>
          <p:cNvPr id="51202"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ln/>
        </p:spPr>
      </p:sp>
      <p:sp>
        <p:nvSpPr>
          <p:cNvPr id="53250"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ln/>
        </p:spPr>
      </p:sp>
      <p:sp>
        <p:nvSpPr>
          <p:cNvPr id="20482"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a:ln/>
        </p:spPr>
      </p:sp>
      <p:sp>
        <p:nvSpPr>
          <p:cNvPr id="63490"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a:ln/>
        </p:spPr>
      </p:sp>
      <p:sp>
        <p:nvSpPr>
          <p:cNvPr id="65538"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a:ln/>
        </p:spPr>
      </p:sp>
      <p:sp>
        <p:nvSpPr>
          <p:cNvPr id="67586"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a:ln/>
        </p:spPr>
      </p:sp>
      <p:sp>
        <p:nvSpPr>
          <p:cNvPr id="69634"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a:ln/>
        </p:spPr>
      </p:sp>
      <p:sp>
        <p:nvSpPr>
          <p:cNvPr id="71682"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Rot="1" noChangeAspect="1" noChangeArrowheads="1" noTextEdit="1"/>
          </p:cNvSpPr>
          <p:nvPr>
            <p:ph type="sldImg"/>
          </p:nvPr>
        </p:nvSpPr>
        <p:spPr>
          <a:ln/>
        </p:spPr>
      </p:sp>
      <p:sp>
        <p:nvSpPr>
          <p:cNvPr id="73730"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ChangeArrowheads="1" noTextEdit="1"/>
          </p:cNvSpPr>
          <p:nvPr>
            <p:ph type="sldImg"/>
          </p:nvPr>
        </p:nvSpPr>
        <p:spPr>
          <a:ln/>
        </p:spPr>
      </p:sp>
      <p:sp>
        <p:nvSpPr>
          <p:cNvPr id="75778"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ChangeArrowheads="1" noTextEdit="1"/>
          </p:cNvSpPr>
          <p:nvPr>
            <p:ph type="sldImg"/>
          </p:nvPr>
        </p:nvSpPr>
        <p:spPr>
          <a:ln/>
        </p:spPr>
      </p:sp>
      <p:sp>
        <p:nvSpPr>
          <p:cNvPr id="77826"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noTextEdit="1"/>
          </p:cNvSpPr>
          <p:nvPr>
            <p:ph type="sldImg"/>
          </p:nvPr>
        </p:nvSpPr>
        <p:spPr>
          <a:ln/>
        </p:spPr>
      </p:sp>
      <p:sp>
        <p:nvSpPr>
          <p:cNvPr id="22530"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a:ln/>
        </p:spPr>
      </p:sp>
      <p:sp>
        <p:nvSpPr>
          <p:cNvPr id="79874"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spect="1" noChangeArrowheads="1" noTextEdit="1"/>
          </p:cNvSpPr>
          <p:nvPr>
            <p:ph type="sldImg"/>
          </p:nvPr>
        </p:nvSpPr>
        <p:spPr>
          <a:ln/>
        </p:spPr>
      </p:sp>
      <p:sp>
        <p:nvSpPr>
          <p:cNvPr id="81922"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a:ln/>
        </p:spPr>
      </p:sp>
      <p:sp>
        <p:nvSpPr>
          <p:cNvPr id="83970"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p:nvPr>
        </p:nvSpPr>
        <p:spPr>
          <a:ln/>
        </p:spPr>
      </p:sp>
      <p:sp>
        <p:nvSpPr>
          <p:cNvPr id="86018"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a:ln/>
        </p:spPr>
      </p:sp>
      <p:sp>
        <p:nvSpPr>
          <p:cNvPr id="88066"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a:ln/>
        </p:spPr>
      </p:sp>
      <p:sp>
        <p:nvSpPr>
          <p:cNvPr id="90114"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noChangeArrowheads="1" noTextEdit="1"/>
          </p:cNvSpPr>
          <p:nvPr>
            <p:ph type="sldImg"/>
          </p:nvPr>
        </p:nvSpPr>
        <p:spPr>
          <a:ln/>
        </p:spPr>
      </p:sp>
      <p:sp>
        <p:nvSpPr>
          <p:cNvPr id="92162"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noChangeArrowheads="1" noTextEdit="1"/>
          </p:cNvSpPr>
          <p:nvPr>
            <p:ph type="sldImg"/>
          </p:nvPr>
        </p:nvSpPr>
        <p:spPr>
          <a:ln/>
        </p:spPr>
      </p:sp>
      <p:sp>
        <p:nvSpPr>
          <p:cNvPr id="94210"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a:ln/>
        </p:spPr>
      </p:sp>
      <p:sp>
        <p:nvSpPr>
          <p:cNvPr id="96258"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a:ln/>
        </p:spPr>
      </p:sp>
      <p:sp>
        <p:nvSpPr>
          <p:cNvPr id="98306"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a:ln/>
        </p:spPr>
      </p:sp>
      <p:sp>
        <p:nvSpPr>
          <p:cNvPr id="26626"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noChangeArrowheads="1" noTextEdit="1"/>
          </p:cNvSpPr>
          <p:nvPr>
            <p:ph type="sldImg"/>
          </p:nvPr>
        </p:nvSpPr>
        <p:spPr>
          <a:ln/>
        </p:spPr>
      </p:sp>
      <p:sp>
        <p:nvSpPr>
          <p:cNvPr id="100354"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a:ln/>
        </p:spPr>
      </p:sp>
      <p:sp>
        <p:nvSpPr>
          <p:cNvPr id="102402"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noChangeArrowheads="1" noTextEdit="1"/>
          </p:cNvSpPr>
          <p:nvPr>
            <p:ph type="sldImg"/>
          </p:nvPr>
        </p:nvSpPr>
        <p:spPr>
          <a:ln/>
        </p:spPr>
      </p:sp>
      <p:sp>
        <p:nvSpPr>
          <p:cNvPr id="104450"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noChangeArrowheads="1" noTextEdit="1"/>
          </p:cNvSpPr>
          <p:nvPr>
            <p:ph type="sldImg"/>
          </p:nvPr>
        </p:nvSpPr>
        <p:spPr>
          <a:ln/>
        </p:spPr>
      </p:sp>
      <p:sp>
        <p:nvSpPr>
          <p:cNvPr id="106498"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Rot="1" noChangeAspect="1" noChangeArrowheads="1" noTextEdit="1"/>
          </p:cNvSpPr>
          <p:nvPr>
            <p:ph type="sldImg"/>
          </p:nvPr>
        </p:nvSpPr>
        <p:spPr>
          <a:ln/>
        </p:spPr>
      </p:sp>
      <p:sp>
        <p:nvSpPr>
          <p:cNvPr id="108546"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Rot="1" noChangeAspect="1" noChangeArrowheads="1" noTextEdit="1"/>
          </p:cNvSpPr>
          <p:nvPr>
            <p:ph type="sldImg"/>
          </p:nvPr>
        </p:nvSpPr>
        <p:spPr>
          <a:ln/>
        </p:spPr>
      </p:sp>
      <p:sp>
        <p:nvSpPr>
          <p:cNvPr id="110594"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a:ln/>
        </p:spPr>
      </p:sp>
      <p:sp>
        <p:nvSpPr>
          <p:cNvPr id="112642"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Rot="1" noChangeAspect="1" noChangeArrowheads="1" noTextEdit="1"/>
          </p:cNvSpPr>
          <p:nvPr>
            <p:ph type="sldImg"/>
          </p:nvPr>
        </p:nvSpPr>
        <p:spPr>
          <a:ln/>
        </p:spPr>
      </p:sp>
      <p:sp>
        <p:nvSpPr>
          <p:cNvPr id="114690"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Rot="1" noChangeAspect="1" noChangeArrowheads="1" noTextEdit="1"/>
          </p:cNvSpPr>
          <p:nvPr>
            <p:ph type="sldImg"/>
          </p:nvPr>
        </p:nvSpPr>
        <p:spPr>
          <a:ln/>
        </p:spPr>
      </p:sp>
      <p:sp>
        <p:nvSpPr>
          <p:cNvPr id="116738"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Rot="1" noChangeAspect="1" noChangeArrowheads="1" noTextEdit="1"/>
          </p:cNvSpPr>
          <p:nvPr>
            <p:ph type="sldImg"/>
          </p:nvPr>
        </p:nvSpPr>
        <p:spPr>
          <a:ln/>
        </p:spPr>
      </p:sp>
      <p:sp>
        <p:nvSpPr>
          <p:cNvPr id="118786"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ln/>
        </p:spPr>
      </p:sp>
      <p:sp>
        <p:nvSpPr>
          <p:cNvPr id="28674"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noChangeArrowheads="1" noTextEdit="1"/>
          </p:cNvSpPr>
          <p:nvPr>
            <p:ph type="sldImg"/>
          </p:nvPr>
        </p:nvSpPr>
        <p:spPr>
          <a:ln/>
        </p:spPr>
      </p:sp>
      <p:sp>
        <p:nvSpPr>
          <p:cNvPr id="106498"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Rot="1" noChangeAspect="1" noChangeArrowheads="1" noTextEdit="1"/>
          </p:cNvSpPr>
          <p:nvPr>
            <p:ph type="sldImg"/>
          </p:nvPr>
        </p:nvSpPr>
        <p:spPr>
          <a:ln/>
        </p:spPr>
      </p:sp>
      <p:sp>
        <p:nvSpPr>
          <p:cNvPr id="120834"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Rot="1" noChangeAspect="1" noChangeArrowheads="1" noTextEdit="1"/>
          </p:cNvSpPr>
          <p:nvPr>
            <p:ph type="sldImg"/>
          </p:nvPr>
        </p:nvSpPr>
        <p:spPr>
          <a:ln/>
        </p:spPr>
      </p:sp>
      <p:sp>
        <p:nvSpPr>
          <p:cNvPr id="122882"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noTextEdit="1"/>
          </p:cNvSpPr>
          <p:nvPr>
            <p:ph type="sldImg"/>
          </p:nvPr>
        </p:nvSpPr>
        <p:spPr>
          <a:ln/>
        </p:spPr>
      </p:sp>
      <p:sp>
        <p:nvSpPr>
          <p:cNvPr id="124930"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noChangeArrowheads="1" noTextEdit="1"/>
          </p:cNvSpPr>
          <p:nvPr>
            <p:ph type="sldImg"/>
          </p:nvPr>
        </p:nvSpPr>
        <p:spPr>
          <a:ln/>
        </p:spPr>
      </p:sp>
      <p:sp>
        <p:nvSpPr>
          <p:cNvPr id="126978"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Rot="1" noChangeAspect="1" noChangeArrowheads="1" noTextEdit="1"/>
          </p:cNvSpPr>
          <p:nvPr>
            <p:ph type="sldImg"/>
          </p:nvPr>
        </p:nvSpPr>
        <p:spPr>
          <a:ln/>
        </p:spPr>
      </p:sp>
      <p:sp>
        <p:nvSpPr>
          <p:cNvPr id="129026"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Rot="1" noChangeAspect="1" noChangeArrowheads="1" noTextEdit="1"/>
          </p:cNvSpPr>
          <p:nvPr>
            <p:ph type="sldImg"/>
          </p:nvPr>
        </p:nvSpPr>
        <p:spPr>
          <a:ln/>
        </p:spPr>
      </p:sp>
      <p:sp>
        <p:nvSpPr>
          <p:cNvPr id="131074"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Rot="1" noChangeAspect="1" noChangeArrowheads="1" noTextEdit="1"/>
          </p:cNvSpPr>
          <p:nvPr>
            <p:ph type="sldImg"/>
          </p:nvPr>
        </p:nvSpPr>
        <p:spPr>
          <a:ln/>
        </p:spPr>
      </p:sp>
      <p:sp>
        <p:nvSpPr>
          <p:cNvPr id="133122"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Rot="1" noChangeAspect="1" noChangeArrowheads="1" noTextEdit="1"/>
          </p:cNvSpPr>
          <p:nvPr>
            <p:ph type="sldImg"/>
          </p:nvPr>
        </p:nvSpPr>
        <p:spPr>
          <a:ln/>
        </p:spPr>
      </p:sp>
      <p:sp>
        <p:nvSpPr>
          <p:cNvPr id="135170"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noRot="1" noChangeAspect="1" noChangeArrowheads="1" noTextEdit="1"/>
          </p:cNvSpPr>
          <p:nvPr>
            <p:ph type="sldImg"/>
          </p:nvPr>
        </p:nvSpPr>
        <p:spPr>
          <a:ln/>
        </p:spPr>
      </p:sp>
      <p:sp>
        <p:nvSpPr>
          <p:cNvPr id="137218"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a:ln/>
        </p:spPr>
      </p:sp>
      <p:sp>
        <p:nvSpPr>
          <p:cNvPr id="30722"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Grp="1" noRot="1" noChangeAspect="1" noChangeArrowheads="1" noTextEdit="1"/>
          </p:cNvSpPr>
          <p:nvPr>
            <p:ph type="sldImg"/>
          </p:nvPr>
        </p:nvSpPr>
        <p:spPr>
          <a:ln/>
        </p:spPr>
      </p:sp>
      <p:sp>
        <p:nvSpPr>
          <p:cNvPr id="139266"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Rot="1" noChangeAspect="1" noChangeArrowheads="1" noTextEdit="1"/>
          </p:cNvSpPr>
          <p:nvPr>
            <p:ph type="sldImg"/>
          </p:nvPr>
        </p:nvSpPr>
        <p:spPr>
          <a:ln/>
        </p:spPr>
      </p:sp>
      <p:sp>
        <p:nvSpPr>
          <p:cNvPr id="141314"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noRot="1" noChangeAspect="1" noChangeArrowheads="1" noTextEdit="1"/>
          </p:cNvSpPr>
          <p:nvPr>
            <p:ph type="sldImg"/>
          </p:nvPr>
        </p:nvSpPr>
        <p:spPr>
          <a:ln/>
        </p:spPr>
      </p:sp>
      <p:sp>
        <p:nvSpPr>
          <p:cNvPr id="143362"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Rot="1" noChangeAspect="1" noChangeArrowheads="1" noTextEdit="1"/>
          </p:cNvSpPr>
          <p:nvPr>
            <p:ph type="sldImg"/>
          </p:nvPr>
        </p:nvSpPr>
        <p:spPr>
          <a:ln/>
        </p:spPr>
      </p:sp>
      <p:sp>
        <p:nvSpPr>
          <p:cNvPr id="145410"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p:cNvSpPr>
            <a:spLocks noGrp="1" noRot="1" noChangeAspect="1" noChangeArrowheads="1" noTextEdit="1"/>
          </p:cNvSpPr>
          <p:nvPr>
            <p:ph type="sldImg"/>
          </p:nvPr>
        </p:nvSpPr>
        <p:spPr>
          <a:ln/>
        </p:spPr>
      </p:sp>
      <p:sp>
        <p:nvSpPr>
          <p:cNvPr id="147458"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Rot="1" noChangeAspect="1" noChangeArrowheads="1" noTextEdit="1"/>
          </p:cNvSpPr>
          <p:nvPr>
            <p:ph type="sldImg"/>
          </p:nvPr>
        </p:nvSpPr>
        <p:spPr>
          <a:ln/>
        </p:spPr>
      </p:sp>
      <p:sp>
        <p:nvSpPr>
          <p:cNvPr id="149506"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ln/>
        </p:spPr>
      </p:sp>
      <p:sp>
        <p:nvSpPr>
          <p:cNvPr id="32770"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ChangeArrowheads="1" noTextEdit="1"/>
          </p:cNvSpPr>
          <p:nvPr>
            <p:ph type="sldImg"/>
          </p:nvPr>
        </p:nvSpPr>
        <p:spPr>
          <a:ln/>
        </p:spPr>
      </p:sp>
      <p:sp>
        <p:nvSpPr>
          <p:cNvPr id="34818"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ln/>
        </p:spPr>
      </p:sp>
      <p:sp>
        <p:nvSpPr>
          <p:cNvPr id="36866" name="Rectangle 3"/>
          <p:cNvSpPr>
            <a:spLocks noGrp="1" noChangeArrowheads="1"/>
          </p:cNvSpPr>
          <p:nvPr>
            <p:ph type="body" idx="1"/>
          </p:nvPr>
        </p:nvSpPr>
        <p:spPr>
          <a:noFill/>
          <a:ln/>
        </p:spPr>
        <p:txBody>
          <a:bodyPr/>
          <a:lstStyle/>
          <a:p>
            <a:endParaRPr lang="nl-NL" smtClean="0">
              <a:latin typeface="Times New Roman" pitchFamily="18"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16925" cy="1470025"/>
          </a:xfrm>
        </p:spPr>
        <p:txBody>
          <a:bodyPr/>
          <a:lstStyle/>
          <a:p>
            <a:r>
              <a:rPr lang="nl-BE" dirty="0" smtClean="0"/>
              <a:t>Click to edit Master title style</a:t>
            </a:r>
            <a:endParaRPr lang="en-US" dirty="0"/>
          </a:p>
        </p:txBody>
      </p:sp>
      <p:sp>
        <p:nvSpPr>
          <p:cNvPr id="3" name="Subtitle 2"/>
          <p:cNvSpPr>
            <a:spLocks noGrp="1"/>
          </p:cNvSpPr>
          <p:nvPr>
            <p:ph type="subTitle" idx="1"/>
          </p:nvPr>
        </p:nvSpPr>
        <p:spPr>
          <a:xfrm>
            <a:off x="1485900" y="3886200"/>
            <a:ext cx="6931025"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nl-BE" smtClean="0"/>
              <a:t>Click to edit Master subtitle style</a:t>
            </a:r>
            <a:endParaRPr lang="en-US"/>
          </a:p>
        </p:txBody>
      </p:sp>
      <p:sp>
        <p:nvSpPr>
          <p:cNvPr id="4" name="Rectangle 8"/>
          <p:cNvSpPr>
            <a:spLocks noGrp="1" noChangeArrowheads="1"/>
          </p:cNvSpPr>
          <p:nvPr>
            <p:ph type="sldNum" sz="quarter" idx="10"/>
          </p:nvPr>
        </p:nvSpPr>
        <p:spPr>
          <a:ln/>
        </p:spPr>
        <p:txBody>
          <a:bodyPr/>
          <a:lstStyle>
            <a:lvl1pPr>
              <a:defRPr/>
            </a:lvl1pPr>
          </a:lstStyle>
          <a:p>
            <a:fld id="{9AFF35B1-AF48-4281-B148-E6FEF0494A6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nl-BE" dirty="0" smtClean="0"/>
              <a:t>Click to edit Master text styles</a:t>
            </a:r>
          </a:p>
          <a:p>
            <a:pPr lvl="1"/>
            <a:r>
              <a:rPr lang="nl-BE" dirty="0" smtClean="0"/>
              <a:t>Second level</a:t>
            </a:r>
          </a:p>
          <a:p>
            <a:pPr lvl="2"/>
            <a:r>
              <a:rPr lang="nl-BE" dirty="0" smtClean="0"/>
              <a:t>Third level</a:t>
            </a:r>
          </a:p>
          <a:p>
            <a:pPr lvl="3"/>
            <a:r>
              <a:rPr lang="nl-BE" dirty="0" smtClean="0"/>
              <a:t>Fourth level</a:t>
            </a:r>
          </a:p>
          <a:p>
            <a:pPr lvl="4"/>
            <a:r>
              <a:rPr lang="nl-BE" dirty="0" smtClean="0"/>
              <a:t>Fifth level</a:t>
            </a:r>
            <a:endParaRPr lang="en-US" dirty="0"/>
          </a:p>
        </p:txBody>
      </p:sp>
      <p:sp>
        <p:nvSpPr>
          <p:cNvPr id="4" name="Rectangle 8"/>
          <p:cNvSpPr>
            <a:spLocks noGrp="1" noChangeArrowheads="1"/>
          </p:cNvSpPr>
          <p:nvPr>
            <p:ph type="sldNum" sz="quarter" idx="10"/>
          </p:nvPr>
        </p:nvSpPr>
        <p:spPr>
          <a:ln/>
        </p:spPr>
        <p:txBody>
          <a:bodyPr/>
          <a:lstStyle>
            <a:lvl1pPr>
              <a:defRPr/>
            </a:lvl1pPr>
          </a:lstStyle>
          <a:p>
            <a:fld id="{1C853506-C621-4099-9F63-29AB4CCF5A5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0800" y="0"/>
            <a:ext cx="2132013" cy="515938"/>
          </a:xfrm>
        </p:spPr>
        <p:txBody>
          <a:bodyPr vert="eaVert"/>
          <a:lstStyle/>
          <a:p>
            <a:r>
              <a:rPr lang="nl-BE" smtClean="0"/>
              <a:t>Click to edit Master title style</a:t>
            </a:r>
            <a:endParaRPr lang="en-US"/>
          </a:p>
        </p:txBody>
      </p:sp>
      <p:sp>
        <p:nvSpPr>
          <p:cNvPr id="3" name="Vertical Text Placeholder 2"/>
          <p:cNvSpPr>
            <a:spLocks noGrp="1"/>
          </p:cNvSpPr>
          <p:nvPr>
            <p:ph type="body" orient="vert" idx="1"/>
          </p:nvPr>
        </p:nvSpPr>
        <p:spPr>
          <a:xfrm>
            <a:off x="0" y="0"/>
            <a:ext cx="6248400" cy="515938"/>
          </a:xfrm>
        </p:spPr>
        <p:txBody>
          <a:bodyPr vert="eaVert"/>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nl-BE" dirty="0" smtClean="0"/>
              <a:t>Click to edit Master text styles</a:t>
            </a:r>
          </a:p>
          <a:p>
            <a:pPr lvl="1"/>
            <a:r>
              <a:rPr lang="nl-BE" dirty="0" smtClean="0"/>
              <a:t>Second level</a:t>
            </a:r>
          </a:p>
          <a:p>
            <a:pPr lvl="2"/>
            <a:r>
              <a:rPr lang="nl-BE" dirty="0" smtClean="0"/>
              <a:t>Third level</a:t>
            </a:r>
          </a:p>
          <a:p>
            <a:pPr lvl="3"/>
            <a:r>
              <a:rPr lang="nl-BE" dirty="0" smtClean="0"/>
              <a:t>Fourth level</a:t>
            </a:r>
          </a:p>
          <a:p>
            <a:pPr lvl="4"/>
            <a:r>
              <a:rPr lang="nl-BE" dirty="0" smtClean="0"/>
              <a:t>Fifth level</a:t>
            </a:r>
            <a:endParaRPr lang="en-US" dirty="0"/>
          </a:p>
        </p:txBody>
      </p:sp>
      <p:sp>
        <p:nvSpPr>
          <p:cNvPr id="4" name="Rectangle 8"/>
          <p:cNvSpPr>
            <a:spLocks noGrp="1" noChangeArrowheads="1"/>
          </p:cNvSpPr>
          <p:nvPr>
            <p:ph type="sldNum" sz="quarter" idx="10"/>
          </p:nvPr>
        </p:nvSpPr>
        <p:spPr>
          <a:ln/>
        </p:spPr>
        <p:txBody>
          <a:bodyPr/>
          <a:lstStyle>
            <a:lvl1pPr>
              <a:defRPr/>
            </a:lvl1pPr>
          </a:lstStyle>
          <a:p>
            <a:fld id="{3986A870-91E8-48B1-9304-726B8E029CE0}"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0" y="0"/>
            <a:ext cx="8532813" cy="515938"/>
          </a:xfrm>
        </p:spPr>
        <p:txBody>
          <a:bodyPr/>
          <a:lstStyle>
            <a:lvl2pPr>
              <a:defRPr>
                <a:latin typeface="+mn-lt"/>
              </a:defRPr>
            </a:lvl2pPr>
            <a:lvl3pPr>
              <a:defRPr>
                <a:latin typeface="+mn-lt"/>
              </a:defRPr>
            </a:lvl3pPr>
            <a:lvl4pPr>
              <a:defRPr>
                <a:latin typeface="+mn-lt"/>
              </a:defRPr>
            </a:lvl4pPr>
            <a:lvl5pPr>
              <a:defRPr>
                <a:latin typeface="+mn-lt"/>
              </a:defRPr>
            </a:lvl5pPr>
          </a:lstStyle>
          <a:p>
            <a:pPr lvl="0"/>
            <a:r>
              <a:rPr lang="nl-BE" dirty="0" smtClean="0"/>
              <a:t>Click to edit Master text styles</a:t>
            </a:r>
          </a:p>
          <a:p>
            <a:pPr lvl="1"/>
            <a:r>
              <a:rPr lang="nl-BE" dirty="0" smtClean="0"/>
              <a:t>Second level</a:t>
            </a:r>
          </a:p>
          <a:p>
            <a:pPr lvl="2"/>
            <a:r>
              <a:rPr lang="nl-BE" dirty="0" smtClean="0"/>
              <a:t>Third level</a:t>
            </a:r>
          </a:p>
          <a:p>
            <a:pPr lvl="3"/>
            <a:r>
              <a:rPr lang="nl-BE" dirty="0" smtClean="0"/>
              <a:t>Fourth level</a:t>
            </a:r>
          </a:p>
          <a:p>
            <a:pPr lvl="4"/>
            <a:r>
              <a:rPr lang="nl-BE" dirty="0" smtClean="0"/>
              <a:t>Fifth level</a:t>
            </a:r>
            <a:endParaRPr lang="en-US" dirty="0"/>
          </a:p>
        </p:txBody>
      </p:sp>
      <p:sp>
        <p:nvSpPr>
          <p:cNvPr id="3" name="Rectangle 8"/>
          <p:cNvSpPr>
            <a:spLocks noGrp="1" noChangeArrowheads="1"/>
          </p:cNvSpPr>
          <p:nvPr>
            <p:ph type="sldNum" sz="quarter" idx="10"/>
          </p:nvPr>
        </p:nvSpPr>
        <p:spPr>
          <a:ln/>
        </p:spPr>
        <p:txBody>
          <a:bodyPr/>
          <a:lstStyle>
            <a:lvl1pPr>
              <a:defRPr/>
            </a:lvl1pPr>
          </a:lstStyle>
          <a:p>
            <a:fld id="{0B6577FD-5123-4512-9CA0-C91E8780A5D8}"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706688" y="38100"/>
            <a:ext cx="5826125" cy="477838"/>
          </a:xfrm>
        </p:spPr>
        <p:txBody>
          <a:bodyPr/>
          <a:lstStyle/>
          <a:p>
            <a:r>
              <a:rPr lang="nl-BE" smtClean="0"/>
              <a:t>Click to edit Master title style</a:t>
            </a:r>
            <a:endParaRPr lang="en-US"/>
          </a:p>
        </p:txBody>
      </p:sp>
      <p:sp>
        <p:nvSpPr>
          <p:cNvPr id="3" name="Content Placeholder 2"/>
          <p:cNvSpPr>
            <a:spLocks noGrp="1"/>
          </p:cNvSpPr>
          <p:nvPr>
            <p:ph sz="half" idx="1"/>
          </p:nvPr>
        </p:nvSpPr>
        <p:spPr>
          <a:xfrm>
            <a:off x="0" y="0"/>
            <a:ext cx="1316038" cy="357188"/>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nl-BE" dirty="0" smtClean="0"/>
              <a:t>Click to edit Master text styles</a:t>
            </a:r>
          </a:p>
          <a:p>
            <a:pPr lvl="1"/>
            <a:r>
              <a:rPr lang="nl-BE" dirty="0" smtClean="0"/>
              <a:t>Second level</a:t>
            </a:r>
          </a:p>
          <a:p>
            <a:pPr lvl="2"/>
            <a:r>
              <a:rPr lang="nl-BE" dirty="0" smtClean="0"/>
              <a:t>Third level</a:t>
            </a:r>
          </a:p>
          <a:p>
            <a:pPr lvl="3"/>
            <a:r>
              <a:rPr lang="nl-BE" dirty="0" smtClean="0"/>
              <a:t>Fourth level</a:t>
            </a:r>
          </a:p>
          <a:p>
            <a:pPr lvl="4"/>
            <a:r>
              <a:rPr lang="nl-BE" dirty="0" smtClean="0"/>
              <a:t>Fifth level</a:t>
            </a:r>
            <a:endParaRPr lang="en-US" dirty="0"/>
          </a:p>
        </p:txBody>
      </p:sp>
      <p:sp>
        <p:nvSpPr>
          <p:cNvPr id="4" name="Content Placeholder 3"/>
          <p:cNvSpPr>
            <a:spLocks noGrp="1"/>
          </p:cNvSpPr>
          <p:nvPr>
            <p:ph sz="quarter" idx="2"/>
          </p:nvPr>
        </p:nvSpPr>
        <p:spPr>
          <a:xfrm>
            <a:off x="1468438" y="0"/>
            <a:ext cx="1316037" cy="101600"/>
          </a:xfrm>
        </p:spPr>
        <p:txBody>
          <a:body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5" name="Content Placeholder 4"/>
          <p:cNvSpPr>
            <a:spLocks noGrp="1"/>
          </p:cNvSpPr>
          <p:nvPr>
            <p:ph sz="quarter" idx="3"/>
          </p:nvPr>
        </p:nvSpPr>
        <p:spPr>
          <a:xfrm>
            <a:off x="1468438" y="254000"/>
            <a:ext cx="1316037" cy="103188"/>
          </a:xfrm>
        </p:spPr>
        <p:txBody>
          <a:bodyPr/>
          <a:lstStyle>
            <a:lvl2pPr>
              <a:defRPr>
                <a:latin typeface="+mn-lt"/>
              </a:defRPr>
            </a:lvl2pPr>
            <a:lvl3pPr>
              <a:defRPr>
                <a:latin typeface="+mn-lt"/>
              </a:defRPr>
            </a:lvl3pPr>
            <a:lvl4pPr>
              <a:defRPr>
                <a:latin typeface="+mn-lt"/>
              </a:defRPr>
            </a:lvl4pPr>
            <a:lvl5pPr>
              <a:defRPr>
                <a:latin typeface="+mn-lt"/>
              </a:defRPr>
            </a:lvl5pPr>
          </a:lstStyle>
          <a:p>
            <a:pPr lvl="0"/>
            <a:r>
              <a:rPr lang="nl-BE" dirty="0" smtClean="0"/>
              <a:t>Click to edit Master text styles</a:t>
            </a:r>
          </a:p>
          <a:p>
            <a:pPr lvl="1"/>
            <a:r>
              <a:rPr lang="nl-BE" dirty="0" smtClean="0"/>
              <a:t>Second level</a:t>
            </a:r>
          </a:p>
          <a:p>
            <a:pPr lvl="2"/>
            <a:r>
              <a:rPr lang="nl-BE" dirty="0" smtClean="0"/>
              <a:t>Third level</a:t>
            </a:r>
          </a:p>
          <a:p>
            <a:pPr lvl="3"/>
            <a:r>
              <a:rPr lang="nl-BE" dirty="0" smtClean="0"/>
              <a:t>Fourth level</a:t>
            </a:r>
          </a:p>
          <a:p>
            <a:pPr lvl="4"/>
            <a:r>
              <a:rPr lang="nl-BE" dirty="0" smtClean="0"/>
              <a:t>Fifth level</a:t>
            </a:r>
            <a:endParaRPr lang="en-US" dirty="0"/>
          </a:p>
        </p:txBody>
      </p:sp>
      <p:sp>
        <p:nvSpPr>
          <p:cNvPr id="6" name="Rectangle 8"/>
          <p:cNvSpPr>
            <a:spLocks noGrp="1" noChangeArrowheads="1"/>
          </p:cNvSpPr>
          <p:nvPr>
            <p:ph type="sldNum" sz="quarter" idx="10"/>
          </p:nvPr>
        </p:nvSpPr>
        <p:spPr>
          <a:ln/>
        </p:spPr>
        <p:txBody>
          <a:bodyPr/>
          <a:lstStyle>
            <a:lvl1pPr>
              <a:defRPr/>
            </a:lvl1pPr>
          </a:lstStyle>
          <a:p>
            <a:fld id="{3B6E3157-FE62-48AD-B58C-4AE8093CCD2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Click to edit Master title style</a:t>
            </a:r>
            <a:endParaRPr lang="en-US"/>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nl-BE" dirty="0" smtClean="0"/>
              <a:t>Click to edit Master text styles</a:t>
            </a:r>
          </a:p>
          <a:p>
            <a:pPr lvl="1"/>
            <a:r>
              <a:rPr lang="nl-BE" dirty="0" smtClean="0"/>
              <a:t>Second level</a:t>
            </a:r>
          </a:p>
          <a:p>
            <a:pPr lvl="2"/>
            <a:r>
              <a:rPr lang="nl-BE" dirty="0" smtClean="0"/>
              <a:t>Third level</a:t>
            </a:r>
          </a:p>
          <a:p>
            <a:pPr lvl="3"/>
            <a:r>
              <a:rPr lang="nl-BE" dirty="0" smtClean="0"/>
              <a:t>Fourth level</a:t>
            </a:r>
          </a:p>
          <a:p>
            <a:pPr lvl="4"/>
            <a:r>
              <a:rPr lang="nl-BE" dirty="0" smtClean="0"/>
              <a:t>Fifth level</a:t>
            </a:r>
            <a:endParaRPr lang="en-US" dirty="0"/>
          </a:p>
        </p:txBody>
      </p:sp>
      <p:sp>
        <p:nvSpPr>
          <p:cNvPr id="4" name="Rectangle 8"/>
          <p:cNvSpPr>
            <a:spLocks noGrp="1" noChangeArrowheads="1"/>
          </p:cNvSpPr>
          <p:nvPr>
            <p:ph type="sldNum" sz="quarter" idx="10"/>
          </p:nvPr>
        </p:nvSpPr>
        <p:spPr>
          <a:ln/>
        </p:spPr>
        <p:txBody>
          <a:bodyPr/>
          <a:lstStyle>
            <a:lvl1pPr>
              <a:defRPr/>
            </a:lvl1pPr>
          </a:lstStyle>
          <a:p>
            <a:fld id="{4E6A748F-B30C-4ACC-855F-D88249A0772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16925" cy="1362075"/>
          </a:xfrm>
        </p:spPr>
        <p:txBody>
          <a:bodyPr anchor="t"/>
          <a:lstStyle>
            <a:lvl1pPr algn="l">
              <a:defRPr sz="4000" b="1" cap="all"/>
            </a:lvl1pPr>
          </a:lstStyle>
          <a:p>
            <a:r>
              <a:rPr lang="nl-BE" dirty="0" smtClean="0"/>
              <a:t>Click to edit Master title style</a:t>
            </a:r>
            <a:endParaRPr lang="en-US" dirty="0"/>
          </a:p>
        </p:txBody>
      </p:sp>
      <p:sp>
        <p:nvSpPr>
          <p:cNvPr id="3" name="Text Placeholder 2"/>
          <p:cNvSpPr>
            <a:spLocks noGrp="1"/>
          </p:cNvSpPr>
          <p:nvPr>
            <p:ph type="body" idx="1"/>
          </p:nvPr>
        </p:nvSpPr>
        <p:spPr>
          <a:xfrm>
            <a:off x="782638" y="2906713"/>
            <a:ext cx="841692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BE" smtClean="0"/>
              <a:t>Click to edit Master text styles</a:t>
            </a:r>
          </a:p>
        </p:txBody>
      </p:sp>
      <p:sp>
        <p:nvSpPr>
          <p:cNvPr id="4" name="Rectangle 8"/>
          <p:cNvSpPr>
            <a:spLocks noGrp="1" noChangeArrowheads="1"/>
          </p:cNvSpPr>
          <p:nvPr>
            <p:ph type="sldNum" sz="quarter" idx="10"/>
          </p:nvPr>
        </p:nvSpPr>
        <p:spPr>
          <a:ln/>
        </p:spPr>
        <p:txBody>
          <a:bodyPr/>
          <a:lstStyle>
            <a:lvl1pPr>
              <a:defRPr/>
            </a:lvl1pPr>
          </a:lstStyle>
          <a:p>
            <a:fld id="{AB780A4C-91B4-48A4-A05E-A3DB7A966B7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Click to edit Master title style</a:t>
            </a:r>
            <a:endParaRPr lang="en-US" dirty="0"/>
          </a:p>
        </p:txBody>
      </p:sp>
      <p:sp>
        <p:nvSpPr>
          <p:cNvPr id="3" name="Content Placeholder 2"/>
          <p:cNvSpPr>
            <a:spLocks noGrp="1"/>
          </p:cNvSpPr>
          <p:nvPr>
            <p:ph sz="half" idx="1"/>
          </p:nvPr>
        </p:nvSpPr>
        <p:spPr>
          <a:xfrm>
            <a:off x="0" y="0"/>
            <a:ext cx="1316038" cy="357188"/>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nl-BE" dirty="0" smtClean="0"/>
              <a:t>Click to edit Master text styles</a:t>
            </a:r>
          </a:p>
          <a:p>
            <a:pPr lvl="1"/>
            <a:r>
              <a:rPr lang="nl-BE" dirty="0" smtClean="0"/>
              <a:t>Second level</a:t>
            </a:r>
          </a:p>
          <a:p>
            <a:pPr lvl="2"/>
            <a:r>
              <a:rPr lang="nl-BE" dirty="0" smtClean="0"/>
              <a:t>Third level</a:t>
            </a:r>
          </a:p>
          <a:p>
            <a:pPr lvl="3"/>
            <a:r>
              <a:rPr lang="nl-BE" dirty="0" smtClean="0"/>
              <a:t>Fourth level</a:t>
            </a:r>
          </a:p>
          <a:p>
            <a:pPr lvl="4"/>
            <a:r>
              <a:rPr lang="nl-BE" dirty="0" smtClean="0"/>
              <a:t>Fifth level</a:t>
            </a:r>
            <a:endParaRPr lang="en-US" dirty="0"/>
          </a:p>
        </p:txBody>
      </p:sp>
      <p:sp>
        <p:nvSpPr>
          <p:cNvPr id="4" name="Content Placeholder 3"/>
          <p:cNvSpPr>
            <a:spLocks noGrp="1"/>
          </p:cNvSpPr>
          <p:nvPr>
            <p:ph sz="half" idx="2"/>
          </p:nvPr>
        </p:nvSpPr>
        <p:spPr>
          <a:xfrm>
            <a:off x="1468438" y="0"/>
            <a:ext cx="1316037" cy="357188"/>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nl-BE" dirty="0" smtClean="0"/>
              <a:t>Click to edit Master text styles</a:t>
            </a:r>
          </a:p>
          <a:p>
            <a:pPr lvl="1"/>
            <a:r>
              <a:rPr lang="nl-BE" dirty="0" smtClean="0"/>
              <a:t>Second level</a:t>
            </a:r>
          </a:p>
          <a:p>
            <a:pPr lvl="2"/>
            <a:r>
              <a:rPr lang="nl-BE" dirty="0" smtClean="0"/>
              <a:t>Third level</a:t>
            </a:r>
          </a:p>
          <a:p>
            <a:pPr lvl="3"/>
            <a:r>
              <a:rPr lang="nl-BE" dirty="0" smtClean="0"/>
              <a:t>Fourth level</a:t>
            </a:r>
          </a:p>
          <a:p>
            <a:pPr lvl="4"/>
            <a:r>
              <a:rPr lang="nl-BE" dirty="0" smtClean="0"/>
              <a:t>Fifth level</a:t>
            </a:r>
            <a:endParaRPr lang="en-US" dirty="0"/>
          </a:p>
        </p:txBody>
      </p:sp>
      <p:sp>
        <p:nvSpPr>
          <p:cNvPr id="5" name="Rectangle 8"/>
          <p:cNvSpPr>
            <a:spLocks noGrp="1" noChangeArrowheads="1"/>
          </p:cNvSpPr>
          <p:nvPr>
            <p:ph type="sldNum" sz="quarter" idx="10"/>
          </p:nvPr>
        </p:nvSpPr>
        <p:spPr>
          <a:ln/>
        </p:spPr>
        <p:txBody>
          <a:bodyPr/>
          <a:lstStyle>
            <a:lvl1pPr>
              <a:defRPr/>
            </a:lvl1pPr>
          </a:lstStyle>
          <a:p>
            <a:fld id="{08154ED4-2AA2-4863-8BC5-56F2CE1683E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2225" cy="1143000"/>
          </a:xfrm>
        </p:spPr>
        <p:txBody>
          <a:bodyPr/>
          <a:lstStyle>
            <a:lvl1pPr>
              <a:defRPr/>
            </a:lvl1pPr>
          </a:lstStyle>
          <a:p>
            <a:r>
              <a:rPr lang="nl-BE" dirty="0" smtClean="0"/>
              <a:t>Click to edit Master title style</a:t>
            </a:r>
            <a:endParaRPr lang="en-US" dirty="0"/>
          </a:p>
        </p:txBody>
      </p:sp>
      <p:sp>
        <p:nvSpPr>
          <p:cNvPr id="3" name="Text Placeholder 2"/>
          <p:cNvSpPr>
            <a:spLocks noGrp="1"/>
          </p:cNvSpPr>
          <p:nvPr>
            <p:ph type="body" idx="1"/>
          </p:nvPr>
        </p:nvSpPr>
        <p:spPr>
          <a:xfrm>
            <a:off x="495300" y="1535113"/>
            <a:ext cx="4375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smtClean="0"/>
              <a:t>Click to edit Master text styles</a:t>
            </a:r>
          </a:p>
        </p:txBody>
      </p:sp>
      <p:sp>
        <p:nvSpPr>
          <p:cNvPr id="4" name="Content Placeholder 3"/>
          <p:cNvSpPr>
            <a:spLocks noGrp="1"/>
          </p:cNvSpPr>
          <p:nvPr>
            <p:ph sz="half" idx="2"/>
          </p:nvPr>
        </p:nvSpPr>
        <p:spPr>
          <a:xfrm>
            <a:off x="495300" y="2174875"/>
            <a:ext cx="4375150"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nl-BE" dirty="0" smtClean="0"/>
              <a:t>Click to edit Master text styles</a:t>
            </a:r>
          </a:p>
          <a:p>
            <a:pPr lvl="1"/>
            <a:r>
              <a:rPr lang="nl-BE" dirty="0" smtClean="0"/>
              <a:t>Second level</a:t>
            </a:r>
          </a:p>
          <a:p>
            <a:pPr lvl="2"/>
            <a:r>
              <a:rPr lang="nl-BE" dirty="0" smtClean="0"/>
              <a:t>Third level</a:t>
            </a:r>
          </a:p>
          <a:p>
            <a:pPr lvl="3"/>
            <a:r>
              <a:rPr lang="nl-BE" dirty="0" smtClean="0"/>
              <a:t>Fourth level</a:t>
            </a:r>
          </a:p>
          <a:p>
            <a:pPr lvl="4"/>
            <a:r>
              <a:rPr lang="nl-BE" dirty="0" smtClean="0"/>
              <a:t>Fifth level</a:t>
            </a:r>
            <a:endParaRPr lang="en-US" dirty="0"/>
          </a:p>
        </p:txBody>
      </p:sp>
      <p:sp>
        <p:nvSpPr>
          <p:cNvPr id="5" name="Text Placeholder 4"/>
          <p:cNvSpPr>
            <a:spLocks noGrp="1"/>
          </p:cNvSpPr>
          <p:nvPr>
            <p:ph type="body" sz="quarter" idx="3"/>
          </p:nvPr>
        </p:nvSpPr>
        <p:spPr>
          <a:xfrm>
            <a:off x="5030788" y="1535113"/>
            <a:ext cx="43767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dirty="0" smtClean="0"/>
              <a:t>Click to 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nl-BE" dirty="0" smtClean="0"/>
              <a:t>Click to edit Master text styles</a:t>
            </a:r>
          </a:p>
          <a:p>
            <a:pPr lvl="1"/>
            <a:r>
              <a:rPr lang="nl-BE" dirty="0" smtClean="0"/>
              <a:t>Second level</a:t>
            </a:r>
          </a:p>
          <a:p>
            <a:pPr lvl="2"/>
            <a:r>
              <a:rPr lang="nl-BE" dirty="0" smtClean="0"/>
              <a:t>Third level</a:t>
            </a:r>
          </a:p>
          <a:p>
            <a:pPr lvl="3"/>
            <a:r>
              <a:rPr lang="nl-BE" dirty="0" smtClean="0"/>
              <a:t>Fourth level</a:t>
            </a:r>
          </a:p>
          <a:p>
            <a:pPr lvl="4"/>
            <a:r>
              <a:rPr lang="nl-BE" dirty="0" smtClean="0"/>
              <a:t>Fifth level</a:t>
            </a:r>
            <a:endParaRPr lang="en-US" dirty="0"/>
          </a:p>
        </p:txBody>
      </p:sp>
      <p:sp>
        <p:nvSpPr>
          <p:cNvPr id="7" name="Rectangle 8"/>
          <p:cNvSpPr>
            <a:spLocks noGrp="1" noChangeArrowheads="1"/>
          </p:cNvSpPr>
          <p:nvPr>
            <p:ph type="sldNum" sz="quarter" idx="10"/>
          </p:nvPr>
        </p:nvSpPr>
        <p:spPr>
          <a:ln/>
        </p:spPr>
        <p:txBody>
          <a:bodyPr/>
          <a:lstStyle>
            <a:lvl1pPr>
              <a:defRPr/>
            </a:lvl1pPr>
          </a:lstStyle>
          <a:p>
            <a:fld id="{3ECD2718-A712-4EDC-8FD7-EEC4926AB36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nl-BE" dirty="0" smtClean="0"/>
              <a:t>Click to edit Master title style</a:t>
            </a:r>
            <a:endParaRPr lang="en-US" dirty="0"/>
          </a:p>
        </p:txBody>
      </p:sp>
      <p:sp>
        <p:nvSpPr>
          <p:cNvPr id="3" name="Rectangle 8"/>
          <p:cNvSpPr>
            <a:spLocks noGrp="1" noChangeArrowheads="1"/>
          </p:cNvSpPr>
          <p:nvPr>
            <p:ph type="sldNum" sz="quarter" idx="10"/>
          </p:nvPr>
        </p:nvSpPr>
        <p:spPr>
          <a:ln/>
        </p:spPr>
        <p:txBody>
          <a:bodyPr/>
          <a:lstStyle>
            <a:lvl1pPr>
              <a:defRPr/>
            </a:lvl1pPr>
          </a:lstStyle>
          <a:p>
            <a:fld id="{02EB2604-F7C8-46C1-9297-CA776865A0CC}"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fld id="{8C571376-B764-4B0B-9F4F-E8DC7FA9095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7550" cy="1162050"/>
          </a:xfrm>
        </p:spPr>
        <p:txBody>
          <a:bodyPr anchor="b"/>
          <a:lstStyle>
            <a:lvl1pPr algn="l">
              <a:defRPr sz="2000" b="1"/>
            </a:lvl1pPr>
          </a:lstStyle>
          <a:p>
            <a:r>
              <a:rPr lang="nl-BE" dirty="0" smtClean="0"/>
              <a:t>Click to edit Master title style</a:t>
            </a:r>
            <a:endParaRPr lang="en-US" dirty="0"/>
          </a:p>
        </p:txBody>
      </p:sp>
      <p:sp>
        <p:nvSpPr>
          <p:cNvPr id="3" name="Content Placeholder 2"/>
          <p:cNvSpPr>
            <a:spLocks noGrp="1"/>
          </p:cNvSpPr>
          <p:nvPr>
            <p:ph idx="1"/>
          </p:nvPr>
        </p:nvSpPr>
        <p:spPr>
          <a:xfrm>
            <a:off x="3871913" y="273050"/>
            <a:ext cx="5535612" cy="5853113"/>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nl-BE" dirty="0" smtClean="0"/>
              <a:t>Click to edit Master text styles</a:t>
            </a:r>
          </a:p>
          <a:p>
            <a:pPr lvl="1"/>
            <a:r>
              <a:rPr lang="nl-BE" dirty="0" smtClean="0"/>
              <a:t>Second level</a:t>
            </a:r>
          </a:p>
          <a:p>
            <a:pPr lvl="2"/>
            <a:r>
              <a:rPr lang="nl-BE" dirty="0" smtClean="0"/>
              <a:t>Third level</a:t>
            </a:r>
          </a:p>
          <a:p>
            <a:pPr lvl="3"/>
            <a:r>
              <a:rPr lang="nl-BE" dirty="0" smtClean="0"/>
              <a:t>Fourth level</a:t>
            </a:r>
          </a:p>
          <a:p>
            <a:pPr lvl="4"/>
            <a:r>
              <a:rPr lang="nl-BE" dirty="0" smtClean="0"/>
              <a:t>Fifth level</a:t>
            </a:r>
            <a:endParaRPr lang="en-US" dirty="0"/>
          </a:p>
        </p:txBody>
      </p:sp>
      <p:sp>
        <p:nvSpPr>
          <p:cNvPr id="4" name="Text Placeholder 3"/>
          <p:cNvSpPr>
            <a:spLocks noGrp="1"/>
          </p:cNvSpPr>
          <p:nvPr>
            <p:ph type="body" sz="half" idx="2"/>
          </p:nvPr>
        </p:nvSpPr>
        <p:spPr>
          <a:xfrm>
            <a:off x="495300" y="1435100"/>
            <a:ext cx="32575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dirty="0"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fld id="{0A83D5CC-4142-4262-87A9-CE9DB653100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0425" cy="566738"/>
          </a:xfrm>
        </p:spPr>
        <p:txBody>
          <a:bodyPr anchor="b"/>
          <a:lstStyle>
            <a:lvl1pPr algn="l">
              <a:defRPr sz="2000" b="1"/>
            </a:lvl1pPr>
          </a:lstStyle>
          <a:p>
            <a:r>
              <a:rPr lang="nl-BE" dirty="0" smtClean="0"/>
              <a:t>Click to edit Master title style</a:t>
            </a:r>
            <a:endParaRPr lang="en-US" dirty="0"/>
          </a:p>
        </p:txBody>
      </p:sp>
      <p:sp>
        <p:nvSpPr>
          <p:cNvPr id="3" name="Picture Placeholder 2"/>
          <p:cNvSpPr>
            <a:spLocks noGrp="1"/>
          </p:cNvSpPr>
          <p:nvPr>
            <p:ph type="pic" idx="1"/>
          </p:nvPr>
        </p:nvSpPr>
        <p:spPr>
          <a:xfrm>
            <a:off x="1941513" y="612775"/>
            <a:ext cx="594042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941513" y="5367338"/>
            <a:ext cx="594042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fld id="{C93EA679-222C-48CF-A270-A4B5665701E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2706688" y="38100"/>
            <a:ext cx="5826125" cy="477838"/>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smtClean="0"/>
              <a:t>Click to edit Master title style</a:t>
            </a:r>
          </a:p>
        </p:txBody>
      </p:sp>
      <p:sp>
        <p:nvSpPr>
          <p:cNvPr id="1027" name="Rectangle 6"/>
          <p:cNvSpPr>
            <a:spLocks noGrp="1" noChangeArrowheads="1"/>
          </p:cNvSpPr>
          <p:nvPr>
            <p:ph type="body" idx="1"/>
          </p:nvPr>
        </p:nvSpPr>
        <p:spPr bwMode="auto">
          <a:xfrm>
            <a:off x="0" y="0"/>
            <a:ext cx="2784475" cy="357188"/>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p:txBody>
      </p:sp>
      <p:sp>
        <p:nvSpPr>
          <p:cNvPr id="1028" name="Line 7"/>
          <p:cNvSpPr>
            <a:spLocks noChangeShapeType="1"/>
          </p:cNvSpPr>
          <p:nvPr/>
        </p:nvSpPr>
        <p:spPr bwMode="auto">
          <a:xfrm>
            <a:off x="76200" y="533400"/>
            <a:ext cx="9750425" cy="0"/>
          </a:xfrm>
          <a:prstGeom prst="line">
            <a:avLst/>
          </a:prstGeom>
          <a:noFill/>
          <a:ln w="12700">
            <a:solidFill>
              <a:schemeClr val="tx1"/>
            </a:solidFill>
            <a:round/>
            <a:headEnd type="none" w="sm" len="sm"/>
            <a:tailEnd type="none" w="sm" len="sm"/>
          </a:ln>
        </p:spPr>
        <p:txBody>
          <a:bodyPr wrap="none" anchor="ctr"/>
          <a:lstStyle/>
          <a:p>
            <a:endParaRPr lang="nl-BE"/>
          </a:p>
        </p:txBody>
      </p:sp>
      <p:sp>
        <p:nvSpPr>
          <p:cNvPr id="1032" name="Rectangle 8"/>
          <p:cNvSpPr>
            <a:spLocks noGrp="1" noChangeArrowheads="1"/>
          </p:cNvSpPr>
          <p:nvPr>
            <p:ph type="sldNum" sz="quarter" idx="4"/>
          </p:nvPr>
        </p:nvSpPr>
        <p:spPr bwMode="auto">
          <a:xfrm>
            <a:off x="7997825" y="640080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lvl1pPr>
          </a:lstStyle>
          <a:p>
            <a:fld id="{7C31EB45-5C5C-488E-89E9-816A251F83E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28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2800">
          <a:solidFill>
            <a:schemeClr val="tx2"/>
          </a:solidFill>
          <a:latin typeface="Arial" pitchFamily="-112" charset="0"/>
          <a:ea typeface="ＭＳ Ｐゴシック" charset="-128"/>
          <a:cs typeface="ＭＳ Ｐゴシック" charset="-128"/>
        </a:defRPr>
      </a:lvl2pPr>
      <a:lvl3pPr algn="ctr" rtl="0" eaLnBrk="0" fontAlgn="base" hangingPunct="0">
        <a:spcBef>
          <a:spcPct val="0"/>
        </a:spcBef>
        <a:spcAft>
          <a:spcPct val="0"/>
        </a:spcAft>
        <a:defRPr sz="2800">
          <a:solidFill>
            <a:schemeClr val="tx2"/>
          </a:solidFill>
          <a:latin typeface="Arial" pitchFamily="-112" charset="0"/>
          <a:ea typeface="ＭＳ Ｐゴシック" charset="-128"/>
          <a:cs typeface="ＭＳ Ｐゴシック" charset="-128"/>
        </a:defRPr>
      </a:lvl3pPr>
      <a:lvl4pPr algn="ctr" rtl="0" eaLnBrk="0" fontAlgn="base" hangingPunct="0">
        <a:spcBef>
          <a:spcPct val="0"/>
        </a:spcBef>
        <a:spcAft>
          <a:spcPct val="0"/>
        </a:spcAft>
        <a:defRPr sz="2800">
          <a:solidFill>
            <a:schemeClr val="tx2"/>
          </a:solidFill>
          <a:latin typeface="Arial" pitchFamily="-112" charset="0"/>
          <a:ea typeface="ＭＳ Ｐゴシック" charset="-128"/>
          <a:cs typeface="ＭＳ Ｐゴシック" charset="-128"/>
        </a:defRPr>
      </a:lvl4pPr>
      <a:lvl5pPr algn="ctr" rtl="0" eaLnBrk="0" fontAlgn="base" hangingPunct="0">
        <a:spcBef>
          <a:spcPct val="0"/>
        </a:spcBef>
        <a:spcAft>
          <a:spcPct val="0"/>
        </a:spcAft>
        <a:defRPr sz="2800">
          <a:solidFill>
            <a:schemeClr val="tx2"/>
          </a:solidFill>
          <a:latin typeface="Arial" pitchFamily="-112" charset="0"/>
          <a:ea typeface="ＭＳ Ｐゴシック" charset="-128"/>
          <a:cs typeface="ＭＳ Ｐゴシック" charset="-128"/>
        </a:defRPr>
      </a:lvl5pPr>
      <a:lvl6pPr marL="457200" algn="ctr" rtl="0" eaLnBrk="0" fontAlgn="base" hangingPunct="0">
        <a:spcBef>
          <a:spcPct val="0"/>
        </a:spcBef>
        <a:spcAft>
          <a:spcPct val="0"/>
        </a:spcAft>
        <a:defRPr sz="2800">
          <a:solidFill>
            <a:schemeClr val="tx2"/>
          </a:solidFill>
          <a:latin typeface="Arial" pitchFamily="-112" charset="0"/>
        </a:defRPr>
      </a:lvl6pPr>
      <a:lvl7pPr marL="914400" algn="ctr" rtl="0" eaLnBrk="0" fontAlgn="base" hangingPunct="0">
        <a:spcBef>
          <a:spcPct val="0"/>
        </a:spcBef>
        <a:spcAft>
          <a:spcPct val="0"/>
        </a:spcAft>
        <a:defRPr sz="2800">
          <a:solidFill>
            <a:schemeClr val="tx2"/>
          </a:solidFill>
          <a:latin typeface="Arial" pitchFamily="-112" charset="0"/>
        </a:defRPr>
      </a:lvl7pPr>
      <a:lvl8pPr marL="1371600" algn="ctr" rtl="0" eaLnBrk="0" fontAlgn="base" hangingPunct="0">
        <a:spcBef>
          <a:spcPct val="0"/>
        </a:spcBef>
        <a:spcAft>
          <a:spcPct val="0"/>
        </a:spcAft>
        <a:defRPr sz="2800">
          <a:solidFill>
            <a:schemeClr val="tx2"/>
          </a:solidFill>
          <a:latin typeface="Arial" pitchFamily="-112" charset="0"/>
        </a:defRPr>
      </a:lvl8pPr>
      <a:lvl9pPr marL="1828800" algn="ctr" rtl="0" eaLnBrk="0" fontAlgn="base" hangingPunct="0">
        <a:spcBef>
          <a:spcPct val="0"/>
        </a:spcBef>
        <a:spcAft>
          <a:spcPct val="0"/>
        </a:spcAft>
        <a:defRPr sz="2800">
          <a:solidFill>
            <a:schemeClr val="tx2"/>
          </a:solidFill>
          <a:latin typeface="Arial" pitchFamily="-112" charset="0"/>
        </a:defRPr>
      </a:lvl9pPr>
    </p:titleStyle>
    <p:bodyStyle>
      <a:lvl1pPr marL="342900" indent="-342900" algn="l" rtl="0" eaLnBrk="0" fontAlgn="base" hangingPunct="0">
        <a:spcBef>
          <a:spcPct val="20000"/>
        </a:spcBef>
        <a:spcAft>
          <a:spcPct val="0"/>
        </a:spcAft>
        <a:defRPr sz="16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Times New Roman" pitchFamily="-112" charset="0"/>
          <a:ea typeface="ＭＳ Ｐゴシック" pitchFamily="-112" charset="-128"/>
        </a:defRPr>
      </a:lvl2pPr>
      <a:lvl3pPr marL="1143000" indent="-228600" algn="l" rtl="0" eaLnBrk="0" fontAlgn="base" hangingPunct="0">
        <a:spcBef>
          <a:spcPct val="20000"/>
        </a:spcBef>
        <a:spcAft>
          <a:spcPct val="0"/>
        </a:spcAft>
        <a:buChar char="•"/>
        <a:defRPr sz="2400">
          <a:solidFill>
            <a:schemeClr val="tx1"/>
          </a:solidFill>
          <a:latin typeface="Times New Roman" pitchFamily="-112" charset="0"/>
          <a:ea typeface="ＭＳ Ｐゴシック" pitchFamily="-112" charset="-128"/>
        </a:defRPr>
      </a:lvl3pPr>
      <a:lvl4pPr marL="16002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4pPr>
      <a:lvl5pPr marL="20574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5pPr>
      <a:lvl6pPr marL="25146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6pPr>
      <a:lvl7pPr marL="29718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7pPr>
      <a:lvl8pPr marL="34290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8pPr>
      <a:lvl9pPr marL="38862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notesSlide" Target="../notesSlides/notesSlide21.xml"/><Relationship Id="rId7" Type="http://schemas.openxmlformats.org/officeDocument/2006/relationships/image" Target="../media/image19.e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8.e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image" Target="../media/image28.jpe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Slide Number Placeholder 2"/>
          <p:cNvSpPr>
            <a:spLocks noGrp="1"/>
          </p:cNvSpPr>
          <p:nvPr>
            <p:ph type="sldNum" sz="quarter" idx="10"/>
          </p:nvPr>
        </p:nvSpPr>
        <p:spPr>
          <a:noFill/>
        </p:spPr>
        <p:txBody>
          <a:bodyPr/>
          <a:lstStyle/>
          <a:p>
            <a:fld id="{22D796F0-CEFC-4D1B-9AF5-4903EE0B1F5F}" type="slidenum">
              <a:rPr lang="en-US">
                <a:latin typeface="+mn-lt"/>
              </a:rPr>
              <a:pPr/>
              <a:t>1</a:t>
            </a:fld>
            <a:endParaRPr lang="en-US">
              <a:latin typeface="+mn-lt"/>
            </a:endParaRPr>
          </a:p>
        </p:txBody>
      </p:sp>
      <p:sp>
        <p:nvSpPr>
          <p:cNvPr id="17410" name="Text Box 5"/>
          <p:cNvSpPr txBox="1">
            <a:spLocks noChangeArrowheads="1"/>
          </p:cNvSpPr>
          <p:nvPr/>
        </p:nvSpPr>
        <p:spPr bwMode="auto">
          <a:xfrm>
            <a:off x="1906588" y="2780928"/>
            <a:ext cx="5265544" cy="3785652"/>
          </a:xfrm>
          <a:prstGeom prst="rect">
            <a:avLst/>
          </a:prstGeom>
          <a:noFill/>
          <a:ln w="9525">
            <a:noFill/>
            <a:miter lim="800000"/>
            <a:headEnd/>
            <a:tailEnd/>
          </a:ln>
        </p:spPr>
        <p:txBody>
          <a:bodyPr wrap="none">
            <a:spAutoFit/>
          </a:bodyPr>
          <a:lstStyle/>
          <a:p>
            <a:r>
              <a:rPr lang="en-US" sz="2400" dirty="0">
                <a:latin typeface="+mn-lt"/>
              </a:rPr>
              <a:t>1. Definitions and Terminology</a:t>
            </a:r>
          </a:p>
          <a:p>
            <a:r>
              <a:rPr lang="en-US" sz="2400" dirty="0">
                <a:latin typeface="+mn-lt"/>
              </a:rPr>
              <a:t>2. Developing distributed applications</a:t>
            </a:r>
          </a:p>
          <a:p>
            <a:r>
              <a:rPr lang="en-US" sz="2400" dirty="0">
                <a:latin typeface="+mn-lt"/>
              </a:rPr>
              <a:t>3. Architecture</a:t>
            </a:r>
          </a:p>
          <a:p>
            <a:r>
              <a:rPr lang="en-US" sz="2400" dirty="0">
                <a:latin typeface="+mn-lt"/>
              </a:rPr>
              <a:t>4. Design: middleware and services</a:t>
            </a:r>
          </a:p>
          <a:p>
            <a:r>
              <a:rPr lang="en-US" sz="2400" dirty="0">
                <a:latin typeface="+mn-lt"/>
              </a:rPr>
              <a:t>5. Classes of distributed systems</a:t>
            </a:r>
          </a:p>
          <a:p>
            <a:r>
              <a:rPr lang="en-US" sz="2400" dirty="0">
                <a:latin typeface="+mn-lt"/>
              </a:rPr>
              <a:t>6. Important architectures and </a:t>
            </a:r>
            <a:r>
              <a:rPr lang="en-US" sz="2400" dirty="0" smtClean="0">
                <a:latin typeface="+mn-lt"/>
              </a:rPr>
              <a:t>platforms</a:t>
            </a:r>
          </a:p>
          <a:p>
            <a:r>
              <a:rPr lang="en-US" sz="2400" dirty="0" smtClean="0">
                <a:latin typeface="+mn-lt"/>
              </a:rPr>
              <a:t>7. Scalability and high availability</a:t>
            </a:r>
            <a:endParaRPr lang="en-US" sz="2400" dirty="0">
              <a:latin typeface="+mn-lt"/>
            </a:endParaRPr>
          </a:p>
          <a:p>
            <a:r>
              <a:rPr lang="en-US" sz="2400" dirty="0" smtClean="0">
                <a:latin typeface="+mn-lt"/>
              </a:rPr>
              <a:t>8. </a:t>
            </a:r>
            <a:r>
              <a:rPr lang="en-US" sz="2400" dirty="0">
                <a:latin typeface="+mn-lt"/>
              </a:rPr>
              <a:t>The Java family</a:t>
            </a:r>
          </a:p>
          <a:p>
            <a:r>
              <a:rPr lang="en-US" sz="2400" dirty="0">
                <a:latin typeface="+mn-lt"/>
              </a:rPr>
              <a:t>9</a:t>
            </a:r>
            <a:r>
              <a:rPr lang="en-US" sz="2400" dirty="0" smtClean="0">
                <a:latin typeface="+mn-lt"/>
              </a:rPr>
              <a:t>. </a:t>
            </a:r>
            <a:r>
              <a:rPr lang="en-US" sz="2400" dirty="0">
                <a:latin typeface="+mn-lt"/>
              </a:rPr>
              <a:t>The .NET family</a:t>
            </a:r>
          </a:p>
          <a:p>
            <a:r>
              <a:rPr lang="en-US" sz="2400" dirty="0" smtClean="0">
                <a:latin typeface="+mn-lt"/>
              </a:rPr>
              <a:t>10. </a:t>
            </a:r>
            <a:r>
              <a:rPr lang="en-US" sz="2400" dirty="0">
                <a:latin typeface="+mn-lt"/>
              </a:rPr>
              <a:t>This course</a:t>
            </a:r>
          </a:p>
        </p:txBody>
      </p:sp>
      <p:sp>
        <p:nvSpPr>
          <p:cNvPr id="17411" name="Text Box 16"/>
          <p:cNvSpPr txBox="1">
            <a:spLocks noChangeArrowheads="1"/>
          </p:cNvSpPr>
          <p:nvPr/>
        </p:nvSpPr>
        <p:spPr bwMode="auto">
          <a:xfrm>
            <a:off x="1998663" y="1052513"/>
            <a:ext cx="7057205" cy="1569660"/>
          </a:xfrm>
          <a:prstGeom prst="rect">
            <a:avLst/>
          </a:prstGeom>
          <a:noFill/>
          <a:ln w="38100">
            <a:solidFill>
              <a:srgbClr val="0033CC"/>
            </a:solidFill>
            <a:miter lim="800000"/>
            <a:headEnd type="none" w="sm" len="sm"/>
            <a:tailEnd type="none" w="sm" len="sm"/>
          </a:ln>
        </p:spPr>
        <p:txBody>
          <a:bodyPr wrap="square">
            <a:spAutoFit/>
          </a:bodyPr>
          <a:lstStyle/>
          <a:p>
            <a:r>
              <a:rPr lang="en-US" sz="2800" b="1" dirty="0">
                <a:latin typeface="+mn-lt"/>
              </a:rPr>
              <a:t>Chapter 1</a:t>
            </a:r>
          </a:p>
          <a:p>
            <a:endParaRPr lang="en-US" sz="1600" b="1" dirty="0">
              <a:latin typeface="+mn-lt"/>
            </a:endParaRPr>
          </a:p>
          <a:p>
            <a:r>
              <a:rPr lang="en-US" sz="3600" b="1" dirty="0" smtClean="0">
                <a:latin typeface="+mn-lt"/>
              </a:rPr>
              <a:t>Distributed Software: Introduction</a:t>
            </a:r>
            <a:endParaRPr lang="en-US" sz="3600" b="1" dirty="0">
              <a:latin typeface="+mn-lt"/>
            </a:endParaRPr>
          </a:p>
          <a:p>
            <a:endParaRPr lang="en-US" sz="1600" b="1" dirty="0">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2"/>
          <p:cNvSpPr>
            <a:spLocks noGrp="1"/>
          </p:cNvSpPr>
          <p:nvPr>
            <p:ph type="sldNum" sz="quarter" idx="10"/>
          </p:nvPr>
        </p:nvSpPr>
        <p:spPr>
          <a:noFill/>
        </p:spPr>
        <p:txBody>
          <a:bodyPr/>
          <a:lstStyle/>
          <a:p>
            <a:fld id="{F0F1CA6C-4759-45CD-B35E-3289398F2B8E}" type="slidenum">
              <a:rPr lang="en-US">
                <a:latin typeface="+mn-lt"/>
              </a:rPr>
              <a:pPr/>
              <a:t>10</a:t>
            </a:fld>
            <a:endParaRPr lang="en-US">
              <a:latin typeface="+mn-lt"/>
            </a:endParaRPr>
          </a:p>
        </p:txBody>
      </p:sp>
      <p:sp>
        <p:nvSpPr>
          <p:cNvPr id="37890" name="Text Box 3"/>
          <p:cNvSpPr txBox="1">
            <a:spLocks noChangeArrowheads="1"/>
          </p:cNvSpPr>
          <p:nvPr/>
        </p:nvSpPr>
        <p:spPr bwMode="auto">
          <a:xfrm>
            <a:off x="6757988" y="0"/>
            <a:ext cx="2966710" cy="584775"/>
          </a:xfrm>
          <a:prstGeom prst="rect">
            <a:avLst/>
          </a:prstGeom>
          <a:noFill/>
          <a:ln w="12700">
            <a:noFill/>
            <a:miter lim="800000"/>
            <a:headEnd type="none" w="sm" len="sm"/>
            <a:tailEnd type="none" w="sm" len="sm"/>
          </a:ln>
        </p:spPr>
        <p:txBody>
          <a:bodyPr wrap="none">
            <a:spAutoFit/>
          </a:bodyPr>
          <a:lstStyle/>
          <a:p>
            <a:pPr marL="457200" indent="-457200">
              <a:buFontTx/>
              <a:buAutoNum type="arabicPeriod"/>
            </a:pPr>
            <a:r>
              <a:rPr lang="en-US" sz="1600">
                <a:latin typeface="+mn-lt"/>
              </a:rPr>
              <a:t>Definitions and terminology</a:t>
            </a:r>
          </a:p>
          <a:p>
            <a:pPr marL="914400" lvl="1" indent="-457200"/>
            <a:r>
              <a:rPr lang="en-US" sz="1600">
                <a:solidFill>
                  <a:schemeClr val="hlink"/>
                </a:solidFill>
                <a:latin typeface="+mn-lt"/>
              </a:rPr>
              <a:t>3.	Definitions</a:t>
            </a:r>
          </a:p>
        </p:txBody>
      </p:sp>
      <p:sp>
        <p:nvSpPr>
          <p:cNvPr id="37891" name="Text Box 4"/>
          <p:cNvSpPr txBox="1">
            <a:spLocks noChangeArrowheads="1"/>
          </p:cNvSpPr>
          <p:nvPr/>
        </p:nvSpPr>
        <p:spPr bwMode="auto">
          <a:xfrm>
            <a:off x="271463" y="-6350"/>
            <a:ext cx="2803716" cy="461665"/>
          </a:xfrm>
          <a:prstGeom prst="rect">
            <a:avLst/>
          </a:prstGeom>
          <a:noFill/>
          <a:ln w="9525">
            <a:noFill/>
            <a:miter lim="800000"/>
            <a:headEnd/>
            <a:tailEnd/>
          </a:ln>
        </p:spPr>
        <p:txBody>
          <a:bodyPr wrap="none">
            <a:spAutoFit/>
          </a:bodyPr>
          <a:lstStyle/>
          <a:p>
            <a:pPr marL="457200" indent="-457200"/>
            <a:r>
              <a:rPr lang="en-US" sz="2400" b="1">
                <a:latin typeface="+mn-lt"/>
              </a:rPr>
              <a:t>Distributed system =</a:t>
            </a:r>
            <a:endParaRPr lang="en-US" sz="2400">
              <a:solidFill>
                <a:schemeClr val="bg2"/>
              </a:solidFill>
              <a:latin typeface="+mn-lt"/>
            </a:endParaRPr>
          </a:p>
        </p:txBody>
      </p:sp>
      <p:sp>
        <p:nvSpPr>
          <p:cNvPr id="37892" name="Rectangle 5"/>
          <p:cNvSpPr>
            <a:spLocks noChangeArrowheads="1"/>
          </p:cNvSpPr>
          <p:nvPr/>
        </p:nvSpPr>
        <p:spPr bwMode="auto">
          <a:xfrm>
            <a:off x="0" y="629593"/>
            <a:ext cx="184731" cy="461665"/>
          </a:xfrm>
          <a:prstGeom prst="rect">
            <a:avLst/>
          </a:prstGeom>
          <a:noFill/>
          <a:ln w="12700">
            <a:noFill/>
            <a:miter lim="800000"/>
            <a:headEnd type="none" w="sm" len="sm"/>
            <a:tailEnd type="none" w="sm" len="sm"/>
          </a:ln>
        </p:spPr>
        <p:txBody>
          <a:bodyPr wrap="none" anchor="ctr">
            <a:spAutoFit/>
          </a:bodyPr>
          <a:lstStyle/>
          <a:p>
            <a:endParaRPr lang="nl-BE" sz="2400">
              <a:latin typeface="+mn-lt"/>
            </a:endParaRPr>
          </a:p>
        </p:txBody>
      </p:sp>
      <p:sp>
        <p:nvSpPr>
          <p:cNvPr id="37893" name="Text Box 7"/>
          <p:cNvSpPr txBox="1">
            <a:spLocks noChangeArrowheads="1"/>
          </p:cNvSpPr>
          <p:nvPr/>
        </p:nvSpPr>
        <p:spPr bwMode="auto">
          <a:xfrm>
            <a:off x="703263" y="908050"/>
            <a:ext cx="7315464" cy="1938992"/>
          </a:xfrm>
          <a:prstGeom prst="rect">
            <a:avLst/>
          </a:prstGeom>
          <a:noFill/>
          <a:ln w="38100">
            <a:solidFill>
              <a:srgbClr val="0033CC"/>
            </a:solidFill>
            <a:miter lim="800000"/>
            <a:headEnd/>
            <a:tailEnd/>
          </a:ln>
        </p:spPr>
        <p:txBody>
          <a:bodyPr wrap="none">
            <a:spAutoFit/>
          </a:bodyPr>
          <a:lstStyle/>
          <a:p>
            <a:r>
              <a:rPr lang="en-US" sz="2400" b="1">
                <a:latin typeface="+mn-lt"/>
              </a:rPr>
              <a:t>A distributed system </a:t>
            </a:r>
            <a:r>
              <a:rPr lang="en-US" sz="2400">
                <a:latin typeface="+mn-lt"/>
              </a:rPr>
              <a:t>= a system where </a:t>
            </a:r>
          </a:p>
          <a:p>
            <a:pPr>
              <a:buFontTx/>
              <a:buChar char="•"/>
            </a:pPr>
            <a:r>
              <a:rPr lang="en-US" sz="2400" b="1">
                <a:latin typeface="+mn-lt"/>
              </a:rPr>
              <a:t> </a:t>
            </a:r>
            <a:r>
              <a:rPr lang="en-US" sz="2400">
                <a:latin typeface="+mn-lt"/>
              </a:rPr>
              <a:t>hardware and software components are located </a:t>
            </a:r>
            <a:br>
              <a:rPr lang="en-US" sz="2400">
                <a:latin typeface="+mn-lt"/>
              </a:rPr>
            </a:br>
            <a:r>
              <a:rPr lang="en-US" sz="2400">
                <a:latin typeface="+mn-lt"/>
              </a:rPr>
              <a:t>  at </a:t>
            </a:r>
            <a:r>
              <a:rPr lang="en-US" sz="2400">
                <a:solidFill>
                  <a:srgbClr val="FF0000"/>
                </a:solidFill>
                <a:latin typeface="+mn-lt"/>
              </a:rPr>
              <a:t>networked</a:t>
            </a:r>
            <a:r>
              <a:rPr lang="en-US" sz="2400">
                <a:latin typeface="+mn-lt"/>
              </a:rPr>
              <a:t> computers</a:t>
            </a:r>
          </a:p>
          <a:p>
            <a:pPr>
              <a:buFontTx/>
              <a:buChar char="•"/>
            </a:pPr>
            <a:r>
              <a:rPr lang="en-US" sz="2400">
                <a:latin typeface="+mn-lt"/>
              </a:rPr>
              <a:t> components communicate and coordinate their actions</a:t>
            </a:r>
            <a:br>
              <a:rPr lang="en-US" sz="2400">
                <a:latin typeface="+mn-lt"/>
              </a:rPr>
            </a:br>
            <a:r>
              <a:rPr lang="en-US" sz="2400">
                <a:latin typeface="+mn-lt"/>
              </a:rPr>
              <a:t>  </a:t>
            </a:r>
            <a:r>
              <a:rPr lang="en-US" sz="2400">
                <a:solidFill>
                  <a:srgbClr val="FF0000"/>
                </a:solidFill>
                <a:latin typeface="+mn-lt"/>
              </a:rPr>
              <a:t>ONLY by passing messages</a:t>
            </a:r>
          </a:p>
        </p:txBody>
      </p:sp>
      <p:pic>
        <p:nvPicPr>
          <p:cNvPr id="37894" name="Picture 9"/>
          <p:cNvPicPr>
            <a:picLocks noGrp="1" noChangeAspect="1" noChangeArrowheads="1"/>
          </p:cNvPicPr>
          <p:nvPr>
            <p:ph/>
          </p:nvPr>
        </p:nvPicPr>
        <p:blipFill>
          <a:blip r:embed="rId3"/>
          <a:srcRect/>
          <a:stretch>
            <a:fillRect/>
          </a:stretch>
        </p:blipFill>
        <p:spPr>
          <a:xfrm>
            <a:off x="774700" y="3141663"/>
            <a:ext cx="4392613" cy="3632200"/>
          </a:xfrm>
          <a:noFill/>
        </p:spPr>
      </p:pic>
      <p:sp>
        <p:nvSpPr>
          <p:cNvPr id="37895" name="AutoShape 11"/>
          <p:cNvSpPr>
            <a:spLocks noChangeArrowheads="1"/>
          </p:cNvSpPr>
          <p:nvPr/>
        </p:nvSpPr>
        <p:spPr bwMode="auto">
          <a:xfrm>
            <a:off x="2214563" y="4581525"/>
            <a:ext cx="1873250" cy="935038"/>
          </a:xfrm>
          <a:custGeom>
            <a:avLst/>
            <a:gdLst>
              <a:gd name="T0" fmla="*/ 2147483647 w 21600"/>
              <a:gd name="T1" fmla="*/ 2147483647 h 21600"/>
              <a:gd name="T2" fmla="*/ 2147483647 w 21600"/>
              <a:gd name="T3" fmla="*/ 2147483647 h 21600"/>
              <a:gd name="T4" fmla="*/ 0 w 21600"/>
              <a:gd name="T5" fmla="*/ 2147483647 h 21600"/>
              <a:gd name="T6" fmla="*/ 2147483647 w 21600"/>
              <a:gd name="T7" fmla="*/ 0 h 21600"/>
              <a:gd name="T8" fmla="*/ 0 60000 65536"/>
              <a:gd name="T9" fmla="*/ 0 60000 65536"/>
              <a:gd name="T10" fmla="*/ 0 60000 65536"/>
              <a:gd name="T11" fmla="*/ 0 60000 65536"/>
              <a:gd name="T12" fmla="*/ 5400 w 21600"/>
              <a:gd name="T13" fmla="*/ 5400 h 21600"/>
              <a:gd name="T14" fmla="*/ 16200 w 21600"/>
              <a:gd name="T15" fmla="*/ 1620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solidFill>
            <a:schemeClr val="accent1"/>
          </a:solidFill>
          <a:ln w="12700">
            <a:noFill/>
            <a:miter lim="800000"/>
            <a:headEnd type="none" w="sm" len="sm"/>
            <a:tailEnd type="none" w="sm" len="sm"/>
          </a:ln>
        </p:spPr>
        <p:txBody>
          <a:bodyPr wrap="none" anchor="ctr"/>
          <a:lstStyle/>
          <a:p>
            <a:endParaRPr lang="nl-BE">
              <a:latin typeface="+mn-lt"/>
            </a:endParaRPr>
          </a:p>
        </p:txBody>
      </p:sp>
      <p:sp>
        <p:nvSpPr>
          <p:cNvPr id="37896" name="Text Box 12"/>
          <p:cNvSpPr txBox="1">
            <a:spLocks noChangeArrowheads="1"/>
          </p:cNvSpPr>
          <p:nvPr/>
        </p:nvSpPr>
        <p:spPr bwMode="auto">
          <a:xfrm>
            <a:off x="5167313" y="3357563"/>
            <a:ext cx="4104650" cy="1938992"/>
          </a:xfrm>
          <a:prstGeom prst="rect">
            <a:avLst/>
          </a:prstGeom>
          <a:noFill/>
          <a:ln w="12700">
            <a:noFill/>
            <a:miter lim="800000"/>
            <a:headEnd type="none" w="sm" len="sm"/>
            <a:tailEnd type="none" w="sm" len="sm"/>
          </a:ln>
        </p:spPr>
        <p:txBody>
          <a:bodyPr wrap="none">
            <a:spAutoFit/>
          </a:bodyPr>
          <a:lstStyle/>
          <a:p>
            <a:r>
              <a:rPr lang="en-US" b="1">
                <a:solidFill>
                  <a:srgbClr val="0033CC"/>
                </a:solidFill>
                <a:latin typeface="+mn-lt"/>
              </a:rPr>
              <a:t>Consequences</a:t>
            </a:r>
          </a:p>
          <a:p>
            <a:pPr>
              <a:buFontTx/>
              <a:buChar char="•"/>
            </a:pPr>
            <a:r>
              <a:rPr lang="en-US" b="1">
                <a:latin typeface="+mn-lt"/>
              </a:rPr>
              <a:t> </a:t>
            </a:r>
            <a:r>
              <a:rPr lang="en-US">
                <a:latin typeface="+mn-lt"/>
              </a:rPr>
              <a:t>no limit on spatial extent</a:t>
            </a:r>
          </a:p>
          <a:p>
            <a:pPr>
              <a:buFontTx/>
              <a:buChar char="•"/>
            </a:pPr>
            <a:r>
              <a:rPr lang="en-US">
                <a:latin typeface="+mn-lt"/>
              </a:rPr>
              <a:t> no global time notion</a:t>
            </a:r>
          </a:p>
          <a:p>
            <a:pPr>
              <a:buFontTx/>
              <a:buChar char="•"/>
            </a:pPr>
            <a:r>
              <a:rPr lang="en-US">
                <a:latin typeface="+mn-lt"/>
              </a:rPr>
              <a:t> almost always concurrent execution</a:t>
            </a:r>
          </a:p>
          <a:p>
            <a:pPr>
              <a:buFontTx/>
              <a:buChar char="•"/>
            </a:pPr>
            <a:r>
              <a:rPr lang="en-US">
                <a:latin typeface="+mn-lt"/>
              </a:rPr>
              <a:t> (partial) failures likely to happen </a:t>
            </a:r>
          </a:p>
          <a:p>
            <a:pPr>
              <a:buFontTx/>
              <a:buChar char="•"/>
            </a:pPr>
            <a:endParaRPr lang="en-US">
              <a:latin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2"/>
          <p:cNvSpPr>
            <a:spLocks noGrp="1"/>
          </p:cNvSpPr>
          <p:nvPr>
            <p:ph type="sldNum" sz="quarter" idx="10"/>
          </p:nvPr>
        </p:nvSpPr>
        <p:spPr>
          <a:noFill/>
        </p:spPr>
        <p:txBody>
          <a:bodyPr/>
          <a:lstStyle/>
          <a:p>
            <a:fld id="{CAF2DE07-91D2-43CE-B376-CBCDAC4C7F8A}" type="slidenum">
              <a:rPr lang="en-US">
                <a:latin typeface="+mn-lt"/>
              </a:rPr>
              <a:pPr/>
              <a:t>11</a:t>
            </a:fld>
            <a:endParaRPr lang="en-US">
              <a:latin typeface="+mn-lt"/>
            </a:endParaRPr>
          </a:p>
        </p:txBody>
      </p:sp>
      <p:sp>
        <p:nvSpPr>
          <p:cNvPr id="39938" name="Text Box 2"/>
          <p:cNvSpPr txBox="1">
            <a:spLocks noChangeArrowheads="1"/>
          </p:cNvSpPr>
          <p:nvPr/>
        </p:nvSpPr>
        <p:spPr bwMode="auto">
          <a:xfrm>
            <a:off x="6757988" y="0"/>
            <a:ext cx="2966710" cy="584775"/>
          </a:xfrm>
          <a:prstGeom prst="rect">
            <a:avLst/>
          </a:prstGeom>
          <a:noFill/>
          <a:ln w="12700">
            <a:noFill/>
            <a:miter lim="800000"/>
            <a:headEnd type="none" w="sm" len="sm"/>
            <a:tailEnd type="none" w="sm" len="sm"/>
          </a:ln>
        </p:spPr>
        <p:txBody>
          <a:bodyPr wrap="none">
            <a:spAutoFit/>
          </a:bodyPr>
          <a:lstStyle/>
          <a:p>
            <a:pPr marL="457200" indent="-457200">
              <a:buFontTx/>
              <a:buAutoNum type="arabicPeriod"/>
            </a:pPr>
            <a:r>
              <a:rPr lang="en-US" sz="1600">
                <a:latin typeface="+mn-lt"/>
              </a:rPr>
              <a:t>Definitions and terminology</a:t>
            </a:r>
          </a:p>
          <a:p>
            <a:pPr marL="914400" lvl="1" indent="-457200"/>
            <a:r>
              <a:rPr lang="en-US" sz="1600">
                <a:solidFill>
                  <a:schemeClr val="hlink"/>
                </a:solidFill>
                <a:latin typeface="+mn-lt"/>
              </a:rPr>
              <a:t>3.	Definitions</a:t>
            </a:r>
          </a:p>
        </p:txBody>
      </p:sp>
      <p:sp>
        <p:nvSpPr>
          <p:cNvPr id="39939" name="Text Box 3"/>
          <p:cNvSpPr txBox="1">
            <a:spLocks noChangeArrowheads="1"/>
          </p:cNvSpPr>
          <p:nvPr/>
        </p:nvSpPr>
        <p:spPr bwMode="auto">
          <a:xfrm>
            <a:off x="271463" y="-6350"/>
            <a:ext cx="1325491" cy="461665"/>
          </a:xfrm>
          <a:prstGeom prst="rect">
            <a:avLst/>
          </a:prstGeom>
          <a:noFill/>
          <a:ln w="9525">
            <a:noFill/>
            <a:miter lim="800000"/>
            <a:headEnd/>
            <a:tailEnd/>
          </a:ln>
        </p:spPr>
        <p:txBody>
          <a:bodyPr wrap="none">
            <a:spAutoFit/>
          </a:bodyPr>
          <a:lstStyle/>
          <a:p>
            <a:pPr marL="457200" indent="-457200"/>
            <a:r>
              <a:rPr lang="en-US" sz="2400" b="1">
                <a:latin typeface="+mn-lt"/>
              </a:rPr>
              <a:t>Service =</a:t>
            </a:r>
            <a:endParaRPr lang="en-US" sz="2400">
              <a:solidFill>
                <a:schemeClr val="bg2"/>
              </a:solidFill>
              <a:latin typeface="+mn-lt"/>
            </a:endParaRPr>
          </a:p>
        </p:txBody>
      </p:sp>
      <p:sp>
        <p:nvSpPr>
          <p:cNvPr id="39940" name="Rectangle 4"/>
          <p:cNvSpPr>
            <a:spLocks noChangeArrowheads="1"/>
          </p:cNvSpPr>
          <p:nvPr/>
        </p:nvSpPr>
        <p:spPr bwMode="auto">
          <a:xfrm>
            <a:off x="0" y="629593"/>
            <a:ext cx="184731" cy="461665"/>
          </a:xfrm>
          <a:prstGeom prst="rect">
            <a:avLst/>
          </a:prstGeom>
          <a:noFill/>
          <a:ln w="12700">
            <a:noFill/>
            <a:miter lim="800000"/>
            <a:headEnd type="none" w="sm" len="sm"/>
            <a:tailEnd type="none" w="sm" len="sm"/>
          </a:ln>
        </p:spPr>
        <p:txBody>
          <a:bodyPr wrap="none" anchor="ctr">
            <a:spAutoFit/>
          </a:bodyPr>
          <a:lstStyle/>
          <a:p>
            <a:endParaRPr lang="nl-BE" sz="2400">
              <a:latin typeface="+mn-lt"/>
            </a:endParaRPr>
          </a:p>
        </p:txBody>
      </p:sp>
      <p:sp>
        <p:nvSpPr>
          <p:cNvPr id="39941" name="Text Box 5"/>
          <p:cNvSpPr txBox="1">
            <a:spLocks noChangeArrowheads="1"/>
          </p:cNvSpPr>
          <p:nvPr/>
        </p:nvSpPr>
        <p:spPr bwMode="auto">
          <a:xfrm>
            <a:off x="703263" y="955675"/>
            <a:ext cx="7777162" cy="707886"/>
          </a:xfrm>
          <a:prstGeom prst="rect">
            <a:avLst/>
          </a:prstGeom>
          <a:noFill/>
          <a:ln w="38100">
            <a:solidFill>
              <a:srgbClr val="0033CC"/>
            </a:solidFill>
            <a:miter lim="800000"/>
            <a:headEnd/>
            <a:tailEnd/>
          </a:ln>
        </p:spPr>
        <p:txBody>
          <a:bodyPr>
            <a:spAutoFit/>
          </a:bodyPr>
          <a:lstStyle/>
          <a:p>
            <a:r>
              <a:rPr lang="en-US" b="1">
                <a:latin typeface="+mn-lt"/>
              </a:rPr>
              <a:t>A service = </a:t>
            </a:r>
            <a:r>
              <a:rPr lang="en-US">
                <a:latin typeface="+mn-lt"/>
              </a:rPr>
              <a:t>part of a computer system managing a collection of related resources, presenting their functionality to users and applications</a:t>
            </a:r>
            <a:r>
              <a:rPr lang="en-US" b="1">
                <a:latin typeface="+mn-lt"/>
              </a:rPr>
              <a:t> </a:t>
            </a:r>
            <a:endParaRPr lang="en-US" sz="2400">
              <a:solidFill>
                <a:srgbClr val="FF0000"/>
              </a:solidFill>
              <a:latin typeface="+mn-lt"/>
            </a:endParaRPr>
          </a:p>
        </p:txBody>
      </p:sp>
      <p:sp>
        <p:nvSpPr>
          <p:cNvPr id="39942" name="Text Box 8"/>
          <p:cNvSpPr txBox="1">
            <a:spLocks noChangeArrowheads="1"/>
          </p:cNvSpPr>
          <p:nvPr/>
        </p:nvSpPr>
        <p:spPr bwMode="auto">
          <a:xfrm>
            <a:off x="684213" y="2209800"/>
            <a:ext cx="2439899" cy="1938992"/>
          </a:xfrm>
          <a:prstGeom prst="rect">
            <a:avLst/>
          </a:prstGeom>
          <a:noFill/>
          <a:ln w="12700">
            <a:noFill/>
            <a:miter lim="800000"/>
            <a:headEnd type="none" w="sm" len="sm"/>
            <a:tailEnd type="none" w="sm" len="sm"/>
          </a:ln>
        </p:spPr>
        <p:txBody>
          <a:bodyPr wrap="none">
            <a:spAutoFit/>
          </a:bodyPr>
          <a:lstStyle/>
          <a:p>
            <a:r>
              <a:rPr lang="en-US" b="1">
                <a:solidFill>
                  <a:srgbClr val="0033CC"/>
                </a:solidFill>
                <a:latin typeface="+mn-lt"/>
              </a:rPr>
              <a:t>Examples</a:t>
            </a:r>
          </a:p>
          <a:p>
            <a:pPr>
              <a:buFontTx/>
              <a:buChar char="•"/>
            </a:pPr>
            <a:r>
              <a:rPr lang="en-US" b="1">
                <a:latin typeface="+mn-lt"/>
              </a:rPr>
              <a:t> </a:t>
            </a:r>
            <a:r>
              <a:rPr lang="en-US">
                <a:latin typeface="+mn-lt"/>
              </a:rPr>
              <a:t>storage service</a:t>
            </a:r>
          </a:p>
          <a:p>
            <a:pPr>
              <a:buFontTx/>
              <a:buChar char="•"/>
            </a:pPr>
            <a:r>
              <a:rPr lang="en-US">
                <a:latin typeface="+mn-lt"/>
              </a:rPr>
              <a:t> print service</a:t>
            </a:r>
          </a:p>
          <a:p>
            <a:pPr>
              <a:buFontTx/>
              <a:buChar char="•"/>
            </a:pPr>
            <a:r>
              <a:rPr lang="en-US">
                <a:latin typeface="+mn-lt"/>
              </a:rPr>
              <a:t> streaming service</a:t>
            </a:r>
          </a:p>
          <a:p>
            <a:pPr>
              <a:buFontTx/>
              <a:buChar char="•"/>
            </a:pPr>
            <a:r>
              <a:rPr lang="en-US">
                <a:latin typeface="+mn-lt"/>
              </a:rPr>
              <a:t> connectivity service</a:t>
            </a:r>
          </a:p>
          <a:p>
            <a:pPr>
              <a:buFontTx/>
              <a:buChar char="•"/>
            </a:pPr>
            <a:r>
              <a:rPr lang="en-US">
                <a:latin typeface="+mn-lt"/>
              </a:rPr>
              <a:t> transcoding service </a:t>
            </a:r>
          </a:p>
        </p:txBody>
      </p:sp>
      <p:sp>
        <p:nvSpPr>
          <p:cNvPr id="39943" name="Text Box 11"/>
          <p:cNvSpPr txBox="1">
            <a:spLocks noChangeArrowheads="1"/>
          </p:cNvSpPr>
          <p:nvPr/>
        </p:nvSpPr>
        <p:spPr bwMode="auto">
          <a:xfrm>
            <a:off x="3871913" y="2133600"/>
            <a:ext cx="5543550" cy="400110"/>
          </a:xfrm>
          <a:prstGeom prst="rect">
            <a:avLst/>
          </a:prstGeom>
          <a:noFill/>
          <a:ln w="38100">
            <a:solidFill>
              <a:schemeClr val="hlink"/>
            </a:solidFill>
            <a:miter lim="800000"/>
            <a:headEnd type="none" w="sm" len="sm"/>
            <a:tailEnd type="none" w="sm" len="sm"/>
          </a:ln>
        </p:spPr>
        <p:txBody>
          <a:bodyPr>
            <a:spAutoFit/>
          </a:bodyPr>
          <a:lstStyle/>
          <a:p>
            <a:r>
              <a:rPr lang="en-US">
                <a:latin typeface="+mn-lt"/>
              </a:rPr>
              <a:t>Streaming content to mobile clients</a:t>
            </a:r>
          </a:p>
        </p:txBody>
      </p:sp>
      <p:pic>
        <p:nvPicPr>
          <p:cNvPr id="39944" name="Picture 12"/>
          <p:cNvPicPr>
            <a:picLocks noGrp="1" noChangeAspect="1" noChangeArrowheads="1"/>
          </p:cNvPicPr>
          <p:nvPr>
            <p:ph/>
          </p:nvPr>
        </p:nvPicPr>
        <p:blipFill>
          <a:blip r:embed="rId3"/>
          <a:srcRect/>
          <a:stretch>
            <a:fillRect/>
          </a:stretch>
        </p:blipFill>
        <p:spPr>
          <a:xfrm>
            <a:off x="4087813" y="2847975"/>
            <a:ext cx="4824412" cy="4010025"/>
          </a:xfrm>
        </p:spPr>
      </p:pic>
      <p:sp>
        <p:nvSpPr>
          <p:cNvPr id="39945" name="Text Box 13"/>
          <p:cNvSpPr txBox="1">
            <a:spLocks noChangeArrowheads="1"/>
          </p:cNvSpPr>
          <p:nvPr/>
        </p:nvSpPr>
        <p:spPr bwMode="auto">
          <a:xfrm>
            <a:off x="3511550" y="4724400"/>
            <a:ext cx="1142749" cy="707886"/>
          </a:xfrm>
          <a:prstGeom prst="rect">
            <a:avLst/>
          </a:prstGeom>
          <a:noFill/>
          <a:ln w="38100">
            <a:solidFill>
              <a:srgbClr val="0033CC"/>
            </a:solidFill>
            <a:miter lim="800000"/>
            <a:headEnd type="none" w="sm" len="sm"/>
            <a:tailEnd type="none" w="sm" len="sm"/>
          </a:ln>
        </p:spPr>
        <p:txBody>
          <a:bodyPr wrap="none">
            <a:spAutoFit/>
          </a:bodyPr>
          <a:lstStyle/>
          <a:p>
            <a:r>
              <a:rPr lang="en-US">
                <a:latin typeface="+mn-lt"/>
              </a:rPr>
              <a:t>Network </a:t>
            </a:r>
          </a:p>
          <a:p>
            <a:r>
              <a:rPr lang="en-US">
                <a:latin typeface="+mn-lt"/>
              </a:rPr>
              <a:t>service</a:t>
            </a:r>
          </a:p>
        </p:txBody>
      </p:sp>
      <p:sp>
        <p:nvSpPr>
          <p:cNvPr id="39946" name="Rectangle 14"/>
          <p:cNvSpPr>
            <a:spLocks noChangeArrowheads="1"/>
          </p:cNvSpPr>
          <p:nvPr/>
        </p:nvSpPr>
        <p:spPr bwMode="auto">
          <a:xfrm>
            <a:off x="4664075" y="4868863"/>
            <a:ext cx="287338" cy="144462"/>
          </a:xfrm>
          <a:prstGeom prst="rect">
            <a:avLst/>
          </a:prstGeom>
          <a:solidFill>
            <a:schemeClr val="bg1"/>
          </a:solidFill>
          <a:ln w="38100">
            <a:solidFill>
              <a:srgbClr val="0033CC"/>
            </a:solidFill>
            <a:miter lim="800000"/>
            <a:headEnd type="none" w="sm" len="sm"/>
            <a:tailEnd type="none" w="sm" len="sm"/>
          </a:ln>
        </p:spPr>
        <p:txBody>
          <a:bodyPr wrap="none" anchor="ctr"/>
          <a:lstStyle/>
          <a:p>
            <a:endParaRPr lang="nl-BE">
              <a:latin typeface="+mn-lt"/>
            </a:endParaRPr>
          </a:p>
        </p:txBody>
      </p:sp>
      <p:sp>
        <p:nvSpPr>
          <p:cNvPr id="39947" name="Rectangle 15"/>
          <p:cNvSpPr>
            <a:spLocks noChangeArrowheads="1"/>
          </p:cNvSpPr>
          <p:nvPr/>
        </p:nvSpPr>
        <p:spPr bwMode="auto">
          <a:xfrm>
            <a:off x="4664075" y="5156200"/>
            <a:ext cx="287338" cy="144463"/>
          </a:xfrm>
          <a:prstGeom prst="rect">
            <a:avLst/>
          </a:prstGeom>
          <a:solidFill>
            <a:schemeClr val="bg1"/>
          </a:solidFill>
          <a:ln w="38100">
            <a:solidFill>
              <a:srgbClr val="0033CC"/>
            </a:solidFill>
            <a:miter lim="800000"/>
            <a:headEnd type="none" w="sm" len="sm"/>
            <a:tailEnd type="none" w="sm" len="sm"/>
          </a:ln>
        </p:spPr>
        <p:txBody>
          <a:bodyPr wrap="none" anchor="ctr"/>
          <a:lstStyle/>
          <a:p>
            <a:endParaRPr lang="nl-BE">
              <a:latin typeface="+mn-lt"/>
            </a:endParaRPr>
          </a:p>
        </p:txBody>
      </p:sp>
      <p:sp>
        <p:nvSpPr>
          <p:cNvPr id="39948" name="Text Box 16"/>
          <p:cNvSpPr txBox="1">
            <a:spLocks noChangeArrowheads="1"/>
          </p:cNvSpPr>
          <p:nvPr/>
        </p:nvSpPr>
        <p:spPr bwMode="auto">
          <a:xfrm>
            <a:off x="7327676" y="5516563"/>
            <a:ext cx="1304973" cy="707886"/>
          </a:xfrm>
          <a:prstGeom prst="rect">
            <a:avLst/>
          </a:prstGeom>
          <a:noFill/>
          <a:ln w="38100">
            <a:solidFill>
              <a:srgbClr val="0033CC"/>
            </a:solidFill>
            <a:miter lim="800000"/>
            <a:headEnd type="none" w="sm" len="sm"/>
            <a:tailEnd type="none" w="sm" len="sm"/>
          </a:ln>
        </p:spPr>
        <p:txBody>
          <a:bodyPr wrap="none">
            <a:spAutoFit/>
          </a:bodyPr>
          <a:lstStyle/>
          <a:p>
            <a:r>
              <a:rPr lang="en-US">
                <a:latin typeface="+mn-lt"/>
              </a:rPr>
              <a:t>Streaming </a:t>
            </a:r>
          </a:p>
          <a:p>
            <a:r>
              <a:rPr lang="en-US">
                <a:latin typeface="+mn-lt"/>
              </a:rPr>
              <a:t>service</a:t>
            </a:r>
          </a:p>
        </p:txBody>
      </p:sp>
      <p:sp>
        <p:nvSpPr>
          <p:cNvPr id="39949" name="Rectangle 17"/>
          <p:cNvSpPr>
            <a:spLocks noChangeArrowheads="1"/>
          </p:cNvSpPr>
          <p:nvPr/>
        </p:nvSpPr>
        <p:spPr bwMode="auto">
          <a:xfrm>
            <a:off x="8623300" y="5661025"/>
            <a:ext cx="287338" cy="144463"/>
          </a:xfrm>
          <a:prstGeom prst="rect">
            <a:avLst/>
          </a:prstGeom>
          <a:solidFill>
            <a:schemeClr val="bg1"/>
          </a:solidFill>
          <a:ln w="38100">
            <a:solidFill>
              <a:srgbClr val="0033CC"/>
            </a:solidFill>
            <a:miter lim="800000"/>
            <a:headEnd type="none" w="sm" len="sm"/>
            <a:tailEnd type="none" w="sm" len="sm"/>
          </a:ln>
        </p:spPr>
        <p:txBody>
          <a:bodyPr wrap="none" anchor="ctr"/>
          <a:lstStyle/>
          <a:p>
            <a:endParaRPr lang="nl-BE">
              <a:latin typeface="+mn-lt"/>
            </a:endParaRPr>
          </a:p>
        </p:txBody>
      </p:sp>
      <p:sp>
        <p:nvSpPr>
          <p:cNvPr id="39950" name="Rectangle 18"/>
          <p:cNvSpPr>
            <a:spLocks noChangeArrowheads="1"/>
          </p:cNvSpPr>
          <p:nvPr/>
        </p:nvSpPr>
        <p:spPr bwMode="auto">
          <a:xfrm>
            <a:off x="8623300" y="5948363"/>
            <a:ext cx="287338" cy="144462"/>
          </a:xfrm>
          <a:prstGeom prst="rect">
            <a:avLst/>
          </a:prstGeom>
          <a:solidFill>
            <a:schemeClr val="bg1"/>
          </a:solidFill>
          <a:ln w="38100">
            <a:solidFill>
              <a:srgbClr val="0033CC"/>
            </a:solidFill>
            <a:miter lim="800000"/>
            <a:headEnd type="none" w="sm" len="sm"/>
            <a:tailEnd type="none" w="sm" len="sm"/>
          </a:ln>
        </p:spPr>
        <p:txBody>
          <a:bodyPr wrap="none" anchor="ctr"/>
          <a:lstStyle/>
          <a:p>
            <a:endParaRPr lang="nl-BE">
              <a:latin typeface="+mn-lt"/>
            </a:endParaRPr>
          </a:p>
        </p:txBody>
      </p:sp>
      <p:sp>
        <p:nvSpPr>
          <p:cNvPr id="39951" name="Text Box 19"/>
          <p:cNvSpPr txBox="1">
            <a:spLocks noChangeArrowheads="1"/>
          </p:cNvSpPr>
          <p:nvPr/>
        </p:nvSpPr>
        <p:spPr bwMode="auto">
          <a:xfrm>
            <a:off x="8381907" y="3933825"/>
            <a:ext cx="1034001" cy="707886"/>
          </a:xfrm>
          <a:prstGeom prst="rect">
            <a:avLst/>
          </a:prstGeom>
          <a:solidFill>
            <a:schemeClr val="bg1"/>
          </a:solidFill>
          <a:ln w="38100">
            <a:solidFill>
              <a:srgbClr val="0033CC"/>
            </a:solidFill>
            <a:miter lim="800000"/>
            <a:headEnd type="none" w="sm" len="sm"/>
            <a:tailEnd type="none" w="sm" len="sm"/>
          </a:ln>
        </p:spPr>
        <p:txBody>
          <a:bodyPr wrap="none">
            <a:spAutoFit/>
          </a:bodyPr>
          <a:lstStyle/>
          <a:p>
            <a:r>
              <a:rPr lang="en-US">
                <a:latin typeface="+mn-lt"/>
              </a:rPr>
              <a:t>Storage </a:t>
            </a:r>
          </a:p>
          <a:p>
            <a:r>
              <a:rPr lang="en-US">
                <a:latin typeface="+mn-lt"/>
              </a:rPr>
              <a:t>service</a:t>
            </a:r>
          </a:p>
        </p:txBody>
      </p:sp>
      <p:sp>
        <p:nvSpPr>
          <p:cNvPr id="39952" name="Rectangle 20"/>
          <p:cNvSpPr>
            <a:spLocks noChangeArrowheads="1"/>
          </p:cNvSpPr>
          <p:nvPr/>
        </p:nvSpPr>
        <p:spPr bwMode="auto">
          <a:xfrm>
            <a:off x="9415463" y="4078288"/>
            <a:ext cx="287337" cy="144462"/>
          </a:xfrm>
          <a:prstGeom prst="rect">
            <a:avLst/>
          </a:prstGeom>
          <a:solidFill>
            <a:schemeClr val="bg1"/>
          </a:solidFill>
          <a:ln w="38100">
            <a:solidFill>
              <a:srgbClr val="0033CC"/>
            </a:solidFill>
            <a:miter lim="800000"/>
            <a:headEnd type="none" w="sm" len="sm"/>
            <a:tailEnd type="none" w="sm" len="sm"/>
          </a:ln>
        </p:spPr>
        <p:txBody>
          <a:bodyPr wrap="none" anchor="ctr"/>
          <a:lstStyle/>
          <a:p>
            <a:endParaRPr lang="nl-BE">
              <a:latin typeface="+mn-lt"/>
            </a:endParaRPr>
          </a:p>
        </p:txBody>
      </p:sp>
      <p:sp>
        <p:nvSpPr>
          <p:cNvPr id="39953" name="Rectangle 21"/>
          <p:cNvSpPr>
            <a:spLocks noChangeArrowheads="1"/>
          </p:cNvSpPr>
          <p:nvPr/>
        </p:nvSpPr>
        <p:spPr bwMode="auto">
          <a:xfrm>
            <a:off x="9415463" y="4365625"/>
            <a:ext cx="287337" cy="144463"/>
          </a:xfrm>
          <a:prstGeom prst="rect">
            <a:avLst/>
          </a:prstGeom>
          <a:solidFill>
            <a:schemeClr val="bg1"/>
          </a:solidFill>
          <a:ln w="38100">
            <a:solidFill>
              <a:srgbClr val="0033CC"/>
            </a:solidFill>
            <a:miter lim="800000"/>
            <a:headEnd type="none" w="sm" len="sm"/>
            <a:tailEnd type="none" w="sm" len="sm"/>
          </a:ln>
        </p:spPr>
        <p:txBody>
          <a:bodyPr wrap="none" anchor="ctr"/>
          <a:lstStyle/>
          <a:p>
            <a:endParaRPr lang="nl-BE">
              <a:latin typeface="+mn-lt"/>
            </a:endParaRPr>
          </a:p>
        </p:txBody>
      </p:sp>
      <p:sp>
        <p:nvSpPr>
          <p:cNvPr id="39954" name="Text Box 22"/>
          <p:cNvSpPr txBox="1">
            <a:spLocks noChangeArrowheads="1"/>
          </p:cNvSpPr>
          <p:nvPr/>
        </p:nvSpPr>
        <p:spPr bwMode="auto">
          <a:xfrm>
            <a:off x="8348185" y="2781300"/>
            <a:ext cx="1427763" cy="707886"/>
          </a:xfrm>
          <a:prstGeom prst="rect">
            <a:avLst/>
          </a:prstGeom>
          <a:solidFill>
            <a:schemeClr val="bg1"/>
          </a:solidFill>
          <a:ln w="38100">
            <a:solidFill>
              <a:srgbClr val="0033CC"/>
            </a:solidFill>
            <a:miter lim="800000"/>
            <a:headEnd type="none" w="sm" len="sm"/>
            <a:tailEnd type="none" w="sm" len="sm"/>
          </a:ln>
        </p:spPr>
        <p:txBody>
          <a:bodyPr wrap="none">
            <a:spAutoFit/>
          </a:bodyPr>
          <a:lstStyle/>
          <a:p>
            <a:r>
              <a:rPr lang="en-US">
                <a:latin typeface="+mn-lt"/>
              </a:rPr>
              <a:t>Transcoding</a:t>
            </a:r>
          </a:p>
          <a:p>
            <a:r>
              <a:rPr lang="en-US">
                <a:latin typeface="+mn-lt"/>
              </a:rPr>
              <a:t>service</a:t>
            </a:r>
          </a:p>
        </p:txBody>
      </p:sp>
      <p:sp>
        <p:nvSpPr>
          <p:cNvPr id="39955" name="Rectangle 23"/>
          <p:cNvSpPr>
            <a:spLocks noChangeArrowheads="1"/>
          </p:cNvSpPr>
          <p:nvPr/>
        </p:nvSpPr>
        <p:spPr bwMode="auto">
          <a:xfrm>
            <a:off x="8047038" y="2924175"/>
            <a:ext cx="287337" cy="144463"/>
          </a:xfrm>
          <a:prstGeom prst="rect">
            <a:avLst/>
          </a:prstGeom>
          <a:solidFill>
            <a:schemeClr val="bg1"/>
          </a:solidFill>
          <a:ln w="38100">
            <a:solidFill>
              <a:srgbClr val="0033CC"/>
            </a:solidFill>
            <a:miter lim="800000"/>
            <a:headEnd type="none" w="sm" len="sm"/>
            <a:tailEnd type="none" w="sm" len="sm"/>
          </a:ln>
        </p:spPr>
        <p:txBody>
          <a:bodyPr wrap="none" anchor="ctr"/>
          <a:lstStyle/>
          <a:p>
            <a:endParaRPr lang="nl-BE">
              <a:latin typeface="+mn-lt"/>
            </a:endParaRPr>
          </a:p>
        </p:txBody>
      </p:sp>
      <p:sp>
        <p:nvSpPr>
          <p:cNvPr id="39956" name="Rectangle 24"/>
          <p:cNvSpPr>
            <a:spLocks noChangeArrowheads="1"/>
          </p:cNvSpPr>
          <p:nvPr/>
        </p:nvSpPr>
        <p:spPr bwMode="auto">
          <a:xfrm>
            <a:off x="8047038" y="3213100"/>
            <a:ext cx="287337" cy="144463"/>
          </a:xfrm>
          <a:prstGeom prst="rect">
            <a:avLst/>
          </a:prstGeom>
          <a:solidFill>
            <a:schemeClr val="bg1"/>
          </a:solidFill>
          <a:ln w="38100">
            <a:solidFill>
              <a:srgbClr val="0033CC"/>
            </a:solidFill>
            <a:miter lim="800000"/>
            <a:headEnd type="none" w="sm" len="sm"/>
            <a:tailEnd type="none" w="sm" len="sm"/>
          </a:ln>
        </p:spPr>
        <p:txBody>
          <a:bodyPr wrap="none" anchor="ctr"/>
          <a:lstStyle/>
          <a:p>
            <a:endParaRPr lang="nl-BE">
              <a:latin typeface="+mn-lt"/>
            </a:endParaRPr>
          </a:p>
        </p:txBody>
      </p:sp>
      <p:sp>
        <p:nvSpPr>
          <p:cNvPr id="39957" name="Text Box 25"/>
          <p:cNvSpPr txBox="1">
            <a:spLocks noChangeArrowheads="1"/>
          </p:cNvSpPr>
          <p:nvPr/>
        </p:nvSpPr>
        <p:spPr bwMode="auto">
          <a:xfrm>
            <a:off x="3943300" y="2852738"/>
            <a:ext cx="1569982" cy="707886"/>
          </a:xfrm>
          <a:prstGeom prst="rect">
            <a:avLst/>
          </a:prstGeom>
          <a:solidFill>
            <a:schemeClr val="bg1"/>
          </a:solidFill>
          <a:ln w="38100">
            <a:solidFill>
              <a:srgbClr val="0033CC"/>
            </a:solidFill>
            <a:miter lim="800000"/>
            <a:headEnd type="none" w="sm" len="sm"/>
            <a:tailEnd type="none" w="sm" len="sm"/>
          </a:ln>
        </p:spPr>
        <p:txBody>
          <a:bodyPr wrap="none">
            <a:spAutoFit/>
          </a:bodyPr>
          <a:lstStyle/>
          <a:p>
            <a:r>
              <a:rPr lang="en-US">
                <a:latin typeface="+mn-lt"/>
              </a:rPr>
              <a:t>User </a:t>
            </a:r>
          </a:p>
          <a:p>
            <a:r>
              <a:rPr lang="en-US">
                <a:latin typeface="+mn-lt"/>
              </a:rPr>
              <a:t>management</a:t>
            </a:r>
          </a:p>
        </p:txBody>
      </p:sp>
      <p:sp>
        <p:nvSpPr>
          <p:cNvPr id="39958" name="Rectangle 26"/>
          <p:cNvSpPr>
            <a:spLocks noChangeArrowheads="1"/>
          </p:cNvSpPr>
          <p:nvPr/>
        </p:nvSpPr>
        <p:spPr bwMode="auto">
          <a:xfrm>
            <a:off x="3656013" y="2995613"/>
            <a:ext cx="287337" cy="144462"/>
          </a:xfrm>
          <a:prstGeom prst="rect">
            <a:avLst/>
          </a:prstGeom>
          <a:solidFill>
            <a:schemeClr val="bg1"/>
          </a:solidFill>
          <a:ln w="38100">
            <a:solidFill>
              <a:srgbClr val="0033CC"/>
            </a:solidFill>
            <a:miter lim="800000"/>
            <a:headEnd type="none" w="sm" len="sm"/>
            <a:tailEnd type="none" w="sm" len="sm"/>
          </a:ln>
        </p:spPr>
        <p:txBody>
          <a:bodyPr wrap="none" anchor="ctr"/>
          <a:lstStyle/>
          <a:p>
            <a:endParaRPr lang="nl-BE">
              <a:latin typeface="+mn-lt"/>
            </a:endParaRPr>
          </a:p>
        </p:txBody>
      </p:sp>
      <p:sp>
        <p:nvSpPr>
          <p:cNvPr id="39959" name="Rectangle 27"/>
          <p:cNvSpPr>
            <a:spLocks noChangeArrowheads="1"/>
          </p:cNvSpPr>
          <p:nvPr/>
        </p:nvSpPr>
        <p:spPr bwMode="auto">
          <a:xfrm>
            <a:off x="3656013" y="3284538"/>
            <a:ext cx="287337" cy="144462"/>
          </a:xfrm>
          <a:prstGeom prst="rect">
            <a:avLst/>
          </a:prstGeom>
          <a:solidFill>
            <a:schemeClr val="bg1"/>
          </a:solidFill>
          <a:ln w="38100">
            <a:solidFill>
              <a:srgbClr val="0033CC"/>
            </a:solidFill>
            <a:miter lim="800000"/>
            <a:headEnd type="none" w="sm" len="sm"/>
            <a:tailEnd type="none" w="sm" len="sm"/>
          </a:ln>
        </p:spPr>
        <p:txBody>
          <a:bodyPr wrap="none" anchor="ctr"/>
          <a:lstStyle/>
          <a:p>
            <a:endParaRPr lang="nl-BE">
              <a:latin typeface="+mn-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4"/>
          <p:cNvSpPr>
            <a:spLocks noGrp="1"/>
          </p:cNvSpPr>
          <p:nvPr>
            <p:ph type="sldNum" sz="quarter" idx="10"/>
          </p:nvPr>
        </p:nvSpPr>
        <p:spPr>
          <a:noFill/>
        </p:spPr>
        <p:txBody>
          <a:bodyPr/>
          <a:lstStyle/>
          <a:p>
            <a:fld id="{F5BF30FC-D78A-4580-8EEE-031B4017350F}" type="slidenum">
              <a:rPr lang="en-US">
                <a:latin typeface="+mn-lt"/>
              </a:rPr>
              <a:pPr/>
              <a:t>12</a:t>
            </a:fld>
            <a:endParaRPr lang="en-US">
              <a:latin typeface="+mn-lt"/>
            </a:endParaRPr>
          </a:p>
        </p:txBody>
      </p:sp>
      <p:sp>
        <p:nvSpPr>
          <p:cNvPr id="41986" name="Text Box 2"/>
          <p:cNvSpPr txBox="1">
            <a:spLocks noChangeArrowheads="1"/>
          </p:cNvSpPr>
          <p:nvPr/>
        </p:nvSpPr>
        <p:spPr bwMode="auto">
          <a:xfrm>
            <a:off x="6757988" y="0"/>
            <a:ext cx="2966710" cy="584775"/>
          </a:xfrm>
          <a:prstGeom prst="rect">
            <a:avLst/>
          </a:prstGeom>
          <a:noFill/>
          <a:ln w="12700">
            <a:noFill/>
            <a:miter lim="800000"/>
            <a:headEnd type="none" w="sm" len="sm"/>
            <a:tailEnd type="none" w="sm" len="sm"/>
          </a:ln>
        </p:spPr>
        <p:txBody>
          <a:bodyPr wrap="none">
            <a:spAutoFit/>
          </a:bodyPr>
          <a:lstStyle/>
          <a:p>
            <a:pPr marL="457200" indent="-457200">
              <a:buFontTx/>
              <a:buAutoNum type="arabicPeriod"/>
            </a:pPr>
            <a:r>
              <a:rPr lang="en-US" sz="1600">
                <a:latin typeface="+mn-lt"/>
              </a:rPr>
              <a:t>Definitions and terminology</a:t>
            </a:r>
          </a:p>
          <a:p>
            <a:pPr marL="914400" lvl="1" indent="-457200"/>
            <a:r>
              <a:rPr lang="en-US" sz="1600">
                <a:solidFill>
                  <a:schemeClr val="hlink"/>
                </a:solidFill>
                <a:latin typeface="+mn-lt"/>
              </a:rPr>
              <a:t>3.	Definitions</a:t>
            </a:r>
          </a:p>
        </p:txBody>
      </p:sp>
      <p:sp>
        <p:nvSpPr>
          <p:cNvPr id="41987" name="Text Box 3"/>
          <p:cNvSpPr txBox="1">
            <a:spLocks noChangeArrowheads="1"/>
          </p:cNvSpPr>
          <p:nvPr/>
        </p:nvSpPr>
        <p:spPr bwMode="auto">
          <a:xfrm>
            <a:off x="271463" y="-6350"/>
            <a:ext cx="1976951" cy="461665"/>
          </a:xfrm>
          <a:prstGeom prst="rect">
            <a:avLst/>
          </a:prstGeom>
          <a:noFill/>
          <a:ln w="9525">
            <a:noFill/>
            <a:miter lim="800000"/>
            <a:headEnd/>
            <a:tailEnd/>
          </a:ln>
        </p:spPr>
        <p:txBody>
          <a:bodyPr wrap="none">
            <a:spAutoFit/>
          </a:bodyPr>
          <a:lstStyle/>
          <a:p>
            <a:pPr marL="457200" indent="-457200"/>
            <a:r>
              <a:rPr lang="en-US" sz="2400" b="1">
                <a:latin typeface="+mn-lt"/>
              </a:rPr>
              <a:t>Client - Server</a:t>
            </a:r>
            <a:endParaRPr lang="en-US" sz="2400">
              <a:solidFill>
                <a:schemeClr val="bg2"/>
              </a:solidFill>
              <a:latin typeface="+mn-lt"/>
            </a:endParaRPr>
          </a:p>
        </p:txBody>
      </p:sp>
      <p:sp>
        <p:nvSpPr>
          <p:cNvPr id="41988" name="Rectangle 4"/>
          <p:cNvSpPr>
            <a:spLocks noChangeArrowheads="1"/>
          </p:cNvSpPr>
          <p:nvPr/>
        </p:nvSpPr>
        <p:spPr bwMode="auto">
          <a:xfrm>
            <a:off x="0" y="629593"/>
            <a:ext cx="184731" cy="461665"/>
          </a:xfrm>
          <a:prstGeom prst="rect">
            <a:avLst/>
          </a:prstGeom>
          <a:noFill/>
          <a:ln w="12700">
            <a:noFill/>
            <a:miter lim="800000"/>
            <a:headEnd type="none" w="sm" len="sm"/>
            <a:tailEnd type="none" w="sm" len="sm"/>
          </a:ln>
        </p:spPr>
        <p:txBody>
          <a:bodyPr wrap="none" anchor="ctr">
            <a:spAutoFit/>
          </a:bodyPr>
          <a:lstStyle/>
          <a:p>
            <a:endParaRPr lang="nl-BE" sz="2400">
              <a:latin typeface="+mn-lt"/>
            </a:endParaRPr>
          </a:p>
        </p:txBody>
      </p:sp>
      <p:sp>
        <p:nvSpPr>
          <p:cNvPr id="41989" name="Text Box 5"/>
          <p:cNvSpPr txBox="1">
            <a:spLocks noChangeArrowheads="1"/>
          </p:cNvSpPr>
          <p:nvPr/>
        </p:nvSpPr>
        <p:spPr bwMode="auto">
          <a:xfrm>
            <a:off x="703263" y="955675"/>
            <a:ext cx="7777162" cy="1044575"/>
          </a:xfrm>
          <a:prstGeom prst="rect">
            <a:avLst/>
          </a:prstGeom>
          <a:noFill/>
          <a:ln w="38100">
            <a:solidFill>
              <a:srgbClr val="0033CC"/>
            </a:solidFill>
            <a:miter lim="800000"/>
            <a:headEnd/>
            <a:tailEnd/>
          </a:ln>
        </p:spPr>
        <p:txBody>
          <a:bodyPr>
            <a:spAutoFit/>
          </a:bodyPr>
          <a:lstStyle/>
          <a:p>
            <a:r>
              <a:rPr lang="en-US" b="1">
                <a:latin typeface="+mn-lt"/>
              </a:rPr>
              <a:t>A server = </a:t>
            </a:r>
            <a:r>
              <a:rPr lang="en-US">
                <a:latin typeface="+mn-lt"/>
              </a:rPr>
              <a:t>running </a:t>
            </a:r>
            <a:r>
              <a:rPr lang="en-US">
                <a:solidFill>
                  <a:schemeClr val="hlink"/>
                </a:solidFill>
                <a:latin typeface="+mn-lt"/>
              </a:rPr>
              <a:t>process</a:t>
            </a:r>
            <a:r>
              <a:rPr lang="en-US">
                <a:latin typeface="+mn-lt"/>
              </a:rPr>
              <a:t> on networked computer</a:t>
            </a:r>
          </a:p>
          <a:p>
            <a:pPr>
              <a:buFontTx/>
              <a:buChar char="•"/>
            </a:pPr>
            <a:r>
              <a:rPr lang="en-US" b="1">
                <a:latin typeface="+mn-lt"/>
              </a:rPr>
              <a:t> </a:t>
            </a:r>
            <a:r>
              <a:rPr lang="en-US">
                <a:solidFill>
                  <a:schemeClr val="hlink"/>
                </a:solidFill>
                <a:latin typeface="+mn-lt"/>
              </a:rPr>
              <a:t>accepting</a:t>
            </a:r>
            <a:r>
              <a:rPr lang="en-US">
                <a:latin typeface="+mn-lt"/>
              </a:rPr>
              <a:t> requests to perform a service</a:t>
            </a:r>
          </a:p>
          <a:p>
            <a:pPr>
              <a:buFontTx/>
              <a:buChar char="•"/>
            </a:pPr>
            <a:r>
              <a:rPr lang="en-US">
                <a:latin typeface="+mn-lt"/>
              </a:rPr>
              <a:t> </a:t>
            </a:r>
            <a:r>
              <a:rPr lang="en-US">
                <a:solidFill>
                  <a:schemeClr val="hlink"/>
                </a:solidFill>
                <a:latin typeface="+mn-lt"/>
              </a:rPr>
              <a:t>responding</a:t>
            </a:r>
            <a:r>
              <a:rPr lang="en-US">
                <a:latin typeface="+mn-lt"/>
              </a:rPr>
              <a:t> appropriately</a:t>
            </a:r>
            <a:r>
              <a:rPr lang="en-US" b="1">
                <a:latin typeface="+mn-lt"/>
              </a:rPr>
              <a:t> </a:t>
            </a:r>
            <a:endParaRPr lang="en-US" sz="2400">
              <a:solidFill>
                <a:srgbClr val="FF0000"/>
              </a:solidFill>
              <a:latin typeface="+mn-lt"/>
            </a:endParaRPr>
          </a:p>
        </p:txBody>
      </p:sp>
      <p:sp>
        <p:nvSpPr>
          <p:cNvPr id="41990" name="Text Box 25"/>
          <p:cNvSpPr txBox="1">
            <a:spLocks noChangeArrowheads="1"/>
          </p:cNvSpPr>
          <p:nvPr/>
        </p:nvSpPr>
        <p:spPr bwMode="auto">
          <a:xfrm>
            <a:off x="703263" y="3933825"/>
            <a:ext cx="7777162" cy="707886"/>
          </a:xfrm>
          <a:prstGeom prst="rect">
            <a:avLst/>
          </a:prstGeom>
          <a:noFill/>
          <a:ln w="38100">
            <a:solidFill>
              <a:srgbClr val="0033CC"/>
            </a:solidFill>
            <a:miter lim="800000"/>
            <a:headEnd/>
            <a:tailEnd/>
          </a:ln>
        </p:spPr>
        <p:txBody>
          <a:bodyPr>
            <a:spAutoFit/>
          </a:bodyPr>
          <a:lstStyle/>
          <a:p>
            <a:r>
              <a:rPr lang="en-US" b="1">
                <a:latin typeface="+mn-lt"/>
              </a:rPr>
              <a:t>A client = </a:t>
            </a:r>
            <a:r>
              <a:rPr lang="en-US">
                <a:latin typeface="+mn-lt"/>
              </a:rPr>
              <a:t>running </a:t>
            </a:r>
            <a:r>
              <a:rPr lang="en-US">
                <a:solidFill>
                  <a:schemeClr val="hlink"/>
                </a:solidFill>
                <a:latin typeface="+mn-lt"/>
              </a:rPr>
              <a:t>process</a:t>
            </a:r>
            <a:r>
              <a:rPr lang="en-US">
                <a:latin typeface="+mn-lt"/>
              </a:rPr>
              <a:t> on networked computer </a:t>
            </a:r>
            <a:r>
              <a:rPr lang="en-US">
                <a:solidFill>
                  <a:schemeClr val="hlink"/>
                </a:solidFill>
                <a:latin typeface="+mn-lt"/>
              </a:rPr>
              <a:t>sending</a:t>
            </a:r>
            <a:r>
              <a:rPr lang="en-US">
                <a:latin typeface="+mn-lt"/>
              </a:rPr>
              <a:t> service requests to servers</a:t>
            </a:r>
            <a:endParaRPr lang="en-US" sz="2400">
              <a:solidFill>
                <a:srgbClr val="FF0000"/>
              </a:solidFill>
              <a:latin typeface="+mn-lt"/>
            </a:endParaRPr>
          </a:p>
        </p:txBody>
      </p:sp>
      <p:pic>
        <p:nvPicPr>
          <p:cNvPr id="41991" name="Picture 26"/>
          <p:cNvPicPr>
            <a:picLocks noGrp="1" noChangeAspect="1" noChangeArrowheads="1"/>
          </p:cNvPicPr>
          <p:nvPr>
            <p:ph sz="half" idx="1"/>
          </p:nvPr>
        </p:nvPicPr>
        <p:blipFill>
          <a:blip r:embed="rId3"/>
          <a:srcRect/>
          <a:stretch>
            <a:fillRect/>
          </a:stretch>
        </p:blipFill>
        <p:spPr>
          <a:xfrm>
            <a:off x="1711325" y="4868863"/>
            <a:ext cx="1192213" cy="1655762"/>
          </a:xfrm>
          <a:noFill/>
        </p:spPr>
      </p:pic>
      <p:pic>
        <p:nvPicPr>
          <p:cNvPr id="41992" name="Picture 28"/>
          <p:cNvPicPr>
            <a:picLocks noGrp="1" noChangeAspect="1" noChangeArrowheads="1"/>
          </p:cNvPicPr>
          <p:nvPr>
            <p:ph sz="half" idx="2"/>
          </p:nvPr>
        </p:nvPicPr>
        <p:blipFill>
          <a:blip r:embed="rId4"/>
          <a:srcRect/>
          <a:stretch>
            <a:fillRect/>
          </a:stretch>
        </p:blipFill>
        <p:spPr>
          <a:xfrm>
            <a:off x="6319838" y="2276475"/>
            <a:ext cx="1368425" cy="1327150"/>
          </a:xfrm>
          <a:noFill/>
        </p:spPr>
      </p:pic>
      <p:sp>
        <p:nvSpPr>
          <p:cNvPr id="41993" name="Line 31"/>
          <p:cNvSpPr>
            <a:spLocks noChangeShapeType="1"/>
          </p:cNvSpPr>
          <p:nvPr/>
        </p:nvSpPr>
        <p:spPr bwMode="auto">
          <a:xfrm>
            <a:off x="3727450" y="5227638"/>
            <a:ext cx="1655763" cy="0"/>
          </a:xfrm>
          <a:prstGeom prst="line">
            <a:avLst/>
          </a:prstGeom>
          <a:noFill/>
          <a:ln w="38100">
            <a:solidFill>
              <a:srgbClr val="0033CC"/>
            </a:solidFill>
            <a:round/>
            <a:headEnd type="none" w="sm" len="sm"/>
            <a:tailEnd type="arrow" w="med" len="med"/>
          </a:ln>
        </p:spPr>
        <p:txBody>
          <a:bodyPr/>
          <a:lstStyle/>
          <a:p>
            <a:endParaRPr lang="nl-BE">
              <a:latin typeface="+mn-lt"/>
            </a:endParaRPr>
          </a:p>
        </p:txBody>
      </p:sp>
      <p:sp>
        <p:nvSpPr>
          <p:cNvPr id="41994" name="Oval 32"/>
          <p:cNvSpPr>
            <a:spLocks noChangeArrowheads="1"/>
          </p:cNvSpPr>
          <p:nvPr/>
        </p:nvSpPr>
        <p:spPr bwMode="auto">
          <a:xfrm>
            <a:off x="2432050" y="5084763"/>
            <a:ext cx="1295400" cy="719137"/>
          </a:xfrm>
          <a:prstGeom prst="ellipse">
            <a:avLst/>
          </a:prstGeom>
          <a:solidFill>
            <a:schemeClr val="bg1"/>
          </a:solidFill>
          <a:ln w="38100">
            <a:solidFill>
              <a:srgbClr val="0033CC"/>
            </a:solidFill>
            <a:round/>
            <a:headEnd type="none" w="sm" len="sm"/>
            <a:tailEnd type="none" w="sm" len="sm"/>
          </a:ln>
        </p:spPr>
        <p:txBody>
          <a:bodyPr wrap="none" anchor="ctr"/>
          <a:lstStyle/>
          <a:p>
            <a:endParaRPr lang="nl-BE">
              <a:latin typeface="+mn-lt"/>
            </a:endParaRPr>
          </a:p>
        </p:txBody>
      </p:sp>
      <p:sp>
        <p:nvSpPr>
          <p:cNvPr id="41995" name="Line 33"/>
          <p:cNvSpPr>
            <a:spLocks noChangeShapeType="1"/>
          </p:cNvSpPr>
          <p:nvPr/>
        </p:nvSpPr>
        <p:spPr bwMode="auto">
          <a:xfrm flipH="1">
            <a:off x="3727450" y="5588000"/>
            <a:ext cx="1655763" cy="0"/>
          </a:xfrm>
          <a:prstGeom prst="line">
            <a:avLst/>
          </a:prstGeom>
          <a:noFill/>
          <a:ln w="38100">
            <a:solidFill>
              <a:srgbClr val="0033CC"/>
            </a:solidFill>
            <a:round/>
            <a:headEnd type="none" w="sm" len="sm"/>
            <a:tailEnd type="arrow" w="med" len="med"/>
          </a:ln>
        </p:spPr>
        <p:txBody>
          <a:bodyPr/>
          <a:lstStyle/>
          <a:p>
            <a:endParaRPr lang="nl-BE">
              <a:latin typeface="+mn-lt"/>
            </a:endParaRPr>
          </a:p>
        </p:txBody>
      </p:sp>
      <p:sp>
        <p:nvSpPr>
          <p:cNvPr id="41996" name="Text Box 34"/>
          <p:cNvSpPr txBox="1">
            <a:spLocks noChangeArrowheads="1"/>
          </p:cNvSpPr>
          <p:nvPr/>
        </p:nvSpPr>
        <p:spPr bwMode="auto">
          <a:xfrm>
            <a:off x="2647950" y="5227638"/>
            <a:ext cx="759375" cy="400110"/>
          </a:xfrm>
          <a:prstGeom prst="rect">
            <a:avLst/>
          </a:prstGeom>
          <a:noFill/>
          <a:ln w="12700">
            <a:noFill/>
            <a:miter lim="800000"/>
            <a:headEnd type="none" w="sm" len="sm"/>
            <a:tailEnd type="none" w="sm" len="sm"/>
          </a:ln>
        </p:spPr>
        <p:txBody>
          <a:bodyPr wrap="none">
            <a:spAutoFit/>
          </a:bodyPr>
          <a:lstStyle/>
          <a:p>
            <a:r>
              <a:rPr lang="en-US">
                <a:solidFill>
                  <a:srgbClr val="0033CC"/>
                </a:solidFill>
                <a:latin typeface="+mn-lt"/>
              </a:rPr>
              <a:t>client</a:t>
            </a:r>
          </a:p>
        </p:txBody>
      </p:sp>
      <p:sp>
        <p:nvSpPr>
          <p:cNvPr id="41997" name="Text Box 35"/>
          <p:cNvSpPr txBox="1">
            <a:spLocks noChangeArrowheads="1"/>
          </p:cNvSpPr>
          <p:nvPr/>
        </p:nvSpPr>
        <p:spPr bwMode="auto">
          <a:xfrm>
            <a:off x="3943350" y="4802188"/>
            <a:ext cx="981487" cy="400110"/>
          </a:xfrm>
          <a:prstGeom prst="rect">
            <a:avLst/>
          </a:prstGeom>
          <a:noFill/>
          <a:ln w="12700">
            <a:noFill/>
            <a:miter lim="800000"/>
            <a:headEnd type="none" w="sm" len="sm"/>
            <a:tailEnd type="none" w="sm" len="sm"/>
          </a:ln>
        </p:spPr>
        <p:txBody>
          <a:bodyPr wrap="none">
            <a:spAutoFit/>
          </a:bodyPr>
          <a:lstStyle/>
          <a:p>
            <a:r>
              <a:rPr lang="en-US">
                <a:solidFill>
                  <a:srgbClr val="0033CC"/>
                </a:solidFill>
                <a:latin typeface="+mn-lt"/>
              </a:rPr>
              <a:t>request</a:t>
            </a:r>
          </a:p>
        </p:txBody>
      </p:sp>
      <p:sp>
        <p:nvSpPr>
          <p:cNvPr id="41998" name="Text Box 36"/>
          <p:cNvSpPr txBox="1">
            <a:spLocks noChangeArrowheads="1"/>
          </p:cNvSpPr>
          <p:nvPr/>
        </p:nvSpPr>
        <p:spPr bwMode="auto">
          <a:xfrm>
            <a:off x="3943350" y="5659438"/>
            <a:ext cx="1133452" cy="400110"/>
          </a:xfrm>
          <a:prstGeom prst="rect">
            <a:avLst/>
          </a:prstGeom>
          <a:noFill/>
          <a:ln w="12700">
            <a:noFill/>
            <a:miter lim="800000"/>
            <a:headEnd type="none" w="sm" len="sm"/>
            <a:tailEnd type="none" w="sm" len="sm"/>
          </a:ln>
        </p:spPr>
        <p:txBody>
          <a:bodyPr wrap="none">
            <a:spAutoFit/>
          </a:bodyPr>
          <a:lstStyle/>
          <a:p>
            <a:r>
              <a:rPr lang="en-US">
                <a:solidFill>
                  <a:srgbClr val="0033CC"/>
                </a:solidFill>
                <a:latin typeface="+mn-lt"/>
              </a:rPr>
              <a:t>response</a:t>
            </a:r>
          </a:p>
        </p:txBody>
      </p:sp>
      <p:sp>
        <p:nvSpPr>
          <p:cNvPr id="41999" name="Line 37"/>
          <p:cNvSpPr>
            <a:spLocks noChangeShapeType="1"/>
          </p:cNvSpPr>
          <p:nvPr/>
        </p:nvSpPr>
        <p:spPr bwMode="auto">
          <a:xfrm>
            <a:off x="4086225" y="2492375"/>
            <a:ext cx="1655763" cy="0"/>
          </a:xfrm>
          <a:prstGeom prst="line">
            <a:avLst/>
          </a:prstGeom>
          <a:noFill/>
          <a:ln w="38100">
            <a:solidFill>
              <a:srgbClr val="0033CC"/>
            </a:solidFill>
            <a:round/>
            <a:headEnd type="none" w="sm" len="sm"/>
            <a:tailEnd type="arrow" w="med" len="med"/>
          </a:ln>
        </p:spPr>
        <p:txBody>
          <a:bodyPr/>
          <a:lstStyle/>
          <a:p>
            <a:endParaRPr lang="nl-BE">
              <a:latin typeface="+mn-lt"/>
            </a:endParaRPr>
          </a:p>
        </p:txBody>
      </p:sp>
      <p:sp>
        <p:nvSpPr>
          <p:cNvPr id="42000" name="Oval 38"/>
          <p:cNvSpPr>
            <a:spLocks noChangeArrowheads="1"/>
          </p:cNvSpPr>
          <p:nvPr/>
        </p:nvSpPr>
        <p:spPr bwMode="auto">
          <a:xfrm>
            <a:off x="5743575" y="2278063"/>
            <a:ext cx="1295400" cy="719137"/>
          </a:xfrm>
          <a:prstGeom prst="ellipse">
            <a:avLst/>
          </a:prstGeom>
          <a:solidFill>
            <a:schemeClr val="bg1"/>
          </a:solidFill>
          <a:ln w="38100">
            <a:solidFill>
              <a:srgbClr val="0033CC"/>
            </a:solidFill>
            <a:round/>
            <a:headEnd type="none" w="sm" len="sm"/>
            <a:tailEnd type="none" w="sm" len="sm"/>
          </a:ln>
        </p:spPr>
        <p:txBody>
          <a:bodyPr wrap="none" anchor="ctr"/>
          <a:lstStyle/>
          <a:p>
            <a:endParaRPr lang="nl-BE">
              <a:latin typeface="+mn-lt"/>
            </a:endParaRPr>
          </a:p>
        </p:txBody>
      </p:sp>
      <p:sp>
        <p:nvSpPr>
          <p:cNvPr id="42001" name="Line 39"/>
          <p:cNvSpPr>
            <a:spLocks noChangeShapeType="1"/>
          </p:cNvSpPr>
          <p:nvPr/>
        </p:nvSpPr>
        <p:spPr bwMode="auto">
          <a:xfrm flipH="1">
            <a:off x="4086225" y="2852738"/>
            <a:ext cx="1655763" cy="0"/>
          </a:xfrm>
          <a:prstGeom prst="line">
            <a:avLst/>
          </a:prstGeom>
          <a:noFill/>
          <a:ln w="38100">
            <a:solidFill>
              <a:srgbClr val="0033CC"/>
            </a:solidFill>
            <a:round/>
            <a:headEnd type="none" w="sm" len="sm"/>
            <a:tailEnd type="arrow" w="med" len="med"/>
          </a:ln>
        </p:spPr>
        <p:txBody>
          <a:bodyPr/>
          <a:lstStyle/>
          <a:p>
            <a:endParaRPr lang="nl-BE">
              <a:latin typeface="+mn-lt"/>
            </a:endParaRPr>
          </a:p>
        </p:txBody>
      </p:sp>
      <p:sp>
        <p:nvSpPr>
          <p:cNvPr id="42002" name="Text Box 40"/>
          <p:cNvSpPr txBox="1">
            <a:spLocks noChangeArrowheads="1"/>
          </p:cNvSpPr>
          <p:nvPr/>
        </p:nvSpPr>
        <p:spPr bwMode="auto">
          <a:xfrm>
            <a:off x="5959475" y="2420938"/>
            <a:ext cx="836960" cy="400110"/>
          </a:xfrm>
          <a:prstGeom prst="rect">
            <a:avLst/>
          </a:prstGeom>
          <a:noFill/>
          <a:ln w="12700">
            <a:noFill/>
            <a:miter lim="800000"/>
            <a:headEnd type="none" w="sm" len="sm"/>
            <a:tailEnd type="none" w="sm" len="sm"/>
          </a:ln>
        </p:spPr>
        <p:txBody>
          <a:bodyPr wrap="none">
            <a:spAutoFit/>
          </a:bodyPr>
          <a:lstStyle/>
          <a:p>
            <a:r>
              <a:rPr lang="en-US">
                <a:solidFill>
                  <a:srgbClr val="0033CC"/>
                </a:solidFill>
                <a:latin typeface="+mn-lt"/>
              </a:rPr>
              <a:t>server</a:t>
            </a:r>
          </a:p>
        </p:txBody>
      </p:sp>
      <p:sp>
        <p:nvSpPr>
          <p:cNvPr id="42003" name="Text Box 41"/>
          <p:cNvSpPr txBox="1">
            <a:spLocks noChangeArrowheads="1"/>
          </p:cNvSpPr>
          <p:nvPr/>
        </p:nvSpPr>
        <p:spPr bwMode="auto">
          <a:xfrm>
            <a:off x="4302125" y="2060575"/>
            <a:ext cx="981487" cy="400110"/>
          </a:xfrm>
          <a:prstGeom prst="rect">
            <a:avLst/>
          </a:prstGeom>
          <a:noFill/>
          <a:ln w="12700">
            <a:noFill/>
            <a:miter lim="800000"/>
            <a:headEnd type="none" w="sm" len="sm"/>
            <a:tailEnd type="none" w="sm" len="sm"/>
          </a:ln>
        </p:spPr>
        <p:txBody>
          <a:bodyPr wrap="none">
            <a:spAutoFit/>
          </a:bodyPr>
          <a:lstStyle/>
          <a:p>
            <a:r>
              <a:rPr lang="en-US">
                <a:solidFill>
                  <a:srgbClr val="0033CC"/>
                </a:solidFill>
                <a:latin typeface="+mn-lt"/>
              </a:rPr>
              <a:t>request</a:t>
            </a:r>
          </a:p>
        </p:txBody>
      </p:sp>
      <p:sp>
        <p:nvSpPr>
          <p:cNvPr id="42004" name="Text Box 42"/>
          <p:cNvSpPr txBox="1">
            <a:spLocks noChangeArrowheads="1"/>
          </p:cNvSpPr>
          <p:nvPr/>
        </p:nvSpPr>
        <p:spPr bwMode="auto">
          <a:xfrm>
            <a:off x="4302125" y="2852738"/>
            <a:ext cx="1133452" cy="400110"/>
          </a:xfrm>
          <a:prstGeom prst="rect">
            <a:avLst/>
          </a:prstGeom>
          <a:noFill/>
          <a:ln w="12700">
            <a:noFill/>
            <a:miter lim="800000"/>
            <a:headEnd type="none" w="sm" len="sm"/>
            <a:tailEnd type="none" w="sm" len="sm"/>
          </a:ln>
        </p:spPr>
        <p:txBody>
          <a:bodyPr wrap="none">
            <a:spAutoFit/>
          </a:bodyPr>
          <a:lstStyle/>
          <a:p>
            <a:r>
              <a:rPr lang="en-US">
                <a:solidFill>
                  <a:srgbClr val="0033CC"/>
                </a:solidFill>
                <a:latin typeface="+mn-lt"/>
              </a:rPr>
              <a:t>response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4"/>
          <p:cNvSpPr>
            <a:spLocks noGrp="1"/>
          </p:cNvSpPr>
          <p:nvPr>
            <p:ph type="sldNum" sz="quarter" idx="10"/>
          </p:nvPr>
        </p:nvSpPr>
        <p:spPr>
          <a:noFill/>
        </p:spPr>
        <p:txBody>
          <a:bodyPr/>
          <a:lstStyle/>
          <a:p>
            <a:fld id="{3F4A00C3-610D-4C8B-9165-047578C74891}" type="slidenum">
              <a:rPr lang="en-US">
                <a:latin typeface="+mn-lt"/>
              </a:rPr>
              <a:pPr/>
              <a:t>13</a:t>
            </a:fld>
            <a:endParaRPr lang="en-US">
              <a:latin typeface="+mn-lt"/>
            </a:endParaRPr>
          </a:p>
        </p:txBody>
      </p:sp>
      <p:sp>
        <p:nvSpPr>
          <p:cNvPr id="44034" name="Text Box 2"/>
          <p:cNvSpPr txBox="1">
            <a:spLocks noChangeArrowheads="1"/>
          </p:cNvSpPr>
          <p:nvPr/>
        </p:nvSpPr>
        <p:spPr bwMode="auto">
          <a:xfrm>
            <a:off x="6757988" y="0"/>
            <a:ext cx="2966710" cy="584775"/>
          </a:xfrm>
          <a:prstGeom prst="rect">
            <a:avLst/>
          </a:prstGeom>
          <a:noFill/>
          <a:ln w="12700">
            <a:noFill/>
            <a:miter lim="800000"/>
            <a:headEnd type="none" w="sm" len="sm"/>
            <a:tailEnd type="none" w="sm" len="sm"/>
          </a:ln>
        </p:spPr>
        <p:txBody>
          <a:bodyPr wrap="none">
            <a:spAutoFit/>
          </a:bodyPr>
          <a:lstStyle/>
          <a:p>
            <a:pPr marL="457200" indent="-457200">
              <a:buFontTx/>
              <a:buAutoNum type="arabicPeriod"/>
            </a:pPr>
            <a:r>
              <a:rPr lang="en-US" sz="1600">
                <a:latin typeface="+mn-lt"/>
              </a:rPr>
              <a:t>Definitions and terminology</a:t>
            </a:r>
          </a:p>
          <a:p>
            <a:pPr marL="914400" lvl="1" indent="-457200"/>
            <a:r>
              <a:rPr lang="en-US" sz="1600">
                <a:solidFill>
                  <a:schemeClr val="hlink"/>
                </a:solidFill>
                <a:latin typeface="+mn-lt"/>
              </a:rPr>
              <a:t>3.	Definitions</a:t>
            </a:r>
          </a:p>
        </p:txBody>
      </p:sp>
      <p:sp>
        <p:nvSpPr>
          <p:cNvPr id="44035" name="Text Box 3"/>
          <p:cNvSpPr txBox="1">
            <a:spLocks noChangeArrowheads="1"/>
          </p:cNvSpPr>
          <p:nvPr/>
        </p:nvSpPr>
        <p:spPr bwMode="auto">
          <a:xfrm>
            <a:off x="271463" y="-6350"/>
            <a:ext cx="2807820" cy="461665"/>
          </a:xfrm>
          <a:prstGeom prst="rect">
            <a:avLst/>
          </a:prstGeom>
          <a:noFill/>
          <a:ln w="9525">
            <a:noFill/>
            <a:miter lim="800000"/>
            <a:headEnd/>
            <a:tailEnd/>
          </a:ln>
        </p:spPr>
        <p:txBody>
          <a:bodyPr wrap="none">
            <a:spAutoFit/>
          </a:bodyPr>
          <a:lstStyle/>
          <a:p>
            <a:pPr marL="457200" indent="-457200"/>
            <a:r>
              <a:rPr lang="en-US" sz="2400" b="1" dirty="0">
                <a:latin typeface="+mn-lt"/>
              </a:rPr>
              <a:t>Remote invocation =</a:t>
            </a:r>
            <a:endParaRPr lang="en-US" sz="2400" dirty="0">
              <a:solidFill>
                <a:schemeClr val="bg2"/>
              </a:solidFill>
              <a:latin typeface="+mn-lt"/>
            </a:endParaRPr>
          </a:p>
        </p:txBody>
      </p:sp>
      <p:sp>
        <p:nvSpPr>
          <p:cNvPr id="44036" name="Rectangle 4"/>
          <p:cNvSpPr>
            <a:spLocks noChangeArrowheads="1"/>
          </p:cNvSpPr>
          <p:nvPr/>
        </p:nvSpPr>
        <p:spPr bwMode="auto">
          <a:xfrm>
            <a:off x="0" y="629593"/>
            <a:ext cx="184731" cy="461665"/>
          </a:xfrm>
          <a:prstGeom prst="rect">
            <a:avLst/>
          </a:prstGeom>
          <a:noFill/>
          <a:ln w="12700">
            <a:noFill/>
            <a:miter lim="800000"/>
            <a:headEnd type="none" w="sm" len="sm"/>
            <a:tailEnd type="none" w="sm" len="sm"/>
          </a:ln>
        </p:spPr>
        <p:txBody>
          <a:bodyPr wrap="none" anchor="ctr">
            <a:spAutoFit/>
          </a:bodyPr>
          <a:lstStyle/>
          <a:p>
            <a:endParaRPr lang="nl-BE" sz="2400">
              <a:latin typeface="+mn-lt"/>
            </a:endParaRPr>
          </a:p>
        </p:txBody>
      </p:sp>
      <p:sp>
        <p:nvSpPr>
          <p:cNvPr id="44037" name="Text Box 5"/>
          <p:cNvSpPr txBox="1">
            <a:spLocks noChangeArrowheads="1"/>
          </p:cNvSpPr>
          <p:nvPr/>
        </p:nvSpPr>
        <p:spPr bwMode="auto">
          <a:xfrm>
            <a:off x="703263" y="955675"/>
            <a:ext cx="7777162" cy="707886"/>
          </a:xfrm>
          <a:prstGeom prst="rect">
            <a:avLst/>
          </a:prstGeom>
          <a:noFill/>
          <a:ln w="38100">
            <a:solidFill>
              <a:srgbClr val="0033CC"/>
            </a:solidFill>
            <a:miter lim="800000"/>
            <a:headEnd/>
            <a:tailEnd/>
          </a:ln>
        </p:spPr>
        <p:txBody>
          <a:bodyPr>
            <a:spAutoFit/>
          </a:bodyPr>
          <a:lstStyle/>
          <a:p>
            <a:r>
              <a:rPr lang="en-US" b="1" dirty="0">
                <a:latin typeface="+mn-lt"/>
              </a:rPr>
              <a:t>A remote invocation = </a:t>
            </a:r>
            <a:r>
              <a:rPr lang="en-US" dirty="0">
                <a:latin typeface="+mn-lt"/>
              </a:rPr>
              <a:t>complete interaction between client </a:t>
            </a:r>
          </a:p>
          <a:p>
            <a:r>
              <a:rPr lang="en-US" dirty="0">
                <a:latin typeface="+mn-lt"/>
              </a:rPr>
              <a:t>and server to process </a:t>
            </a:r>
            <a:r>
              <a:rPr lang="en-US" dirty="0" smtClean="0">
                <a:latin typeface="+mn-lt"/>
              </a:rPr>
              <a:t>a single </a:t>
            </a:r>
            <a:r>
              <a:rPr lang="en-US" dirty="0">
                <a:latin typeface="+mn-lt"/>
              </a:rPr>
              <a:t>request</a:t>
            </a:r>
            <a:endParaRPr lang="en-US" sz="2400" dirty="0">
              <a:solidFill>
                <a:srgbClr val="FF0000"/>
              </a:solidFill>
              <a:latin typeface="+mn-lt"/>
            </a:endParaRPr>
          </a:p>
        </p:txBody>
      </p:sp>
      <p:pic>
        <p:nvPicPr>
          <p:cNvPr id="44038" name="Picture 7"/>
          <p:cNvPicPr>
            <a:picLocks noGrp="1" noChangeAspect="1" noChangeArrowheads="1"/>
          </p:cNvPicPr>
          <p:nvPr>
            <p:ph sz="half" idx="1"/>
          </p:nvPr>
        </p:nvPicPr>
        <p:blipFill>
          <a:blip r:embed="rId3"/>
          <a:srcRect/>
          <a:stretch>
            <a:fillRect/>
          </a:stretch>
        </p:blipFill>
        <p:spPr>
          <a:xfrm>
            <a:off x="2071688" y="2060575"/>
            <a:ext cx="1192212" cy="1655763"/>
          </a:xfrm>
          <a:noFill/>
        </p:spPr>
      </p:pic>
      <p:pic>
        <p:nvPicPr>
          <p:cNvPr id="44039" name="Picture 8"/>
          <p:cNvPicPr>
            <a:picLocks noGrp="1" noChangeAspect="1" noChangeArrowheads="1"/>
          </p:cNvPicPr>
          <p:nvPr>
            <p:ph sz="half" idx="2"/>
          </p:nvPr>
        </p:nvPicPr>
        <p:blipFill>
          <a:blip r:embed="rId4"/>
          <a:srcRect/>
          <a:stretch>
            <a:fillRect/>
          </a:stretch>
        </p:blipFill>
        <p:spPr>
          <a:xfrm>
            <a:off x="6319838" y="2276475"/>
            <a:ext cx="1368425" cy="1327150"/>
          </a:xfrm>
          <a:noFill/>
        </p:spPr>
      </p:pic>
      <p:sp>
        <p:nvSpPr>
          <p:cNvPr id="44040" name="Oval 10"/>
          <p:cNvSpPr>
            <a:spLocks noChangeArrowheads="1"/>
          </p:cNvSpPr>
          <p:nvPr/>
        </p:nvSpPr>
        <p:spPr bwMode="auto">
          <a:xfrm>
            <a:off x="2719388" y="2349500"/>
            <a:ext cx="1295400" cy="719138"/>
          </a:xfrm>
          <a:prstGeom prst="ellipse">
            <a:avLst/>
          </a:prstGeom>
          <a:solidFill>
            <a:schemeClr val="bg1"/>
          </a:solidFill>
          <a:ln w="38100">
            <a:solidFill>
              <a:srgbClr val="0033CC"/>
            </a:solidFill>
            <a:round/>
            <a:headEnd type="none" w="sm" len="sm"/>
            <a:tailEnd type="none" w="sm" len="sm"/>
          </a:ln>
        </p:spPr>
        <p:txBody>
          <a:bodyPr wrap="none" anchor="ctr"/>
          <a:lstStyle/>
          <a:p>
            <a:endParaRPr lang="nl-BE">
              <a:latin typeface="+mn-lt"/>
            </a:endParaRPr>
          </a:p>
        </p:txBody>
      </p:sp>
      <p:sp>
        <p:nvSpPr>
          <p:cNvPr id="44041" name="Text Box 12"/>
          <p:cNvSpPr txBox="1">
            <a:spLocks noChangeArrowheads="1"/>
          </p:cNvSpPr>
          <p:nvPr/>
        </p:nvSpPr>
        <p:spPr bwMode="auto">
          <a:xfrm>
            <a:off x="2935288" y="2492375"/>
            <a:ext cx="759375" cy="400110"/>
          </a:xfrm>
          <a:prstGeom prst="rect">
            <a:avLst/>
          </a:prstGeom>
          <a:noFill/>
          <a:ln w="12700">
            <a:noFill/>
            <a:miter lim="800000"/>
            <a:headEnd type="none" w="sm" len="sm"/>
            <a:tailEnd type="none" w="sm" len="sm"/>
          </a:ln>
        </p:spPr>
        <p:txBody>
          <a:bodyPr wrap="none">
            <a:spAutoFit/>
          </a:bodyPr>
          <a:lstStyle/>
          <a:p>
            <a:r>
              <a:rPr lang="en-US" dirty="0">
                <a:solidFill>
                  <a:schemeClr val="hlink"/>
                </a:solidFill>
                <a:latin typeface="+mn-lt"/>
              </a:rPr>
              <a:t>client</a:t>
            </a:r>
          </a:p>
        </p:txBody>
      </p:sp>
      <p:sp>
        <p:nvSpPr>
          <p:cNvPr id="44042" name="Line 15"/>
          <p:cNvSpPr>
            <a:spLocks noChangeShapeType="1"/>
          </p:cNvSpPr>
          <p:nvPr/>
        </p:nvSpPr>
        <p:spPr bwMode="auto">
          <a:xfrm>
            <a:off x="4086225" y="2492375"/>
            <a:ext cx="1655763" cy="0"/>
          </a:xfrm>
          <a:prstGeom prst="line">
            <a:avLst/>
          </a:prstGeom>
          <a:noFill/>
          <a:ln w="38100">
            <a:solidFill>
              <a:srgbClr val="0033CC"/>
            </a:solidFill>
            <a:round/>
            <a:headEnd type="none" w="sm" len="sm"/>
            <a:tailEnd type="arrow" w="med" len="med"/>
          </a:ln>
        </p:spPr>
        <p:txBody>
          <a:bodyPr/>
          <a:lstStyle/>
          <a:p>
            <a:endParaRPr lang="nl-BE">
              <a:latin typeface="+mn-lt"/>
            </a:endParaRPr>
          </a:p>
        </p:txBody>
      </p:sp>
      <p:sp>
        <p:nvSpPr>
          <p:cNvPr id="44043" name="Oval 16"/>
          <p:cNvSpPr>
            <a:spLocks noChangeArrowheads="1"/>
          </p:cNvSpPr>
          <p:nvPr/>
        </p:nvSpPr>
        <p:spPr bwMode="auto">
          <a:xfrm>
            <a:off x="5743575" y="2278063"/>
            <a:ext cx="1295400" cy="719137"/>
          </a:xfrm>
          <a:prstGeom prst="ellipse">
            <a:avLst/>
          </a:prstGeom>
          <a:solidFill>
            <a:schemeClr val="bg1"/>
          </a:solidFill>
          <a:ln w="38100">
            <a:solidFill>
              <a:srgbClr val="0033CC"/>
            </a:solidFill>
            <a:round/>
            <a:headEnd type="none" w="sm" len="sm"/>
            <a:tailEnd type="none" w="sm" len="sm"/>
          </a:ln>
        </p:spPr>
        <p:txBody>
          <a:bodyPr wrap="none" anchor="ctr"/>
          <a:lstStyle/>
          <a:p>
            <a:endParaRPr lang="nl-BE">
              <a:latin typeface="+mn-lt"/>
            </a:endParaRPr>
          </a:p>
        </p:txBody>
      </p:sp>
      <p:sp>
        <p:nvSpPr>
          <p:cNvPr id="44044" name="Line 17"/>
          <p:cNvSpPr>
            <a:spLocks noChangeShapeType="1"/>
          </p:cNvSpPr>
          <p:nvPr/>
        </p:nvSpPr>
        <p:spPr bwMode="auto">
          <a:xfrm flipH="1">
            <a:off x="4086225" y="2852738"/>
            <a:ext cx="1655763" cy="0"/>
          </a:xfrm>
          <a:prstGeom prst="line">
            <a:avLst/>
          </a:prstGeom>
          <a:noFill/>
          <a:ln w="38100">
            <a:solidFill>
              <a:srgbClr val="0033CC"/>
            </a:solidFill>
            <a:round/>
            <a:headEnd type="none" w="sm" len="sm"/>
            <a:tailEnd type="arrow" w="med" len="med"/>
          </a:ln>
        </p:spPr>
        <p:txBody>
          <a:bodyPr/>
          <a:lstStyle/>
          <a:p>
            <a:endParaRPr lang="nl-BE">
              <a:latin typeface="+mn-lt"/>
            </a:endParaRPr>
          </a:p>
        </p:txBody>
      </p:sp>
      <p:sp>
        <p:nvSpPr>
          <p:cNvPr id="44045" name="Text Box 18"/>
          <p:cNvSpPr txBox="1">
            <a:spLocks noChangeArrowheads="1"/>
          </p:cNvSpPr>
          <p:nvPr/>
        </p:nvSpPr>
        <p:spPr bwMode="auto">
          <a:xfrm>
            <a:off x="5959475" y="2420938"/>
            <a:ext cx="836960" cy="400110"/>
          </a:xfrm>
          <a:prstGeom prst="rect">
            <a:avLst/>
          </a:prstGeom>
          <a:noFill/>
          <a:ln w="12700">
            <a:noFill/>
            <a:miter lim="800000"/>
            <a:headEnd type="none" w="sm" len="sm"/>
            <a:tailEnd type="none" w="sm" len="sm"/>
          </a:ln>
        </p:spPr>
        <p:txBody>
          <a:bodyPr wrap="none">
            <a:spAutoFit/>
          </a:bodyPr>
          <a:lstStyle/>
          <a:p>
            <a:r>
              <a:rPr lang="en-US">
                <a:solidFill>
                  <a:schemeClr val="hlink"/>
                </a:solidFill>
                <a:latin typeface="+mn-lt"/>
              </a:rPr>
              <a:t>server</a:t>
            </a:r>
          </a:p>
        </p:txBody>
      </p:sp>
      <p:sp>
        <p:nvSpPr>
          <p:cNvPr id="44046" name="Text Box 19"/>
          <p:cNvSpPr txBox="1">
            <a:spLocks noChangeArrowheads="1"/>
          </p:cNvSpPr>
          <p:nvPr/>
        </p:nvSpPr>
        <p:spPr bwMode="auto">
          <a:xfrm>
            <a:off x="4302125" y="2060575"/>
            <a:ext cx="981487" cy="400110"/>
          </a:xfrm>
          <a:prstGeom prst="rect">
            <a:avLst/>
          </a:prstGeom>
          <a:noFill/>
          <a:ln w="12700">
            <a:noFill/>
            <a:miter lim="800000"/>
            <a:headEnd type="none" w="sm" len="sm"/>
            <a:tailEnd type="none" w="sm" len="sm"/>
          </a:ln>
        </p:spPr>
        <p:txBody>
          <a:bodyPr wrap="none">
            <a:spAutoFit/>
          </a:bodyPr>
          <a:lstStyle/>
          <a:p>
            <a:r>
              <a:rPr lang="en-US">
                <a:solidFill>
                  <a:srgbClr val="0033CC"/>
                </a:solidFill>
                <a:latin typeface="+mn-lt"/>
              </a:rPr>
              <a:t>request</a:t>
            </a:r>
          </a:p>
        </p:txBody>
      </p:sp>
      <p:sp>
        <p:nvSpPr>
          <p:cNvPr id="44047" name="Text Box 20"/>
          <p:cNvSpPr txBox="1">
            <a:spLocks noChangeArrowheads="1"/>
          </p:cNvSpPr>
          <p:nvPr/>
        </p:nvSpPr>
        <p:spPr bwMode="auto">
          <a:xfrm>
            <a:off x="4302125" y="2852738"/>
            <a:ext cx="1133452" cy="400110"/>
          </a:xfrm>
          <a:prstGeom prst="rect">
            <a:avLst/>
          </a:prstGeom>
          <a:noFill/>
          <a:ln w="12700">
            <a:noFill/>
            <a:miter lim="800000"/>
            <a:headEnd type="none" w="sm" len="sm"/>
            <a:tailEnd type="none" w="sm" len="sm"/>
          </a:ln>
        </p:spPr>
        <p:txBody>
          <a:bodyPr wrap="none">
            <a:spAutoFit/>
          </a:bodyPr>
          <a:lstStyle/>
          <a:p>
            <a:r>
              <a:rPr lang="en-US">
                <a:solidFill>
                  <a:srgbClr val="0033CC"/>
                </a:solidFill>
                <a:latin typeface="+mn-lt"/>
              </a:rPr>
              <a:t>response</a:t>
            </a:r>
          </a:p>
        </p:txBody>
      </p:sp>
      <p:sp>
        <p:nvSpPr>
          <p:cNvPr id="44048" name="Rectangle 21"/>
          <p:cNvSpPr>
            <a:spLocks noChangeArrowheads="1"/>
          </p:cNvSpPr>
          <p:nvPr/>
        </p:nvSpPr>
        <p:spPr bwMode="auto">
          <a:xfrm>
            <a:off x="2647950" y="1916113"/>
            <a:ext cx="4535488" cy="1800225"/>
          </a:xfrm>
          <a:prstGeom prst="rect">
            <a:avLst/>
          </a:prstGeom>
          <a:noFill/>
          <a:ln w="38100">
            <a:solidFill>
              <a:schemeClr val="hlink"/>
            </a:solidFill>
            <a:prstDash val="dash"/>
            <a:miter lim="800000"/>
            <a:headEnd type="none" w="sm" len="sm"/>
            <a:tailEnd type="none" w="sm" len="sm"/>
          </a:ln>
        </p:spPr>
        <p:txBody>
          <a:bodyPr wrap="none" anchor="ctr"/>
          <a:lstStyle/>
          <a:p>
            <a:endParaRPr lang="nl-BE">
              <a:latin typeface="+mn-lt"/>
            </a:endParaRPr>
          </a:p>
        </p:txBody>
      </p:sp>
      <p:sp>
        <p:nvSpPr>
          <p:cNvPr id="44049" name="Text Box 22"/>
          <p:cNvSpPr txBox="1">
            <a:spLocks noChangeArrowheads="1"/>
          </p:cNvSpPr>
          <p:nvPr/>
        </p:nvSpPr>
        <p:spPr bwMode="auto">
          <a:xfrm>
            <a:off x="3656013" y="3500438"/>
            <a:ext cx="2144626" cy="400110"/>
          </a:xfrm>
          <a:prstGeom prst="rect">
            <a:avLst/>
          </a:prstGeom>
          <a:solidFill>
            <a:schemeClr val="bg1"/>
          </a:solidFill>
          <a:ln w="12700">
            <a:noFill/>
            <a:miter lim="800000"/>
            <a:headEnd type="none" w="sm" len="sm"/>
            <a:tailEnd type="none" w="sm" len="sm"/>
          </a:ln>
        </p:spPr>
        <p:txBody>
          <a:bodyPr wrap="none">
            <a:spAutoFit/>
          </a:bodyPr>
          <a:lstStyle/>
          <a:p>
            <a:r>
              <a:rPr lang="en-US">
                <a:solidFill>
                  <a:schemeClr val="hlink"/>
                </a:solidFill>
                <a:latin typeface="+mn-lt"/>
              </a:rPr>
              <a:t>remote interaction</a:t>
            </a:r>
          </a:p>
        </p:txBody>
      </p:sp>
      <p:pic>
        <p:nvPicPr>
          <p:cNvPr id="44050" name="Picture 23"/>
          <p:cNvPicPr>
            <a:picLocks noChangeAspect="1" noChangeArrowheads="1"/>
          </p:cNvPicPr>
          <p:nvPr/>
        </p:nvPicPr>
        <p:blipFill>
          <a:blip r:embed="rId3"/>
          <a:srcRect/>
          <a:stretch>
            <a:fillRect/>
          </a:stretch>
        </p:blipFill>
        <p:spPr bwMode="auto">
          <a:xfrm>
            <a:off x="414338" y="4510088"/>
            <a:ext cx="1192212" cy="1655762"/>
          </a:xfrm>
          <a:prstGeom prst="rect">
            <a:avLst/>
          </a:prstGeom>
          <a:noFill/>
          <a:ln w="12700">
            <a:noFill/>
            <a:miter lim="800000"/>
            <a:headEnd type="none" w="sm" len="sm"/>
            <a:tailEnd type="none" w="sm" len="sm"/>
          </a:ln>
        </p:spPr>
      </p:pic>
      <p:pic>
        <p:nvPicPr>
          <p:cNvPr id="44051" name="Picture 24"/>
          <p:cNvPicPr>
            <a:picLocks noChangeAspect="1" noChangeArrowheads="1"/>
          </p:cNvPicPr>
          <p:nvPr/>
        </p:nvPicPr>
        <p:blipFill>
          <a:blip r:embed="rId4"/>
          <a:srcRect/>
          <a:stretch>
            <a:fillRect/>
          </a:stretch>
        </p:blipFill>
        <p:spPr bwMode="auto">
          <a:xfrm>
            <a:off x="4662488" y="4725988"/>
            <a:ext cx="1368425" cy="1327150"/>
          </a:xfrm>
          <a:prstGeom prst="rect">
            <a:avLst/>
          </a:prstGeom>
          <a:noFill/>
          <a:ln w="12700">
            <a:noFill/>
            <a:miter lim="800000"/>
            <a:headEnd type="none" w="sm" len="sm"/>
            <a:tailEnd type="none" w="sm" len="sm"/>
          </a:ln>
        </p:spPr>
      </p:pic>
      <p:sp>
        <p:nvSpPr>
          <p:cNvPr id="44052" name="Oval 25"/>
          <p:cNvSpPr>
            <a:spLocks noChangeArrowheads="1"/>
          </p:cNvSpPr>
          <p:nvPr/>
        </p:nvSpPr>
        <p:spPr bwMode="auto">
          <a:xfrm>
            <a:off x="1062038" y="4799013"/>
            <a:ext cx="1295400" cy="719137"/>
          </a:xfrm>
          <a:prstGeom prst="ellipse">
            <a:avLst/>
          </a:prstGeom>
          <a:solidFill>
            <a:schemeClr val="bg1"/>
          </a:solidFill>
          <a:ln w="38100">
            <a:solidFill>
              <a:srgbClr val="0033CC"/>
            </a:solidFill>
            <a:round/>
            <a:headEnd type="none" w="sm" len="sm"/>
            <a:tailEnd type="none" w="sm" len="sm"/>
          </a:ln>
        </p:spPr>
        <p:txBody>
          <a:bodyPr wrap="none" anchor="ctr"/>
          <a:lstStyle/>
          <a:p>
            <a:endParaRPr lang="nl-BE">
              <a:latin typeface="+mn-lt"/>
            </a:endParaRPr>
          </a:p>
        </p:txBody>
      </p:sp>
      <p:sp>
        <p:nvSpPr>
          <p:cNvPr id="44053" name="Text Box 26"/>
          <p:cNvSpPr txBox="1">
            <a:spLocks noChangeArrowheads="1"/>
          </p:cNvSpPr>
          <p:nvPr/>
        </p:nvSpPr>
        <p:spPr bwMode="auto">
          <a:xfrm>
            <a:off x="1277938" y="4941888"/>
            <a:ext cx="759375" cy="400110"/>
          </a:xfrm>
          <a:prstGeom prst="rect">
            <a:avLst/>
          </a:prstGeom>
          <a:noFill/>
          <a:ln w="12700">
            <a:noFill/>
            <a:miter lim="800000"/>
            <a:headEnd type="none" w="sm" len="sm"/>
            <a:tailEnd type="none" w="sm" len="sm"/>
          </a:ln>
        </p:spPr>
        <p:txBody>
          <a:bodyPr wrap="none">
            <a:spAutoFit/>
          </a:bodyPr>
          <a:lstStyle/>
          <a:p>
            <a:r>
              <a:rPr lang="en-US">
                <a:solidFill>
                  <a:schemeClr val="hlink"/>
                </a:solidFill>
                <a:latin typeface="+mn-lt"/>
              </a:rPr>
              <a:t>client</a:t>
            </a:r>
          </a:p>
        </p:txBody>
      </p:sp>
      <p:sp>
        <p:nvSpPr>
          <p:cNvPr id="44054" name="Line 27"/>
          <p:cNvSpPr>
            <a:spLocks noChangeShapeType="1"/>
          </p:cNvSpPr>
          <p:nvPr/>
        </p:nvSpPr>
        <p:spPr bwMode="auto">
          <a:xfrm>
            <a:off x="2428875" y="4941888"/>
            <a:ext cx="1655763" cy="0"/>
          </a:xfrm>
          <a:prstGeom prst="line">
            <a:avLst/>
          </a:prstGeom>
          <a:noFill/>
          <a:ln w="38100">
            <a:solidFill>
              <a:srgbClr val="0033CC"/>
            </a:solidFill>
            <a:round/>
            <a:headEnd type="none" w="sm" len="sm"/>
            <a:tailEnd type="arrow" w="med" len="med"/>
          </a:ln>
        </p:spPr>
        <p:txBody>
          <a:bodyPr/>
          <a:lstStyle/>
          <a:p>
            <a:endParaRPr lang="nl-BE">
              <a:latin typeface="+mn-lt"/>
            </a:endParaRPr>
          </a:p>
        </p:txBody>
      </p:sp>
      <p:sp>
        <p:nvSpPr>
          <p:cNvPr id="44055" name="Oval 28"/>
          <p:cNvSpPr>
            <a:spLocks noChangeArrowheads="1"/>
          </p:cNvSpPr>
          <p:nvPr/>
        </p:nvSpPr>
        <p:spPr bwMode="auto">
          <a:xfrm>
            <a:off x="4086225" y="4727575"/>
            <a:ext cx="1295400" cy="719138"/>
          </a:xfrm>
          <a:prstGeom prst="ellipse">
            <a:avLst/>
          </a:prstGeom>
          <a:solidFill>
            <a:schemeClr val="bg1"/>
          </a:solidFill>
          <a:ln w="38100">
            <a:solidFill>
              <a:srgbClr val="0033CC"/>
            </a:solidFill>
            <a:round/>
            <a:headEnd type="none" w="sm" len="sm"/>
            <a:tailEnd type="none" w="sm" len="sm"/>
          </a:ln>
        </p:spPr>
        <p:txBody>
          <a:bodyPr wrap="none" anchor="ctr"/>
          <a:lstStyle/>
          <a:p>
            <a:endParaRPr lang="nl-BE">
              <a:latin typeface="+mn-lt"/>
            </a:endParaRPr>
          </a:p>
        </p:txBody>
      </p:sp>
      <p:sp>
        <p:nvSpPr>
          <p:cNvPr id="44056" name="Line 29"/>
          <p:cNvSpPr>
            <a:spLocks noChangeShapeType="1"/>
          </p:cNvSpPr>
          <p:nvPr/>
        </p:nvSpPr>
        <p:spPr bwMode="auto">
          <a:xfrm flipH="1">
            <a:off x="2428875" y="5302250"/>
            <a:ext cx="1655763" cy="0"/>
          </a:xfrm>
          <a:prstGeom prst="line">
            <a:avLst/>
          </a:prstGeom>
          <a:noFill/>
          <a:ln w="38100">
            <a:solidFill>
              <a:srgbClr val="0033CC"/>
            </a:solidFill>
            <a:round/>
            <a:headEnd type="none" w="sm" len="sm"/>
            <a:tailEnd type="arrow" w="med" len="med"/>
          </a:ln>
        </p:spPr>
        <p:txBody>
          <a:bodyPr/>
          <a:lstStyle/>
          <a:p>
            <a:endParaRPr lang="nl-BE">
              <a:latin typeface="+mn-lt"/>
            </a:endParaRPr>
          </a:p>
        </p:txBody>
      </p:sp>
      <p:sp>
        <p:nvSpPr>
          <p:cNvPr id="44057" name="Text Box 30"/>
          <p:cNvSpPr txBox="1">
            <a:spLocks noChangeArrowheads="1"/>
          </p:cNvSpPr>
          <p:nvPr/>
        </p:nvSpPr>
        <p:spPr bwMode="auto">
          <a:xfrm>
            <a:off x="4302125" y="4724400"/>
            <a:ext cx="836960" cy="707886"/>
          </a:xfrm>
          <a:prstGeom prst="rect">
            <a:avLst/>
          </a:prstGeom>
          <a:noFill/>
          <a:ln w="12700">
            <a:noFill/>
            <a:miter lim="800000"/>
            <a:headEnd type="none" w="sm" len="sm"/>
            <a:tailEnd type="none" w="sm" len="sm"/>
          </a:ln>
        </p:spPr>
        <p:txBody>
          <a:bodyPr wrap="none">
            <a:spAutoFit/>
          </a:bodyPr>
          <a:lstStyle/>
          <a:p>
            <a:r>
              <a:rPr lang="en-US">
                <a:solidFill>
                  <a:schemeClr val="hlink"/>
                </a:solidFill>
                <a:latin typeface="+mn-lt"/>
              </a:rPr>
              <a:t>server</a:t>
            </a:r>
          </a:p>
          <a:p>
            <a:r>
              <a:rPr lang="en-US">
                <a:solidFill>
                  <a:schemeClr val="accent2"/>
                </a:solidFill>
                <a:latin typeface="+mn-lt"/>
              </a:rPr>
              <a:t>client</a:t>
            </a:r>
          </a:p>
        </p:txBody>
      </p:sp>
      <p:sp>
        <p:nvSpPr>
          <p:cNvPr id="44058" name="Text Box 31"/>
          <p:cNvSpPr txBox="1">
            <a:spLocks noChangeArrowheads="1"/>
          </p:cNvSpPr>
          <p:nvPr/>
        </p:nvSpPr>
        <p:spPr bwMode="auto">
          <a:xfrm>
            <a:off x="2644775" y="4510088"/>
            <a:ext cx="1169038" cy="400110"/>
          </a:xfrm>
          <a:prstGeom prst="rect">
            <a:avLst/>
          </a:prstGeom>
          <a:noFill/>
          <a:ln w="12700">
            <a:noFill/>
            <a:miter lim="800000"/>
            <a:headEnd type="none" w="sm" len="sm"/>
            <a:tailEnd type="none" w="sm" len="sm"/>
          </a:ln>
        </p:spPr>
        <p:txBody>
          <a:bodyPr wrap="none">
            <a:spAutoFit/>
          </a:bodyPr>
          <a:lstStyle/>
          <a:p>
            <a:r>
              <a:rPr lang="en-US">
                <a:solidFill>
                  <a:srgbClr val="0033CC"/>
                </a:solidFill>
                <a:latin typeface="+mn-lt"/>
              </a:rPr>
              <a:t>request 1</a:t>
            </a:r>
          </a:p>
        </p:txBody>
      </p:sp>
      <p:sp>
        <p:nvSpPr>
          <p:cNvPr id="44059" name="Text Box 32"/>
          <p:cNvSpPr txBox="1">
            <a:spLocks noChangeArrowheads="1"/>
          </p:cNvSpPr>
          <p:nvPr/>
        </p:nvSpPr>
        <p:spPr bwMode="auto">
          <a:xfrm>
            <a:off x="2644775" y="5302250"/>
            <a:ext cx="1321003" cy="400110"/>
          </a:xfrm>
          <a:prstGeom prst="rect">
            <a:avLst/>
          </a:prstGeom>
          <a:noFill/>
          <a:ln w="12700">
            <a:noFill/>
            <a:miter lim="800000"/>
            <a:headEnd type="none" w="sm" len="sm"/>
            <a:tailEnd type="none" w="sm" len="sm"/>
          </a:ln>
        </p:spPr>
        <p:txBody>
          <a:bodyPr wrap="none">
            <a:spAutoFit/>
          </a:bodyPr>
          <a:lstStyle/>
          <a:p>
            <a:r>
              <a:rPr lang="en-US">
                <a:solidFill>
                  <a:srgbClr val="0033CC"/>
                </a:solidFill>
                <a:latin typeface="+mn-lt"/>
              </a:rPr>
              <a:t>response 1</a:t>
            </a:r>
          </a:p>
        </p:txBody>
      </p:sp>
      <p:sp>
        <p:nvSpPr>
          <p:cNvPr id="44060" name="Rectangle 33"/>
          <p:cNvSpPr>
            <a:spLocks noChangeArrowheads="1"/>
          </p:cNvSpPr>
          <p:nvPr/>
        </p:nvSpPr>
        <p:spPr bwMode="auto">
          <a:xfrm>
            <a:off x="990600" y="4365625"/>
            <a:ext cx="4535488" cy="1800225"/>
          </a:xfrm>
          <a:prstGeom prst="rect">
            <a:avLst/>
          </a:prstGeom>
          <a:noFill/>
          <a:ln w="38100">
            <a:solidFill>
              <a:schemeClr val="hlink"/>
            </a:solidFill>
            <a:prstDash val="dash"/>
            <a:miter lim="800000"/>
            <a:headEnd type="none" w="sm" len="sm"/>
            <a:tailEnd type="none" w="sm" len="sm"/>
          </a:ln>
        </p:spPr>
        <p:txBody>
          <a:bodyPr wrap="none" anchor="ctr"/>
          <a:lstStyle/>
          <a:p>
            <a:endParaRPr lang="nl-BE">
              <a:latin typeface="+mn-lt"/>
            </a:endParaRPr>
          </a:p>
        </p:txBody>
      </p:sp>
      <p:sp>
        <p:nvSpPr>
          <p:cNvPr id="44061" name="Text Box 34"/>
          <p:cNvSpPr txBox="1">
            <a:spLocks noChangeArrowheads="1"/>
          </p:cNvSpPr>
          <p:nvPr/>
        </p:nvSpPr>
        <p:spPr bwMode="auto">
          <a:xfrm>
            <a:off x="1638300" y="5822950"/>
            <a:ext cx="1636217" cy="707886"/>
          </a:xfrm>
          <a:prstGeom prst="rect">
            <a:avLst/>
          </a:prstGeom>
          <a:solidFill>
            <a:schemeClr val="bg1"/>
          </a:solidFill>
          <a:ln w="12700">
            <a:noFill/>
            <a:miter lim="800000"/>
            <a:headEnd type="none" w="sm" len="sm"/>
            <a:tailEnd type="none" w="sm" len="sm"/>
          </a:ln>
        </p:spPr>
        <p:txBody>
          <a:bodyPr wrap="none">
            <a:spAutoFit/>
          </a:bodyPr>
          <a:lstStyle/>
          <a:p>
            <a:r>
              <a:rPr lang="en-US">
                <a:solidFill>
                  <a:schemeClr val="hlink"/>
                </a:solidFill>
                <a:latin typeface="+mn-lt"/>
              </a:rPr>
              <a:t>remote </a:t>
            </a:r>
          </a:p>
          <a:p>
            <a:r>
              <a:rPr lang="en-US">
                <a:solidFill>
                  <a:schemeClr val="hlink"/>
                </a:solidFill>
                <a:latin typeface="+mn-lt"/>
              </a:rPr>
              <a:t>interaction #1</a:t>
            </a:r>
          </a:p>
        </p:txBody>
      </p:sp>
      <p:pic>
        <p:nvPicPr>
          <p:cNvPr id="44062" name="Picture 35"/>
          <p:cNvPicPr>
            <a:picLocks noChangeAspect="1" noChangeArrowheads="1"/>
          </p:cNvPicPr>
          <p:nvPr/>
        </p:nvPicPr>
        <p:blipFill>
          <a:blip r:embed="rId4"/>
          <a:srcRect/>
          <a:stretch>
            <a:fillRect/>
          </a:stretch>
        </p:blipFill>
        <p:spPr bwMode="auto">
          <a:xfrm>
            <a:off x="8121650" y="4652963"/>
            <a:ext cx="1368425" cy="1327150"/>
          </a:xfrm>
          <a:prstGeom prst="rect">
            <a:avLst/>
          </a:prstGeom>
          <a:noFill/>
          <a:ln w="12700">
            <a:noFill/>
            <a:miter lim="800000"/>
            <a:headEnd type="none" w="sm" len="sm"/>
            <a:tailEnd type="none" w="sm" len="sm"/>
          </a:ln>
        </p:spPr>
      </p:pic>
      <p:sp>
        <p:nvSpPr>
          <p:cNvPr id="44063" name="Line 36"/>
          <p:cNvSpPr>
            <a:spLocks noChangeShapeType="1"/>
          </p:cNvSpPr>
          <p:nvPr/>
        </p:nvSpPr>
        <p:spPr bwMode="auto">
          <a:xfrm>
            <a:off x="5383213" y="4868863"/>
            <a:ext cx="2160587" cy="0"/>
          </a:xfrm>
          <a:prstGeom prst="line">
            <a:avLst/>
          </a:prstGeom>
          <a:noFill/>
          <a:ln w="38100">
            <a:solidFill>
              <a:srgbClr val="0033CC"/>
            </a:solidFill>
            <a:round/>
            <a:headEnd type="none" w="sm" len="sm"/>
            <a:tailEnd type="arrow" w="med" len="med"/>
          </a:ln>
        </p:spPr>
        <p:txBody>
          <a:bodyPr/>
          <a:lstStyle/>
          <a:p>
            <a:endParaRPr lang="nl-BE">
              <a:latin typeface="+mn-lt"/>
            </a:endParaRPr>
          </a:p>
        </p:txBody>
      </p:sp>
      <p:sp>
        <p:nvSpPr>
          <p:cNvPr id="44064" name="Oval 37"/>
          <p:cNvSpPr>
            <a:spLocks noChangeArrowheads="1"/>
          </p:cNvSpPr>
          <p:nvPr/>
        </p:nvSpPr>
        <p:spPr bwMode="auto">
          <a:xfrm>
            <a:off x="7545388" y="4654550"/>
            <a:ext cx="1295400" cy="719138"/>
          </a:xfrm>
          <a:prstGeom prst="ellipse">
            <a:avLst/>
          </a:prstGeom>
          <a:solidFill>
            <a:schemeClr val="bg1"/>
          </a:solidFill>
          <a:ln w="38100">
            <a:solidFill>
              <a:srgbClr val="0033CC"/>
            </a:solidFill>
            <a:round/>
            <a:headEnd type="none" w="sm" len="sm"/>
            <a:tailEnd type="none" w="sm" len="sm"/>
          </a:ln>
        </p:spPr>
        <p:txBody>
          <a:bodyPr wrap="none" anchor="ctr"/>
          <a:lstStyle/>
          <a:p>
            <a:endParaRPr lang="nl-BE">
              <a:latin typeface="+mn-lt"/>
            </a:endParaRPr>
          </a:p>
        </p:txBody>
      </p:sp>
      <p:sp>
        <p:nvSpPr>
          <p:cNvPr id="44065" name="Line 38"/>
          <p:cNvSpPr>
            <a:spLocks noChangeShapeType="1"/>
          </p:cNvSpPr>
          <p:nvPr/>
        </p:nvSpPr>
        <p:spPr bwMode="auto">
          <a:xfrm flipH="1">
            <a:off x="5383213" y="5229225"/>
            <a:ext cx="2160587" cy="0"/>
          </a:xfrm>
          <a:prstGeom prst="line">
            <a:avLst/>
          </a:prstGeom>
          <a:noFill/>
          <a:ln w="38100">
            <a:solidFill>
              <a:srgbClr val="0033CC"/>
            </a:solidFill>
            <a:round/>
            <a:headEnd type="none" w="sm" len="sm"/>
            <a:tailEnd type="arrow" w="med" len="med"/>
          </a:ln>
        </p:spPr>
        <p:txBody>
          <a:bodyPr/>
          <a:lstStyle/>
          <a:p>
            <a:endParaRPr lang="nl-BE">
              <a:latin typeface="+mn-lt"/>
            </a:endParaRPr>
          </a:p>
        </p:txBody>
      </p:sp>
      <p:sp>
        <p:nvSpPr>
          <p:cNvPr id="44066" name="Text Box 39"/>
          <p:cNvSpPr txBox="1">
            <a:spLocks noChangeArrowheads="1"/>
          </p:cNvSpPr>
          <p:nvPr/>
        </p:nvSpPr>
        <p:spPr bwMode="auto">
          <a:xfrm>
            <a:off x="7761288" y="4797425"/>
            <a:ext cx="836960" cy="400110"/>
          </a:xfrm>
          <a:prstGeom prst="rect">
            <a:avLst/>
          </a:prstGeom>
          <a:noFill/>
          <a:ln w="12700">
            <a:noFill/>
            <a:miter lim="800000"/>
            <a:headEnd type="none" w="sm" len="sm"/>
            <a:tailEnd type="none" w="sm" len="sm"/>
          </a:ln>
        </p:spPr>
        <p:txBody>
          <a:bodyPr wrap="none">
            <a:spAutoFit/>
          </a:bodyPr>
          <a:lstStyle/>
          <a:p>
            <a:r>
              <a:rPr lang="en-US">
                <a:solidFill>
                  <a:schemeClr val="accent2"/>
                </a:solidFill>
                <a:latin typeface="+mn-lt"/>
              </a:rPr>
              <a:t>server</a:t>
            </a:r>
          </a:p>
        </p:txBody>
      </p:sp>
      <p:sp>
        <p:nvSpPr>
          <p:cNvPr id="44067" name="Text Box 40"/>
          <p:cNvSpPr txBox="1">
            <a:spLocks noChangeArrowheads="1"/>
          </p:cNvSpPr>
          <p:nvPr/>
        </p:nvSpPr>
        <p:spPr bwMode="auto">
          <a:xfrm>
            <a:off x="6103938" y="4437063"/>
            <a:ext cx="1169038" cy="400110"/>
          </a:xfrm>
          <a:prstGeom prst="rect">
            <a:avLst/>
          </a:prstGeom>
          <a:noFill/>
          <a:ln w="12700">
            <a:noFill/>
            <a:miter lim="800000"/>
            <a:headEnd type="none" w="sm" len="sm"/>
            <a:tailEnd type="none" w="sm" len="sm"/>
          </a:ln>
        </p:spPr>
        <p:txBody>
          <a:bodyPr wrap="none">
            <a:spAutoFit/>
          </a:bodyPr>
          <a:lstStyle/>
          <a:p>
            <a:r>
              <a:rPr lang="en-US">
                <a:solidFill>
                  <a:srgbClr val="0033CC"/>
                </a:solidFill>
                <a:latin typeface="+mn-lt"/>
              </a:rPr>
              <a:t>request 2</a:t>
            </a:r>
          </a:p>
        </p:txBody>
      </p:sp>
      <p:sp>
        <p:nvSpPr>
          <p:cNvPr id="44068" name="Text Box 41"/>
          <p:cNvSpPr txBox="1">
            <a:spLocks noChangeArrowheads="1"/>
          </p:cNvSpPr>
          <p:nvPr/>
        </p:nvSpPr>
        <p:spPr bwMode="auto">
          <a:xfrm>
            <a:off x="6103938" y="5229225"/>
            <a:ext cx="1321003" cy="400110"/>
          </a:xfrm>
          <a:prstGeom prst="rect">
            <a:avLst/>
          </a:prstGeom>
          <a:noFill/>
          <a:ln w="12700">
            <a:noFill/>
            <a:miter lim="800000"/>
            <a:headEnd type="none" w="sm" len="sm"/>
            <a:tailEnd type="none" w="sm" len="sm"/>
          </a:ln>
        </p:spPr>
        <p:txBody>
          <a:bodyPr wrap="none">
            <a:spAutoFit/>
          </a:bodyPr>
          <a:lstStyle/>
          <a:p>
            <a:r>
              <a:rPr lang="en-US">
                <a:solidFill>
                  <a:srgbClr val="0033CC"/>
                </a:solidFill>
                <a:latin typeface="+mn-lt"/>
              </a:rPr>
              <a:t>response 2</a:t>
            </a:r>
          </a:p>
        </p:txBody>
      </p:sp>
      <p:sp>
        <p:nvSpPr>
          <p:cNvPr id="44069" name="Rectangle 42"/>
          <p:cNvSpPr>
            <a:spLocks noChangeArrowheads="1"/>
          </p:cNvSpPr>
          <p:nvPr/>
        </p:nvSpPr>
        <p:spPr bwMode="auto">
          <a:xfrm>
            <a:off x="4014788" y="4076700"/>
            <a:ext cx="4968875" cy="2447925"/>
          </a:xfrm>
          <a:prstGeom prst="rect">
            <a:avLst/>
          </a:prstGeom>
          <a:noFill/>
          <a:ln w="38100">
            <a:solidFill>
              <a:schemeClr val="accent2"/>
            </a:solidFill>
            <a:prstDash val="dash"/>
            <a:miter lim="800000"/>
            <a:headEnd type="none" w="sm" len="sm"/>
            <a:tailEnd type="none" w="sm" len="sm"/>
          </a:ln>
        </p:spPr>
        <p:txBody>
          <a:bodyPr wrap="none" anchor="ctr"/>
          <a:lstStyle/>
          <a:p>
            <a:endParaRPr lang="nl-BE">
              <a:latin typeface="+mn-lt"/>
            </a:endParaRPr>
          </a:p>
        </p:txBody>
      </p:sp>
      <p:sp>
        <p:nvSpPr>
          <p:cNvPr id="44070" name="Text Box 43"/>
          <p:cNvSpPr txBox="1">
            <a:spLocks noChangeArrowheads="1"/>
          </p:cNvSpPr>
          <p:nvPr/>
        </p:nvSpPr>
        <p:spPr bwMode="auto">
          <a:xfrm>
            <a:off x="6030913" y="6156325"/>
            <a:ext cx="1636217" cy="707886"/>
          </a:xfrm>
          <a:prstGeom prst="rect">
            <a:avLst/>
          </a:prstGeom>
          <a:solidFill>
            <a:schemeClr val="bg1"/>
          </a:solidFill>
          <a:ln w="12700">
            <a:noFill/>
            <a:miter lim="800000"/>
            <a:headEnd type="none" w="sm" len="sm"/>
            <a:tailEnd type="none" w="sm" len="sm"/>
          </a:ln>
        </p:spPr>
        <p:txBody>
          <a:bodyPr wrap="none">
            <a:spAutoFit/>
          </a:bodyPr>
          <a:lstStyle/>
          <a:p>
            <a:r>
              <a:rPr lang="en-US">
                <a:solidFill>
                  <a:schemeClr val="accent2"/>
                </a:solidFill>
                <a:latin typeface="+mn-lt"/>
              </a:rPr>
              <a:t>remote </a:t>
            </a:r>
          </a:p>
          <a:p>
            <a:r>
              <a:rPr lang="en-US">
                <a:solidFill>
                  <a:schemeClr val="accent2"/>
                </a:solidFill>
                <a:latin typeface="+mn-lt"/>
              </a:rPr>
              <a:t>interaction #2</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4"/>
          <p:cNvSpPr>
            <a:spLocks noGrp="1"/>
          </p:cNvSpPr>
          <p:nvPr>
            <p:ph type="sldNum" sz="quarter" idx="10"/>
          </p:nvPr>
        </p:nvSpPr>
        <p:spPr>
          <a:noFill/>
        </p:spPr>
        <p:txBody>
          <a:bodyPr/>
          <a:lstStyle/>
          <a:p>
            <a:fld id="{AFD7D888-7A98-4DAD-BCE0-58D96293DE20}" type="slidenum">
              <a:rPr lang="en-US">
                <a:latin typeface="+mn-lt"/>
              </a:rPr>
              <a:pPr/>
              <a:t>14</a:t>
            </a:fld>
            <a:endParaRPr lang="en-US">
              <a:latin typeface="+mn-lt"/>
            </a:endParaRPr>
          </a:p>
        </p:txBody>
      </p:sp>
      <p:sp>
        <p:nvSpPr>
          <p:cNvPr id="46082" name="Text Box 2"/>
          <p:cNvSpPr txBox="1">
            <a:spLocks noChangeArrowheads="1"/>
          </p:cNvSpPr>
          <p:nvPr/>
        </p:nvSpPr>
        <p:spPr bwMode="auto">
          <a:xfrm>
            <a:off x="6757988" y="0"/>
            <a:ext cx="2966710" cy="584775"/>
          </a:xfrm>
          <a:prstGeom prst="rect">
            <a:avLst/>
          </a:prstGeom>
          <a:noFill/>
          <a:ln w="12700">
            <a:noFill/>
            <a:miter lim="800000"/>
            <a:headEnd type="none" w="sm" len="sm"/>
            <a:tailEnd type="none" w="sm" len="sm"/>
          </a:ln>
        </p:spPr>
        <p:txBody>
          <a:bodyPr wrap="none">
            <a:spAutoFit/>
          </a:bodyPr>
          <a:lstStyle/>
          <a:p>
            <a:pPr marL="457200" indent="-457200">
              <a:buFontTx/>
              <a:buAutoNum type="arabicPeriod"/>
            </a:pPr>
            <a:r>
              <a:rPr lang="en-US" sz="1600">
                <a:latin typeface="+mn-lt"/>
              </a:rPr>
              <a:t>Definitions and terminology</a:t>
            </a:r>
          </a:p>
          <a:p>
            <a:pPr marL="914400" lvl="1" indent="-457200"/>
            <a:r>
              <a:rPr lang="en-US" sz="1600">
                <a:solidFill>
                  <a:schemeClr val="hlink"/>
                </a:solidFill>
                <a:latin typeface="+mn-lt"/>
              </a:rPr>
              <a:t>4.	Need for distr. syst.</a:t>
            </a:r>
          </a:p>
        </p:txBody>
      </p:sp>
      <p:sp>
        <p:nvSpPr>
          <p:cNvPr id="46083" name="Text Box 3"/>
          <p:cNvSpPr txBox="1">
            <a:spLocks noChangeArrowheads="1"/>
          </p:cNvSpPr>
          <p:nvPr/>
        </p:nvSpPr>
        <p:spPr bwMode="auto">
          <a:xfrm>
            <a:off x="271463" y="-6350"/>
            <a:ext cx="3540328" cy="461665"/>
          </a:xfrm>
          <a:prstGeom prst="rect">
            <a:avLst/>
          </a:prstGeom>
          <a:noFill/>
          <a:ln w="9525">
            <a:noFill/>
            <a:miter lim="800000"/>
            <a:headEnd/>
            <a:tailEnd/>
          </a:ln>
        </p:spPr>
        <p:txBody>
          <a:bodyPr wrap="none">
            <a:spAutoFit/>
          </a:bodyPr>
          <a:lstStyle/>
          <a:p>
            <a:pPr marL="457200" indent="-457200"/>
            <a:r>
              <a:rPr lang="en-US" sz="2400" b="1">
                <a:latin typeface="+mn-lt"/>
              </a:rPr>
              <a:t>Why distributed systems ?</a:t>
            </a:r>
            <a:endParaRPr lang="en-US" sz="2400">
              <a:solidFill>
                <a:schemeClr val="bg2"/>
              </a:solidFill>
              <a:latin typeface="+mn-lt"/>
            </a:endParaRPr>
          </a:p>
        </p:txBody>
      </p:sp>
      <p:sp>
        <p:nvSpPr>
          <p:cNvPr id="46084" name="Rectangle 4"/>
          <p:cNvSpPr>
            <a:spLocks noChangeArrowheads="1"/>
          </p:cNvSpPr>
          <p:nvPr/>
        </p:nvSpPr>
        <p:spPr bwMode="auto">
          <a:xfrm>
            <a:off x="0" y="629593"/>
            <a:ext cx="184731" cy="461665"/>
          </a:xfrm>
          <a:prstGeom prst="rect">
            <a:avLst/>
          </a:prstGeom>
          <a:noFill/>
          <a:ln w="12700">
            <a:noFill/>
            <a:miter lim="800000"/>
            <a:headEnd type="none" w="sm" len="sm"/>
            <a:tailEnd type="none" w="sm" len="sm"/>
          </a:ln>
        </p:spPr>
        <p:txBody>
          <a:bodyPr wrap="none" anchor="ctr">
            <a:spAutoFit/>
          </a:bodyPr>
          <a:lstStyle/>
          <a:p>
            <a:endParaRPr lang="nl-BE" sz="2400">
              <a:latin typeface="+mn-lt"/>
            </a:endParaRPr>
          </a:p>
        </p:txBody>
      </p:sp>
      <p:sp>
        <p:nvSpPr>
          <p:cNvPr id="46085" name="Text Box 5"/>
          <p:cNvSpPr txBox="1">
            <a:spLocks noChangeArrowheads="1"/>
          </p:cNvSpPr>
          <p:nvPr/>
        </p:nvSpPr>
        <p:spPr bwMode="auto">
          <a:xfrm>
            <a:off x="222250" y="974725"/>
            <a:ext cx="7777163" cy="5016500"/>
          </a:xfrm>
          <a:prstGeom prst="rect">
            <a:avLst/>
          </a:prstGeom>
          <a:noFill/>
          <a:ln w="38100">
            <a:noFill/>
            <a:miter lim="800000"/>
            <a:headEnd/>
            <a:tailEnd/>
          </a:ln>
        </p:spPr>
        <p:txBody>
          <a:bodyPr>
            <a:spAutoFit/>
          </a:bodyPr>
          <a:lstStyle/>
          <a:p>
            <a:r>
              <a:rPr lang="en-US" b="1">
                <a:solidFill>
                  <a:schemeClr val="hlink"/>
                </a:solidFill>
                <a:latin typeface="+mn-lt"/>
              </a:rPr>
              <a:t>Many problems</a:t>
            </a:r>
          </a:p>
          <a:p>
            <a:pPr>
              <a:buFontTx/>
              <a:buChar char="•"/>
            </a:pPr>
            <a:r>
              <a:rPr lang="en-US">
                <a:latin typeface="+mn-lt"/>
              </a:rPr>
              <a:t> no limit on spatial extent, difficult to manage</a:t>
            </a:r>
          </a:p>
          <a:p>
            <a:pPr>
              <a:buFontTx/>
              <a:buChar char="•"/>
            </a:pPr>
            <a:r>
              <a:rPr lang="en-US">
                <a:latin typeface="+mn-lt"/>
              </a:rPr>
              <a:t> no global time notion</a:t>
            </a:r>
          </a:p>
          <a:p>
            <a:pPr>
              <a:buFontTx/>
              <a:buChar char="•"/>
            </a:pPr>
            <a:r>
              <a:rPr lang="en-US">
                <a:latin typeface="+mn-lt"/>
              </a:rPr>
              <a:t> almost always concurrent execution</a:t>
            </a:r>
          </a:p>
          <a:p>
            <a:pPr>
              <a:buFontTx/>
              <a:buChar char="•"/>
            </a:pPr>
            <a:r>
              <a:rPr lang="en-US">
                <a:latin typeface="+mn-lt"/>
              </a:rPr>
              <a:t> (partial) failures likely to happen</a:t>
            </a:r>
          </a:p>
          <a:p>
            <a:endParaRPr lang="en-US">
              <a:latin typeface="+mn-lt"/>
            </a:endParaRPr>
          </a:p>
          <a:p>
            <a:endParaRPr lang="en-US">
              <a:latin typeface="+mn-lt"/>
            </a:endParaRPr>
          </a:p>
          <a:p>
            <a:r>
              <a:rPr lang="en-US" b="1">
                <a:solidFill>
                  <a:srgbClr val="008200"/>
                </a:solidFill>
                <a:latin typeface="+mn-lt"/>
              </a:rPr>
              <a:t>Many advantages</a:t>
            </a:r>
          </a:p>
          <a:p>
            <a:pPr>
              <a:buFontTx/>
              <a:buChar char="•"/>
            </a:pPr>
            <a:r>
              <a:rPr lang="en-US">
                <a:latin typeface="+mn-lt"/>
              </a:rPr>
              <a:t> resource sharing</a:t>
            </a:r>
          </a:p>
          <a:p>
            <a:pPr lvl="1">
              <a:buFontTx/>
              <a:buChar char="•"/>
            </a:pPr>
            <a:r>
              <a:rPr lang="en-US">
                <a:latin typeface="+mn-lt"/>
              </a:rPr>
              <a:t> information resources</a:t>
            </a:r>
          </a:p>
          <a:p>
            <a:pPr lvl="1">
              <a:buFontTx/>
              <a:buChar char="•"/>
            </a:pPr>
            <a:r>
              <a:rPr lang="en-US">
                <a:latin typeface="+mn-lt"/>
              </a:rPr>
              <a:t> hardware resources</a:t>
            </a:r>
          </a:p>
          <a:p>
            <a:pPr>
              <a:buFontTx/>
              <a:buChar char="•"/>
            </a:pPr>
            <a:r>
              <a:rPr lang="en-US">
                <a:latin typeface="+mn-lt"/>
              </a:rPr>
              <a:t> scalability </a:t>
            </a:r>
          </a:p>
          <a:p>
            <a:r>
              <a:rPr lang="en-US">
                <a:latin typeface="+mn-lt"/>
              </a:rPr>
              <a:t>	 </a:t>
            </a:r>
            <a:r>
              <a:rPr lang="ja-JP" altLang="en-US">
                <a:latin typeface="+mn-lt"/>
              </a:rPr>
              <a:t>“</a:t>
            </a:r>
            <a:r>
              <a:rPr lang="en-US" altLang="ja-JP">
                <a:latin typeface="+mn-lt"/>
              </a:rPr>
              <a:t>easy</a:t>
            </a:r>
            <a:r>
              <a:rPr lang="ja-JP" altLang="en-US">
                <a:latin typeface="+mn-lt"/>
              </a:rPr>
              <a:t>”</a:t>
            </a:r>
            <a:r>
              <a:rPr lang="en-US" altLang="ja-JP">
                <a:latin typeface="+mn-lt"/>
              </a:rPr>
              <a:t> to adapt to larger </a:t>
            </a:r>
            <a:br>
              <a:rPr lang="en-US" altLang="ja-JP">
                <a:latin typeface="+mn-lt"/>
              </a:rPr>
            </a:br>
            <a:r>
              <a:rPr lang="en-US" altLang="ja-JP">
                <a:latin typeface="+mn-lt"/>
              </a:rPr>
              <a:t>              user base</a:t>
            </a:r>
          </a:p>
          <a:p>
            <a:pPr>
              <a:buFontTx/>
              <a:buChar char="•"/>
            </a:pPr>
            <a:r>
              <a:rPr lang="en-US">
                <a:latin typeface="+mn-lt"/>
              </a:rPr>
              <a:t> fault tolerance</a:t>
            </a:r>
          </a:p>
          <a:p>
            <a:r>
              <a:rPr lang="en-US">
                <a:latin typeface="+mn-lt"/>
              </a:rPr>
              <a:t>	</a:t>
            </a:r>
            <a:r>
              <a:rPr lang="ja-JP" altLang="en-US">
                <a:latin typeface="+mn-lt"/>
              </a:rPr>
              <a:t>“</a:t>
            </a:r>
            <a:r>
              <a:rPr lang="en-US" altLang="ja-JP">
                <a:latin typeface="+mn-lt"/>
              </a:rPr>
              <a:t>easy</a:t>
            </a:r>
            <a:r>
              <a:rPr lang="ja-JP" altLang="en-US">
                <a:latin typeface="+mn-lt"/>
              </a:rPr>
              <a:t>”</a:t>
            </a:r>
            <a:r>
              <a:rPr lang="en-US" altLang="ja-JP">
                <a:latin typeface="+mn-lt"/>
              </a:rPr>
              <a:t> to cope with failures</a:t>
            </a:r>
            <a:endParaRPr lang="en-US">
              <a:latin typeface="+mn-lt"/>
            </a:endParaRPr>
          </a:p>
        </p:txBody>
      </p:sp>
      <p:pic>
        <p:nvPicPr>
          <p:cNvPr id="46086" name="Picture 6" descr="Distributed-computing-2.jpg"/>
          <p:cNvPicPr>
            <a:picLocks noChangeAspect="1"/>
          </p:cNvPicPr>
          <p:nvPr/>
        </p:nvPicPr>
        <p:blipFill>
          <a:blip r:embed="rId3"/>
          <a:srcRect/>
          <a:stretch>
            <a:fillRect/>
          </a:stretch>
        </p:blipFill>
        <p:spPr bwMode="auto">
          <a:xfrm>
            <a:off x="4951413" y="2209800"/>
            <a:ext cx="4572000"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2"/>
          <p:cNvSpPr>
            <a:spLocks noGrp="1"/>
          </p:cNvSpPr>
          <p:nvPr>
            <p:ph type="sldNum" sz="quarter" idx="10"/>
          </p:nvPr>
        </p:nvSpPr>
        <p:spPr>
          <a:xfrm>
            <a:off x="8014965" y="6397526"/>
            <a:ext cx="1905000" cy="457200"/>
          </a:xfrm>
          <a:noFill/>
        </p:spPr>
        <p:txBody>
          <a:bodyPr/>
          <a:lstStyle/>
          <a:p>
            <a:fld id="{241C1141-570E-4BFB-99D4-17C6BA5A1562}" type="slidenum">
              <a:rPr lang="en-US">
                <a:latin typeface="+mn-lt"/>
              </a:rPr>
              <a:pPr/>
              <a:t>15</a:t>
            </a:fld>
            <a:endParaRPr lang="en-US">
              <a:latin typeface="+mn-lt"/>
            </a:endParaRPr>
          </a:p>
        </p:txBody>
      </p:sp>
      <p:sp>
        <p:nvSpPr>
          <p:cNvPr id="48130" name="Text Box 2"/>
          <p:cNvSpPr txBox="1">
            <a:spLocks noChangeArrowheads="1"/>
          </p:cNvSpPr>
          <p:nvPr/>
        </p:nvSpPr>
        <p:spPr bwMode="auto">
          <a:xfrm>
            <a:off x="6775128" y="-3274"/>
            <a:ext cx="2966710" cy="584775"/>
          </a:xfrm>
          <a:prstGeom prst="rect">
            <a:avLst/>
          </a:prstGeom>
          <a:noFill/>
          <a:ln w="12700">
            <a:noFill/>
            <a:miter lim="800000"/>
            <a:headEnd type="none" w="sm" len="sm"/>
            <a:tailEnd type="none" w="sm" len="sm"/>
          </a:ln>
        </p:spPr>
        <p:txBody>
          <a:bodyPr wrap="none">
            <a:spAutoFit/>
          </a:bodyPr>
          <a:lstStyle/>
          <a:p>
            <a:pPr marL="457200" indent="-457200">
              <a:buFontTx/>
              <a:buAutoNum type="arabicPeriod"/>
            </a:pPr>
            <a:r>
              <a:rPr lang="en-US" sz="1600">
                <a:latin typeface="+mn-lt"/>
              </a:rPr>
              <a:t>Definitions and terminology</a:t>
            </a:r>
          </a:p>
          <a:p>
            <a:pPr marL="914400" lvl="1" indent="-457200"/>
            <a:r>
              <a:rPr lang="en-US" sz="1600">
                <a:solidFill>
                  <a:schemeClr val="hlink"/>
                </a:solidFill>
                <a:latin typeface="+mn-lt"/>
              </a:rPr>
              <a:t>5.	Why different ?</a:t>
            </a:r>
          </a:p>
        </p:txBody>
      </p:sp>
      <p:sp>
        <p:nvSpPr>
          <p:cNvPr id="48131" name="Text Box 3"/>
          <p:cNvSpPr txBox="1">
            <a:spLocks noChangeArrowheads="1"/>
          </p:cNvSpPr>
          <p:nvPr/>
        </p:nvSpPr>
        <p:spPr bwMode="auto">
          <a:xfrm>
            <a:off x="288603" y="-9624"/>
            <a:ext cx="5449890" cy="461665"/>
          </a:xfrm>
          <a:prstGeom prst="rect">
            <a:avLst/>
          </a:prstGeom>
          <a:noFill/>
          <a:ln w="9525">
            <a:noFill/>
            <a:miter lim="800000"/>
            <a:headEnd/>
            <a:tailEnd/>
          </a:ln>
        </p:spPr>
        <p:txBody>
          <a:bodyPr wrap="none">
            <a:spAutoFit/>
          </a:bodyPr>
          <a:lstStyle/>
          <a:p>
            <a:pPr marL="457200" indent="-457200"/>
            <a:r>
              <a:rPr lang="en-US" sz="2400" b="1">
                <a:latin typeface="+mn-lt"/>
              </a:rPr>
              <a:t>Distributed system </a:t>
            </a:r>
            <a:r>
              <a:rPr lang="en-US" sz="2400" b="1">
                <a:latin typeface="+mn-lt"/>
                <a:cs typeface="Arial" pitchFamily="34" charset="0"/>
              </a:rPr>
              <a:t>vs. standalone system</a:t>
            </a:r>
            <a:endParaRPr lang="en-US" sz="2400">
              <a:solidFill>
                <a:schemeClr val="bg2"/>
              </a:solidFill>
              <a:latin typeface="+mn-lt"/>
              <a:cs typeface="Arial" pitchFamily="34" charset="0"/>
            </a:endParaRPr>
          </a:p>
        </p:txBody>
      </p:sp>
      <p:sp>
        <p:nvSpPr>
          <p:cNvPr id="48132" name="Rectangle 4"/>
          <p:cNvSpPr>
            <a:spLocks noChangeArrowheads="1"/>
          </p:cNvSpPr>
          <p:nvPr/>
        </p:nvSpPr>
        <p:spPr bwMode="auto">
          <a:xfrm>
            <a:off x="17140" y="626319"/>
            <a:ext cx="184731" cy="461665"/>
          </a:xfrm>
          <a:prstGeom prst="rect">
            <a:avLst/>
          </a:prstGeom>
          <a:noFill/>
          <a:ln w="12700">
            <a:noFill/>
            <a:miter lim="800000"/>
            <a:headEnd type="none" w="sm" len="sm"/>
            <a:tailEnd type="none" w="sm" len="sm"/>
          </a:ln>
        </p:spPr>
        <p:txBody>
          <a:bodyPr wrap="none" anchor="ctr">
            <a:spAutoFit/>
          </a:bodyPr>
          <a:lstStyle/>
          <a:p>
            <a:endParaRPr lang="nl-BE" sz="2400">
              <a:latin typeface="+mn-lt"/>
            </a:endParaRPr>
          </a:p>
        </p:txBody>
      </p:sp>
      <p:graphicFrame>
        <p:nvGraphicFramePr>
          <p:cNvPr id="397441" name="Group 129"/>
          <p:cNvGraphicFramePr>
            <a:graphicFrameLocks noGrp="1"/>
          </p:cNvGraphicFramePr>
          <p:nvPr>
            <p:ph/>
            <p:extLst>
              <p:ext uri="{D42A27DB-BD31-4B8C-83A1-F6EECF244321}">
                <p14:modId xmlns:p14="http://schemas.microsoft.com/office/powerpoint/2010/main" val="1408890330"/>
              </p:ext>
            </p:extLst>
          </p:nvPr>
        </p:nvGraphicFramePr>
        <p:xfrm>
          <a:off x="647378" y="977801"/>
          <a:ext cx="8642350" cy="5109845"/>
        </p:xfrm>
        <a:graphic>
          <a:graphicData uri="http://schemas.openxmlformats.org/drawingml/2006/table">
            <a:tbl>
              <a:tblPr/>
              <a:tblGrid>
                <a:gridCol w="4322762"/>
                <a:gridCol w="4319588"/>
              </a:tblGrid>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rgbClr val="FFFFFF"/>
                          </a:solidFill>
                          <a:effectLst/>
                          <a:latin typeface="+mn-lt"/>
                          <a:ea typeface="Times New Roman" charset="0"/>
                        </a:rPr>
                        <a:t>Standalone system</a:t>
                      </a:r>
                      <a:endParaRPr kumimoji="0" lang="en-US" sz="1600" b="0" i="0" u="none" strike="noStrike" cap="none" normalizeH="0" baseline="0" dirty="0">
                        <a:ln>
                          <a:noFill/>
                        </a:ln>
                        <a:solidFill>
                          <a:schemeClr val="tx1"/>
                        </a:solidFill>
                        <a:effectLst/>
                        <a:latin typeface="+mn-lt"/>
                        <a:ea typeface="Times New Roman" charset="0"/>
                      </a:endParaRPr>
                    </a:p>
                  </a:txBody>
                  <a:tcPr horzOverflow="overflow">
                    <a:lnL w="12700" cap="flat" cmpd="sng" algn="ctr">
                      <a:solidFill>
                        <a:srgbClr val="000080"/>
                      </a:solidFill>
                      <a:prstDash val="solid"/>
                      <a:round/>
                      <a:headEnd type="none" w="sm" len="sm"/>
                      <a:tailEnd type="none" w="sm" len="sm"/>
                    </a:lnL>
                    <a:lnR w="12700" cap="flat" cmpd="sng" algn="ctr">
                      <a:solidFill>
                        <a:srgbClr val="000080"/>
                      </a:solidFill>
                      <a:prstDash val="solid"/>
                      <a:round/>
                      <a:headEnd type="none" w="sm" len="sm"/>
                      <a:tailEnd type="none" w="sm" len="sm"/>
                    </a:lnR>
                    <a:lnT w="12700" cap="flat" cmpd="sng" algn="ctr">
                      <a:solidFill>
                        <a:srgbClr val="000080"/>
                      </a:solidFill>
                      <a:prstDash val="solid"/>
                      <a:round/>
                      <a:headEnd type="none" w="sm" len="sm"/>
                      <a:tailEnd type="none" w="sm" len="sm"/>
                    </a:lnT>
                    <a:lnB w="12700" cap="flat" cmpd="sng" algn="ctr">
                      <a:solidFill>
                        <a:srgbClr val="000080"/>
                      </a:solidFill>
                      <a:prstDash val="solid"/>
                      <a:round/>
                      <a:headEnd type="none" w="sm" len="sm"/>
                      <a:tailEnd type="none" w="sm" len="sm"/>
                    </a:lnB>
                    <a:lnTlToBr>
                      <a:noFill/>
                    </a:lnTlToBr>
                    <a:lnBlToTr>
                      <a:noFill/>
                    </a:lnBlToTr>
                    <a:solidFill>
                      <a:srgbClr val="00008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latin typeface="+mn-lt"/>
                          <a:ea typeface="Times New Roman" charset="0"/>
                        </a:rPr>
                        <a:t>Distributed system</a:t>
                      </a:r>
                      <a:endParaRPr kumimoji="0" lang="en-US" sz="1600" b="0" i="0" u="none" strike="noStrike" cap="none" normalizeH="0" baseline="0">
                        <a:ln>
                          <a:noFill/>
                        </a:ln>
                        <a:solidFill>
                          <a:schemeClr val="tx1"/>
                        </a:solidFill>
                        <a:effectLst/>
                        <a:latin typeface="+mn-lt"/>
                        <a:ea typeface="Times New Roman" charset="0"/>
                      </a:endParaRPr>
                    </a:p>
                  </a:txBody>
                  <a:tcPr horzOverflow="overflow">
                    <a:lnL w="12700" cap="flat" cmpd="sng" algn="ctr">
                      <a:solidFill>
                        <a:srgbClr val="000080"/>
                      </a:solidFill>
                      <a:prstDash val="solid"/>
                      <a:round/>
                      <a:headEnd type="none" w="sm" len="sm"/>
                      <a:tailEnd type="none" w="sm" len="sm"/>
                    </a:lnL>
                    <a:lnR w="12700" cap="flat" cmpd="sng" algn="ctr">
                      <a:solidFill>
                        <a:srgbClr val="000080"/>
                      </a:solidFill>
                      <a:prstDash val="solid"/>
                      <a:round/>
                      <a:headEnd type="none" w="sm" len="sm"/>
                      <a:tailEnd type="none" w="sm" len="sm"/>
                    </a:lnR>
                    <a:lnT w="12700" cap="flat" cmpd="sng" algn="ctr">
                      <a:solidFill>
                        <a:srgbClr val="000080"/>
                      </a:solidFill>
                      <a:prstDash val="solid"/>
                      <a:round/>
                      <a:headEnd type="none" w="sm" len="sm"/>
                      <a:tailEnd type="none" w="sm" len="sm"/>
                    </a:lnT>
                    <a:lnB w="12700" cap="flat" cmpd="sng" algn="ctr">
                      <a:solidFill>
                        <a:srgbClr val="000080"/>
                      </a:solidFill>
                      <a:prstDash val="solid"/>
                      <a:round/>
                      <a:headEnd type="none" w="sm" len="sm"/>
                      <a:tailEnd type="none" w="sm" len="sm"/>
                    </a:lnB>
                    <a:lnTlToBr>
                      <a:noFill/>
                    </a:lnTlToBr>
                    <a:lnBlToTr>
                      <a:noFill/>
                    </a:lnBlToTr>
                    <a:solidFill>
                      <a:srgbClr val="000080"/>
                    </a:solidFill>
                  </a:tcPr>
                </a:tc>
              </a:tr>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ea typeface="ＭＳ Ｐゴシック" charset="0"/>
                          <a:cs typeface="Times New Roman" charset="0"/>
                        </a:rPr>
                        <a:t>Communication between processes possible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ea typeface="ＭＳ Ｐゴシック" charset="0"/>
                          <a:cs typeface="Times New Roman" charset="0"/>
                        </a:rPr>
                        <a:t>through shared memory.</a:t>
                      </a:r>
                      <a:endParaRPr kumimoji="0" lang="en-US" sz="1600" b="0" i="0" u="none" strike="noStrike" cap="none" normalizeH="0" baseline="0" dirty="0">
                        <a:ln>
                          <a:noFill/>
                        </a:ln>
                        <a:solidFill>
                          <a:schemeClr val="tx1"/>
                        </a:solidFill>
                        <a:effectLst/>
                        <a:latin typeface="+mn-lt"/>
                        <a:ea typeface="Times New Roman" charset="0"/>
                        <a:cs typeface="Times New Roman" charset="0"/>
                      </a:endParaRPr>
                    </a:p>
                  </a:txBody>
                  <a:tcPr horzOverflow="overflow">
                    <a:lnL w="12700" cap="flat" cmpd="sng" algn="ctr">
                      <a:solidFill>
                        <a:srgbClr val="000080"/>
                      </a:solidFill>
                      <a:prstDash val="solid"/>
                      <a:round/>
                      <a:headEnd type="none" w="sm" len="sm"/>
                      <a:tailEnd type="none" w="sm" len="sm"/>
                    </a:lnL>
                    <a:lnR w="12700" cap="flat" cmpd="sng" algn="ctr">
                      <a:solidFill>
                        <a:srgbClr val="000080"/>
                      </a:solidFill>
                      <a:prstDash val="solid"/>
                      <a:round/>
                      <a:headEnd type="none" w="sm" len="sm"/>
                      <a:tailEnd type="none" w="sm" len="sm"/>
                    </a:lnR>
                    <a:lnT w="12700" cap="flat" cmpd="sng" algn="ctr">
                      <a:solidFill>
                        <a:srgbClr val="000080"/>
                      </a:solidFill>
                      <a:prstDash val="solid"/>
                      <a:round/>
                      <a:headEnd type="none" w="sm" len="sm"/>
                      <a:tailEnd type="none" w="sm" len="sm"/>
                    </a:lnT>
                    <a:lnB w="12700" cap="flat" cmpd="sng" algn="ctr">
                      <a:solidFill>
                        <a:srgbClr val="00008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n-lt"/>
                          <a:ea typeface="ＭＳ Ｐゴシック" charset="0"/>
                          <a:cs typeface="Times New Roman" charset="0"/>
                        </a:rPr>
                        <a:t>Communication between processes only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n-lt"/>
                          <a:ea typeface="ＭＳ Ｐゴシック" charset="0"/>
                          <a:cs typeface="Times New Roman" charset="0"/>
                        </a:rPr>
                        <a:t>through the network.</a:t>
                      </a:r>
                      <a:endParaRPr kumimoji="0" lang="en-US" sz="1600" b="0" i="0" u="none" strike="noStrike" cap="none" normalizeH="0" baseline="0">
                        <a:ln>
                          <a:noFill/>
                        </a:ln>
                        <a:solidFill>
                          <a:schemeClr val="tx1"/>
                        </a:solidFill>
                        <a:effectLst/>
                        <a:latin typeface="+mn-lt"/>
                        <a:ea typeface="Times New Roman" charset="0"/>
                        <a:cs typeface="Times New Roman" charset="0"/>
                      </a:endParaRPr>
                    </a:p>
                  </a:txBody>
                  <a:tcPr horzOverflow="overflow">
                    <a:lnL w="12700" cap="flat" cmpd="sng" algn="ctr">
                      <a:solidFill>
                        <a:srgbClr val="000080"/>
                      </a:solidFill>
                      <a:prstDash val="solid"/>
                      <a:round/>
                      <a:headEnd type="none" w="sm" len="sm"/>
                      <a:tailEnd type="none" w="sm" len="sm"/>
                    </a:lnL>
                    <a:lnR w="12700" cap="flat" cmpd="sng" algn="ctr">
                      <a:solidFill>
                        <a:srgbClr val="000080"/>
                      </a:solidFill>
                      <a:prstDash val="solid"/>
                      <a:round/>
                      <a:headEnd type="none" w="sm" len="sm"/>
                      <a:tailEnd type="none" w="sm" len="sm"/>
                    </a:lnR>
                    <a:lnT w="12700" cap="flat" cmpd="sng" algn="ctr">
                      <a:solidFill>
                        <a:srgbClr val="000080"/>
                      </a:solidFill>
                      <a:prstDash val="solid"/>
                      <a:round/>
                      <a:headEnd type="none" w="sm" len="sm"/>
                      <a:tailEnd type="none" w="sm" len="sm"/>
                    </a:lnT>
                    <a:lnB w="12700" cap="flat" cmpd="sng" algn="ctr">
                      <a:solidFill>
                        <a:srgbClr val="000080"/>
                      </a:solidFill>
                      <a:prstDash val="solid"/>
                      <a:round/>
                      <a:headEnd type="none" w="sm" len="sm"/>
                      <a:tailEnd type="none" w="sm" len="sm"/>
                    </a:lnB>
                    <a:lnTlToBr>
                      <a:noFill/>
                    </a:lnTlToBr>
                    <a:lnBlToTr>
                      <a:noFill/>
                    </a:lnBlToTr>
                    <a:noFill/>
                  </a:tcPr>
                </a:tc>
              </a:tr>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n-lt"/>
                          <a:ea typeface="ＭＳ Ｐゴシック" charset="0"/>
                          <a:cs typeface="Times New Roman" charset="0"/>
                        </a:rPr>
                        <a:t>Global state possible through shared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n-lt"/>
                          <a:ea typeface="ＭＳ Ｐゴシック" charset="0"/>
                          <a:cs typeface="Times New Roman" charset="0"/>
                        </a:rPr>
                        <a:t>memory.</a:t>
                      </a:r>
                      <a:endParaRPr kumimoji="0" lang="en-US" sz="1600" b="0" i="0" u="none" strike="noStrike" cap="none" normalizeH="0" baseline="0">
                        <a:ln>
                          <a:noFill/>
                        </a:ln>
                        <a:solidFill>
                          <a:schemeClr val="tx1"/>
                        </a:solidFill>
                        <a:effectLst/>
                        <a:latin typeface="+mn-lt"/>
                        <a:ea typeface="Times New Roman" charset="0"/>
                        <a:cs typeface="Times New Roman" charset="0"/>
                      </a:endParaRPr>
                    </a:p>
                  </a:txBody>
                  <a:tcPr horzOverflow="overflow">
                    <a:lnL w="12700" cap="flat" cmpd="sng" algn="ctr">
                      <a:solidFill>
                        <a:srgbClr val="000080"/>
                      </a:solidFill>
                      <a:prstDash val="solid"/>
                      <a:round/>
                      <a:headEnd type="none" w="sm" len="sm"/>
                      <a:tailEnd type="none" w="sm" len="sm"/>
                    </a:lnL>
                    <a:lnR w="12700" cap="flat" cmpd="sng" algn="ctr">
                      <a:solidFill>
                        <a:srgbClr val="000080"/>
                      </a:solidFill>
                      <a:prstDash val="solid"/>
                      <a:round/>
                      <a:headEnd type="none" w="sm" len="sm"/>
                      <a:tailEnd type="none" w="sm" len="sm"/>
                    </a:lnR>
                    <a:lnT w="12700" cap="flat" cmpd="sng" algn="ctr">
                      <a:solidFill>
                        <a:srgbClr val="000080"/>
                      </a:solidFill>
                      <a:prstDash val="solid"/>
                      <a:round/>
                      <a:headEnd type="none" w="sm" len="sm"/>
                      <a:tailEnd type="none" w="sm" len="sm"/>
                    </a:lnT>
                    <a:lnB w="12700" cap="flat" cmpd="sng" algn="ctr">
                      <a:solidFill>
                        <a:srgbClr val="00008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n-lt"/>
                          <a:ea typeface="ＭＳ Ｐゴシック" charset="0"/>
                          <a:cs typeface="Times New Roman" charset="0"/>
                        </a:rPr>
                        <a:t>No global state.</a:t>
                      </a:r>
                      <a:endParaRPr kumimoji="0" lang="en-US" sz="1600" b="0" i="0" u="none" strike="noStrike" cap="none" normalizeH="0" baseline="0">
                        <a:ln>
                          <a:noFill/>
                        </a:ln>
                        <a:solidFill>
                          <a:schemeClr val="tx1"/>
                        </a:solidFill>
                        <a:effectLst/>
                        <a:latin typeface="+mn-lt"/>
                        <a:ea typeface="Times New Roman" charset="0"/>
                        <a:cs typeface="Times New Roman" charset="0"/>
                      </a:endParaRPr>
                    </a:p>
                  </a:txBody>
                  <a:tcPr horzOverflow="overflow">
                    <a:lnL w="12700" cap="flat" cmpd="sng" algn="ctr">
                      <a:solidFill>
                        <a:srgbClr val="000080"/>
                      </a:solidFill>
                      <a:prstDash val="solid"/>
                      <a:round/>
                      <a:headEnd type="none" w="sm" len="sm"/>
                      <a:tailEnd type="none" w="sm" len="sm"/>
                    </a:lnL>
                    <a:lnR w="12700" cap="flat" cmpd="sng" algn="ctr">
                      <a:solidFill>
                        <a:srgbClr val="000080"/>
                      </a:solidFill>
                      <a:prstDash val="solid"/>
                      <a:round/>
                      <a:headEnd type="none" w="sm" len="sm"/>
                      <a:tailEnd type="none" w="sm" len="sm"/>
                    </a:lnR>
                    <a:lnT w="12700" cap="flat" cmpd="sng" algn="ctr">
                      <a:solidFill>
                        <a:srgbClr val="000080"/>
                      </a:solidFill>
                      <a:prstDash val="solid"/>
                      <a:round/>
                      <a:headEnd type="none" w="sm" len="sm"/>
                      <a:tailEnd type="none" w="sm" len="sm"/>
                    </a:lnT>
                    <a:lnB w="12700" cap="flat" cmpd="sng" algn="ctr">
                      <a:solidFill>
                        <a:srgbClr val="000080"/>
                      </a:solidFill>
                      <a:prstDash val="solid"/>
                      <a:round/>
                      <a:headEnd type="none" w="sm" len="sm"/>
                      <a:tailEnd type="none" w="sm" len="sm"/>
                    </a:lnB>
                    <a:lnTlToBr>
                      <a:noFill/>
                    </a:lnTlToBr>
                    <a:lnBlToTr>
                      <a:noFill/>
                    </a:lnBlToTr>
                    <a:noFill/>
                  </a:tcPr>
                </a:tc>
              </a:tr>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n-lt"/>
                          <a:ea typeface="ＭＳ Ｐゴシック" charset="0"/>
                          <a:cs typeface="Times New Roman" charset="0"/>
                        </a:rPr>
                        <a:t>Local operating system can be used to 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n-lt"/>
                          <a:ea typeface="ＭＳ Ｐゴシック" charset="0"/>
                          <a:cs typeface="Times New Roman" charset="0"/>
                        </a:rPr>
                        <a:t>a shared time value.</a:t>
                      </a:r>
                      <a:endParaRPr kumimoji="0" lang="en-US" sz="1600" b="0" i="0" u="none" strike="noStrike" cap="none" normalizeH="0" baseline="0">
                        <a:ln>
                          <a:noFill/>
                        </a:ln>
                        <a:solidFill>
                          <a:schemeClr val="tx1"/>
                        </a:solidFill>
                        <a:effectLst/>
                        <a:latin typeface="+mn-lt"/>
                        <a:ea typeface="Times New Roman" charset="0"/>
                        <a:cs typeface="Times New Roman" charset="0"/>
                      </a:endParaRPr>
                    </a:p>
                  </a:txBody>
                  <a:tcPr horzOverflow="overflow">
                    <a:lnL w="12700" cap="flat" cmpd="sng" algn="ctr">
                      <a:solidFill>
                        <a:srgbClr val="000080"/>
                      </a:solidFill>
                      <a:prstDash val="solid"/>
                      <a:round/>
                      <a:headEnd type="none" w="sm" len="sm"/>
                      <a:tailEnd type="none" w="sm" len="sm"/>
                    </a:lnL>
                    <a:lnR w="12700" cap="flat" cmpd="sng" algn="ctr">
                      <a:solidFill>
                        <a:srgbClr val="000080"/>
                      </a:solidFill>
                      <a:prstDash val="solid"/>
                      <a:round/>
                      <a:headEnd type="none" w="sm" len="sm"/>
                      <a:tailEnd type="none" w="sm" len="sm"/>
                    </a:lnR>
                    <a:lnT w="12700" cap="flat" cmpd="sng" algn="ctr">
                      <a:solidFill>
                        <a:srgbClr val="000080"/>
                      </a:solidFill>
                      <a:prstDash val="solid"/>
                      <a:round/>
                      <a:headEnd type="none" w="sm" len="sm"/>
                      <a:tailEnd type="none" w="sm" len="sm"/>
                    </a:lnT>
                    <a:lnB w="12700" cap="flat" cmpd="sng" algn="ctr">
                      <a:solidFill>
                        <a:srgbClr val="00008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n-lt"/>
                          <a:ea typeface="ＭＳ Ｐゴシック" charset="0"/>
                          <a:cs typeface="Times New Roman" charset="0"/>
                        </a:rPr>
                        <a:t>No global notion of time.</a:t>
                      </a:r>
                      <a:endParaRPr kumimoji="0" lang="en-US" sz="1600" b="0" i="0" u="none" strike="noStrike" cap="none" normalizeH="0" baseline="0">
                        <a:ln>
                          <a:noFill/>
                        </a:ln>
                        <a:solidFill>
                          <a:schemeClr val="tx1"/>
                        </a:solidFill>
                        <a:effectLst/>
                        <a:latin typeface="+mn-lt"/>
                        <a:ea typeface="Times New Roman" charset="0"/>
                        <a:cs typeface="Times New Roman" charset="0"/>
                      </a:endParaRPr>
                    </a:p>
                  </a:txBody>
                  <a:tcPr horzOverflow="overflow">
                    <a:lnL w="12700" cap="flat" cmpd="sng" algn="ctr">
                      <a:solidFill>
                        <a:srgbClr val="000080"/>
                      </a:solidFill>
                      <a:prstDash val="solid"/>
                      <a:round/>
                      <a:headEnd type="none" w="sm" len="sm"/>
                      <a:tailEnd type="none" w="sm" len="sm"/>
                    </a:lnL>
                    <a:lnR w="12700" cap="flat" cmpd="sng" algn="ctr">
                      <a:solidFill>
                        <a:srgbClr val="000080"/>
                      </a:solidFill>
                      <a:prstDash val="solid"/>
                      <a:round/>
                      <a:headEnd type="none" w="sm" len="sm"/>
                      <a:tailEnd type="none" w="sm" len="sm"/>
                    </a:lnR>
                    <a:lnT w="12700" cap="flat" cmpd="sng" algn="ctr">
                      <a:solidFill>
                        <a:srgbClr val="000080"/>
                      </a:solidFill>
                      <a:prstDash val="solid"/>
                      <a:round/>
                      <a:headEnd type="none" w="sm" len="sm"/>
                      <a:tailEnd type="none" w="sm" len="sm"/>
                    </a:lnT>
                    <a:lnB w="12700" cap="flat" cmpd="sng" algn="ctr">
                      <a:solidFill>
                        <a:srgbClr val="000080"/>
                      </a:solidFill>
                      <a:prstDash val="solid"/>
                      <a:round/>
                      <a:headEnd type="none" w="sm" len="sm"/>
                      <a:tailEnd type="none" w="sm" len="sm"/>
                    </a:lnB>
                    <a:lnTlToBr>
                      <a:noFill/>
                    </a:lnTlToBr>
                    <a:lnBlToTr>
                      <a:noFill/>
                    </a:lnBlToTr>
                    <a:noFill/>
                  </a:tcPr>
                </a:tc>
              </a:tr>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n-lt"/>
                          <a:ea typeface="ＭＳ Ｐゴシック" charset="0"/>
                          <a:cs typeface="Times New Roman" charset="0"/>
                        </a:rPr>
                        <a:t>Local operating system offers primitives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n-lt"/>
                          <a:ea typeface="ＭＳ Ｐゴシック" charset="0"/>
                          <a:cs typeface="Times New Roman" charset="0"/>
                        </a:rPr>
                        <a:t>to safely share resources.</a:t>
                      </a:r>
                      <a:endParaRPr kumimoji="0" lang="en-US" sz="1600" b="0" i="0" u="none" strike="noStrike" cap="none" normalizeH="0" baseline="0">
                        <a:ln>
                          <a:noFill/>
                        </a:ln>
                        <a:solidFill>
                          <a:schemeClr val="tx1"/>
                        </a:solidFill>
                        <a:effectLst/>
                        <a:latin typeface="+mn-lt"/>
                        <a:ea typeface="Times New Roman" charset="0"/>
                        <a:cs typeface="Times New Roman" charset="0"/>
                      </a:endParaRPr>
                    </a:p>
                  </a:txBody>
                  <a:tcPr horzOverflow="overflow">
                    <a:lnL w="12700" cap="flat" cmpd="sng" algn="ctr">
                      <a:solidFill>
                        <a:srgbClr val="000080"/>
                      </a:solidFill>
                      <a:prstDash val="solid"/>
                      <a:round/>
                      <a:headEnd type="none" w="sm" len="sm"/>
                      <a:tailEnd type="none" w="sm" len="sm"/>
                    </a:lnL>
                    <a:lnR w="12700" cap="flat" cmpd="sng" algn="ctr">
                      <a:solidFill>
                        <a:srgbClr val="000080"/>
                      </a:solidFill>
                      <a:prstDash val="solid"/>
                      <a:round/>
                      <a:headEnd type="none" w="sm" len="sm"/>
                      <a:tailEnd type="none" w="sm" len="sm"/>
                    </a:lnR>
                    <a:lnT w="12700" cap="flat" cmpd="sng" algn="ctr">
                      <a:solidFill>
                        <a:srgbClr val="000080"/>
                      </a:solidFill>
                      <a:prstDash val="solid"/>
                      <a:round/>
                      <a:headEnd type="none" w="sm" len="sm"/>
                      <a:tailEnd type="none" w="sm" len="sm"/>
                    </a:lnT>
                    <a:lnB w="12700" cap="flat" cmpd="sng" algn="ctr">
                      <a:solidFill>
                        <a:srgbClr val="00008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n-lt"/>
                          <a:ea typeface="ＭＳ Ｐゴシック" charset="0"/>
                          <a:cs typeface="Times New Roman" charset="0"/>
                        </a:rPr>
                        <a:t>Synchonisation between processes through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n-lt"/>
                          <a:ea typeface="ＭＳ Ｐゴシック" charset="0"/>
                          <a:cs typeface="Times New Roman" charset="0"/>
                        </a:rPr>
                        <a:t>network communication only.</a:t>
                      </a:r>
                      <a:endParaRPr kumimoji="0" lang="en-US" sz="1600" b="0" i="0" u="none" strike="noStrike" cap="none" normalizeH="0" baseline="0">
                        <a:ln>
                          <a:noFill/>
                        </a:ln>
                        <a:solidFill>
                          <a:schemeClr val="tx1"/>
                        </a:solidFill>
                        <a:effectLst/>
                        <a:latin typeface="+mn-lt"/>
                        <a:ea typeface="Times New Roman" charset="0"/>
                        <a:cs typeface="Times New Roman" charset="0"/>
                      </a:endParaRPr>
                    </a:p>
                  </a:txBody>
                  <a:tcPr horzOverflow="overflow">
                    <a:lnL w="12700" cap="flat" cmpd="sng" algn="ctr">
                      <a:solidFill>
                        <a:srgbClr val="000080"/>
                      </a:solidFill>
                      <a:prstDash val="solid"/>
                      <a:round/>
                      <a:headEnd type="none" w="sm" len="sm"/>
                      <a:tailEnd type="none" w="sm" len="sm"/>
                    </a:lnL>
                    <a:lnR w="12700" cap="flat" cmpd="sng" algn="ctr">
                      <a:solidFill>
                        <a:srgbClr val="000080"/>
                      </a:solidFill>
                      <a:prstDash val="solid"/>
                      <a:round/>
                      <a:headEnd type="none" w="sm" len="sm"/>
                      <a:tailEnd type="none" w="sm" len="sm"/>
                    </a:lnR>
                    <a:lnT w="12700" cap="flat" cmpd="sng" algn="ctr">
                      <a:solidFill>
                        <a:srgbClr val="000080"/>
                      </a:solidFill>
                      <a:prstDash val="solid"/>
                      <a:round/>
                      <a:headEnd type="none" w="sm" len="sm"/>
                      <a:tailEnd type="none" w="sm" len="sm"/>
                    </a:lnT>
                    <a:lnB w="12700" cap="flat" cmpd="sng" algn="ctr">
                      <a:solidFill>
                        <a:srgbClr val="000080"/>
                      </a:solidFill>
                      <a:prstDash val="solid"/>
                      <a:round/>
                      <a:headEnd type="none" w="sm" len="sm"/>
                      <a:tailEnd type="none" w="sm" len="sm"/>
                    </a:lnB>
                    <a:lnTlToBr>
                      <a:noFill/>
                    </a:lnTlToBr>
                    <a:lnBlToTr>
                      <a:noFill/>
                    </a:lnBlToTr>
                    <a:noFill/>
                  </a:tcPr>
                </a:tc>
              </a:tr>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n-lt"/>
                          <a:ea typeface="ＭＳ Ｐゴシック" charset="0"/>
                          <a:cs typeface="Times New Roman" charset="0"/>
                        </a:rPr>
                        <a:t>Failing processes easy to detect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n-lt"/>
                          <a:ea typeface="ＭＳ Ｐゴシック" charset="0"/>
                          <a:cs typeface="Times New Roman" charset="0"/>
                        </a:rPr>
                        <a:t>(communication is reliable).</a:t>
                      </a:r>
                      <a:endParaRPr kumimoji="0" lang="en-US" sz="1600" b="0" i="0" u="none" strike="noStrike" cap="none" normalizeH="0" baseline="0">
                        <a:ln>
                          <a:noFill/>
                        </a:ln>
                        <a:solidFill>
                          <a:schemeClr val="tx1"/>
                        </a:solidFill>
                        <a:effectLst/>
                        <a:latin typeface="+mn-lt"/>
                        <a:ea typeface="Times New Roman" charset="0"/>
                        <a:cs typeface="Times New Roman" charset="0"/>
                      </a:endParaRPr>
                    </a:p>
                  </a:txBody>
                  <a:tcPr horzOverflow="overflow">
                    <a:lnL w="12700" cap="flat" cmpd="sng" algn="ctr">
                      <a:solidFill>
                        <a:srgbClr val="000080"/>
                      </a:solidFill>
                      <a:prstDash val="solid"/>
                      <a:round/>
                      <a:headEnd type="none" w="sm" len="sm"/>
                      <a:tailEnd type="none" w="sm" len="sm"/>
                    </a:lnL>
                    <a:lnR w="12700" cap="flat" cmpd="sng" algn="ctr">
                      <a:solidFill>
                        <a:srgbClr val="000080"/>
                      </a:solidFill>
                      <a:prstDash val="solid"/>
                      <a:round/>
                      <a:headEnd type="none" w="sm" len="sm"/>
                      <a:tailEnd type="none" w="sm" len="sm"/>
                    </a:lnR>
                    <a:lnT w="12700" cap="flat" cmpd="sng" algn="ctr">
                      <a:solidFill>
                        <a:srgbClr val="000080"/>
                      </a:solidFill>
                      <a:prstDash val="solid"/>
                      <a:round/>
                      <a:headEnd type="none" w="sm" len="sm"/>
                      <a:tailEnd type="none" w="sm" len="sm"/>
                    </a:lnT>
                    <a:lnB w="12700" cap="flat" cmpd="sng" algn="ctr">
                      <a:solidFill>
                        <a:srgbClr val="00008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n-lt"/>
                          <a:ea typeface="ＭＳ Ｐゴシック" charset="0"/>
                          <a:cs typeface="Times New Roman" charset="0"/>
                        </a:rPr>
                        <a:t>(Partial) failures difficult to detect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n-lt"/>
                          <a:ea typeface="ＭＳ Ｐゴシック" charset="0"/>
                          <a:cs typeface="Times New Roman" charset="0"/>
                        </a:rPr>
                        <a:t>(because of unreliable communication).</a:t>
                      </a:r>
                      <a:endParaRPr kumimoji="0" lang="en-US" sz="1600" b="0" i="0" u="none" strike="noStrike" cap="none" normalizeH="0" baseline="0">
                        <a:ln>
                          <a:noFill/>
                        </a:ln>
                        <a:solidFill>
                          <a:schemeClr val="tx1"/>
                        </a:solidFill>
                        <a:effectLst/>
                        <a:latin typeface="+mn-lt"/>
                        <a:ea typeface="Times New Roman" charset="0"/>
                        <a:cs typeface="Times New Roman" charset="0"/>
                      </a:endParaRPr>
                    </a:p>
                  </a:txBody>
                  <a:tcPr horzOverflow="overflow">
                    <a:lnL w="12700" cap="flat" cmpd="sng" algn="ctr">
                      <a:solidFill>
                        <a:srgbClr val="000080"/>
                      </a:solidFill>
                      <a:prstDash val="solid"/>
                      <a:round/>
                      <a:headEnd type="none" w="sm" len="sm"/>
                      <a:tailEnd type="none" w="sm" len="sm"/>
                    </a:lnL>
                    <a:lnR w="12700" cap="flat" cmpd="sng" algn="ctr">
                      <a:solidFill>
                        <a:srgbClr val="000080"/>
                      </a:solidFill>
                      <a:prstDash val="solid"/>
                      <a:round/>
                      <a:headEnd type="none" w="sm" len="sm"/>
                      <a:tailEnd type="none" w="sm" len="sm"/>
                    </a:lnR>
                    <a:lnT w="12700" cap="flat" cmpd="sng" algn="ctr">
                      <a:solidFill>
                        <a:srgbClr val="000080"/>
                      </a:solidFill>
                      <a:prstDash val="solid"/>
                      <a:round/>
                      <a:headEnd type="none" w="sm" len="sm"/>
                      <a:tailEnd type="none" w="sm" len="sm"/>
                    </a:lnT>
                    <a:lnB w="12700" cap="flat" cmpd="sng" algn="ctr">
                      <a:solidFill>
                        <a:srgbClr val="000080"/>
                      </a:solidFill>
                      <a:prstDash val="solid"/>
                      <a:round/>
                      <a:headEnd type="none" w="sm" len="sm"/>
                      <a:tailEnd type="none" w="sm" len="sm"/>
                    </a:lnB>
                    <a:lnTlToBr>
                      <a:noFill/>
                    </a:lnTlToBr>
                    <a:lnBlToTr>
                      <a:noFill/>
                    </a:lnBlToTr>
                    <a:noFill/>
                  </a:tcPr>
                </a:tc>
              </a:tr>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n-lt"/>
                          <a:ea typeface="ＭＳ Ｐゴシック" charset="0"/>
                          <a:cs typeface="Times New Roman" charset="0"/>
                        </a:rPr>
                        <a:t>Infrastructure known beforehand.</a:t>
                      </a:r>
                      <a:endParaRPr kumimoji="0" lang="en-US" sz="1600" b="0" i="0" u="none" strike="noStrike" cap="none" normalizeH="0" baseline="0">
                        <a:ln>
                          <a:noFill/>
                        </a:ln>
                        <a:solidFill>
                          <a:schemeClr val="tx1"/>
                        </a:solidFill>
                        <a:effectLst/>
                        <a:latin typeface="+mn-lt"/>
                        <a:ea typeface="Times New Roman" charset="0"/>
                        <a:cs typeface="Times New Roman" charset="0"/>
                      </a:endParaRPr>
                    </a:p>
                  </a:txBody>
                  <a:tcPr horzOverflow="overflow">
                    <a:lnL w="12700" cap="flat" cmpd="sng" algn="ctr">
                      <a:solidFill>
                        <a:srgbClr val="000080"/>
                      </a:solidFill>
                      <a:prstDash val="solid"/>
                      <a:round/>
                      <a:headEnd type="none" w="sm" len="sm"/>
                      <a:tailEnd type="none" w="sm" len="sm"/>
                    </a:lnL>
                    <a:lnR w="12700" cap="flat" cmpd="sng" algn="ctr">
                      <a:solidFill>
                        <a:srgbClr val="000080"/>
                      </a:solidFill>
                      <a:prstDash val="solid"/>
                      <a:round/>
                      <a:headEnd type="none" w="sm" len="sm"/>
                      <a:tailEnd type="none" w="sm" len="sm"/>
                    </a:lnR>
                    <a:lnT w="12700" cap="flat" cmpd="sng" algn="ctr">
                      <a:solidFill>
                        <a:srgbClr val="000080"/>
                      </a:solidFill>
                      <a:prstDash val="solid"/>
                      <a:round/>
                      <a:headEnd type="none" w="sm" len="sm"/>
                      <a:tailEnd type="none" w="sm" len="sm"/>
                    </a:lnT>
                    <a:lnB w="12700" cap="flat" cmpd="sng" algn="ctr">
                      <a:solidFill>
                        <a:srgbClr val="00008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n-lt"/>
                          <a:ea typeface="ＭＳ Ｐゴシック" charset="0"/>
                          <a:cs typeface="Times New Roman" charset="0"/>
                        </a:rPr>
                        <a:t>Infrastructure can vary dynamically (new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n-lt"/>
                          <a:ea typeface="ＭＳ Ｐゴシック" charset="0"/>
                          <a:cs typeface="Times New Roman" charset="0"/>
                        </a:rPr>
                        <a:t>servers/nodes can become available).</a:t>
                      </a:r>
                      <a:endParaRPr kumimoji="0" lang="en-US" sz="1600" b="0" i="0" u="none" strike="noStrike" cap="none" normalizeH="0" baseline="0">
                        <a:ln>
                          <a:noFill/>
                        </a:ln>
                        <a:solidFill>
                          <a:schemeClr val="tx1"/>
                        </a:solidFill>
                        <a:effectLst/>
                        <a:latin typeface="+mn-lt"/>
                        <a:ea typeface="Times New Roman" charset="0"/>
                        <a:cs typeface="Times New Roman" charset="0"/>
                      </a:endParaRPr>
                    </a:p>
                  </a:txBody>
                  <a:tcPr horzOverflow="overflow">
                    <a:lnL w="12700" cap="flat" cmpd="sng" algn="ctr">
                      <a:solidFill>
                        <a:srgbClr val="000080"/>
                      </a:solidFill>
                      <a:prstDash val="solid"/>
                      <a:round/>
                      <a:headEnd type="none" w="sm" len="sm"/>
                      <a:tailEnd type="none" w="sm" len="sm"/>
                    </a:lnL>
                    <a:lnR w="12700" cap="flat" cmpd="sng" algn="ctr">
                      <a:solidFill>
                        <a:srgbClr val="000080"/>
                      </a:solidFill>
                      <a:prstDash val="solid"/>
                      <a:round/>
                      <a:headEnd type="none" w="sm" len="sm"/>
                      <a:tailEnd type="none" w="sm" len="sm"/>
                    </a:lnR>
                    <a:lnT w="12700" cap="flat" cmpd="sng" algn="ctr">
                      <a:solidFill>
                        <a:srgbClr val="000080"/>
                      </a:solidFill>
                      <a:prstDash val="solid"/>
                      <a:round/>
                      <a:headEnd type="none" w="sm" len="sm"/>
                      <a:tailEnd type="none" w="sm" len="sm"/>
                    </a:lnT>
                    <a:lnB w="12700" cap="flat" cmpd="sng" algn="ctr">
                      <a:solidFill>
                        <a:srgbClr val="000080"/>
                      </a:solidFill>
                      <a:prstDash val="solid"/>
                      <a:round/>
                      <a:headEnd type="none" w="sm" len="sm"/>
                      <a:tailEnd type="none" w="sm" len="sm"/>
                    </a:lnB>
                    <a:lnTlToBr>
                      <a:noFill/>
                    </a:lnTlToBr>
                    <a:lnBlToTr>
                      <a:noFill/>
                    </a:lnBlToTr>
                    <a:noFill/>
                  </a:tcPr>
                </a:tc>
              </a:tr>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n-lt"/>
                          <a:ea typeface="ＭＳ Ｐゴシック" charset="0"/>
                          <a:cs typeface="Times New Roman" charset="0"/>
                        </a:rPr>
                        <a:t>Components are located on the standalone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n-lt"/>
                          <a:ea typeface="ＭＳ Ｐゴシック" charset="0"/>
                          <a:cs typeface="Times New Roman" charset="0"/>
                        </a:rPr>
                        <a:t>machine.</a:t>
                      </a:r>
                      <a:endParaRPr kumimoji="0" lang="en-US" sz="1600" b="0" i="0" u="none" strike="noStrike" cap="none" normalizeH="0" baseline="0">
                        <a:ln>
                          <a:noFill/>
                        </a:ln>
                        <a:solidFill>
                          <a:schemeClr val="tx1"/>
                        </a:solidFill>
                        <a:effectLst/>
                        <a:latin typeface="+mn-lt"/>
                        <a:ea typeface="Times New Roman" charset="0"/>
                        <a:cs typeface="Times New Roman" charset="0"/>
                      </a:endParaRPr>
                    </a:p>
                  </a:txBody>
                  <a:tcPr horzOverflow="overflow">
                    <a:lnL w="12700" cap="flat" cmpd="sng" algn="ctr">
                      <a:solidFill>
                        <a:srgbClr val="000080"/>
                      </a:solidFill>
                      <a:prstDash val="solid"/>
                      <a:round/>
                      <a:headEnd type="none" w="sm" len="sm"/>
                      <a:tailEnd type="none" w="sm" len="sm"/>
                    </a:lnL>
                    <a:lnR w="12700" cap="flat" cmpd="sng" algn="ctr">
                      <a:solidFill>
                        <a:srgbClr val="000080"/>
                      </a:solidFill>
                      <a:prstDash val="solid"/>
                      <a:round/>
                      <a:headEnd type="none" w="sm" len="sm"/>
                      <a:tailEnd type="none" w="sm" len="sm"/>
                    </a:lnR>
                    <a:lnT w="12700" cap="flat" cmpd="sng" algn="ctr">
                      <a:solidFill>
                        <a:srgbClr val="000080"/>
                      </a:solidFill>
                      <a:prstDash val="solid"/>
                      <a:round/>
                      <a:headEnd type="none" w="sm" len="sm"/>
                      <a:tailEnd type="none" w="sm" len="sm"/>
                    </a:lnT>
                    <a:lnB w="12700" cap="flat" cmpd="sng" algn="ctr">
                      <a:solidFill>
                        <a:srgbClr val="00008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n-lt"/>
                          <a:ea typeface="ＭＳ Ｐゴシック" charset="0"/>
                          <a:cs typeface="Times New Roman" charset="0"/>
                        </a:rPr>
                        <a:t>Location of components can vary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n-lt"/>
                          <a:ea typeface="ＭＳ Ｐゴシック" charset="0"/>
                          <a:cs typeface="Times New Roman" charset="0"/>
                        </a:rPr>
                        <a:t>dynamically.</a:t>
                      </a:r>
                      <a:endParaRPr kumimoji="0" lang="en-US" sz="1600" b="0" i="0" u="none" strike="noStrike" cap="none" normalizeH="0" baseline="0">
                        <a:ln>
                          <a:noFill/>
                        </a:ln>
                        <a:solidFill>
                          <a:schemeClr val="tx1"/>
                        </a:solidFill>
                        <a:effectLst/>
                        <a:latin typeface="+mn-lt"/>
                        <a:ea typeface="Times New Roman" charset="0"/>
                        <a:cs typeface="Times New Roman" charset="0"/>
                      </a:endParaRPr>
                    </a:p>
                  </a:txBody>
                  <a:tcPr horzOverflow="overflow">
                    <a:lnL w="12700" cap="flat" cmpd="sng" algn="ctr">
                      <a:solidFill>
                        <a:srgbClr val="000080"/>
                      </a:solidFill>
                      <a:prstDash val="solid"/>
                      <a:round/>
                      <a:headEnd type="none" w="sm" len="sm"/>
                      <a:tailEnd type="none" w="sm" len="sm"/>
                    </a:lnL>
                    <a:lnR w="12700" cap="flat" cmpd="sng" algn="ctr">
                      <a:solidFill>
                        <a:srgbClr val="000080"/>
                      </a:solidFill>
                      <a:prstDash val="solid"/>
                      <a:round/>
                      <a:headEnd type="none" w="sm" len="sm"/>
                      <a:tailEnd type="none" w="sm" len="sm"/>
                    </a:lnR>
                    <a:lnT w="12700" cap="flat" cmpd="sng" algn="ctr">
                      <a:solidFill>
                        <a:srgbClr val="000080"/>
                      </a:solidFill>
                      <a:prstDash val="solid"/>
                      <a:round/>
                      <a:headEnd type="none" w="sm" len="sm"/>
                      <a:tailEnd type="none" w="sm" len="sm"/>
                    </a:lnT>
                    <a:lnB w="12700" cap="flat" cmpd="sng" algn="ctr">
                      <a:solidFill>
                        <a:srgbClr val="000080"/>
                      </a:solidFill>
                      <a:prstDash val="solid"/>
                      <a:round/>
                      <a:headEnd type="none" w="sm" len="sm"/>
                      <a:tailEnd type="none" w="sm" len="sm"/>
                    </a:lnB>
                    <a:lnTlToBr>
                      <a:noFill/>
                    </a:lnTlToBr>
                    <a:lnBlToTr>
                      <a:noFill/>
                    </a:lnBlToTr>
                    <a:noFill/>
                  </a:tcPr>
                </a:tc>
              </a:tr>
              <a:tr h="7207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n-lt"/>
                          <a:ea typeface="ＭＳ Ｐゴシック" charset="0"/>
                          <a:cs typeface="Times New Roman" charset="0"/>
                        </a:rPr>
                        <a:t>Local operating system enforces security.</a:t>
                      </a:r>
                      <a:endParaRPr kumimoji="0" lang="en-US" sz="1600" b="0" i="0" u="none" strike="noStrike" cap="none" normalizeH="0" baseline="0">
                        <a:ln>
                          <a:noFill/>
                        </a:ln>
                        <a:solidFill>
                          <a:schemeClr val="tx1"/>
                        </a:solidFill>
                        <a:effectLst/>
                        <a:latin typeface="+mn-lt"/>
                        <a:ea typeface="Times New Roman" charset="0"/>
                        <a:cs typeface="Times New Roman" charset="0"/>
                      </a:endParaRPr>
                    </a:p>
                  </a:txBody>
                  <a:tcPr horzOverflow="overflow">
                    <a:lnL w="12700" cap="flat" cmpd="sng" algn="ctr">
                      <a:solidFill>
                        <a:srgbClr val="000080"/>
                      </a:solidFill>
                      <a:prstDash val="solid"/>
                      <a:round/>
                      <a:headEnd type="none" w="sm" len="sm"/>
                      <a:tailEnd type="none" w="sm" len="sm"/>
                    </a:lnL>
                    <a:lnR w="12700" cap="flat" cmpd="sng" algn="ctr">
                      <a:solidFill>
                        <a:srgbClr val="000080"/>
                      </a:solidFill>
                      <a:prstDash val="solid"/>
                      <a:round/>
                      <a:headEnd type="none" w="sm" len="sm"/>
                      <a:tailEnd type="none" w="sm" len="sm"/>
                    </a:lnR>
                    <a:lnT w="12700" cap="flat" cmpd="sng" algn="ctr">
                      <a:solidFill>
                        <a:srgbClr val="000080"/>
                      </a:solidFill>
                      <a:prstDash val="solid"/>
                      <a:round/>
                      <a:headEnd type="none" w="sm" len="sm"/>
                      <a:tailEnd type="none" w="sm" len="sm"/>
                    </a:lnT>
                    <a:lnB w="12700" cap="flat" cmpd="sng" algn="ctr">
                      <a:solidFill>
                        <a:srgbClr val="00008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ea typeface="ＭＳ Ｐゴシック" charset="0"/>
                          <a:cs typeface="Times New Roman" charset="0"/>
                        </a:rPr>
                        <a:t>Security threat due to distributed nature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ea typeface="ＭＳ Ｐゴシック" charset="0"/>
                          <a:cs typeface="Times New Roman" charset="0"/>
                        </a:rPr>
                        <a:t>(possibly vulnerable communication link).</a:t>
                      </a:r>
                      <a:endParaRPr kumimoji="0" lang="en-US" sz="1600" b="0" i="0" u="none" strike="noStrike" cap="none" normalizeH="0" baseline="0" dirty="0">
                        <a:ln>
                          <a:noFill/>
                        </a:ln>
                        <a:solidFill>
                          <a:schemeClr val="tx1"/>
                        </a:solidFill>
                        <a:effectLst/>
                        <a:latin typeface="+mn-lt"/>
                        <a:ea typeface="Times New Roman" charset="0"/>
                        <a:cs typeface="Times New Roman" charset="0"/>
                      </a:endParaRPr>
                    </a:p>
                  </a:txBody>
                  <a:tcPr horzOverflow="overflow">
                    <a:lnL w="12700" cap="flat" cmpd="sng" algn="ctr">
                      <a:solidFill>
                        <a:srgbClr val="000080"/>
                      </a:solidFill>
                      <a:prstDash val="solid"/>
                      <a:round/>
                      <a:headEnd type="none" w="sm" len="sm"/>
                      <a:tailEnd type="none" w="sm" len="sm"/>
                    </a:lnL>
                    <a:lnR w="12700" cap="flat" cmpd="sng" algn="ctr">
                      <a:solidFill>
                        <a:srgbClr val="000080"/>
                      </a:solidFill>
                      <a:prstDash val="solid"/>
                      <a:round/>
                      <a:headEnd type="none" w="sm" len="sm"/>
                      <a:tailEnd type="none" w="sm" len="sm"/>
                    </a:lnR>
                    <a:lnT w="12700" cap="flat" cmpd="sng" algn="ctr">
                      <a:solidFill>
                        <a:srgbClr val="000080"/>
                      </a:solidFill>
                      <a:prstDash val="solid"/>
                      <a:round/>
                      <a:headEnd type="none" w="sm" len="sm"/>
                      <a:tailEnd type="none" w="sm" len="sm"/>
                    </a:lnT>
                    <a:lnB w="12700" cap="flat" cmpd="sng" algn="ctr">
                      <a:solidFill>
                        <a:srgbClr val="000080"/>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5"/>
          <p:cNvSpPr>
            <a:spLocks noGrp="1"/>
          </p:cNvSpPr>
          <p:nvPr>
            <p:ph type="sldNum" sz="quarter" idx="10"/>
          </p:nvPr>
        </p:nvSpPr>
        <p:spPr>
          <a:noFill/>
        </p:spPr>
        <p:txBody>
          <a:bodyPr/>
          <a:lstStyle/>
          <a:p>
            <a:fld id="{AEE0FD05-E7E6-4894-B166-52D88A7824D1}" type="slidenum">
              <a:rPr lang="en-US">
                <a:latin typeface="+mj-lt"/>
              </a:rPr>
              <a:pPr/>
              <a:t>16</a:t>
            </a:fld>
            <a:endParaRPr lang="en-US">
              <a:latin typeface="+mj-lt"/>
            </a:endParaRPr>
          </a:p>
        </p:txBody>
      </p:sp>
      <p:pic>
        <p:nvPicPr>
          <p:cNvPr id="50178" name="Picture 45"/>
          <p:cNvPicPr>
            <a:picLocks noChangeAspect="1" noChangeArrowheads="1"/>
          </p:cNvPicPr>
          <p:nvPr/>
        </p:nvPicPr>
        <p:blipFill>
          <a:blip r:embed="rId3"/>
          <a:srcRect/>
          <a:stretch>
            <a:fillRect/>
          </a:stretch>
        </p:blipFill>
        <p:spPr bwMode="auto">
          <a:xfrm>
            <a:off x="703263" y="3573463"/>
            <a:ext cx="719137" cy="698500"/>
          </a:xfrm>
          <a:prstGeom prst="rect">
            <a:avLst/>
          </a:prstGeom>
          <a:noFill/>
          <a:ln w="12700">
            <a:noFill/>
            <a:miter lim="800000"/>
            <a:headEnd type="none" w="sm" len="sm"/>
            <a:tailEnd type="none" w="sm" len="sm"/>
          </a:ln>
        </p:spPr>
      </p:pic>
      <p:pic>
        <p:nvPicPr>
          <p:cNvPr id="50179" name="Picture 41"/>
          <p:cNvPicPr>
            <a:picLocks noChangeAspect="1" noChangeArrowheads="1"/>
          </p:cNvPicPr>
          <p:nvPr/>
        </p:nvPicPr>
        <p:blipFill>
          <a:blip r:embed="rId3"/>
          <a:srcRect/>
          <a:stretch>
            <a:fillRect/>
          </a:stretch>
        </p:blipFill>
        <p:spPr bwMode="auto">
          <a:xfrm>
            <a:off x="2935288" y="765175"/>
            <a:ext cx="719137" cy="698500"/>
          </a:xfrm>
          <a:prstGeom prst="rect">
            <a:avLst/>
          </a:prstGeom>
          <a:noFill/>
          <a:ln w="12700">
            <a:noFill/>
            <a:miter lim="800000"/>
            <a:headEnd type="none" w="sm" len="sm"/>
            <a:tailEnd type="none" w="sm" len="sm"/>
          </a:ln>
        </p:spPr>
      </p:pic>
      <p:pic>
        <p:nvPicPr>
          <p:cNvPr id="50180" name="Picture 37"/>
          <p:cNvPicPr>
            <a:picLocks noChangeAspect="1" noChangeArrowheads="1"/>
          </p:cNvPicPr>
          <p:nvPr/>
        </p:nvPicPr>
        <p:blipFill>
          <a:blip r:embed="rId3"/>
          <a:srcRect/>
          <a:stretch>
            <a:fillRect/>
          </a:stretch>
        </p:blipFill>
        <p:spPr bwMode="auto">
          <a:xfrm>
            <a:off x="5672138" y="693738"/>
            <a:ext cx="719137" cy="698500"/>
          </a:xfrm>
          <a:prstGeom prst="rect">
            <a:avLst/>
          </a:prstGeom>
          <a:noFill/>
          <a:ln w="12700">
            <a:noFill/>
            <a:miter lim="800000"/>
            <a:headEnd type="none" w="sm" len="sm"/>
            <a:tailEnd type="none" w="sm" len="sm"/>
          </a:ln>
        </p:spPr>
      </p:pic>
      <p:sp>
        <p:nvSpPr>
          <p:cNvPr id="50181" name="Text Box 2"/>
          <p:cNvSpPr txBox="1">
            <a:spLocks noChangeArrowheads="1"/>
          </p:cNvSpPr>
          <p:nvPr/>
        </p:nvSpPr>
        <p:spPr bwMode="auto">
          <a:xfrm>
            <a:off x="6757988" y="0"/>
            <a:ext cx="2966710" cy="584775"/>
          </a:xfrm>
          <a:prstGeom prst="rect">
            <a:avLst/>
          </a:prstGeom>
          <a:noFill/>
          <a:ln w="12700">
            <a:noFill/>
            <a:miter lim="800000"/>
            <a:headEnd type="none" w="sm" len="sm"/>
            <a:tailEnd type="none" w="sm" len="sm"/>
          </a:ln>
        </p:spPr>
        <p:txBody>
          <a:bodyPr wrap="none">
            <a:spAutoFit/>
          </a:bodyPr>
          <a:lstStyle/>
          <a:p>
            <a:pPr marL="457200" indent="-457200">
              <a:buFontTx/>
              <a:buAutoNum type="arabicPeriod"/>
            </a:pPr>
            <a:r>
              <a:rPr lang="en-US" sz="1600">
                <a:latin typeface="+mj-lt"/>
              </a:rPr>
              <a:t>Definitions and terminology</a:t>
            </a:r>
          </a:p>
          <a:p>
            <a:pPr marL="914400" lvl="1" indent="-457200"/>
            <a:r>
              <a:rPr lang="en-US" sz="1600">
                <a:solidFill>
                  <a:schemeClr val="hlink"/>
                </a:solidFill>
                <a:latin typeface="+mj-lt"/>
              </a:rPr>
              <a:t>5.	Why different ?</a:t>
            </a:r>
          </a:p>
        </p:txBody>
      </p:sp>
      <p:sp>
        <p:nvSpPr>
          <p:cNvPr id="50182" name="Text Box 3"/>
          <p:cNvSpPr txBox="1">
            <a:spLocks noChangeArrowheads="1"/>
          </p:cNvSpPr>
          <p:nvPr/>
        </p:nvSpPr>
        <p:spPr bwMode="auto">
          <a:xfrm>
            <a:off x="271463" y="-6350"/>
            <a:ext cx="5416034" cy="461665"/>
          </a:xfrm>
          <a:prstGeom prst="rect">
            <a:avLst/>
          </a:prstGeom>
          <a:noFill/>
          <a:ln w="9525">
            <a:noFill/>
            <a:miter lim="800000"/>
            <a:headEnd/>
            <a:tailEnd/>
          </a:ln>
        </p:spPr>
        <p:txBody>
          <a:bodyPr wrap="none">
            <a:spAutoFit/>
          </a:bodyPr>
          <a:lstStyle/>
          <a:p>
            <a:pPr marL="457200" indent="-457200"/>
            <a:r>
              <a:rPr lang="en-US" sz="2400" b="1">
                <a:latin typeface="+mj-lt"/>
              </a:rPr>
              <a:t>Faulty communication or faulty process ?</a:t>
            </a:r>
            <a:endParaRPr lang="en-US" sz="2400">
              <a:solidFill>
                <a:schemeClr val="bg2"/>
              </a:solidFill>
              <a:latin typeface="+mj-lt"/>
            </a:endParaRPr>
          </a:p>
        </p:txBody>
      </p:sp>
      <p:sp>
        <p:nvSpPr>
          <p:cNvPr id="50183" name="Rectangle 4"/>
          <p:cNvSpPr>
            <a:spLocks noChangeArrowheads="1"/>
          </p:cNvSpPr>
          <p:nvPr/>
        </p:nvSpPr>
        <p:spPr bwMode="auto">
          <a:xfrm>
            <a:off x="0" y="629593"/>
            <a:ext cx="184731" cy="461665"/>
          </a:xfrm>
          <a:prstGeom prst="rect">
            <a:avLst/>
          </a:prstGeom>
          <a:noFill/>
          <a:ln w="12700">
            <a:noFill/>
            <a:miter lim="800000"/>
            <a:headEnd type="none" w="sm" len="sm"/>
            <a:tailEnd type="none" w="sm" len="sm"/>
          </a:ln>
        </p:spPr>
        <p:txBody>
          <a:bodyPr wrap="none" anchor="ctr">
            <a:spAutoFit/>
          </a:bodyPr>
          <a:lstStyle/>
          <a:p>
            <a:endParaRPr lang="nl-BE" sz="2400">
              <a:latin typeface="+mj-lt"/>
            </a:endParaRPr>
          </a:p>
        </p:txBody>
      </p:sp>
      <p:pic>
        <p:nvPicPr>
          <p:cNvPr id="50184" name="Picture 9"/>
          <p:cNvPicPr>
            <a:picLocks noGrp="1" noChangeAspect="1" noChangeArrowheads="1"/>
          </p:cNvPicPr>
          <p:nvPr>
            <p:ph sz="half" idx="1"/>
          </p:nvPr>
        </p:nvPicPr>
        <p:blipFill>
          <a:blip r:embed="rId4"/>
          <a:srcRect/>
          <a:stretch>
            <a:fillRect/>
          </a:stretch>
        </p:blipFill>
        <p:spPr>
          <a:xfrm>
            <a:off x="3582988" y="549275"/>
            <a:ext cx="2305050" cy="2074863"/>
          </a:xfrm>
          <a:noFill/>
        </p:spPr>
      </p:pic>
      <p:pic>
        <p:nvPicPr>
          <p:cNvPr id="50185" name="Picture 11"/>
          <p:cNvPicPr>
            <a:picLocks noGrp="1" noChangeAspect="1" noChangeArrowheads="1"/>
          </p:cNvPicPr>
          <p:nvPr>
            <p:ph sz="quarter" idx="2"/>
          </p:nvPr>
        </p:nvPicPr>
        <p:blipFill>
          <a:blip r:embed="rId5"/>
          <a:srcRect/>
          <a:stretch>
            <a:fillRect/>
          </a:stretch>
        </p:blipFill>
        <p:spPr>
          <a:xfrm>
            <a:off x="1350963" y="3284538"/>
            <a:ext cx="2522537" cy="2241550"/>
          </a:xfrm>
          <a:noFill/>
        </p:spPr>
      </p:pic>
      <p:pic>
        <p:nvPicPr>
          <p:cNvPr id="50186" name="Picture 15"/>
          <p:cNvPicPr>
            <a:picLocks noGrp="1" noChangeAspect="1" noChangeArrowheads="1"/>
          </p:cNvPicPr>
          <p:nvPr>
            <p:ph sz="quarter" idx="3"/>
          </p:nvPr>
        </p:nvPicPr>
        <p:blipFill>
          <a:blip r:embed="rId6"/>
          <a:srcRect/>
          <a:stretch>
            <a:fillRect/>
          </a:stretch>
        </p:blipFill>
        <p:spPr>
          <a:xfrm>
            <a:off x="5527675" y="3357563"/>
            <a:ext cx="2808288" cy="2281237"/>
          </a:xfrm>
          <a:noFill/>
        </p:spPr>
      </p:pic>
      <p:sp>
        <p:nvSpPr>
          <p:cNvPr id="50187" name="Text Box 21"/>
          <p:cNvSpPr txBox="1">
            <a:spLocks noChangeArrowheads="1"/>
          </p:cNvSpPr>
          <p:nvPr/>
        </p:nvSpPr>
        <p:spPr bwMode="auto">
          <a:xfrm>
            <a:off x="990600" y="693738"/>
            <a:ext cx="1064715" cy="707886"/>
          </a:xfrm>
          <a:prstGeom prst="rect">
            <a:avLst/>
          </a:prstGeom>
          <a:noFill/>
          <a:ln w="12700">
            <a:noFill/>
            <a:miter lim="800000"/>
            <a:headEnd type="none" w="sm" len="sm"/>
            <a:tailEnd type="none" w="sm" len="sm"/>
          </a:ln>
        </p:spPr>
        <p:txBody>
          <a:bodyPr wrap="none">
            <a:spAutoFit/>
          </a:bodyPr>
          <a:lstStyle/>
          <a:p>
            <a:r>
              <a:rPr lang="en-US">
                <a:solidFill>
                  <a:srgbClr val="008200"/>
                </a:solidFill>
                <a:latin typeface="+mj-lt"/>
              </a:rPr>
              <a:t>Normal </a:t>
            </a:r>
          </a:p>
          <a:p>
            <a:r>
              <a:rPr lang="en-US">
                <a:solidFill>
                  <a:srgbClr val="008200"/>
                </a:solidFill>
                <a:latin typeface="+mj-lt"/>
              </a:rPr>
              <a:t>scenario</a:t>
            </a:r>
          </a:p>
        </p:txBody>
      </p:sp>
      <p:sp>
        <p:nvSpPr>
          <p:cNvPr id="50188" name="Text Box 22"/>
          <p:cNvSpPr txBox="1">
            <a:spLocks noChangeArrowheads="1"/>
          </p:cNvSpPr>
          <p:nvPr/>
        </p:nvSpPr>
        <p:spPr bwMode="auto">
          <a:xfrm>
            <a:off x="919163" y="2420938"/>
            <a:ext cx="1338262" cy="701675"/>
          </a:xfrm>
          <a:prstGeom prst="rect">
            <a:avLst/>
          </a:prstGeom>
          <a:noFill/>
          <a:ln w="12700">
            <a:noFill/>
            <a:miter lim="800000"/>
            <a:headEnd type="none" w="sm" len="sm"/>
            <a:tailEnd type="none" w="sm" len="sm"/>
          </a:ln>
        </p:spPr>
        <p:txBody>
          <a:bodyPr wrap="none">
            <a:spAutoFit/>
          </a:bodyPr>
          <a:lstStyle/>
          <a:p>
            <a:r>
              <a:rPr lang="en-US">
                <a:solidFill>
                  <a:schemeClr val="hlink"/>
                </a:solidFill>
                <a:latin typeface="+mj-lt"/>
              </a:rPr>
              <a:t>Failure</a:t>
            </a:r>
          </a:p>
          <a:p>
            <a:r>
              <a:rPr lang="en-US">
                <a:solidFill>
                  <a:schemeClr val="hlink"/>
                </a:solidFill>
                <a:latin typeface="+mj-lt"/>
              </a:rPr>
              <a:t>scenario</a:t>
            </a:r>
            <a:r>
              <a:rPr lang="ja-JP" altLang="en-US">
                <a:solidFill>
                  <a:schemeClr val="hlink"/>
                </a:solidFill>
                <a:latin typeface="+mj-lt"/>
              </a:rPr>
              <a:t>’</a:t>
            </a:r>
            <a:r>
              <a:rPr lang="en-US" altLang="ja-JP">
                <a:solidFill>
                  <a:schemeClr val="hlink"/>
                </a:solidFill>
                <a:latin typeface="+mj-lt"/>
              </a:rPr>
              <a:t>s</a:t>
            </a:r>
            <a:endParaRPr lang="en-US">
              <a:solidFill>
                <a:schemeClr val="hlink"/>
              </a:solidFill>
              <a:latin typeface="+mj-lt"/>
            </a:endParaRPr>
          </a:p>
        </p:txBody>
      </p:sp>
      <p:sp>
        <p:nvSpPr>
          <p:cNvPr id="50189" name="Text Box 23"/>
          <p:cNvSpPr txBox="1">
            <a:spLocks noChangeArrowheads="1"/>
          </p:cNvSpPr>
          <p:nvPr/>
        </p:nvSpPr>
        <p:spPr bwMode="auto">
          <a:xfrm>
            <a:off x="1638300" y="5445125"/>
            <a:ext cx="1749005" cy="707886"/>
          </a:xfrm>
          <a:prstGeom prst="rect">
            <a:avLst/>
          </a:prstGeom>
          <a:noFill/>
          <a:ln w="38100">
            <a:solidFill>
              <a:srgbClr val="0033CC"/>
            </a:solidFill>
            <a:miter lim="800000"/>
            <a:headEnd type="none" w="sm" len="sm"/>
            <a:tailEnd type="none" w="sm" len="sm"/>
          </a:ln>
        </p:spPr>
        <p:txBody>
          <a:bodyPr wrap="none">
            <a:spAutoFit/>
          </a:bodyPr>
          <a:lstStyle/>
          <a:p>
            <a:r>
              <a:rPr lang="en-US">
                <a:solidFill>
                  <a:srgbClr val="0033CC"/>
                </a:solidFill>
                <a:latin typeface="+mj-lt"/>
              </a:rPr>
              <a:t>communcation</a:t>
            </a:r>
          </a:p>
          <a:p>
            <a:r>
              <a:rPr lang="en-US">
                <a:solidFill>
                  <a:srgbClr val="0033CC"/>
                </a:solidFill>
                <a:latin typeface="+mj-lt"/>
              </a:rPr>
              <a:t>failure [1]</a:t>
            </a:r>
          </a:p>
        </p:txBody>
      </p:sp>
      <p:sp>
        <p:nvSpPr>
          <p:cNvPr id="50190" name="Text Box 24"/>
          <p:cNvSpPr txBox="1">
            <a:spLocks noChangeArrowheads="1"/>
          </p:cNvSpPr>
          <p:nvPr/>
        </p:nvSpPr>
        <p:spPr bwMode="auto">
          <a:xfrm>
            <a:off x="6103938" y="5445125"/>
            <a:ext cx="1943100" cy="707886"/>
          </a:xfrm>
          <a:prstGeom prst="rect">
            <a:avLst/>
          </a:prstGeom>
          <a:noFill/>
          <a:ln w="38100">
            <a:solidFill>
              <a:srgbClr val="0033CC"/>
            </a:solidFill>
            <a:miter lim="800000"/>
            <a:headEnd type="none" w="sm" len="sm"/>
            <a:tailEnd type="none" w="sm" len="sm"/>
          </a:ln>
        </p:spPr>
        <p:txBody>
          <a:bodyPr>
            <a:spAutoFit/>
          </a:bodyPr>
          <a:lstStyle/>
          <a:p>
            <a:r>
              <a:rPr lang="en-US">
                <a:solidFill>
                  <a:srgbClr val="0033CC"/>
                </a:solidFill>
                <a:latin typeface="+mj-lt"/>
              </a:rPr>
              <a:t>process </a:t>
            </a:r>
          </a:p>
          <a:p>
            <a:r>
              <a:rPr lang="en-US">
                <a:solidFill>
                  <a:srgbClr val="0033CC"/>
                </a:solidFill>
                <a:latin typeface="+mj-lt"/>
              </a:rPr>
              <a:t>failure [2]</a:t>
            </a:r>
          </a:p>
        </p:txBody>
      </p:sp>
      <p:pic>
        <p:nvPicPr>
          <p:cNvPr id="50191" name="Picture 46"/>
          <p:cNvPicPr>
            <a:picLocks noChangeAspect="1" noChangeArrowheads="1"/>
          </p:cNvPicPr>
          <p:nvPr/>
        </p:nvPicPr>
        <p:blipFill>
          <a:blip r:embed="rId3"/>
          <a:srcRect/>
          <a:stretch>
            <a:fillRect/>
          </a:stretch>
        </p:blipFill>
        <p:spPr bwMode="auto">
          <a:xfrm>
            <a:off x="3727450" y="3644900"/>
            <a:ext cx="719138" cy="698500"/>
          </a:xfrm>
          <a:prstGeom prst="rect">
            <a:avLst/>
          </a:prstGeom>
          <a:noFill/>
          <a:ln w="12700">
            <a:noFill/>
            <a:miter lim="800000"/>
            <a:headEnd type="none" w="sm" len="sm"/>
            <a:tailEnd type="none" w="sm" len="sm"/>
          </a:ln>
        </p:spPr>
      </p:pic>
      <p:pic>
        <p:nvPicPr>
          <p:cNvPr id="50192" name="Picture 47"/>
          <p:cNvPicPr>
            <a:picLocks noChangeAspect="1" noChangeArrowheads="1"/>
          </p:cNvPicPr>
          <p:nvPr/>
        </p:nvPicPr>
        <p:blipFill>
          <a:blip r:embed="rId3"/>
          <a:srcRect/>
          <a:stretch>
            <a:fillRect/>
          </a:stretch>
        </p:blipFill>
        <p:spPr bwMode="auto">
          <a:xfrm>
            <a:off x="4879975" y="3667125"/>
            <a:ext cx="719138" cy="698500"/>
          </a:xfrm>
          <a:prstGeom prst="rect">
            <a:avLst/>
          </a:prstGeom>
          <a:noFill/>
          <a:ln w="12700">
            <a:noFill/>
            <a:miter lim="800000"/>
            <a:headEnd type="none" w="sm" len="sm"/>
            <a:tailEnd type="none" w="sm" len="sm"/>
          </a:ln>
        </p:spPr>
      </p:pic>
      <p:pic>
        <p:nvPicPr>
          <p:cNvPr id="50193" name="Picture 48"/>
          <p:cNvPicPr>
            <a:picLocks noChangeAspect="1" noChangeArrowheads="1"/>
          </p:cNvPicPr>
          <p:nvPr/>
        </p:nvPicPr>
        <p:blipFill>
          <a:blip r:embed="rId3"/>
          <a:srcRect/>
          <a:stretch>
            <a:fillRect/>
          </a:stretch>
        </p:blipFill>
        <p:spPr bwMode="auto">
          <a:xfrm>
            <a:off x="7977188" y="3738563"/>
            <a:ext cx="719137" cy="698500"/>
          </a:xfrm>
          <a:prstGeom prst="rect">
            <a:avLst/>
          </a:prstGeom>
          <a:noFill/>
          <a:ln w="12700">
            <a:noFill/>
            <a:miter lim="800000"/>
            <a:headEnd type="none" w="sm" len="sm"/>
            <a:tailEnd type="none" w="sm" len="sm"/>
          </a:ln>
        </p:spPr>
      </p:pic>
      <p:sp>
        <p:nvSpPr>
          <p:cNvPr id="50194" name="AutoShape 49"/>
          <p:cNvSpPr>
            <a:spLocks noChangeArrowheads="1"/>
          </p:cNvSpPr>
          <p:nvPr/>
        </p:nvSpPr>
        <p:spPr bwMode="auto">
          <a:xfrm>
            <a:off x="1998663" y="4437063"/>
            <a:ext cx="360362" cy="431800"/>
          </a:xfrm>
          <a:prstGeom prst="irregularSeal1">
            <a:avLst/>
          </a:prstGeom>
          <a:solidFill>
            <a:schemeClr val="hlink"/>
          </a:solidFill>
          <a:ln w="12700">
            <a:solidFill>
              <a:schemeClr val="hlink"/>
            </a:solidFill>
            <a:miter lim="800000"/>
            <a:headEnd type="none" w="sm" len="sm"/>
            <a:tailEnd type="none" w="sm" len="sm"/>
          </a:ln>
        </p:spPr>
        <p:txBody>
          <a:bodyPr wrap="none" anchor="ctr"/>
          <a:lstStyle/>
          <a:p>
            <a:endParaRPr lang="nl-BE">
              <a:latin typeface="+mj-lt"/>
            </a:endParaRPr>
          </a:p>
        </p:txBody>
      </p:sp>
      <p:sp>
        <p:nvSpPr>
          <p:cNvPr id="50195" name="AutoShape 50"/>
          <p:cNvSpPr>
            <a:spLocks noChangeArrowheads="1"/>
          </p:cNvSpPr>
          <p:nvPr/>
        </p:nvSpPr>
        <p:spPr bwMode="auto">
          <a:xfrm>
            <a:off x="8047038" y="4076700"/>
            <a:ext cx="360362" cy="431800"/>
          </a:xfrm>
          <a:prstGeom prst="irregularSeal1">
            <a:avLst/>
          </a:prstGeom>
          <a:solidFill>
            <a:schemeClr val="hlink"/>
          </a:solidFill>
          <a:ln w="12700">
            <a:solidFill>
              <a:schemeClr val="hlink"/>
            </a:solidFill>
            <a:miter lim="800000"/>
            <a:headEnd type="none" w="sm" len="sm"/>
            <a:tailEnd type="none" w="sm" len="sm"/>
          </a:ln>
        </p:spPr>
        <p:txBody>
          <a:bodyPr wrap="none" anchor="ctr"/>
          <a:lstStyle/>
          <a:p>
            <a:endParaRPr lang="nl-BE">
              <a:latin typeface="+mj-lt"/>
            </a:endParaRPr>
          </a:p>
        </p:txBody>
      </p:sp>
      <p:sp>
        <p:nvSpPr>
          <p:cNvPr id="50196" name="AutoShape 51"/>
          <p:cNvSpPr>
            <a:spLocks noChangeArrowheads="1"/>
          </p:cNvSpPr>
          <p:nvPr/>
        </p:nvSpPr>
        <p:spPr bwMode="auto">
          <a:xfrm>
            <a:off x="7688263" y="4437063"/>
            <a:ext cx="360362" cy="431800"/>
          </a:xfrm>
          <a:prstGeom prst="irregularSeal1">
            <a:avLst/>
          </a:prstGeom>
          <a:solidFill>
            <a:schemeClr val="hlink"/>
          </a:solidFill>
          <a:ln w="12700">
            <a:solidFill>
              <a:schemeClr val="hlink"/>
            </a:solidFill>
            <a:miter lim="800000"/>
            <a:headEnd type="none" w="sm" len="sm"/>
            <a:tailEnd type="none" w="sm" len="sm"/>
          </a:ln>
        </p:spPr>
        <p:txBody>
          <a:bodyPr wrap="none" anchor="ctr"/>
          <a:lstStyle/>
          <a:p>
            <a:endParaRPr lang="nl-BE">
              <a:latin typeface="+mj-lt"/>
            </a:endParaRPr>
          </a:p>
        </p:txBody>
      </p:sp>
      <p:sp>
        <p:nvSpPr>
          <p:cNvPr id="50197" name="Text Box 52"/>
          <p:cNvSpPr txBox="1">
            <a:spLocks noChangeArrowheads="1"/>
          </p:cNvSpPr>
          <p:nvPr/>
        </p:nvSpPr>
        <p:spPr bwMode="auto">
          <a:xfrm>
            <a:off x="1812925" y="6423025"/>
            <a:ext cx="5492209" cy="400110"/>
          </a:xfrm>
          <a:prstGeom prst="rect">
            <a:avLst/>
          </a:prstGeom>
          <a:noFill/>
          <a:ln w="38100">
            <a:solidFill>
              <a:schemeClr val="hlink"/>
            </a:solidFill>
            <a:miter lim="800000"/>
            <a:headEnd type="none" w="sm" len="sm"/>
            <a:tailEnd type="none" w="sm" len="sm"/>
          </a:ln>
        </p:spPr>
        <p:txBody>
          <a:bodyPr wrap="none">
            <a:spAutoFit/>
          </a:bodyPr>
          <a:lstStyle/>
          <a:p>
            <a:r>
              <a:rPr lang="en-US">
                <a:solidFill>
                  <a:schemeClr val="hlink"/>
                </a:solidFill>
                <a:latin typeface="+mj-lt"/>
              </a:rPr>
              <a:t>How can Object 1 distinguish between [1] and [2] ?</a:t>
            </a:r>
          </a:p>
        </p:txBody>
      </p:sp>
      <p:sp>
        <p:nvSpPr>
          <p:cNvPr id="50198" name="Text Box 53"/>
          <p:cNvSpPr txBox="1">
            <a:spLocks noChangeArrowheads="1"/>
          </p:cNvSpPr>
          <p:nvPr/>
        </p:nvSpPr>
        <p:spPr bwMode="auto">
          <a:xfrm>
            <a:off x="5311775" y="1196975"/>
            <a:ext cx="984437" cy="461665"/>
          </a:xfrm>
          <a:prstGeom prst="rect">
            <a:avLst/>
          </a:prstGeom>
          <a:noFill/>
          <a:ln w="12700">
            <a:noFill/>
            <a:miter lim="800000"/>
            <a:headEnd type="none" w="sm" len="sm"/>
            <a:tailEnd type="none" w="sm" len="sm"/>
          </a:ln>
        </p:spPr>
        <p:txBody>
          <a:bodyPr wrap="none">
            <a:spAutoFit/>
          </a:bodyPr>
          <a:lstStyle/>
          <a:p>
            <a:r>
              <a:rPr lang="en-US" sz="1200" b="1">
                <a:solidFill>
                  <a:schemeClr val="accent2"/>
                </a:solidFill>
                <a:latin typeface="+mj-lt"/>
              </a:rPr>
              <a:t>state update</a:t>
            </a:r>
          </a:p>
          <a:p>
            <a:r>
              <a:rPr lang="en-US" sz="1200" b="1">
                <a:solidFill>
                  <a:schemeClr val="accent2"/>
                </a:solidFill>
                <a:latin typeface="+mj-lt"/>
              </a:rPr>
              <a:t>of Object 2</a:t>
            </a:r>
          </a:p>
        </p:txBody>
      </p:sp>
      <p:sp>
        <p:nvSpPr>
          <p:cNvPr id="50199" name="Text Box 54"/>
          <p:cNvSpPr txBox="1">
            <a:spLocks noChangeArrowheads="1"/>
          </p:cNvSpPr>
          <p:nvPr/>
        </p:nvSpPr>
        <p:spPr bwMode="auto">
          <a:xfrm>
            <a:off x="3222625" y="4076700"/>
            <a:ext cx="984437" cy="461665"/>
          </a:xfrm>
          <a:prstGeom prst="rect">
            <a:avLst/>
          </a:prstGeom>
          <a:noFill/>
          <a:ln w="12700">
            <a:noFill/>
            <a:miter lim="800000"/>
            <a:headEnd type="none" w="sm" len="sm"/>
            <a:tailEnd type="none" w="sm" len="sm"/>
          </a:ln>
        </p:spPr>
        <p:txBody>
          <a:bodyPr wrap="none">
            <a:spAutoFit/>
          </a:bodyPr>
          <a:lstStyle/>
          <a:p>
            <a:r>
              <a:rPr lang="en-US" sz="1200" b="1">
                <a:solidFill>
                  <a:schemeClr val="accent2"/>
                </a:solidFill>
                <a:latin typeface="+mj-lt"/>
              </a:rPr>
              <a:t>state update</a:t>
            </a:r>
          </a:p>
          <a:p>
            <a:r>
              <a:rPr lang="en-US" sz="1200" b="1">
                <a:solidFill>
                  <a:schemeClr val="accent2"/>
                </a:solidFill>
                <a:latin typeface="+mj-lt"/>
              </a:rPr>
              <a:t>of Object 2</a:t>
            </a:r>
          </a:p>
        </p:txBody>
      </p:sp>
      <p:sp>
        <p:nvSpPr>
          <p:cNvPr id="50200" name="Text Box 55"/>
          <p:cNvSpPr txBox="1">
            <a:spLocks noChangeArrowheads="1"/>
          </p:cNvSpPr>
          <p:nvPr/>
        </p:nvSpPr>
        <p:spPr bwMode="auto">
          <a:xfrm>
            <a:off x="8264525" y="4652963"/>
            <a:ext cx="1224887" cy="461665"/>
          </a:xfrm>
          <a:prstGeom prst="rect">
            <a:avLst/>
          </a:prstGeom>
          <a:noFill/>
          <a:ln w="12700">
            <a:noFill/>
            <a:miter lim="800000"/>
            <a:headEnd type="none" w="sm" len="sm"/>
            <a:tailEnd type="none" w="sm" len="sm"/>
          </a:ln>
        </p:spPr>
        <p:txBody>
          <a:bodyPr wrap="none">
            <a:spAutoFit/>
          </a:bodyPr>
          <a:lstStyle/>
          <a:p>
            <a:r>
              <a:rPr lang="en-US" sz="1200" b="1">
                <a:solidFill>
                  <a:schemeClr val="hlink"/>
                </a:solidFill>
                <a:latin typeface="+mj-lt"/>
              </a:rPr>
              <a:t>NO state update</a:t>
            </a:r>
          </a:p>
          <a:p>
            <a:r>
              <a:rPr lang="en-US" sz="1200" b="1">
                <a:solidFill>
                  <a:schemeClr val="hlink"/>
                </a:solidFill>
                <a:latin typeface="+mj-lt"/>
              </a:rPr>
              <a:t>of Object 2</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2"/>
          <p:cNvSpPr>
            <a:spLocks noGrp="1"/>
          </p:cNvSpPr>
          <p:nvPr>
            <p:ph type="sldNum" sz="quarter" idx="10"/>
          </p:nvPr>
        </p:nvSpPr>
        <p:spPr>
          <a:noFill/>
        </p:spPr>
        <p:txBody>
          <a:bodyPr/>
          <a:lstStyle/>
          <a:p>
            <a:fld id="{B9F380A4-4DA6-490F-9A09-684884BAE3B5}" type="slidenum">
              <a:rPr lang="en-US">
                <a:latin typeface="+mn-lt"/>
              </a:rPr>
              <a:pPr/>
              <a:t>17</a:t>
            </a:fld>
            <a:endParaRPr lang="en-US">
              <a:latin typeface="+mn-lt"/>
            </a:endParaRPr>
          </a:p>
        </p:txBody>
      </p:sp>
      <p:sp>
        <p:nvSpPr>
          <p:cNvPr id="52226" name="Text Box 2"/>
          <p:cNvSpPr txBox="1">
            <a:spLocks noChangeArrowheads="1"/>
          </p:cNvSpPr>
          <p:nvPr/>
        </p:nvSpPr>
        <p:spPr bwMode="auto">
          <a:xfrm>
            <a:off x="1906588" y="2922588"/>
            <a:ext cx="5670848" cy="3600986"/>
          </a:xfrm>
          <a:prstGeom prst="rect">
            <a:avLst/>
          </a:prstGeom>
          <a:noFill/>
          <a:ln w="9525">
            <a:noFill/>
            <a:miter lim="800000"/>
            <a:headEnd/>
            <a:tailEnd/>
          </a:ln>
        </p:spPr>
        <p:txBody>
          <a:bodyPr wrap="none">
            <a:spAutoFit/>
          </a:bodyPr>
          <a:lstStyle/>
          <a:p>
            <a:pPr marL="457200" indent="-457200">
              <a:buFontTx/>
              <a:buAutoNum type="arabicPeriod"/>
            </a:pPr>
            <a:r>
              <a:rPr lang="en-US" sz="2400" b="1">
                <a:solidFill>
                  <a:schemeClr val="bg2"/>
                </a:solidFill>
                <a:latin typeface="+mn-lt"/>
              </a:rPr>
              <a:t>Definitions and Terminology</a:t>
            </a:r>
            <a:endParaRPr lang="en-US" b="1">
              <a:solidFill>
                <a:schemeClr val="bg2"/>
              </a:solidFill>
              <a:latin typeface="+mn-lt"/>
            </a:endParaRPr>
          </a:p>
          <a:p>
            <a:pPr marL="457200" indent="-457200"/>
            <a:r>
              <a:rPr lang="en-US" sz="2400" b="1">
                <a:latin typeface="+mn-lt"/>
              </a:rPr>
              <a:t>2. Developing distributed applications</a:t>
            </a:r>
          </a:p>
          <a:p>
            <a:pPr marL="914400" lvl="1" indent="-457200">
              <a:buFontTx/>
              <a:buAutoNum type="arabicPeriod"/>
            </a:pPr>
            <a:r>
              <a:rPr lang="en-US">
                <a:latin typeface="+mn-lt"/>
              </a:rPr>
              <a:t>The development process</a:t>
            </a:r>
          </a:p>
          <a:p>
            <a:pPr marL="914400" lvl="1" indent="-457200">
              <a:buFontTx/>
              <a:buAutoNum type="arabicPeriod"/>
            </a:pPr>
            <a:r>
              <a:rPr lang="en-US">
                <a:latin typeface="+mn-lt"/>
              </a:rPr>
              <a:t>System models</a:t>
            </a:r>
          </a:p>
          <a:p>
            <a:pPr marL="914400" lvl="1" indent="-457200">
              <a:buFontTx/>
              <a:buAutoNum type="arabicPeriod"/>
            </a:pPr>
            <a:r>
              <a:rPr lang="en-US">
                <a:latin typeface="+mn-lt"/>
              </a:rPr>
              <a:t>Challenges for developing distributed app</a:t>
            </a:r>
            <a:r>
              <a:rPr lang="ja-JP" altLang="en-US">
                <a:latin typeface="+mn-lt"/>
              </a:rPr>
              <a:t>’</a:t>
            </a:r>
            <a:r>
              <a:rPr lang="en-US" altLang="ja-JP">
                <a:latin typeface="+mn-lt"/>
              </a:rPr>
              <a:t>s</a:t>
            </a:r>
          </a:p>
          <a:p>
            <a:pPr marL="457200" indent="-457200"/>
            <a:r>
              <a:rPr lang="en-US" sz="2400" b="1">
                <a:solidFill>
                  <a:schemeClr val="bg2"/>
                </a:solidFill>
                <a:latin typeface="+mn-lt"/>
              </a:rPr>
              <a:t>3. Architecture</a:t>
            </a:r>
          </a:p>
          <a:p>
            <a:pPr marL="457200" indent="-457200"/>
            <a:r>
              <a:rPr lang="en-US" sz="2400" b="1">
                <a:solidFill>
                  <a:schemeClr val="bg2"/>
                </a:solidFill>
                <a:latin typeface="+mn-lt"/>
              </a:rPr>
              <a:t>4. Design: middleware and services</a:t>
            </a:r>
          </a:p>
          <a:p>
            <a:pPr marL="457200" indent="-457200"/>
            <a:r>
              <a:rPr lang="en-US" sz="2400" b="1">
                <a:solidFill>
                  <a:schemeClr val="bg2"/>
                </a:solidFill>
                <a:latin typeface="+mn-lt"/>
              </a:rPr>
              <a:t>5. Classes of distributed systems</a:t>
            </a:r>
          </a:p>
          <a:p>
            <a:pPr marL="457200" indent="-457200"/>
            <a:r>
              <a:rPr lang="en-US" sz="2400" b="1">
                <a:solidFill>
                  <a:schemeClr val="bg2"/>
                </a:solidFill>
                <a:latin typeface="+mn-lt"/>
              </a:rPr>
              <a:t>6. Important architectures and platforms</a:t>
            </a:r>
          </a:p>
          <a:p>
            <a:pPr marL="457200" indent="-457200"/>
            <a:r>
              <a:rPr lang="en-US" sz="2400">
                <a:solidFill>
                  <a:schemeClr val="bg2"/>
                </a:solidFill>
                <a:latin typeface="+mn-lt"/>
              </a:rPr>
              <a:t>...</a:t>
            </a:r>
          </a:p>
        </p:txBody>
      </p:sp>
      <p:sp>
        <p:nvSpPr>
          <p:cNvPr id="52227" name="Text Box 3"/>
          <p:cNvSpPr txBox="1">
            <a:spLocks noChangeArrowheads="1"/>
          </p:cNvSpPr>
          <p:nvPr/>
        </p:nvSpPr>
        <p:spPr bwMode="auto">
          <a:xfrm>
            <a:off x="1998663" y="1052513"/>
            <a:ext cx="6408737" cy="1595437"/>
          </a:xfrm>
          <a:prstGeom prst="rect">
            <a:avLst/>
          </a:prstGeom>
          <a:noFill/>
          <a:ln w="38100">
            <a:solidFill>
              <a:srgbClr val="0033CC"/>
            </a:solidFill>
            <a:miter lim="800000"/>
            <a:headEnd type="none" w="sm" len="sm"/>
            <a:tailEnd type="none" w="sm" len="sm"/>
          </a:ln>
        </p:spPr>
        <p:txBody>
          <a:bodyPr>
            <a:spAutoFit/>
          </a:bodyPr>
          <a:lstStyle/>
          <a:p>
            <a:r>
              <a:rPr lang="en-US" sz="2800" b="1">
                <a:latin typeface="+mn-lt"/>
              </a:rPr>
              <a:t>Chapter 1</a:t>
            </a:r>
          </a:p>
          <a:p>
            <a:endParaRPr lang="en-US" sz="1600" b="1">
              <a:latin typeface="+mn-lt"/>
            </a:endParaRPr>
          </a:p>
          <a:p>
            <a:r>
              <a:rPr lang="en-US" sz="3600" b="1">
                <a:latin typeface="+mn-lt"/>
              </a:rPr>
              <a:t>		Introduction</a:t>
            </a:r>
          </a:p>
          <a:p>
            <a:endParaRPr lang="en-US" sz="1600" b="1">
              <a:latin typeface="+mn-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2"/>
          <p:cNvSpPr>
            <a:spLocks noGrp="1"/>
          </p:cNvSpPr>
          <p:nvPr>
            <p:ph type="sldNum" sz="quarter" idx="10"/>
          </p:nvPr>
        </p:nvSpPr>
        <p:spPr>
          <a:noFill/>
        </p:spPr>
        <p:txBody>
          <a:bodyPr/>
          <a:lstStyle/>
          <a:p>
            <a:fld id="{9FE5AD90-E64D-4805-9B06-47EE57AC87B0}" type="slidenum">
              <a:rPr lang="en-US">
                <a:latin typeface="+mn-lt"/>
              </a:rPr>
              <a:pPr/>
              <a:t>18</a:t>
            </a:fld>
            <a:endParaRPr lang="en-US">
              <a:latin typeface="+mn-lt"/>
            </a:endParaRPr>
          </a:p>
        </p:txBody>
      </p:sp>
      <p:sp>
        <p:nvSpPr>
          <p:cNvPr id="54274" name="Text Box 3"/>
          <p:cNvSpPr txBox="1">
            <a:spLocks noChangeArrowheads="1"/>
          </p:cNvSpPr>
          <p:nvPr/>
        </p:nvSpPr>
        <p:spPr bwMode="auto">
          <a:xfrm>
            <a:off x="6757988" y="0"/>
            <a:ext cx="3189287" cy="581025"/>
          </a:xfrm>
          <a:prstGeom prst="rect">
            <a:avLst/>
          </a:prstGeom>
          <a:noFill/>
          <a:ln w="12700">
            <a:noFill/>
            <a:miter lim="800000"/>
            <a:headEnd type="none" w="sm" len="sm"/>
            <a:tailEnd type="none" w="sm" len="sm"/>
          </a:ln>
        </p:spPr>
        <p:txBody>
          <a:bodyPr wrap="none">
            <a:spAutoFit/>
          </a:bodyPr>
          <a:lstStyle/>
          <a:p>
            <a:pPr marL="457200" indent="-457200"/>
            <a:r>
              <a:rPr lang="en-US" sz="1600">
                <a:latin typeface="+mn-lt"/>
              </a:rPr>
              <a:t>2.	Developing distributed app</a:t>
            </a:r>
            <a:r>
              <a:rPr lang="ja-JP" altLang="en-US" sz="1600">
                <a:latin typeface="+mn-lt"/>
              </a:rPr>
              <a:t>’</a:t>
            </a:r>
            <a:r>
              <a:rPr lang="en-US" altLang="ja-JP" sz="1600">
                <a:latin typeface="+mn-lt"/>
              </a:rPr>
              <a:t>s</a:t>
            </a:r>
          </a:p>
          <a:p>
            <a:pPr marL="914400" lvl="1" indent="-457200">
              <a:buFontTx/>
              <a:buAutoNum type="arabicPeriod"/>
            </a:pPr>
            <a:r>
              <a:rPr lang="en-US" sz="1600">
                <a:solidFill>
                  <a:schemeClr val="hlink"/>
                </a:solidFill>
                <a:latin typeface="+mn-lt"/>
              </a:rPr>
              <a:t>Development process</a:t>
            </a:r>
          </a:p>
        </p:txBody>
      </p:sp>
      <p:sp>
        <p:nvSpPr>
          <p:cNvPr id="54275" name="Text Box 4"/>
          <p:cNvSpPr txBox="1">
            <a:spLocks noChangeArrowheads="1"/>
          </p:cNvSpPr>
          <p:nvPr/>
        </p:nvSpPr>
        <p:spPr bwMode="auto">
          <a:xfrm>
            <a:off x="271463" y="-6350"/>
            <a:ext cx="4726487" cy="461665"/>
          </a:xfrm>
          <a:prstGeom prst="rect">
            <a:avLst/>
          </a:prstGeom>
          <a:noFill/>
          <a:ln w="9525">
            <a:noFill/>
            <a:miter lim="800000"/>
            <a:headEnd/>
            <a:tailEnd/>
          </a:ln>
        </p:spPr>
        <p:txBody>
          <a:bodyPr wrap="none">
            <a:spAutoFit/>
          </a:bodyPr>
          <a:lstStyle/>
          <a:p>
            <a:pPr marL="457200" indent="-457200"/>
            <a:r>
              <a:rPr lang="en-US" sz="2400" b="1">
                <a:latin typeface="+mn-lt"/>
              </a:rPr>
              <a:t>Developing standalone applications</a:t>
            </a:r>
            <a:endParaRPr lang="en-US" sz="2400">
              <a:solidFill>
                <a:schemeClr val="bg2"/>
              </a:solidFill>
              <a:latin typeface="+mn-lt"/>
            </a:endParaRPr>
          </a:p>
        </p:txBody>
      </p:sp>
      <p:sp>
        <p:nvSpPr>
          <p:cNvPr id="54276" name="Text Box 6"/>
          <p:cNvSpPr txBox="1">
            <a:spLocks noChangeArrowheads="1"/>
          </p:cNvSpPr>
          <p:nvPr/>
        </p:nvSpPr>
        <p:spPr bwMode="auto">
          <a:xfrm>
            <a:off x="200025" y="1125538"/>
            <a:ext cx="3196901" cy="400110"/>
          </a:xfrm>
          <a:prstGeom prst="rect">
            <a:avLst/>
          </a:prstGeom>
          <a:noFill/>
          <a:ln w="38100">
            <a:solidFill>
              <a:srgbClr val="0033CC"/>
            </a:solidFill>
            <a:miter lim="800000"/>
            <a:headEnd type="none" w="sm" len="sm"/>
            <a:tailEnd type="none" w="sm" len="sm"/>
          </a:ln>
        </p:spPr>
        <p:txBody>
          <a:bodyPr wrap="none">
            <a:spAutoFit/>
          </a:bodyPr>
          <a:lstStyle/>
          <a:p>
            <a:r>
              <a:rPr lang="en-US">
                <a:latin typeface="+mn-lt"/>
              </a:rPr>
              <a:t>Requirements analysis phase</a:t>
            </a:r>
          </a:p>
        </p:txBody>
      </p:sp>
      <p:sp>
        <p:nvSpPr>
          <p:cNvPr id="54277" name="Text Box 7"/>
          <p:cNvSpPr txBox="1">
            <a:spLocks noChangeArrowheads="1"/>
          </p:cNvSpPr>
          <p:nvPr/>
        </p:nvSpPr>
        <p:spPr bwMode="auto">
          <a:xfrm>
            <a:off x="200025" y="1916113"/>
            <a:ext cx="2211888" cy="400110"/>
          </a:xfrm>
          <a:prstGeom prst="rect">
            <a:avLst/>
          </a:prstGeom>
          <a:noFill/>
          <a:ln w="38100">
            <a:solidFill>
              <a:srgbClr val="0033CC"/>
            </a:solidFill>
            <a:miter lim="800000"/>
            <a:headEnd type="none" w="sm" len="sm"/>
            <a:tailEnd type="none" w="sm" len="sm"/>
          </a:ln>
        </p:spPr>
        <p:txBody>
          <a:bodyPr wrap="none">
            <a:spAutoFit/>
          </a:bodyPr>
          <a:lstStyle/>
          <a:p>
            <a:r>
              <a:rPr lang="en-US">
                <a:latin typeface="+mn-lt"/>
              </a:rPr>
              <a:t>Architectural phase</a:t>
            </a:r>
          </a:p>
        </p:txBody>
      </p:sp>
      <p:sp>
        <p:nvSpPr>
          <p:cNvPr id="54278" name="Text Box 8"/>
          <p:cNvSpPr txBox="1">
            <a:spLocks noChangeArrowheads="1"/>
          </p:cNvSpPr>
          <p:nvPr/>
        </p:nvSpPr>
        <p:spPr bwMode="auto">
          <a:xfrm>
            <a:off x="200025" y="2781300"/>
            <a:ext cx="1564852" cy="400110"/>
          </a:xfrm>
          <a:prstGeom prst="rect">
            <a:avLst/>
          </a:prstGeom>
          <a:noFill/>
          <a:ln w="38100">
            <a:solidFill>
              <a:srgbClr val="0033CC"/>
            </a:solidFill>
            <a:miter lim="800000"/>
            <a:headEnd type="none" w="sm" len="sm"/>
            <a:tailEnd type="none" w="sm" len="sm"/>
          </a:ln>
        </p:spPr>
        <p:txBody>
          <a:bodyPr wrap="none">
            <a:spAutoFit/>
          </a:bodyPr>
          <a:lstStyle/>
          <a:p>
            <a:r>
              <a:rPr lang="en-US">
                <a:latin typeface="+mn-lt"/>
              </a:rPr>
              <a:t>Design phase</a:t>
            </a:r>
          </a:p>
        </p:txBody>
      </p:sp>
      <p:sp>
        <p:nvSpPr>
          <p:cNvPr id="54279" name="Text Box 9"/>
          <p:cNvSpPr txBox="1">
            <a:spLocks noChangeArrowheads="1"/>
          </p:cNvSpPr>
          <p:nvPr/>
        </p:nvSpPr>
        <p:spPr bwMode="auto">
          <a:xfrm>
            <a:off x="247650" y="4433888"/>
            <a:ext cx="2541208" cy="400110"/>
          </a:xfrm>
          <a:prstGeom prst="rect">
            <a:avLst/>
          </a:prstGeom>
          <a:noFill/>
          <a:ln w="38100">
            <a:solidFill>
              <a:srgbClr val="0033CC"/>
            </a:solidFill>
            <a:miter lim="800000"/>
            <a:headEnd type="none" w="sm" len="sm"/>
            <a:tailEnd type="none" w="sm" len="sm"/>
          </a:ln>
        </p:spPr>
        <p:txBody>
          <a:bodyPr wrap="none">
            <a:spAutoFit/>
          </a:bodyPr>
          <a:lstStyle/>
          <a:p>
            <a:r>
              <a:rPr lang="en-US">
                <a:latin typeface="+mn-lt"/>
              </a:rPr>
              <a:t>Implementation phase</a:t>
            </a:r>
          </a:p>
        </p:txBody>
      </p:sp>
      <p:sp>
        <p:nvSpPr>
          <p:cNvPr id="54280" name="Text Box 10"/>
          <p:cNvSpPr txBox="1">
            <a:spLocks noChangeArrowheads="1"/>
          </p:cNvSpPr>
          <p:nvPr/>
        </p:nvSpPr>
        <p:spPr bwMode="auto">
          <a:xfrm>
            <a:off x="247650" y="6018213"/>
            <a:ext cx="2013756" cy="400110"/>
          </a:xfrm>
          <a:prstGeom prst="rect">
            <a:avLst/>
          </a:prstGeom>
          <a:noFill/>
          <a:ln w="38100">
            <a:solidFill>
              <a:srgbClr val="0033CC"/>
            </a:solidFill>
            <a:miter lim="800000"/>
            <a:headEnd type="none" w="sm" len="sm"/>
            <a:tailEnd type="none" w="sm" len="sm"/>
          </a:ln>
        </p:spPr>
        <p:txBody>
          <a:bodyPr wrap="none">
            <a:spAutoFit/>
          </a:bodyPr>
          <a:lstStyle/>
          <a:p>
            <a:r>
              <a:rPr lang="en-US">
                <a:latin typeface="+mn-lt"/>
              </a:rPr>
              <a:t>Integration phase</a:t>
            </a:r>
          </a:p>
        </p:txBody>
      </p:sp>
      <p:sp>
        <p:nvSpPr>
          <p:cNvPr id="54281" name="Text Box 11"/>
          <p:cNvSpPr txBox="1">
            <a:spLocks noChangeArrowheads="1"/>
          </p:cNvSpPr>
          <p:nvPr/>
        </p:nvSpPr>
        <p:spPr bwMode="auto">
          <a:xfrm>
            <a:off x="3943350" y="1052513"/>
            <a:ext cx="3113545" cy="707886"/>
          </a:xfrm>
          <a:prstGeom prst="rect">
            <a:avLst/>
          </a:prstGeom>
          <a:noFill/>
          <a:ln w="12700">
            <a:noFill/>
            <a:miter lim="800000"/>
            <a:headEnd type="none" w="sm" len="sm"/>
            <a:tailEnd type="none" w="sm" len="sm"/>
          </a:ln>
        </p:spPr>
        <p:txBody>
          <a:bodyPr wrap="none">
            <a:spAutoFit/>
          </a:bodyPr>
          <a:lstStyle/>
          <a:p>
            <a:pPr>
              <a:buFontTx/>
              <a:buChar char="•"/>
            </a:pPr>
            <a:r>
              <a:rPr lang="en-US">
                <a:latin typeface="+mn-lt"/>
              </a:rPr>
              <a:t> required functions</a:t>
            </a:r>
          </a:p>
          <a:p>
            <a:pPr>
              <a:buFontTx/>
              <a:buChar char="•"/>
            </a:pPr>
            <a:r>
              <a:rPr lang="en-US">
                <a:latin typeface="+mn-lt"/>
              </a:rPr>
              <a:t> non-functional constraints</a:t>
            </a:r>
          </a:p>
        </p:txBody>
      </p:sp>
      <p:sp>
        <p:nvSpPr>
          <p:cNvPr id="54282" name="Text Box 12"/>
          <p:cNvSpPr txBox="1">
            <a:spLocks noChangeArrowheads="1"/>
          </p:cNvSpPr>
          <p:nvPr/>
        </p:nvSpPr>
        <p:spPr bwMode="auto">
          <a:xfrm>
            <a:off x="3871913" y="1844675"/>
            <a:ext cx="4222566" cy="707886"/>
          </a:xfrm>
          <a:prstGeom prst="rect">
            <a:avLst/>
          </a:prstGeom>
          <a:noFill/>
          <a:ln w="12700">
            <a:noFill/>
            <a:miter lim="800000"/>
            <a:headEnd type="none" w="sm" len="sm"/>
            <a:tailEnd type="none" w="sm" len="sm"/>
          </a:ln>
        </p:spPr>
        <p:txBody>
          <a:bodyPr wrap="none">
            <a:spAutoFit/>
          </a:bodyPr>
          <a:lstStyle/>
          <a:p>
            <a:r>
              <a:rPr lang="en-US">
                <a:latin typeface="+mn-lt"/>
              </a:rPr>
              <a:t>Formalised requirements</a:t>
            </a:r>
          </a:p>
          <a:p>
            <a:r>
              <a:rPr lang="en-US">
                <a:latin typeface="+mn-lt"/>
              </a:rPr>
              <a:t>UML-diagrams capturing requirements</a:t>
            </a:r>
          </a:p>
        </p:txBody>
      </p:sp>
      <p:sp>
        <p:nvSpPr>
          <p:cNvPr id="54283" name="Text Box 13"/>
          <p:cNvSpPr txBox="1">
            <a:spLocks noChangeArrowheads="1"/>
          </p:cNvSpPr>
          <p:nvPr/>
        </p:nvSpPr>
        <p:spPr bwMode="auto">
          <a:xfrm>
            <a:off x="8691563" y="1412875"/>
            <a:ext cx="1002967" cy="707886"/>
          </a:xfrm>
          <a:prstGeom prst="rect">
            <a:avLst/>
          </a:prstGeom>
          <a:noFill/>
          <a:ln w="12700">
            <a:noFill/>
            <a:miter lim="800000"/>
            <a:headEnd type="none" w="sm" len="sm"/>
            <a:tailEnd type="none" w="sm" len="sm"/>
          </a:ln>
        </p:spPr>
        <p:txBody>
          <a:bodyPr wrap="none">
            <a:spAutoFit/>
          </a:bodyPr>
          <a:lstStyle/>
          <a:p>
            <a:r>
              <a:rPr lang="en-US">
                <a:solidFill>
                  <a:schemeClr val="hlink"/>
                </a:solidFill>
                <a:latin typeface="+mn-lt"/>
              </a:rPr>
              <a:t>WHAT ?</a:t>
            </a:r>
          </a:p>
          <a:p>
            <a:r>
              <a:rPr lang="en-US">
                <a:solidFill>
                  <a:schemeClr val="hlink"/>
                </a:solidFill>
                <a:latin typeface="+mn-lt"/>
              </a:rPr>
              <a:t>[OOA]</a:t>
            </a:r>
          </a:p>
        </p:txBody>
      </p:sp>
      <p:sp>
        <p:nvSpPr>
          <p:cNvPr id="54284" name="AutoShape 14"/>
          <p:cNvSpPr>
            <a:spLocks/>
          </p:cNvSpPr>
          <p:nvPr/>
        </p:nvSpPr>
        <p:spPr bwMode="auto">
          <a:xfrm>
            <a:off x="8480425" y="908050"/>
            <a:ext cx="287338" cy="1728788"/>
          </a:xfrm>
          <a:prstGeom prst="rightBrace">
            <a:avLst>
              <a:gd name="adj1" fmla="val 50138"/>
              <a:gd name="adj2" fmla="val 50000"/>
            </a:avLst>
          </a:prstGeom>
          <a:noFill/>
          <a:ln w="38100">
            <a:solidFill>
              <a:schemeClr val="hlink"/>
            </a:solidFill>
            <a:round/>
            <a:headEnd type="none" w="sm" len="sm"/>
            <a:tailEnd type="none" w="sm" len="sm"/>
          </a:ln>
        </p:spPr>
        <p:txBody>
          <a:bodyPr wrap="none" anchor="ctr"/>
          <a:lstStyle/>
          <a:p>
            <a:endParaRPr lang="nl-BE">
              <a:latin typeface="+mn-lt"/>
            </a:endParaRPr>
          </a:p>
        </p:txBody>
      </p:sp>
      <p:sp>
        <p:nvSpPr>
          <p:cNvPr id="54285" name="Text Box 15"/>
          <p:cNvSpPr txBox="1">
            <a:spLocks noChangeArrowheads="1"/>
          </p:cNvSpPr>
          <p:nvPr/>
        </p:nvSpPr>
        <p:spPr bwMode="auto">
          <a:xfrm>
            <a:off x="8720138" y="2708275"/>
            <a:ext cx="916085" cy="400110"/>
          </a:xfrm>
          <a:prstGeom prst="rect">
            <a:avLst/>
          </a:prstGeom>
          <a:noFill/>
          <a:ln w="12700">
            <a:noFill/>
            <a:miter lim="800000"/>
            <a:headEnd type="none" w="sm" len="sm"/>
            <a:tailEnd type="none" w="sm" len="sm"/>
          </a:ln>
        </p:spPr>
        <p:txBody>
          <a:bodyPr wrap="none">
            <a:spAutoFit/>
          </a:bodyPr>
          <a:lstStyle/>
          <a:p>
            <a:r>
              <a:rPr lang="en-US">
                <a:solidFill>
                  <a:schemeClr val="hlink"/>
                </a:solidFill>
                <a:latin typeface="+mn-lt"/>
              </a:rPr>
              <a:t>HOW ?</a:t>
            </a:r>
          </a:p>
        </p:txBody>
      </p:sp>
      <p:sp>
        <p:nvSpPr>
          <p:cNvPr id="54286" name="Text Box 16"/>
          <p:cNvSpPr txBox="1">
            <a:spLocks noChangeArrowheads="1"/>
          </p:cNvSpPr>
          <p:nvPr/>
        </p:nvSpPr>
        <p:spPr bwMode="auto">
          <a:xfrm>
            <a:off x="3727450" y="2859088"/>
            <a:ext cx="4348755" cy="1323439"/>
          </a:xfrm>
          <a:prstGeom prst="rect">
            <a:avLst/>
          </a:prstGeom>
          <a:noFill/>
          <a:ln w="12700">
            <a:noFill/>
            <a:miter lim="800000"/>
            <a:headEnd type="none" w="sm" len="sm"/>
            <a:tailEnd type="none" w="sm" len="sm"/>
          </a:ln>
        </p:spPr>
        <p:txBody>
          <a:bodyPr wrap="none">
            <a:spAutoFit/>
          </a:bodyPr>
          <a:lstStyle/>
          <a:p>
            <a:r>
              <a:rPr lang="en-US">
                <a:latin typeface="+mn-lt"/>
              </a:rPr>
              <a:t>High level architecture</a:t>
            </a:r>
          </a:p>
          <a:p>
            <a:r>
              <a:rPr lang="en-US">
                <a:latin typeface="+mn-lt"/>
              </a:rPr>
              <a:t>	subsystems and interfaces</a:t>
            </a:r>
          </a:p>
          <a:p>
            <a:r>
              <a:rPr lang="en-US">
                <a:latin typeface="+mn-lt"/>
              </a:rPr>
              <a:t>Detailed design </a:t>
            </a:r>
          </a:p>
          <a:p>
            <a:r>
              <a:rPr lang="en-US">
                <a:latin typeface="+mn-lt"/>
              </a:rPr>
              <a:t>	(in parallel for each subsystem)</a:t>
            </a:r>
          </a:p>
        </p:txBody>
      </p:sp>
      <p:sp>
        <p:nvSpPr>
          <p:cNvPr id="54287" name="Text Box 17"/>
          <p:cNvSpPr txBox="1">
            <a:spLocks noChangeArrowheads="1"/>
          </p:cNvSpPr>
          <p:nvPr/>
        </p:nvSpPr>
        <p:spPr bwMode="auto">
          <a:xfrm>
            <a:off x="3727450" y="4443413"/>
            <a:ext cx="3799117" cy="400110"/>
          </a:xfrm>
          <a:prstGeom prst="rect">
            <a:avLst/>
          </a:prstGeom>
          <a:noFill/>
          <a:ln w="12700">
            <a:noFill/>
            <a:miter lim="800000"/>
            <a:headEnd type="none" w="sm" len="sm"/>
            <a:tailEnd type="none" w="sm" len="sm"/>
          </a:ln>
        </p:spPr>
        <p:txBody>
          <a:bodyPr wrap="none">
            <a:spAutoFit/>
          </a:bodyPr>
          <a:lstStyle/>
          <a:p>
            <a:r>
              <a:rPr lang="en-US">
                <a:latin typeface="+mn-lt"/>
              </a:rPr>
              <a:t>Code + documentation (in parallel)</a:t>
            </a:r>
          </a:p>
        </p:txBody>
      </p:sp>
      <p:sp>
        <p:nvSpPr>
          <p:cNvPr id="54288" name="Text Box 18"/>
          <p:cNvSpPr txBox="1">
            <a:spLocks noChangeArrowheads="1"/>
          </p:cNvSpPr>
          <p:nvPr/>
        </p:nvSpPr>
        <p:spPr bwMode="auto">
          <a:xfrm>
            <a:off x="3727450" y="6027738"/>
            <a:ext cx="3709477" cy="400110"/>
          </a:xfrm>
          <a:prstGeom prst="rect">
            <a:avLst/>
          </a:prstGeom>
          <a:noFill/>
          <a:ln w="12700">
            <a:noFill/>
            <a:miter lim="800000"/>
            <a:headEnd type="none" w="sm" len="sm"/>
            <a:tailEnd type="none" w="sm" len="sm"/>
          </a:ln>
        </p:spPr>
        <p:txBody>
          <a:bodyPr wrap="none">
            <a:spAutoFit/>
          </a:bodyPr>
          <a:lstStyle/>
          <a:p>
            <a:r>
              <a:rPr lang="en-US">
                <a:latin typeface="+mn-lt"/>
              </a:rPr>
              <a:t>Combine realised subsystem code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2"/>
          <p:cNvSpPr>
            <a:spLocks noGrp="1"/>
          </p:cNvSpPr>
          <p:nvPr>
            <p:ph type="sldNum" sz="quarter" idx="10"/>
          </p:nvPr>
        </p:nvSpPr>
        <p:spPr>
          <a:noFill/>
        </p:spPr>
        <p:txBody>
          <a:bodyPr/>
          <a:lstStyle/>
          <a:p>
            <a:fld id="{5EDB9DB4-91DC-42ED-9BB2-897217294ED1}" type="slidenum">
              <a:rPr lang="en-US">
                <a:latin typeface="+mn-lt"/>
              </a:rPr>
              <a:pPr/>
              <a:t>19</a:t>
            </a:fld>
            <a:endParaRPr lang="en-US">
              <a:latin typeface="+mn-lt"/>
            </a:endParaRPr>
          </a:p>
        </p:txBody>
      </p:sp>
      <p:sp>
        <p:nvSpPr>
          <p:cNvPr id="56322" name="Text Box 2"/>
          <p:cNvSpPr txBox="1">
            <a:spLocks noChangeArrowheads="1"/>
          </p:cNvSpPr>
          <p:nvPr/>
        </p:nvSpPr>
        <p:spPr bwMode="auto">
          <a:xfrm>
            <a:off x="6757988" y="0"/>
            <a:ext cx="3189287" cy="581025"/>
          </a:xfrm>
          <a:prstGeom prst="rect">
            <a:avLst/>
          </a:prstGeom>
          <a:noFill/>
          <a:ln w="12700">
            <a:noFill/>
            <a:miter lim="800000"/>
            <a:headEnd type="none" w="sm" len="sm"/>
            <a:tailEnd type="none" w="sm" len="sm"/>
          </a:ln>
        </p:spPr>
        <p:txBody>
          <a:bodyPr wrap="none">
            <a:spAutoFit/>
          </a:bodyPr>
          <a:lstStyle/>
          <a:p>
            <a:pPr marL="457200" indent="-457200"/>
            <a:r>
              <a:rPr lang="en-US" sz="1600">
                <a:latin typeface="+mn-lt"/>
              </a:rPr>
              <a:t>2.	Developing distributed app</a:t>
            </a:r>
            <a:r>
              <a:rPr lang="ja-JP" altLang="en-US" sz="1600">
                <a:latin typeface="+mn-lt"/>
              </a:rPr>
              <a:t>’</a:t>
            </a:r>
            <a:r>
              <a:rPr lang="en-US" altLang="ja-JP" sz="1600">
                <a:latin typeface="+mn-lt"/>
              </a:rPr>
              <a:t>s</a:t>
            </a:r>
          </a:p>
          <a:p>
            <a:pPr marL="914400" lvl="1" indent="-457200">
              <a:buFontTx/>
              <a:buAutoNum type="arabicPeriod"/>
            </a:pPr>
            <a:r>
              <a:rPr lang="en-US" sz="1600">
                <a:solidFill>
                  <a:schemeClr val="hlink"/>
                </a:solidFill>
                <a:latin typeface="+mn-lt"/>
              </a:rPr>
              <a:t>Development process</a:t>
            </a:r>
          </a:p>
        </p:txBody>
      </p:sp>
      <p:sp>
        <p:nvSpPr>
          <p:cNvPr id="56323" name="Text Box 3"/>
          <p:cNvSpPr txBox="1">
            <a:spLocks noChangeArrowheads="1"/>
          </p:cNvSpPr>
          <p:nvPr/>
        </p:nvSpPr>
        <p:spPr bwMode="auto">
          <a:xfrm>
            <a:off x="271463" y="-6350"/>
            <a:ext cx="4712893" cy="461665"/>
          </a:xfrm>
          <a:prstGeom prst="rect">
            <a:avLst/>
          </a:prstGeom>
          <a:noFill/>
          <a:ln w="9525">
            <a:noFill/>
            <a:miter lim="800000"/>
            <a:headEnd/>
            <a:tailEnd/>
          </a:ln>
        </p:spPr>
        <p:txBody>
          <a:bodyPr wrap="none">
            <a:spAutoFit/>
          </a:bodyPr>
          <a:lstStyle/>
          <a:p>
            <a:pPr marL="457200" indent="-457200"/>
            <a:r>
              <a:rPr lang="en-US" sz="2400" b="1">
                <a:latin typeface="+mn-lt"/>
              </a:rPr>
              <a:t>Developing distributed applications</a:t>
            </a:r>
            <a:endParaRPr lang="en-US" sz="2400">
              <a:solidFill>
                <a:schemeClr val="bg2"/>
              </a:solidFill>
              <a:latin typeface="+mn-lt"/>
            </a:endParaRPr>
          </a:p>
        </p:txBody>
      </p:sp>
      <p:sp>
        <p:nvSpPr>
          <p:cNvPr id="56324" name="Text Box 4"/>
          <p:cNvSpPr txBox="1">
            <a:spLocks noChangeArrowheads="1"/>
          </p:cNvSpPr>
          <p:nvPr/>
        </p:nvSpPr>
        <p:spPr bwMode="auto">
          <a:xfrm>
            <a:off x="560388" y="1125538"/>
            <a:ext cx="3196901" cy="400110"/>
          </a:xfrm>
          <a:prstGeom prst="rect">
            <a:avLst/>
          </a:prstGeom>
          <a:noFill/>
          <a:ln w="38100">
            <a:solidFill>
              <a:srgbClr val="0033CC"/>
            </a:solidFill>
            <a:miter lim="800000"/>
            <a:headEnd type="none" w="sm" len="sm"/>
            <a:tailEnd type="none" w="sm" len="sm"/>
          </a:ln>
        </p:spPr>
        <p:txBody>
          <a:bodyPr wrap="none">
            <a:spAutoFit/>
          </a:bodyPr>
          <a:lstStyle/>
          <a:p>
            <a:r>
              <a:rPr lang="en-US">
                <a:latin typeface="+mn-lt"/>
              </a:rPr>
              <a:t>Requirements analysis phase</a:t>
            </a:r>
          </a:p>
        </p:txBody>
      </p:sp>
      <p:sp>
        <p:nvSpPr>
          <p:cNvPr id="56325" name="Text Box 5"/>
          <p:cNvSpPr txBox="1">
            <a:spLocks noChangeArrowheads="1"/>
          </p:cNvSpPr>
          <p:nvPr/>
        </p:nvSpPr>
        <p:spPr bwMode="auto">
          <a:xfrm>
            <a:off x="560388" y="1916113"/>
            <a:ext cx="2211888" cy="400110"/>
          </a:xfrm>
          <a:prstGeom prst="rect">
            <a:avLst/>
          </a:prstGeom>
          <a:noFill/>
          <a:ln w="38100">
            <a:solidFill>
              <a:srgbClr val="0033CC"/>
            </a:solidFill>
            <a:miter lim="800000"/>
            <a:headEnd type="none" w="sm" len="sm"/>
            <a:tailEnd type="none" w="sm" len="sm"/>
          </a:ln>
        </p:spPr>
        <p:txBody>
          <a:bodyPr wrap="none">
            <a:spAutoFit/>
          </a:bodyPr>
          <a:lstStyle/>
          <a:p>
            <a:r>
              <a:rPr lang="en-US">
                <a:latin typeface="+mn-lt"/>
              </a:rPr>
              <a:t>Architectural phase</a:t>
            </a:r>
          </a:p>
        </p:txBody>
      </p:sp>
      <p:sp>
        <p:nvSpPr>
          <p:cNvPr id="56326" name="Text Box 6"/>
          <p:cNvSpPr txBox="1">
            <a:spLocks noChangeArrowheads="1"/>
          </p:cNvSpPr>
          <p:nvPr/>
        </p:nvSpPr>
        <p:spPr bwMode="auto">
          <a:xfrm>
            <a:off x="560388" y="2781300"/>
            <a:ext cx="1564852" cy="400110"/>
          </a:xfrm>
          <a:prstGeom prst="rect">
            <a:avLst/>
          </a:prstGeom>
          <a:noFill/>
          <a:ln w="38100">
            <a:solidFill>
              <a:srgbClr val="0033CC"/>
            </a:solidFill>
            <a:miter lim="800000"/>
            <a:headEnd type="none" w="sm" len="sm"/>
            <a:tailEnd type="none" w="sm" len="sm"/>
          </a:ln>
        </p:spPr>
        <p:txBody>
          <a:bodyPr wrap="none">
            <a:spAutoFit/>
          </a:bodyPr>
          <a:lstStyle/>
          <a:p>
            <a:r>
              <a:rPr lang="en-US">
                <a:latin typeface="+mn-lt"/>
              </a:rPr>
              <a:t>Design phase</a:t>
            </a:r>
          </a:p>
        </p:txBody>
      </p:sp>
      <p:sp>
        <p:nvSpPr>
          <p:cNvPr id="56327" name="Text Box 9"/>
          <p:cNvSpPr txBox="1">
            <a:spLocks noChangeArrowheads="1"/>
          </p:cNvSpPr>
          <p:nvPr/>
        </p:nvSpPr>
        <p:spPr bwMode="auto">
          <a:xfrm>
            <a:off x="4303713" y="1052513"/>
            <a:ext cx="3113545" cy="707886"/>
          </a:xfrm>
          <a:prstGeom prst="rect">
            <a:avLst/>
          </a:prstGeom>
          <a:noFill/>
          <a:ln w="12700">
            <a:noFill/>
            <a:miter lim="800000"/>
            <a:headEnd type="none" w="sm" len="sm"/>
            <a:tailEnd type="none" w="sm" len="sm"/>
          </a:ln>
        </p:spPr>
        <p:txBody>
          <a:bodyPr wrap="none">
            <a:spAutoFit/>
          </a:bodyPr>
          <a:lstStyle/>
          <a:p>
            <a:pPr>
              <a:buFontTx/>
              <a:buChar char="•"/>
            </a:pPr>
            <a:r>
              <a:rPr lang="en-US">
                <a:latin typeface="+mn-lt"/>
              </a:rPr>
              <a:t> required functions</a:t>
            </a:r>
          </a:p>
          <a:p>
            <a:pPr>
              <a:buFontTx/>
              <a:buChar char="•"/>
            </a:pPr>
            <a:r>
              <a:rPr lang="en-US">
                <a:latin typeface="+mn-lt"/>
              </a:rPr>
              <a:t> non-functional constraints</a:t>
            </a:r>
          </a:p>
        </p:txBody>
      </p:sp>
      <p:sp>
        <p:nvSpPr>
          <p:cNvPr id="56328" name="Text Box 10"/>
          <p:cNvSpPr txBox="1">
            <a:spLocks noChangeArrowheads="1"/>
          </p:cNvSpPr>
          <p:nvPr/>
        </p:nvSpPr>
        <p:spPr bwMode="auto">
          <a:xfrm>
            <a:off x="4232275" y="1844675"/>
            <a:ext cx="4222566" cy="707886"/>
          </a:xfrm>
          <a:prstGeom prst="rect">
            <a:avLst/>
          </a:prstGeom>
          <a:noFill/>
          <a:ln w="12700">
            <a:noFill/>
            <a:miter lim="800000"/>
            <a:headEnd type="none" w="sm" len="sm"/>
            <a:tailEnd type="none" w="sm" len="sm"/>
          </a:ln>
        </p:spPr>
        <p:txBody>
          <a:bodyPr wrap="none">
            <a:spAutoFit/>
          </a:bodyPr>
          <a:lstStyle/>
          <a:p>
            <a:r>
              <a:rPr lang="en-US">
                <a:latin typeface="+mn-lt"/>
              </a:rPr>
              <a:t>Formalised requirements</a:t>
            </a:r>
          </a:p>
          <a:p>
            <a:r>
              <a:rPr lang="en-US">
                <a:latin typeface="+mn-lt"/>
              </a:rPr>
              <a:t>UML-diagrams capturing requirements</a:t>
            </a:r>
          </a:p>
        </p:txBody>
      </p:sp>
      <p:sp>
        <p:nvSpPr>
          <p:cNvPr id="56329" name="Text Box 14"/>
          <p:cNvSpPr txBox="1">
            <a:spLocks noChangeArrowheads="1"/>
          </p:cNvSpPr>
          <p:nvPr/>
        </p:nvSpPr>
        <p:spPr bwMode="auto">
          <a:xfrm>
            <a:off x="2790825" y="2852738"/>
            <a:ext cx="3839513" cy="707886"/>
          </a:xfrm>
          <a:prstGeom prst="rect">
            <a:avLst/>
          </a:prstGeom>
          <a:noFill/>
          <a:ln w="12700">
            <a:noFill/>
            <a:miter lim="800000"/>
            <a:headEnd type="none" w="sm" len="sm"/>
            <a:tailEnd type="none" w="sm" len="sm"/>
          </a:ln>
        </p:spPr>
        <p:txBody>
          <a:bodyPr wrap="none">
            <a:spAutoFit/>
          </a:bodyPr>
          <a:lstStyle/>
          <a:p>
            <a:r>
              <a:rPr lang="en-US">
                <a:latin typeface="+mn-lt"/>
              </a:rPr>
              <a:t>High level architecture</a:t>
            </a:r>
          </a:p>
          <a:p>
            <a:r>
              <a:rPr lang="en-US">
                <a:latin typeface="+mn-lt"/>
              </a:rPr>
              <a:t>	subsystems and interfaces</a:t>
            </a:r>
          </a:p>
        </p:txBody>
      </p:sp>
      <p:sp>
        <p:nvSpPr>
          <p:cNvPr id="56330" name="Rectangle 17"/>
          <p:cNvSpPr>
            <a:spLocks noChangeArrowheads="1"/>
          </p:cNvSpPr>
          <p:nvPr/>
        </p:nvSpPr>
        <p:spPr bwMode="auto">
          <a:xfrm>
            <a:off x="360363" y="908050"/>
            <a:ext cx="8912225" cy="2808288"/>
          </a:xfrm>
          <a:prstGeom prst="rect">
            <a:avLst/>
          </a:prstGeom>
          <a:noFill/>
          <a:ln w="38100">
            <a:solidFill>
              <a:schemeClr val="hlink"/>
            </a:solidFill>
            <a:prstDash val="dash"/>
            <a:miter lim="800000"/>
            <a:headEnd type="none" w="sm" len="sm"/>
            <a:tailEnd type="none" w="sm" len="sm"/>
          </a:ln>
        </p:spPr>
        <p:txBody>
          <a:bodyPr wrap="none" anchor="ctr"/>
          <a:lstStyle/>
          <a:p>
            <a:endParaRPr lang="nl-BE">
              <a:latin typeface="+mn-lt"/>
            </a:endParaRPr>
          </a:p>
        </p:txBody>
      </p:sp>
      <p:sp>
        <p:nvSpPr>
          <p:cNvPr id="56331" name="Text Box 18"/>
          <p:cNvSpPr txBox="1">
            <a:spLocks noChangeArrowheads="1"/>
          </p:cNvSpPr>
          <p:nvPr/>
        </p:nvSpPr>
        <p:spPr bwMode="auto">
          <a:xfrm>
            <a:off x="5095875" y="3579813"/>
            <a:ext cx="2606483" cy="400110"/>
          </a:xfrm>
          <a:prstGeom prst="rect">
            <a:avLst/>
          </a:prstGeom>
          <a:solidFill>
            <a:schemeClr val="bg1"/>
          </a:solidFill>
          <a:ln w="12700">
            <a:noFill/>
            <a:miter lim="800000"/>
            <a:headEnd type="none" w="sm" len="sm"/>
            <a:tailEnd type="none" w="sm" len="sm"/>
          </a:ln>
        </p:spPr>
        <p:txBody>
          <a:bodyPr wrap="none">
            <a:spAutoFit/>
          </a:bodyPr>
          <a:lstStyle/>
          <a:p>
            <a:r>
              <a:rPr lang="en-US">
                <a:solidFill>
                  <a:schemeClr val="hlink"/>
                </a:solidFill>
                <a:latin typeface="+mn-lt"/>
              </a:rPr>
              <a:t>Functional architecture</a:t>
            </a:r>
          </a:p>
        </p:txBody>
      </p:sp>
      <p:sp>
        <p:nvSpPr>
          <p:cNvPr id="56332" name="Text Box 19"/>
          <p:cNvSpPr txBox="1">
            <a:spLocks noChangeArrowheads="1"/>
          </p:cNvSpPr>
          <p:nvPr/>
        </p:nvSpPr>
        <p:spPr bwMode="auto">
          <a:xfrm>
            <a:off x="342900" y="4632325"/>
            <a:ext cx="7113935" cy="2246769"/>
          </a:xfrm>
          <a:prstGeom prst="rect">
            <a:avLst/>
          </a:prstGeom>
          <a:noFill/>
          <a:ln w="12700">
            <a:noFill/>
            <a:miter lim="800000"/>
            <a:headEnd type="none" w="sm" len="sm"/>
            <a:tailEnd type="none" w="sm" len="sm"/>
          </a:ln>
        </p:spPr>
        <p:txBody>
          <a:bodyPr wrap="none">
            <a:spAutoFit/>
          </a:bodyPr>
          <a:lstStyle/>
          <a:p>
            <a:r>
              <a:rPr lang="en-US">
                <a:solidFill>
                  <a:schemeClr val="hlink"/>
                </a:solidFill>
                <a:latin typeface="+mn-lt"/>
              </a:rPr>
              <a:t>Logical architecture</a:t>
            </a:r>
          </a:p>
          <a:p>
            <a:r>
              <a:rPr lang="en-US">
                <a:latin typeface="+mn-lt"/>
              </a:rPr>
              <a:t>	how will the subsystems interact  </a:t>
            </a:r>
          </a:p>
          <a:p>
            <a:r>
              <a:rPr lang="en-US">
                <a:latin typeface="+mn-lt"/>
              </a:rPr>
              <a:t>	(e.g. eventing, through remote method call, data base, ...)</a:t>
            </a:r>
          </a:p>
          <a:p>
            <a:r>
              <a:rPr lang="en-US">
                <a:solidFill>
                  <a:schemeClr val="hlink"/>
                </a:solidFill>
                <a:latin typeface="+mn-lt"/>
              </a:rPr>
              <a:t>System architecture</a:t>
            </a:r>
          </a:p>
          <a:p>
            <a:r>
              <a:rPr lang="en-US">
                <a:latin typeface="+mn-lt"/>
              </a:rPr>
              <a:t>	client-server or P2P ?</a:t>
            </a:r>
          </a:p>
          <a:p>
            <a:r>
              <a:rPr lang="en-US">
                <a:solidFill>
                  <a:schemeClr val="hlink"/>
                </a:solidFill>
                <a:latin typeface="+mn-lt"/>
              </a:rPr>
              <a:t>System models</a:t>
            </a:r>
          </a:p>
          <a:p>
            <a:r>
              <a:rPr lang="en-US">
                <a:latin typeface="+mn-lt"/>
              </a:rPr>
              <a:t>	non-functional constraints relating to distributed nature</a:t>
            </a:r>
          </a:p>
        </p:txBody>
      </p:sp>
      <p:sp>
        <p:nvSpPr>
          <p:cNvPr id="56333" name="Text Box 20"/>
          <p:cNvSpPr txBox="1">
            <a:spLocks noChangeArrowheads="1"/>
          </p:cNvSpPr>
          <p:nvPr/>
        </p:nvSpPr>
        <p:spPr bwMode="auto">
          <a:xfrm>
            <a:off x="342900" y="3644900"/>
            <a:ext cx="696024" cy="1323439"/>
          </a:xfrm>
          <a:prstGeom prst="rect">
            <a:avLst/>
          </a:prstGeom>
          <a:noFill/>
          <a:ln w="12700">
            <a:noFill/>
            <a:miter lim="800000"/>
            <a:headEnd type="none" w="sm" len="sm"/>
            <a:tailEnd type="none" w="sm" len="sm"/>
          </a:ln>
        </p:spPr>
        <p:txBody>
          <a:bodyPr wrap="none">
            <a:spAutoFit/>
          </a:bodyPr>
          <a:lstStyle/>
          <a:p>
            <a:r>
              <a:rPr lang="en-US" sz="8000">
                <a:solidFill>
                  <a:schemeClr val="hlink"/>
                </a:solidFill>
                <a:latin typeface="+mn-lt"/>
              </a:rPr>
              <a:t>+</a:t>
            </a:r>
          </a:p>
        </p:txBody>
      </p:sp>
      <p:sp>
        <p:nvSpPr>
          <p:cNvPr id="56334" name="Oval 21"/>
          <p:cNvSpPr>
            <a:spLocks noChangeArrowheads="1"/>
          </p:cNvSpPr>
          <p:nvPr/>
        </p:nvSpPr>
        <p:spPr bwMode="auto">
          <a:xfrm>
            <a:off x="4446588" y="692150"/>
            <a:ext cx="4249737" cy="2089150"/>
          </a:xfrm>
          <a:prstGeom prst="ellipse">
            <a:avLst/>
          </a:prstGeom>
          <a:noFill/>
          <a:ln w="38100">
            <a:solidFill>
              <a:schemeClr val="accent2"/>
            </a:solidFill>
            <a:prstDash val="sysDot"/>
            <a:round/>
            <a:headEnd type="none" w="sm" len="sm"/>
            <a:tailEnd type="none" w="sm" len="sm"/>
          </a:ln>
        </p:spPr>
        <p:txBody>
          <a:bodyPr wrap="none" anchor="ctr"/>
          <a:lstStyle/>
          <a:p>
            <a:endParaRPr lang="nl-BE">
              <a:latin typeface="+mn-lt"/>
            </a:endParaRPr>
          </a:p>
        </p:txBody>
      </p:sp>
      <p:sp>
        <p:nvSpPr>
          <p:cNvPr id="56335" name="Text Box 22"/>
          <p:cNvSpPr txBox="1">
            <a:spLocks noChangeArrowheads="1"/>
          </p:cNvSpPr>
          <p:nvPr/>
        </p:nvSpPr>
        <p:spPr bwMode="auto">
          <a:xfrm>
            <a:off x="7246938" y="1052513"/>
            <a:ext cx="2346733" cy="400110"/>
          </a:xfrm>
          <a:prstGeom prst="rect">
            <a:avLst/>
          </a:prstGeom>
          <a:solidFill>
            <a:schemeClr val="bg1"/>
          </a:solidFill>
          <a:ln w="38100">
            <a:solidFill>
              <a:schemeClr val="accent2"/>
            </a:solidFill>
            <a:miter lim="800000"/>
            <a:headEnd type="none" w="sm" len="sm"/>
            <a:tailEnd type="none" w="sm" len="sm"/>
          </a:ln>
        </p:spPr>
        <p:txBody>
          <a:bodyPr wrap="none">
            <a:spAutoFit/>
          </a:bodyPr>
          <a:lstStyle/>
          <a:p>
            <a:r>
              <a:rPr lang="en-US">
                <a:solidFill>
                  <a:schemeClr val="accent2"/>
                </a:solidFill>
                <a:latin typeface="+mn-lt"/>
              </a:rPr>
              <a:t>Middleware Services</a:t>
            </a:r>
          </a:p>
        </p:txBody>
      </p:sp>
      <p:sp>
        <p:nvSpPr>
          <p:cNvPr id="56336" name="Line 23"/>
          <p:cNvSpPr>
            <a:spLocks noChangeShapeType="1"/>
          </p:cNvSpPr>
          <p:nvPr/>
        </p:nvSpPr>
        <p:spPr bwMode="auto">
          <a:xfrm>
            <a:off x="8912225" y="1484313"/>
            <a:ext cx="0" cy="1584325"/>
          </a:xfrm>
          <a:prstGeom prst="line">
            <a:avLst/>
          </a:prstGeom>
          <a:noFill/>
          <a:ln w="38100">
            <a:solidFill>
              <a:schemeClr val="accent2"/>
            </a:solidFill>
            <a:round/>
            <a:headEnd type="none" w="sm" len="sm"/>
            <a:tailEnd type="arrow" w="med" len="med"/>
          </a:ln>
        </p:spPr>
        <p:txBody>
          <a:bodyPr/>
          <a:lstStyle/>
          <a:p>
            <a:endParaRPr lang="nl-BE">
              <a:latin typeface="+mn-lt"/>
            </a:endParaRPr>
          </a:p>
        </p:txBody>
      </p:sp>
      <p:sp>
        <p:nvSpPr>
          <p:cNvPr id="56337" name="Text Box 24"/>
          <p:cNvSpPr txBox="1">
            <a:spLocks noChangeArrowheads="1"/>
          </p:cNvSpPr>
          <p:nvPr/>
        </p:nvSpPr>
        <p:spPr bwMode="auto">
          <a:xfrm>
            <a:off x="7242175" y="3068638"/>
            <a:ext cx="2397516" cy="400110"/>
          </a:xfrm>
          <a:prstGeom prst="rect">
            <a:avLst/>
          </a:prstGeom>
          <a:solidFill>
            <a:schemeClr val="bg1"/>
          </a:solidFill>
          <a:ln w="38100">
            <a:solidFill>
              <a:schemeClr val="accent2"/>
            </a:solidFill>
            <a:miter lim="800000"/>
            <a:headEnd type="none" w="sm" len="sm"/>
            <a:tailEnd type="none" w="sm" len="sm"/>
          </a:ln>
        </p:spPr>
        <p:txBody>
          <a:bodyPr wrap="none">
            <a:spAutoFit/>
          </a:bodyPr>
          <a:lstStyle/>
          <a:p>
            <a:r>
              <a:rPr lang="en-US">
                <a:solidFill>
                  <a:schemeClr val="accent2"/>
                </a:solidFill>
                <a:latin typeface="+mn-lt"/>
              </a:rPr>
              <a:t>Middleware Platform</a:t>
            </a:r>
          </a:p>
        </p:txBody>
      </p:sp>
      <p:sp>
        <p:nvSpPr>
          <p:cNvPr id="56338" name="Line 25"/>
          <p:cNvSpPr>
            <a:spLocks noChangeShapeType="1"/>
          </p:cNvSpPr>
          <p:nvPr/>
        </p:nvSpPr>
        <p:spPr bwMode="auto">
          <a:xfrm flipH="1">
            <a:off x="6175375" y="3141663"/>
            <a:ext cx="1081088" cy="0"/>
          </a:xfrm>
          <a:prstGeom prst="line">
            <a:avLst/>
          </a:prstGeom>
          <a:noFill/>
          <a:ln w="38100">
            <a:solidFill>
              <a:schemeClr val="accent2"/>
            </a:solidFill>
            <a:round/>
            <a:headEnd/>
            <a:tailEnd type="arrow" w="med" len="med"/>
          </a:ln>
        </p:spPr>
        <p:txBody>
          <a:bodyPr/>
          <a:lstStyle/>
          <a:p>
            <a:endParaRPr lang="nl-BE">
              <a:latin typeface="+mn-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2"/>
          <p:cNvSpPr>
            <a:spLocks noGrp="1"/>
          </p:cNvSpPr>
          <p:nvPr>
            <p:ph type="sldNum" sz="quarter" idx="10"/>
          </p:nvPr>
        </p:nvSpPr>
        <p:spPr>
          <a:noFill/>
        </p:spPr>
        <p:txBody>
          <a:bodyPr/>
          <a:lstStyle/>
          <a:p>
            <a:fld id="{E5F114F4-4513-4FD1-B245-FBF0A76D4CD4}" type="slidenum">
              <a:rPr lang="en-US">
                <a:latin typeface="+mn-lt"/>
              </a:rPr>
              <a:pPr/>
              <a:t>2</a:t>
            </a:fld>
            <a:endParaRPr lang="en-US">
              <a:latin typeface="+mn-lt"/>
            </a:endParaRPr>
          </a:p>
        </p:txBody>
      </p:sp>
      <p:sp>
        <p:nvSpPr>
          <p:cNvPr id="19458" name="Text Box 2"/>
          <p:cNvSpPr txBox="1">
            <a:spLocks noChangeArrowheads="1"/>
          </p:cNvSpPr>
          <p:nvPr/>
        </p:nvSpPr>
        <p:spPr bwMode="auto">
          <a:xfrm>
            <a:off x="1906588" y="2922588"/>
            <a:ext cx="5199437" cy="3847207"/>
          </a:xfrm>
          <a:prstGeom prst="rect">
            <a:avLst/>
          </a:prstGeom>
          <a:noFill/>
          <a:ln w="9525">
            <a:noFill/>
            <a:miter lim="800000"/>
            <a:headEnd/>
            <a:tailEnd/>
          </a:ln>
        </p:spPr>
        <p:txBody>
          <a:bodyPr wrap="none">
            <a:spAutoFit/>
          </a:bodyPr>
          <a:lstStyle/>
          <a:p>
            <a:pPr marL="457200" indent="-457200">
              <a:buFontTx/>
              <a:buAutoNum type="arabicPeriod"/>
            </a:pPr>
            <a:r>
              <a:rPr lang="en-US" sz="2400" b="1" dirty="0">
                <a:latin typeface="+mn-lt"/>
              </a:rPr>
              <a:t>Definitions and Terminology</a:t>
            </a:r>
          </a:p>
          <a:p>
            <a:pPr marL="914400" lvl="1" indent="-457200">
              <a:buFontTx/>
              <a:buAutoNum type="arabicPeriod"/>
            </a:pPr>
            <a:r>
              <a:rPr lang="en-US" dirty="0">
                <a:latin typeface="+mn-lt"/>
              </a:rPr>
              <a:t>Introduction</a:t>
            </a:r>
          </a:p>
          <a:p>
            <a:pPr marL="914400" lvl="1" indent="-457200">
              <a:buFontTx/>
              <a:buAutoNum type="arabicPeriod"/>
            </a:pPr>
            <a:r>
              <a:rPr lang="en-US" dirty="0">
                <a:latin typeface="+mn-lt"/>
              </a:rPr>
              <a:t>Examples</a:t>
            </a:r>
          </a:p>
          <a:p>
            <a:pPr marL="914400" lvl="1" indent="-457200">
              <a:buFontTx/>
              <a:buAutoNum type="arabicPeriod"/>
            </a:pPr>
            <a:r>
              <a:rPr lang="en-US" dirty="0">
                <a:latin typeface="+mn-lt"/>
              </a:rPr>
              <a:t>Definitions</a:t>
            </a:r>
          </a:p>
          <a:p>
            <a:pPr marL="914400" lvl="1" indent="-457200">
              <a:buFontTx/>
              <a:buAutoNum type="arabicPeriod"/>
            </a:pPr>
            <a:r>
              <a:rPr lang="en-US" dirty="0">
                <a:latin typeface="+mn-lt"/>
              </a:rPr>
              <a:t>Need for distributed systems</a:t>
            </a:r>
          </a:p>
          <a:p>
            <a:pPr marL="914400" lvl="1" indent="-457200">
              <a:buFontTx/>
              <a:buAutoNum type="arabicPeriod"/>
            </a:pPr>
            <a:r>
              <a:rPr lang="en-US" dirty="0">
                <a:latin typeface="+mn-lt"/>
              </a:rPr>
              <a:t>Why are distributed systems different ?</a:t>
            </a:r>
            <a:endParaRPr lang="en-US" b="1" dirty="0">
              <a:latin typeface="+mn-lt"/>
            </a:endParaRPr>
          </a:p>
          <a:p>
            <a:pPr marL="457200" indent="-457200"/>
            <a:r>
              <a:rPr lang="en-US" sz="2400" b="1" dirty="0">
                <a:solidFill>
                  <a:schemeClr val="bg2"/>
                </a:solidFill>
                <a:latin typeface="+mn-lt"/>
              </a:rPr>
              <a:t>2. Developing distributed applications</a:t>
            </a:r>
          </a:p>
          <a:p>
            <a:pPr marL="457200" indent="-457200"/>
            <a:r>
              <a:rPr lang="en-US" sz="2400" b="1" dirty="0">
                <a:solidFill>
                  <a:schemeClr val="bg2"/>
                </a:solidFill>
                <a:latin typeface="+mn-lt"/>
              </a:rPr>
              <a:t>3. Architecture</a:t>
            </a:r>
          </a:p>
          <a:p>
            <a:pPr marL="457200" indent="-457200"/>
            <a:r>
              <a:rPr lang="en-US" sz="2400" b="1" dirty="0">
                <a:solidFill>
                  <a:schemeClr val="bg2"/>
                </a:solidFill>
                <a:latin typeface="+mn-lt"/>
              </a:rPr>
              <a:t>4. Design: middleware and services</a:t>
            </a:r>
          </a:p>
          <a:p>
            <a:pPr marL="457200" indent="-457200"/>
            <a:r>
              <a:rPr lang="en-US" sz="2400" b="1" dirty="0">
                <a:solidFill>
                  <a:schemeClr val="bg2"/>
                </a:solidFill>
                <a:latin typeface="+mn-lt"/>
              </a:rPr>
              <a:t>5. Classes of distributed systems</a:t>
            </a:r>
          </a:p>
          <a:p>
            <a:pPr marL="457200" indent="-457200"/>
            <a:r>
              <a:rPr lang="en-US" sz="2400" dirty="0">
                <a:solidFill>
                  <a:schemeClr val="bg2"/>
                </a:solidFill>
                <a:latin typeface="+mn-lt"/>
              </a:rPr>
              <a:t>...</a:t>
            </a:r>
          </a:p>
        </p:txBody>
      </p:sp>
      <p:sp>
        <p:nvSpPr>
          <p:cNvPr id="19459" name="Text Box 3"/>
          <p:cNvSpPr txBox="1">
            <a:spLocks noChangeArrowheads="1"/>
          </p:cNvSpPr>
          <p:nvPr/>
        </p:nvSpPr>
        <p:spPr bwMode="auto">
          <a:xfrm>
            <a:off x="1998663" y="1052513"/>
            <a:ext cx="7633269" cy="1569660"/>
          </a:xfrm>
          <a:prstGeom prst="rect">
            <a:avLst/>
          </a:prstGeom>
          <a:noFill/>
          <a:ln w="38100">
            <a:solidFill>
              <a:srgbClr val="0033CC"/>
            </a:solidFill>
            <a:miter lim="800000"/>
            <a:headEnd type="none" w="sm" len="sm"/>
            <a:tailEnd type="none" w="sm" len="sm"/>
          </a:ln>
        </p:spPr>
        <p:txBody>
          <a:bodyPr wrap="square">
            <a:spAutoFit/>
          </a:bodyPr>
          <a:lstStyle/>
          <a:p>
            <a:r>
              <a:rPr lang="en-US" sz="2800" b="1" dirty="0">
                <a:latin typeface="+mn-lt"/>
              </a:rPr>
              <a:t>Chapter 1</a:t>
            </a:r>
          </a:p>
          <a:p>
            <a:endParaRPr lang="en-US" sz="1600" b="1" dirty="0">
              <a:latin typeface="+mn-lt"/>
            </a:endParaRPr>
          </a:p>
          <a:p>
            <a:r>
              <a:rPr lang="en-US" sz="3600" b="1" dirty="0" smtClean="0"/>
              <a:t>Distributed Software: </a:t>
            </a:r>
            <a:r>
              <a:rPr lang="en-US" sz="3600" b="1" dirty="0" smtClean="0">
                <a:latin typeface="+mn-lt"/>
              </a:rPr>
              <a:t>Introduction</a:t>
            </a:r>
            <a:endParaRPr lang="en-US" sz="3600" b="1" dirty="0">
              <a:latin typeface="+mn-lt"/>
            </a:endParaRPr>
          </a:p>
          <a:p>
            <a:endParaRPr lang="en-US" sz="1600" b="1" dirty="0">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2"/>
          <p:cNvSpPr>
            <a:spLocks noGrp="1"/>
          </p:cNvSpPr>
          <p:nvPr>
            <p:ph type="sldNum" sz="quarter" idx="10"/>
          </p:nvPr>
        </p:nvSpPr>
        <p:spPr>
          <a:noFill/>
        </p:spPr>
        <p:txBody>
          <a:bodyPr/>
          <a:lstStyle/>
          <a:p>
            <a:fld id="{5E1511AA-1768-4F1B-BA21-C6FBC9B538C0}" type="slidenum">
              <a:rPr lang="en-US">
                <a:latin typeface="+mn-lt"/>
              </a:rPr>
              <a:pPr/>
              <a:t>20</a:t>
            </a:fld>
            <a:endParaRPr lang="en-US">
              <a:latin typeface="+mn-lt"/>
            </a:endParaRPr>
          </a:p>
        </p:txBody>
      </p:sp>
      <p:sp>
        <p:nvSpPr>
          <p:cNvPr id="58370" name="Text Box 2"/>
          <p:cNvSpPr txBox="1">
            <a:spLocks noChangeArrowheads="1"/>
          </p:cNvSpPr>
          <p:nvPr/>
        </p:nvSpPr>
        <p:spPr bwMode="auto">
          <a:xfrm>
            <a:off x="6757988" y="0"/>
            <a:ext cx="3189287" cy="581025"/>
          </a:xfrm>
          <a:prstGeom prst="rect">
            <a:avLst/>
          </a:prstGeom>
          <a:noFill/>
          <a:ln w="12700">
            <a:noFill/>
            <a:miter lim="800000"/>
            <a:headEnd type="none" w="sm" len="sm"/>
            <a:tailEnd type="none" w="sm" len="sm"/>
          </a:ln>
        </p:spPr>
        <p:txBody>
          <a:bodyPr wrap="none">
            <a:spAutoFit/>
          </a:bodyPr>
          <a:lstStyle/>
          <a:p>
            <a:pPr marL="457200" indent="-457200"/>
            <a:r>
              <a:rPr lang="en-US" sz="1600">
                <a:latin typeface="+mn-lt"/>
              </a:rPr>
              <a:t>2.	Developing distributed app</a:t>
            </a:r>
            <a:r>
              <a:rPr lang="ja-JP" altLang="en-US" sz="1600">
                <a:latin typeface="+mn-lt"/>
              </a:rPr>
              <a:t>’</a:t>
            </a:r>
            <a:r>
              <a:rPr lang="en-US" altLang="ja-JP" sz="1600">
                <a:latin typeface="+mn-lt"/>
              </a:rPr>
              <a:t>s</a:t>
            </a:r>
          </a:p>
          <a:p>
            <a:pPr marL="914400" lvl="1" indent="-457200"/>
            <a:r>
              <a:rPr lang="en-US" sz="1600">
                <a:solidFill>
                  <a:schemeClr val="hlink"/>
                </a:solidFill>
                <a:latin typeface="+mn-lt"/>
              </a:rPr>
              <a:t>2.	System models</a:t>
            </a:r>
          </a:p>
        </p:txBody>
      </p:sp>
      <p:sp>
        <p:nvSpPr>
          <p:cNvPr id="58371" name="Text Box 3"/>
          <p:cNvSpPr txBox="1">
            <a:spLocks noChangeArrowheads="1"/>
          </p:cNvSpPr>
          <p:nvPr/>
        </p:nvSpPr>
        <p:spPr bwMode="auto">
          <a:xfrm>
            <a:off x="271463" y="-6350"/>
            <a:ext cx="2102755" cy="461665"/>
          </a:xfrm>
          <a:prstGeom prst="rect">
            <a:avLst/>
          </a:prstGeom>
          <a:noFill/>
          <a:ln w="9525">
            <a:noFill/>
            <a:miter lim="800000"/>
            <a:headEnd/>
            <a:tailEnd/>
          </a:ln>
        </p:spPr>
        <p:txBody>
          <a:bodyPr wrap="none">
            <a:spAutoFit/>
          </a:bodyPr>
          <a:lstStyle/>
          <a:p>
            <a:pPr marL="457200" indent="-457200"/>
            <a:r>
              <a:rPr lang="en-US" sz="2400" b="1">
                <a:latin typeface="+mn-lt"/>
              </a:rPr>
              <a:t>System models</a:t>
            </a:r>
            <a:endParaRPr lang="en-US" sz="2400">
              <a:solidFill>
                <a:schemeClr val="bg2"/>
              </a:solidFill>
              <a:latin typeface="+mn-lt"/>
            </a:endParaRPr>
          </a:p>
        </p:txBody>
      </p:sp>
      <p:sp>
        <p:nvSpPr>
          <p:cNvPr id="58372" name="Text Box 17"/>
          <p:cNvSpPr txBox="1">
            <a:spLocks noChangeArrowheads="1"/>
          </p:cNvSpPr>
          <p:nvPr/>
        </p:nvSpPr>
        <p:spPr bwMode="auto">
          <a:xfrm>
            <a:off x="271463" y="981075"/>
            <a:ext cx="6072688" cy="1015663"/>
          </a:xfrm>
          <a:prstGeom prst="rect">
            <a:avLst/>
          </a:prstGeom>
          <a:noFill/>
          <a:ln w="12700">
            <a:noFill/>
            <a:miter lim="800000"/>
            <a:headEnd type="none" w="sm" len="sm"/>
            <a:tailEnd type="none" w="sm" len="sm"/>
          </a:ln>
        </p:spPr>
        <p:txBody>
          <a:bodyPr wrap="none">
            <a:spAutoFit/>
          </a:bodyPr>
          <a:lstStyle/>
          <a:p>
            <a:r>
              <a:rPr lang="en-US">
                <a:solidFill>
                  <a:srgbClr val="0033CC"/>
                </a:solidFill>
                <a:latin typeface="+mn-lt"/>
              </a:rPr>
              <a:t>System models</a:t>
            </a:r>
          </a:p>
          <a:p>
            <a:r>
              <a:rPr lang="en-US">
                <a:latin typeface="+mn-lt"/>
              </a:rPr>
              <a:t>	-&gt; capture non-functionals of the requirements </a:t>
            </a:r>
          </a:p>
          <a:p>
            <a:r>
              <a:rPr lang="en-US">
                <a:latin typeface="+mn-lt"/>
              </a:rPr>
              <a:t>	    related to distributed nature</a:t>
            </a:r>
          </a:p>
        </p:txBody>
      </p:sp>
      <p:sp>
        <p:nvSpPr>
          <p:cNvPr id="58373" name="Text Box 18"/>
          <p:cNvSpPr txBox="1">
            <a:spLocks noChangeArrowheads="1"/>
          </p:cNvSpPr>
          <p:nvPr/>
        </p:nvSpPr>
        <p:spPr bwMode="auto">
          <a:xfrm>
            <a:off x="198438" y="2879725"/>
            <a:ext cx="6187335" cy="3785652"/>
          </a:xfrm>
          <a:prstGeom prst="rect">
            <a:avLst/>
          </a:prstGeom>
          <a:noFill/>
          <a:ln w="12700">
            <a:noFill/>
            <a:miter lim="800000"/>
            <a:headEnd type="none" w="sm" len="sm"/>
            <a:tailEnd type="none" w="sm" len="sm"/>
          </a:ln>
        </p:spPr>
        <p:txBody>
          <a:bodyPr wrap="none">
            <a:spAutoFit/>
          </a:bodyPr>
          <a:lstStyle/>
          <a:p>
            <a:r>
              <a:rPr lang="en-US">
                <a:solidFill>
                  <a:srgbClr val="0033CC"/>
                </a:solidFill>
                <a:latin typeface="+mn-lt"/>
              </a:rPr>
              <a:t>-&gt; Interaction model</a:t>
            </a:r>
          </a:p>
          <a:p>
            <a:r>
              <a:rPr lang="en-US">
                <a:latin typeface="+mn-lt"/>
              </a:rPr>
              <a:t>	can we give time guarantees on network </a:t>
            </a:r>
          </a:p>
          <a:p>
            <a:r>
              <a:rPr lang="en-US">
                <a:latin typeface="+mn-lt"/>
              </a:rPr>
              <a:t>	communication/process execution ?</a:t>
            </a:r>
          </a:p>
          <a:p>
            <a:endParaRPr lang="en-US">
              <a:latin typeface="+mn-lt"/>
            </a:endParaRPr>
          </a:p>
          <a:p>
            <a:r>
              <a:rPr lang="en-US">
                <a:solidFill>
                  <a:srgbClr val="0033CC"/>
                </a:solidFill>
                <a:latin typeface="+mn-lt"/>
              </a:rPr>
              <a:t>-&gt; Failure model</a:t>
            </a:r>
          </a:p>
          <a:p>
            <a:r>
              <a:rPr lang="en-US">
                <a:latin typeface="+mn-lt"/>
              </a:rPr>
              <a:t>	which failures should the application cope with ?</a:t>
            </a:r>
          </a:p>
          <a:p>
            <a:r>
              <a:rPr lang="en-US">
                <a:latin typeface="+mn-lt"/>
              </a:rPr>
              <a:t>	how will we detect failures ?</a:t>
            </a:r>
          </a:p>
          <a:p>
            <a:r>
              <a:rPr lang="en-US">
                <a:latin typeface="+mn-lt"/>
              </a:rPr>
              <a:t>	what will we do in case of failures ?</a:t>
            </a:r>
          </a:p>
          <a:p>
            <a:endParaRPr lang="en-US">
              <a:latin typeface="+mn-lt"/>
            </a:endParaRPr>
          </a:p>
          <a:p>
            <a:r>
              <a:rPr lang="en-US">
                <a:solidFill>
                  <a:srgbClr val="0033CC"/>
                </a:solidFill>
                <a:latin typeface="+mn-lt"/>
              </a:rPr>
              <a:t>-&gt; Security model</a:t>
            </a:r>
          </a:p>
          <a:p>
            <a:r>
              <a:rPr lang="en-US">
                <a:latin typeface="+mn-lt"/>
              </a:rPr>
              <a:t>	who can do what in the system ?</a:t>
            </a:r>
          </a:p>
          <a:p>
            <a:r>
              <a:rPr lang="en-US">
                <a:latin typeface="+mn-lt"/>
              </a:rPr>
              <a:t>	</a:t>
            </a:r>
          </a:p>
        </p:txBody>
      </p:sp>
      <p:pic>
        <p:nvPicPr>
          <p:cNvPr id="58374" name="Picture 6" descr="solar_system_model.jpg"/>
          <p:cNvPicPr>
            <a:picLocks noChangeAspect="1"/>
          </p:cNvPicPr>
          <p:nvPr/>
        </p:nvPicPr>
        <p:blipFill>
          <a:blip r:embed="rId3"/>
          <a:srcRect/>
          <a:stretch>
            <a:fillRect/>
          </a:stretch>
        </p:blipFill>
        <p:spPr bwMode="auto">
          <a:xfrm>
            <a:off x="6475413" y="1676400"/>
            <a:ext cx="321945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2"/>
          <p:cNvSpPr>
            <a:spLocks noGrp="1"/>
          </p:cNvSpPr>
          <p:nvPr>
            <p:ph type="sldNum" sz="quarter" idx="10"/>
          </p:nvPr>
        </p:nvSpPr>
        <p:spPr>
          <a:noFill/>
        </p:spPr>
        <p:txBody>
          <a:bodyPr/>
          <a:lstStyle/>
          <a:p>
            <a:fld id="{F803AF8A-053F-4297-B6DD-63D66DB97C00}" type="slidenum">
              <a:rPr lang="en-US">
                <a:latin typeface="+mn-lt"/>
              </a:rPr>
              <a:pPr/>
              <a:t>21</a:t>
            </a:fld>
            <a:endParaRPr lang="en-US">
              <a:latin typeface="+mn-lt"/>
            </a:endParaRPr>
          </a:p>
        </p:txBody>
      </p:sp>
      <p:sp>
        <p:nvSpPr>
          <p:cNvPr id="60418" name="Text Box 2"/>
          <p:cNvSpPr txBox="1">
            <a:spLocks noChangeArrowheads="1"/>
          </p:cNvSpPr>
          <p:nvPr/>
        </p:nvSpPr>
        <p:spPr bwMode="auto">
          <a:xfrm>
            <a:off x="6757988" y="0"/>
            <a:ext cx="3189287" cy="581025"/>
          </a:xfrm>
          <a:prstGeom prst="rect">
            <a:avLst/>
          </a:prstGeom>
          <a:noFill/>
          <a:ln w="12700">
            <a:noFill/>
            <a:miter lim="800000"/>
            <a:headEnd type="none" w="sm" len="sm"/>
            <a:tailEnd type="none" w="sm" len="sm"/>
          </a:ln>
        </p:spPr>
        <p:txBody>
          <a:bodyPr wrap="none">
            <a:spAutoFit/>
          </a:bodyPr>
          <a:lstStyle/>
          <a:p>
            <a:pPr marL="457200" indent="-457200"/>
            <a:r>
              <a:rPr lang="en-US" sz="1600">
                <a:latin typeface="+mn-lt"/>
              </a:rPr>
              <a:t>2.	Developing distributed app</a:t>
            </a:r>
            <a:r>
              <a:rPr lang="ja-JP" altLang="en-US" sz="1600">
                <a:latin typeface="+mn-lt"/>
              </a:rPr>
              <a:t>’</a:t>
            </a:r>
            <a:r>
              <a:rPr lang="en-US" altLang="ja-JP" sz="1600">
                <a:latin typeface="+mn-lt"/>
              </a:rPr>
              <a:t>s</a:t>
            </a:r>
          </a:p>
          <a:p>
            <a:pPr marL="914400" lvl="1" indent="-457200"/>
            <a:r>
              <a:rPr lang="en-US" sz="1600">
                <a:solidFill>
                  <a:schemeClr val="hlink"/>
                </a:solidFill>
                <a:latin typeface="+mn-lt"/>
              </a:rPr>
              <a:t>2.	System models</a:t>
            </a:r>
          </a:p>
        </p:txBody>
      </p:sp>
      <p:sp>
        <p:nvSpPr>
          <p:cNvPr id="60419" name="Text Box 3"/>
          <p:cNvSpPr txBox="1">
            <a:spLocks noChangeArrowheads="1"/>
          </p:cNvSpPr>
          <p:nvPr/>
        </p:nvSpPr>
        <p:spPr bwMode="auto">
          <a:xfrm>
            <a:off x="271463" y="-6350"/>
            <a:ext cx="2463560" cy="461665"/>
          </a:xfrm>
          <a:prstGeom prst="rect">
            <a:avLst/>
          </a:prstGeom>
          <a:noFill/>
          <a:ln w="9525">
            <a:noFill/>
            <a:miter lim="800000"/>
            <a:headEnd/>
            <a:tailEnd/>
          </a:ln>
        </p:spPr>
        <p:txBody>
          <a:bodyPr wrap="none">
            <a:spAutoFit/>
          </a:bodyPr>
          <a:lstStyle/>
          <a:p>
            <a:pPr marL="457200" indent="-457200"/>
            <a:r>
              <a:rPr lang="en-US" sz="2400" b="1">
                <a:latin typeface="+mn-lt"/>
              </a:rPr>
              <a:t>Interaction model</a:t>
            </a:r>
            <a:endParaRPr lang="en-US" sz="2400">
              <a:solidFill>
                <a:schemeClr val="bg2"/>
              </a:solidFill>
              <a:latin typeface="+mn-lt"/>
            </a:endParaRPr>
          </a:p>
        </p:txBody>
      </p:sp>
      <p:sp>
        <p:nvSpPr>
          <p:cNvPr id="60420" name="Text Box 5"/>
          <p:cNvSpPr txBox="1">
            <a:spLocks noChangeArrowheads="1"/>
          </p:cNvSpPr>
          <p:nvPr/>
        </p:nvSpPr>
        <p:spPr bwMode="auto">
          <a:xfrm>
            <a:off x="227013" y="609600"/>
            <a:ext cx="6410281" cy="2862322"/>
          </a:xfrm>
          <a:prstGeom prst="rect">
            <a:avLst/>
          </a:prstGeom>
          <a:noFill/>
          <a:ln w="38100">
            <a:solidFill>
              <a:srgbClr val="0033CC"/>
            </a:solidFill>
            <a:miter lim="800000"/>
            <a:headEnd type="none" w="sm" len="sm"/>
            <a:tailEnd type="none" w="sm" len="sm"/>
          </a:ln>
        </p:spPr>
        <p:txBody>
          <a:bodyPr wrap="none">
            <a:spAutoFit/>
          </a:bodyPr>
          <a:lstStyle/>
          <a:p>
            <a:r>
              <a:rPr lang="en-US">
                <a:latin typeface="+mn-lt"/>
              </a:rPr>
              <a:t>A</a:t>
            </a:r>
            <a:r>
              <a:rPr lang="en-US" b="1">
                <a:latin typeface="+mn-lt"/>
              </a:rPr>
              <a:t> synchronous system</a:t>
            </a:r>
            <a:r>
              <a:rPr lang="en-US">
                <a:latin typeface="+mn-lt"/>
              </a:rPr>
              <a:t> is a system where</a:t>
            </a:r>
          </a:p>
          <a:p>
            <a:r>
              <a:rPr lang="en-US">
                <a:latin typeface="+mn-lt"/>
              </a:rPr>
              <a:t>   1. The time to execute each process step has </a:t>
            </a:r>
          </a:p>
          <a:p>
            <a:r>
              <a:rPr lang="en-US">
                <a:latin typeface="+mn-lt"/>
              </a:rPr>
              <a:t>	    a known lower and upper bound</a:t>
            </a:r>
          </a:p>
          <a:p>
            <a:r>
              <a:rPr lang="en-US">
                <a:latin typeface="+mn-lt"/>
              </a:rPr>
              <a:t>   2. Each message is received within a known bounded time</a:t>
            </a:r>
          </a:p>
          <a:p>
            <a:r>
              <a:rPr lang="en-US">
                <a:latin typeface="+mn-lt"/>
              </a:rPr>
              <a:t>   3. Each process controlled by local clock with </a:t>
            </a:r>
          </a:p>
          <a:p>
            <a:r>
              <a:rPr lang="en-US">
                <a:latin typeface="+mn-lt"/>
              </a:rPr>
              <a:t>	   known bound for drift rate w.r.t. real time</a:t>
            </a:r>
          </a:p>
          <a:p>
            <a:endParaRPr lang="en-US">
              <a:latin typeface="+mn-lt"/>
            </a:endParaRPr>
          </a:p>
          <a:p>
            <a:r>
              <a:rPr lang="en-US">
                <a:latin typeface="+mn-lt"/>
              </a:rPr>
              <a:t>An </a:t>
            </a:r>
            <a:r>
              <a:rPr lang="en-US" b="1">
                <a:latin typeface="+mn-lt"/>
              </a:rPr>
              <a:t>asynchronous system</a:t>
            </a:r>
            <a:r>
              <a:rPr lang="en-US">
                <a:latin typeface="+mn-lt"/>
              </a:rPr>
              <a:t> is a system where one of the </a:t>
            </a:r>
          </a:p>
          <a:p>
            <a:r>
              <a:rPr lang="en-US">
                <a:latin typeface="+mn-lt"/>
              </a:rPr>
              <a:t>above mentioned conditions does not hold.</a:t>
            </a:r>
          </a:p>
        </p:txBody>
      </p:sp>
      <p:graphicFrame>
        <p:nvGraphicFramePr>
          <p:cNvPr id="60421" name="Object 2"/>
          <p:cNvGraphicFramePr>
            <a:graphicFrameLocks noChangeAspect="1"/>
          </p:cNvGraphicFramePr>
          <p:nvPr>
            <p:extLst>
              <p:ext uri="{D42A27DB-BD31-4B8C-83A1-F6EECF244321}">
                <p14:modId xmlns:p14="http://schemas.microsoft.com/office/powerpoint/2010/main" val="1978205747"/>
              </p:ext>
            </p:extLst>
          </p:nvPr>
        </p:nvGraphicFramePr>
        <p:xfrm>
          <a:off x="2935288" y="3833813"/>
          <a:ext cx="3013075" cy="3024187"/>
        </p:xfrm>
        <a:graphic>
          <a:graphicData uri="http://schemas.openxmlformats.org/presentationml/2006/ole">
            <mc:AlternateContent xmlns:mc="http://schemas.openxmlformats.org/markup-compatibility/2006">
              <mc:Choice xmlns:v="urn:schemas-microsoft-com:vml" Requires="v">
                <p:oleObj spid="_x0000_s60435" name="VISIO" r:id="rId4" imgW="2742840" imgH="2753640" progId="Visio.Drawing.11">
                  <p:embed/>
                </p:oleObj>
              </mc:Choice>
              <mc:Fallback>
                <p:oleObj name="VISIO" r:id="rId4" imgW="2742840" imgH="2753640" progId="Visio.Drawing.11">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5288" y="3833813"/>
                        <a:ext cx="3013075" cy="3024187"/>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9999FF"/>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0422" name="Object 3"/>
          <p:cNvGraphicFramePr>
            <a:graphicFrameLocks noChangeAspect="1"/>
          </p:cNvGraphicFramePr>
          <p:nvPr>
            <p:extLst>
              <p:ext uri="{D42A27DB-BD31-4B8C-83A1-F6EECF244321}">
                <p14:modId xmlns:p14="http://schemas.microsoft.com/office/powerpoint/2010/main" val="1629275300"/>
              </p:ext>
            </p:extLst>
          </p:nvPr>
        </p:nvGraphicFramePr>
        <p:xfrm>
          <a:off x="5959475" y="3744913"/>
          <a:ext cx="3014663" cy="3113087"/>
        </p:xfrm>
        <a:graphic>
          <a:graphicData uri="http://schemas.openxmlformats.org/presentationml/2006/ole">
            <mc:AlternateContent xmlns:mc="http://schemas.openxmlformats.org/markup-compatibility/2006">
              <mc:Choice xmlns:v="urn:schemas-microsoft-com:vml" Requires="v">
                <p:oleObj spid="_x0000_s60436" name="VISIO" r:id="rId6" imgW="2597040" imgH="2681640" progId="Visio.Drawing.11">
                  <p:embed/>
                </p:oleObj>
              </mc:Choice>
              <mc:Fallback>
                <p:oleObj name="VISIO" r:id="rId6" imgW="2597040" imgH="2681640" progId="Visio.Drawing.11">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9475" y="3744913"/>
                        <a:ext cx="3014663" cy="3113087"/>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9999FF"/>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0423" name="Text Box 8"/>
          <p:cNvSpPr txBox="1">
            <a:spLocks noChangeArrowheads="1"/>
          </p:cNvSpPr>
          <p:nvPr/>
        </p:nvSpPr>
        <p:spPr bwMode="auto">
          <a:xfrm>
            <a:off x="198438" y="4730750"/>
            <a:ext cx="2754152" cy="1015663"/>
          </a:xfrm>
          <a:prstGeom prst="rect">
            <a:avLst/>
          </a:prstGeom>
          <a:noFill/>
          <a:ln w="12700">
            <a:noFill/>
            <a:miter lim="800000"/>
            <a:headEnd type="none" w="sm" len="sm"/>
            <a:tailEnd type="none" w="sm" len="sm"/>
          </a:ln>
        </p:spPr>
        <p:txBody>
          <a:bodyPr wrap="none">
            <a:spAutoFit/>
          </a:bodyPr>
          <a:lstStyle/>
          <a:p>
            <a:r>
              <a:rPr lang="en-US">
                <a:latin typeface="+mn-lt"/>
              </a:rPr>
              <a:t>Asynchronous system</a:t>
            </a:r>
          </a:p>
          <a:p>
            <a:r>
              <a:rPr lang="en-US">
                <a:latin typeface="+mn-lt"/>
              </a:rPr>
              <a:t>needs special algorithms</a:t>
            </a:r>
          </a:p>
          <a:p>
            <a:r>
              <a:rPr lang="en-US">
                <a:latin typeface="+mn-lt"/>
              </a:rPr>
              <a:t>to detect event order</a:t>
            </a:r>
          </a:p>
        </p:txBody>
      </p:sp>
      <p:pic>
        <p:nvPicPr>
          <p:cNvPr id="60424" name="Picture 8" descr="user1680_1177150352.jpg"/>
          <p:cNvPicPr>
            <a:picLocks noChangeAspect="1"/>
          </p:cNvPicPr>
          <p:nvPr/>
        </p:nvPicPr>
        <p:blipFill>
          <a:blip r:embed="rId8"/>
          <a:srcRect/>
          <a:stretch>
            <a:fillRect/>
          </a:stretch>
        </p:blipFill>
        <p:spPr bwMode="auto">
          <a:xfrm>
            <a:off x="7024688" y="1905000"/>
            <a:ext cx="2878137"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2"/>
          <p:cNvSpPr>
            <a:spLocks noGrp="1"/>
          </p:cNvSpPr>
          <p:nvPr>
            <p:ph type="sldNum" sz="quarter" idx="10"/>
          </p:nvPr>
        </p:nvSpPr>
        <p:spPr>
          <a:noFill/>
        </p:spPr>
        <p:txBody>
          <a:bodyPr/>
          <a:lstStyle/>
          <a:p>
            <a:fld id="{4980B300-7AF6-4DE2-AF4D-1F0C2068B6F8}" type="slidenum">
              <a:rPr lang="en-US">
                <a:latin typeface="+mn-lt"/>
              </a:rPr>
              <a:pPr/>
              <a:t>22</a:t>
            </a:fld>
            <a:endParaRPr lang="en-US">
              <a:latin typeface="+mn-lt"/>
            </a:endParaRPr>
          </a:p>
        </p:txBody>
      </p:sp>
      <p:sp>
        <p:nvSpPr>
          <p:cNvPr id="62466" name="Text Box 2"/>
          <p:cNvSpPr txBox="1">
            <a:spLocks noChangeArrowheads="1"/>
          </p:cNvSpPr>
          <p:nvPr/>
        </p:nvSpPr>
        <p:spPr bwMode="auto">
          <a:xfrm>
            <a:off x="6757988" y="0"/>
            <a:ext cx="3189287" cy="581025"/>
          </a:xfrm>
          <a:prstGeom prst="rect">
            <a:avLst/>
          </a:prstGeom>
          <a:noFill/>
          <a:ln w="12700">
            <a:noFill/>
            <a:miter lim="800000"/>
            <a:headEnd type="none" w="sm" len="sm"/>
            <a:tailEnd type="none" w="sm" len="sm"/>
          </a:ln>
        </p:spPr>
        <p:txBody>
          <a:bodyPr wrap="none">
            <a:spAutoFit/>
          </a:bodyPr>
          <a:lstStyle/>
          <a:p>
            <a:pPr marL="457200" indent="-457200"/>
            <a:r>
              <a:rPr lang="en-US" sz="1600">
                <a:latin typeface="+mn-lt"/>
              </a:rPr>
              <a:t>2.	Developing distributed app</a:t>
            </a:r>
            <a:r>
              <a:rPr lang="ja-JP" altLang="en-US" sz="1600">
                <a:latin typeface="+mn-lt"/>
              </a:rPr>
              <a:t>’</a:t>
            </a:r>
            <a:r>
              <a:rPr lang="en-US" altLang="ja-JP" sz="1600">
                <a:latin typeface="+mn-lt"/>
              </a:rPr>
              <a:t>s</a:t>
            </a:r>
          </a:p>
          <a:p>
            <a:pPr marL="914400" lvl="1" indent="-457200"/>
            <a:r>
              <a:rPr lang="en-US" sz="1600">
                <a:solidFill>
                  <a:schemeClr val="hlink"/>
                </a:solidFill>
                <a:latin typeface="+mn-lt"/>
              </a:rPr>
              <a:t>2.	System models</a:t>
            </a:r>
          </a:p>
        </p:txBody>
      </p:sp>
      <p:sp>
        <p:nvSpPr>
          <p:cNvPr id="62467" name="Text Box 3"/>
          <p:cNvSpPr txBox="1">
            <a:spLocks noChangeArrowheads="1"/>
          </p:cNvSpPr>
          <p:nvPr/>
        </p:nvSpPr>
        <p:spPr bwMode="auto">
          <a:xfrm>
            <a:off x="271463" y="-6350"/>
            <a:ext cx="1926489" cy="461665"/>
          </a:xfrm>
          <a:prstGeom prst="rect">
            <a:avLst/>
          </a:prstGeom>
          <a:noFill/>
          <a:ln w="9525">
            <a:noFill/>
            <a:miter lim="800000"/>
            <a:headEnd/>
            <a:tailEnd/>
          </a:ln>
        </p:spPr>
        <p:txBody>
          <a:bodyPr wrap="none">
            <a:spAutoFit/>
          </a:bodyPr>
          <a:lstStyle/>
          <a:p>
            <a:pPr marL="457200" indent="-457200"/>
            <a:r>
              <a:rPr lang="en-US" sz="2400" b="1">
                <a:latin typeface="+mn-lt"/>
              </a:rPr>
              <a:t>Failure model</a:t>
            </a:r>
            <a:endParaRPr lang="en-US" sz="2400">
              <a:solidFill>
                <a:schemeClr val="bg2"/>
              </a:solidFill>
              <a:latin typeface="+mn-lt"/>
            </a:endParaRPr>
          </a:p>
        </p:txBody>
      </p:sp>
      <p:sp>
        <p:nvSpPr>
          <p:cNvPr id="62468" name="Text Box 4"/>
          <p:cNvSpPr txBox="1">
            <a:spLocks noChangeArrowheads="1"/>
          </p:cNvSpPr>
          <p:nvPr/>
        </p:nvSpPr>
        <p:spPr bwMode="auto">
          <a:xfrm>
            <a:off x="342900" y="765175"/>
            <a:ext cx="8156913" cy="3477875"/>
          </a:xfrm>
          <a:prstGeom prst="rect">
            <a:avLst/>
          </a:prstGeom>
          <a:noFill/>
          <a:ln w="38100">
            <a:noFill/>
            <a:miter lim="800000"/>
            <a:headEnd type="none" w="sm" len="sm"/>
            <a:tailEnd type="none" w="sm" len="sm"/>
          </a:ln>
        </p:spPr>
        <p:txBody>
          <a:bodyPr wrap="none">
            <a:spAutoFit/>
          </a:bodyPr>
          <a:lstStyle/>
          <a:p>
            <a:r>
              <a:rPr lang="en-US" b="1">
                <a:solidFill>
                  <a:srgbClr val="0033CC"/>
                </a:solidFill>
                <a:latin typeface="+mn-lt"/>
              </a:rPr>
              <a:t>Omission </a:t>
            </a:r>
            <a:r>
              <a:rPr lang="en-US">
                <a:solidFill>
                  <a:srgbClr val="0033CC"/>
                </a:solidFill>
                <a:latin typeface="+mn-lt"/>
              </a:rPr>
              <a:t>failures</a:t>
            </a:r>
          </a:p>
          <a:p>
            <a:r>
              <a:rPr lang="en-US">
                <a:latin typeface="+mn-lt"/>
              </a:rPr>
              <a:t>	a component fails to perform an action </a:t>
            </a:r>
          </a:p>
          <a:p>
            <a:pPr lvl="2">
              <a:buFontTx/>
              <a:buChar char="•"/>
            </a:pPr>
            <a:r>
              <a:rPr lang="en-US">
                <a:latin typeface="+mn-lt"/>
              </a:rPr>
              <a:t> Process omission : a process does not fulfill a request </a:t>
            </a:r>
          </a:p>
          <a:p>
            <a:pPr lvl="2">
              <a:buFontTx/>
              <a:buChar char="•"/>
            </a:pPr>
            <a:r>
              <a:rPr lang="en-US">
                <a:latin typeface="+mn-lt"/>
              </a:rPr>
              <a:t> Channel omission: a communication link fails to deliver a message</a:t>
            </a:r>
          </a:p>
          <a:p>
            <a:pPr lvl="2"/>
            <a:endParaRPr lang="en-US" b="1">
              <a:latin typeface="+mn-lt"/>
            </a:endParaRPr>
          </a:p>
          <a:p>
            <a:r>
              <a:rPr lang="en-US" b="1">
                <a:solidFill>
                  <a:srgbClr val="0033CC"/>
                </a:solidFill>
                <a:latin typeface="+mn-lt"/>
              </a:rPr>
              <a:t>Byzanthine</a:t>
            </a:r>
            <a:r>
              <a:rPr lang="en-US">
                <a:solidFill>
                  <a:srgbClr val="0033CC"/>
                </a:solidFill>
                <a:latin typeface="+mn-lt"/>
              </a:rPr>
              <a:t> failures</a:t>
            </a:r>
          </a:p>
          <a:p>
            <a:r>
              <a:rPr lang="en-US">
                <a:latin typeface="+mn-lt"/>
              </a:rPr>
              <a:t>	arbitrary behavior (e.g. a process giving the wrong result)</a:t>
            </a:r>
          </a:p>
          <a:p>
            <a:endParaRPr lang="en-US" b="1">
              <a:latin typeface="+mn-lt"/>
            </a:endParaRPr>
          </a:p>
          <a:p>
            <a:r>
              <a:rPr lang="en-US" b="1">
                <a:solidFill>
                  <a:srgbClr val="0033CC"/>
                </a:solidFill>
                <a:latin typeface="+mn-lt"/>
              </a:rPr>
              <a:t>Timing</a:t>
            </a:r>
            <a:r>
              <a:rPr lang="en-US">
                <a:solidFill>
                  <a:srgbClr val="0033CC"/>
                </a:solidFill>
                <a:latin typeface="+mn-lt"/>
              </a:rPr>
              <a:t> failures</a:t>
            </a:r>
          </a:p>
          <a:p>
            <a:r>
              <a:rPr lang="en-US">
                <a:latin typeface="+mn-lt"/>
              </a:rPr>
              <a:t>	a synchronous system is violating one (or more) </a:t>
            </a:r>
          </a:p>
          <a:p>
            <a:r>
              <a:rPr lang="en-US">
                <a:latin typeface="+mn-lt"/>
              </a:rPr>
              <a:t>	of its timing constraints</a:t>
            </a:r>
          </a:p>
        </p:txBody>
      </p:sp>
      <p:sp>
        <p:nvSpPr>
          <p:cNvPr id="62469" name="Text Box 8"/>
          <p:cNvSpPr txBox="1">
            <a:spLocks noChangeArrowheads="1"/>
          </p:cNvSpPr>
          <p:nvPr/>
        </p:nvSpPr>
        <p:spPr bwMode="auto">
          <a:xfrm>
            <a:off x="414338" y="4652963"/>
            <a:ext cx="2564228" cy="1015663"/>
          </a:xfrm>
          <a:prstGeom prst="rect">
            <a:avLst/>
          </a:prstGeom>
          <a:noFill/>
          <a:ln w="12700">
            <a:noFill/>
            <a:miter lim="800000"/>
            <a:headEnd type="none" w="sm" len="sm"/>
            <a:tailEnd type="none" w="sm" len="sm"/>
          </a:ln>
        </p:spPr>
        <p:txBody>
          <a:bodyPr wrap="none">
            <a:spAutoFit/>
          </a:bodyPr>
          <a:lstStyle/>
          <a:p>
            <a:r>
              <a:rPr lang="en-US">
                <a:solidFill>
                  <a:srgbClr val="0033CC"/>
                </a:solidFill>
                <a:latin typeface="+mn-lt"/>
              </a:rPr>
              <a:t>Detection mechanisms</a:t>
            </a:r>
          </a:p>
          <a:p>
            <a:r>
              <a:rPr lang="en-US">
                <a:latin typeface="+mn-lt"/>
              </a:rPr>
              <a:t>	heartbeat</a:t>
            </a:r>
          </a:p>
          <a:p>
            <a:r>
              <a:rPr lang="en-US">
                <a:latin typeface="+mn-lt"/>
              </a:rPr>
              <a:t>	timout</a:t>
            </a:r>
          </a:p>
        </p:txBody>
      </p:sp>
      <p:pic>
        <p:nvPicPr>
          <p:cNvPr id="62470" name="Picture 6" descr="SystemFailurePrintOut.jpg"/>
          <p:cNvPicPr>
            <a:picLocks noChangeAspect="1"/>
          </p:cNvPicPr>
          <p:nvPr/>
        </p:nvPicPr>
        <p:blipFill>
          <a:blip r:embed="rId3"/>
          <a:srcRect/>
          <a:stretch>
            <a:fillRect/>
          </a:stretch>
        </p:blipFill>
        <p:spPr bwMode="auto">
          <a:xfrm>
            <a:off x="4722813" y="4038600"/>
            <a:ext cx="4598987" cy="2593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2"/>
          <p:cNvSpPr>
            <a:spLocks noGrp="1"/>
          </p:cNvSpPr>
          <p:nvPr>
            <p:ph type="sldNum" sz="quarter" idx="10"/>
          </p:nvPr>
        </p:nvSpPr>
        <p:spPr>
          <a:noFill/>
        </p:spPr>
        <p:txBody>
          <a:bodyPr/>
          <a:lstStyle/>
          <a:p>
            <a:fld id="{1F28B343-08FB-4CEE-85B4-06E34BB4C00A}" type="slidenum">
              <a:rPr lang="en-US">
                <a:latin typeface="+mn-lt"/>
              </a:rPr>
              <a:pPr/>
              <a:t>23</a:t>
            </a:fld>
            <a:endParaRPr lang="en-US">
              <a:latin typeface="+mn-lt"/>
            </a:endParaRPr>
          </a:p>
        </p:txBody>
      </p:sp>
      <p:sp>
        <p:nvSpPr>
          <p:cNvPr id="64514" name="Text Box 2"/>
          <p:cNvSpPr txBox="1">
            <a:spLocks noChangeArrowheads="1"/>
          </p:cNvSpPr>
          <p:nvPr/>
        </p:nvSpPr>
        <p:spPr bwMode="auto">
          <a:xfrm>
            <a:off x="6757988" y="0"/>
            <a:ext cx="3189287" cy="581025"/>
          </a:xfrm>
          <a:prstGeom prst="rect">
            <a:avLst/>
          </a:prstGeom>
          <a:noFill/>
          <a:ln w="12700">
            <a:noFill/>
            <a:miter lim="800000"/>
            <a:headEnd type="none" w="sm" len="sm"/>
            <a:tailEnd type="none" w="sm" len="sm"/>
          </a:ln>
        </p:spPr>
        <p:txBody>
          <a:bodyPr wrap="none">
            <a:spAutoFit/>
          </a:bodyPr>
          <a:lstStyle/>
          <a:p>
            <a:pPr marL="457200" indent="-457200"/>
            <a:r>
              <a:rPr lang="en-US" sz="1600">
                <a:latin typeface="+mn-lt"/>
              </a:rPr>
              <a:t>2.	Developing distributed app</a:t>
            </a:r>
            <a:r>
              <a:rPr lang="ja-JP" altLang="en-US" sz="1600">
                <a:latin typeface="+mn-lt"/>
              </a:rPr>
              <a:t>’</a:t>
            </a:r>
            <a:r>
              <a:rPr lang="en-US" altLang="ja-JP" sz="1600">
                <a:latin typeface="+mn-lt"/>
              </a:rPr>
              <a:t>s</a:t>
            </a:r>
          </a:p>
          <a:p>
            <a:pPr marL="914400" lvl="1" indent="-457200"/>
            <a:r>
              <a:rPr lang="en-US" sz="1600">
                <a:solidFill>
                  <a:schemeClr val="hlink"/>
                </a:solidFill>
                <a:latin typeface="+mn-lt"/>
              </a:rPr>
              <a:t>2.	System models</a:t>
            </a:r>
          </a:p>
        </p:txBody>
      </p:sp>
      <p:sp>
        <p:nvSpPr>
          <p:cNvPr id="64515" name="Text Box 3"/>
          <p:cNvSpPr txBox="1">
            <a:spLocks noChangeArrowheads="1"/>
          </p:cNvSpPr>
          <p:nvPr/>
        </p:nvSpPr>
        <p:spPr bwMode="auto">
          <a:xfrm>
            <a:off x="271463" y="-6350"/>
            <a:ext cx="2097049" cy="461665"/>
          </a:xfrm>
          <a:prstGeom prst="rect">
            <a:avLst/>
          </a:prstGeom>
          <a:noFill/>
          <a:ln w="9525">
            <a:noFill/>
            <a:miter lim="800000"/>
            <a:headEnd/>
            <a:tailEnd/>
          </a:ln>
        </p:spPr>
        <p:txBody>
          <a:bodyPr wrap="none">
            <a:spAutoFit/>
          </a:bodyPr>
          <a:lstStyle/>
          <a:p>
            <a:pPr marL="457200" indent="-457200"/>
            <a:r>
              <a:rPr lang="en-US" sz="2400" b="1">
                <a:latin typeface="+mn-lt"/>
              </a:rPr>
              <a:t>Security model</a:t>
            </a:r>
            <a:endParaRPr lang="en-US" sz="2400">
              <a:solidFill>
                <a:schemeClr val="bg2"/>
              </a:solidFill>
              <a:latin typeface="+mn-lt"/>
            </a:endParaRPr>
          </a:p>
        </p:txBody>
      </p:sp>
      <p:sp>
        <p:nvSpPr>
          <p:cNvPr id="64516" name="Text Box 4"/>
          <p:cNvSpPr txBox="1">
            <a:spLocks noChangeArrowheads="1"/>
          </p:cNvSpPr>
          <p:nvPr/>
        </p:nvSpPr>
        <p:spPr bwMode="auto">
          <a:xfrm>
            <a:off x="342900" y="765175"/>
            <a:ext cx="184150" cy="396875"/>
          </a:xfrm>
          <a:prstGeom prst="rect">
            <a:avLst/>
          </a:prstGeom>
          <a:noFill/>
          <a:ln w="38100">
            <a:noFill/>
            <a:miter lim="800000"/>
            <a:headEnd type="none" w="sm" len="sm"/>
            <a:tailEnd type="none" w="sm" len="sm"/>
          </a:ln>
        </p:spPr>
        <p:txBody>
          <a:bodyPr wrap="none">
            <a:spAutoFit/>
          </a:bodyPr>
          <a:lstStyle/>
          <a:p>
            <a:endParaRPr lang="nl-BE">
              <a:latin typeface="+mn-lt"/>
            </a:endParaRPr>
          </a:p>
        </p:txBody>
      </p:sp>
      <p:sp>
        <p:nvSpPr>
          <p:cNvPr id="64517" name="Text Box 15"/>
          <p:cNvSpPr txBox="1">
            <a:spLocks noChangeArrowheads="1"/>
          </p:cNvSpPr>
          <p:nvPr/>
        </p:nvSpPr>
        <p:spPr bwMode="auto">
          <a:xfrm>
            <a:off x="150813" y="1295400"/>
            <a:ext cx="5966762" cy="3785652"/>
          </a:xfrm>
          <a:prstGeom prst="rect">
            <a:avLst/>
          </a:prstGeom>
          <a:noFill/>
          <a:ln w="12700">
            <a:noFill/>
            <a:miter lim="800000"/>
            <a:headEnd type="none" w="sm" len="sm"/>
            <a:tailEnd type="none" w="sm" len="sm"/>
          </a:ln>
        </p:spPr>
        <p:txBody>
          <a:bodyPr wrap="none">
            <a:spAutoFit/>
          </a:bodyPr>
          <a:lstStyle/>
          <a:p>
            <a:r>
              <a:rPr lang="en-US">
                <a:solidFill>
                  <a:schemeClr val="hlink"/>
                </a:solidFill>
                <a:latin typeface="+mn-lt"/>
              </a:rPr>
              <a:t>Security threats</a:t>
            </a:r>
          </a:p>
          <a:p>
            <a:r>
              <a:rPr lang="en-US">
                <a:solidFill>
                  <a:srgbClr val="0033CC"/>
                </a:solidFill>
                <a:latin typeface="+mn-lt"/>
              </a:rPr>
              <a:t>Process</a:t>
            </a:r>
          </a:p>
          <a:p>
            <a:r>
              <a:rPr lang="en-US">
                <a:latin typeface="+mn-lt"/>
              </a:rPr>
              <a:t>	server : enemy can use intercepted credentials</a:t>
            </a:r>
          </a:p>
          <a:p>
            <a:r>
              <a:rPr lang="en-US">
                <a:latin typeface="+mn-lt"/>
              </a:rPr>
              <a:t>	client : enemy can pretend to be server</a:t>
            </a:r>
          </a:p>
          <a:p>
            <a:r>
              <a:rPr lang="en-US">
                <a:solidFill>
                  <a:srgbClr val="0033CC"/>
                </a:solidFill>
                <a:latin typeface="+mn-lt"/>
              </a:rPr>
              <a:t>Channels</a:t>
            </a:r>
          </a:p>
          <a:p>
            <a:r>
              <a:rPr lang="en-US">
                <a:latin typeface="+mn-lt"/>
              </a:rPr>
              <a:t>	copy,change,replay, create messages</a:t>
            </a:r>
          </a:p>
          <a:p>
            <a:r>
              <a:rPr lang="en-US">
                <a:solidFill>
                  <a:srgbClr val="0033CC"/>
                </a:solidFill>
                <a:latin typeface="+mn-lt"/>
              </a:rPr>
              <a:t>Privacy issues</a:t>
            </a:r>
            <a:endParaRPr lang="en-US">
              <a:latin typeface="+mn-lt"/>
            </a:endParaRPr>
          </a:p>
          <a:p>
            <a:endParaRPr lang="en-US">
              <a:latin typeface="+mn-lt"/>
            </a:endParaRPr>
          </a:p>
          <a:p>
            <a:r>
              <a:rPr lang="en-US">
                <a:solidFill>
                  <a:schemeClr val="accent2"/>
                </a:solidFill>
                <a:latin typeface="+mn-lt"/>
              </a:rPr>
              <a:t>Solution</a:t>
            </a:r>
          </a:p>
          <a:p>
            <a:r>
              <a:rPr lang="en-US">
                <a:latin typeface="+mn-lt"/>
              </a:rPr>
              <a:t>	Authentication/Authorization infrastructure</a:t>
            </a:r>
          </a:p>
          <a:p>
            <a:r>
              <a:rPr lang="en-US">
                <a:latin typeface="+mn-lt"/>
              </a:rPr>
              <a:t>	+ Crytographic solutions </a:t>
            </a:r>
          </a:p>
          <a:p>
            <a:r>
              <a:rPr lang="en-US">
                <a:latin typeface="+mn-lt"/>
              </a:rPr>
              <a:t>		(shared secret, asymmetric keys, ...)</a:t>
            </a:r>
          </a:p>
        </p:txBody>
      </p:sp>
      <p:pic>
        <p:nvPicPr>
          <p:cNvPr id="64518" name="Picture 6" descr="8673bb2b-6b1a-4fb8-93a0-b4c7bead6225.jpg"/>
          <p:cNvPicPr>
            <a:picLocks noChangeAspect="1"/>
          </p:cNvPicPr>
          <p:nvPr/>
        </p:nvPicPr>
        <p:blipFill>
          <a:blip r:embed="rId3"/>
          <a:srcRect/>
          <a:stretch>
            <a:fillRect/>
          </a:stretch>
        </p:blipFill>
        <p:spPr bwMode="auto">
          <a:xfrm>
            <a:off x="6704013" y="1143000"/>
            <a:ext cx="3200400"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2"/>
          <p:cNvSpPr>
            <a:spLocks noGrp="1"/>
          </p:cNvSpPr>
          <p:nvPr>
            <p:ph type="sldNum" sz="quarter" idx="10"/>
          </p:nvPr>
        </p:nvSpPr>
        <p:spPr>
          <a:noFill/>
        </p:spPr>
        <p:txBody>
          <a:bodyPr/>
          <a:lstStyle/>
          <a:p>
            <a:fld id="{8FE77751-2296-4050-9A65-D194720DFB3A}" type="slidenum">
              <a:rPr lang="en-US">
                <a:latin typeface="+mn-lt"/>
              </a:rPr>
              <a:pPr/>
              <a:t>24</a:t>
            </a:fld>
            <a:endParaRPr lang="en-US">
              <a:latin typeface="+mn-lt"/>
            </a:endParaRPr>
          </a:p>
        </p:txBody>
      </p:sp>
      <p:sp>
        <p:nvSpPr>
          <p:cNvPr id="66562" name="Text Box 2"/>
          <p:cNvSpPr txBox="1">
            <a:spLocks noChangeArrowheads="1"/>
          </p:cNvSpPr>
          <p:nvPr/>
        </p:nvSpPr>
        <p:spPr bwMode="auto">
          <a:xfrm>
            <a:off x="6757988" y="0"/>
            <a:ext cx="3189287" cy="581025"/>
          </a:xfrm>
          <a:prstGeom prst="rect">
            <a:avLst/>
          </a:prstGeom>
          <a:noFill/>
          <a:ln w="12700">
            <a:noFill/>
            <a:miter lim="800000"/>
            <a:headEnd type="none" w="sm" len="sm"/>
            <a:tailEnd type="none" w="sm" len="sm"/>
          </a:ln>
        </p:spPr>
        <p:txBody>
          <a:bodyPr wrap="none">
            <a:spAutoFit/>
          </a:bodyPr>
          <a:lstStyle/>
          <a:p>
            <a:pPr marL="457200" indent="-457200"/>
            <a:r>
              <a:rPr lang="en-US" sz="1600">
                <a:latin typeface="+mn-lt"/>
              </a:rPr>
              <a:t>2.	Developing distributed app</a:t>
            </a:r>
            <a:r>
              <a:rPr lang="ja-JP" altLang="en-US" sz="1600">
                <a:latin typeface="+mn-lt"/>
              </a:rPr>
              <a:t>’</a:t>
            </a:r>
            <a:r>
              <a:rPr lang="en-US" altLang="ja-JP" sz="1600">
                <a:latin typeface="+mn-lt"/>
              </a:rPr>
              <a:t>s</a:t>
            </a:r>
          </a:p>
          <a:p>
            <a:pPr marL="914400" lvl="1" indent="-457200"/>
            <a:r>
              <a:rPr lang="en-US" sz="1600">
                <a:solidFill>
                  <a:schemeClr val="hlink"/>
                </a:solidFill>
                <a:latin typeface="+mn-lt"/>
              </a:rPr>
              <a:t>3.	Challenges</a:t>
            </a:r>
          </a:p>
        </p:txBody>
      </p:sp>
      <p:sp>
        <p:nvSpPr>
          <p:cNvPr id="66563" name="Text Box 3"/>
          <p:cNvSpPr txBox="1">
            <a:spLocks noChangeArrowheads="1"/>
          </p:cNvSpPr>
          <p:nvPr/>
        </p:nvSpPr>
        <p:spPr bwMode="auto">
          <a:xfrm>
            <a:off x="271463" y="-6350"/>
            <a:ext cx="5778761" cy="461665"/>
          </a:xfrm>
          <a:prstGeom prst="rect">
            <a:avLst/>
          </a:prstGeom>
          <a:noFill/>
          <a:ln w="9525">
            <a:noFill/>
            <a:miter lim="800000"/>
            <a:headEnd/>
            <a:tailEnd/>
          </a:ln>
        </p:spPr>
        <p:txBody>
          <a:bodyPr wrap="none">
            <a:spAutoFit/>
          </a:bodyPr>
          <a:lstStyle/>
          <a:p>
            <a:pPr marL="457200" indent="-457200"/>
            <a:r>
              <a:rPr lang="en-US" sz="2400" b="1">
                <a:latin typeface="+mn-lt"/>
              </a:rPr>
              <a:t>Challenges for developing distributed app</a:t>
            </a:r>
            <a:r>
              <a:rPr lang="ja-JP" altLang="en-US" sz="2400" b="1">
                <a:latin typeface="+mn-lt"/>
              </a:rPr>
              <a:t>’</a:t>
            </a:r>
            <a:r>
              <a:rPr lang="en-US" altLang="ja-JP" sz="2400" b="1">
                <a:latin typeface="+mn-lt"/>
              </a:rPr>
              <a:t>s</a:t>
            </a:r>
            <a:endParaRPr lang="en-US" sz="2400">
              <a:solidFill>
                <a:schemeClr val="bg2"/>
              </a:solidFill>
              <a:latin typeface="+mn-lt"/>
            </a:endParaRPr>
          </a:p>
        </p:txBody>
      </p:sp>
      <p:sp>
        <p:nvSpPr>
          <p:cNvPr id="66564" name="Text Box 5"/>
          <p:cNvSpPr txBox="1">
            <a:spLocks noChangeArrowheads="1"/>
          </p:cNvSpPr>
          <p:nvPr/>
        </p:nvSpPr>
        <p:spPr bwMode="auto">
          <a:xfrm>
            <a:off x="198438" y="744538"/>
            <a:ext cx="8847807" cy="6063198"/>
          </a:xfrm>
          <a:prstGeom prst="rect">
            <a:avLst/>
          </a:prstGeom>
          <a:noFill/>
          <a:ln w="12700">
            <a:noFill/>
            <a:miter lim="800000"/>
            <a:headEnd type="none" w="sm" len="sm"/>
            <a:tailEnd type="none" w="sm" len="sm"/>
          </a:ln>
        </p:spPr>
        <p:txBody>
          <a:bodyPr wrap="none">
            <a:spAutoFit/>
          </a:bodyPr>
          <a:lstStyle/>
          <a:p>
            <a:r>
              <a:rPr lang="en-US" b="1" dirty="0">
                <a:solidFill>
                  <a:schemeClr val="hlink"/>
                </a:solidFill>
                <a:latin typeface="+mn-lt"/>
              </a:rPr>
              <a:t>Challenge					</a:t>
            </a:r>
            <a:r>
              <a:rPr lang="en-US" b="1" dirty="0">
                <a:solidFill>
                  <a:schemeClr val="accent2"/>
                </a:solidFill>
                <a:latin typeface="+mn-lt"/>
              </a:rPr>
              <a:t>Solution</a:t>
            </a:r>
          </a:p>
          <a:p>
            <a:endParaRPr lang="en-US" dirty="0">
              <a:solidFill>
                <a:schemeClr val="hlink"/>
              </a:solidFill>
              <a:latin typeface="+mn-lt"/>
            </a:endParaRPr>
          </a:p>
          <a:p>
            <a:r>
              <a:rPr lang="en-US" dirty="0">
                <a:solidFill>
                  <a:schemeClr val="hlink"/>
                </a:solidFill>
                <a:latin typeface="+mn-lt"/>
              </a:rPr>
              <a:t>Heterogeneity</a:t>
            </a:r>
          </a:p>
          <a:p>
            <a:r>
              <a:rPr lang="en-US" sz="1600" dirty="0">
                <a:latin typeface="+mn-lt"/>
              </a:rPr>
              <a:t>physical/L2 network				</a:t>
            </a:r>
            <a:r>
              <a:rPr lang="en-US" sz="1600" dirty="0" smtClean="0">
                <a:latin typeface="+mn-lt"/>
              </a:rPr>
              <a:t>	Common </a:t>
            </a:r>
            <a:r>
              <a:rPr lang="en-US" sz="1600" dirty="0">
                <a:latin typeface="+mn-lt"/>
              </a:rPr>
              <a:t>(standard) protocols</a:t>
            </a:r>
          </a:p>
          <a:p>
            <a:r>
              <a:rPr lang="en-US" sz="1600" dirty="0">
                <a:latin typeface="+mn-lt"/>
              </a:rPr>
              <a:t>hardware 					</a:t>
            </a:r>
            <a:r>
              <a:rPr lang="en-US" sz="1600" dirty="0" smtClean="0">
                <a:latin typeface="+mn-lt"/>
              </a:rPr>
              <a:t>	Virtualization</a:t>
            </a:r>
            <a:endParaRPr lang="en-US" sz="1600" dirty="0">
              <a:latin typeface="+mn-lt"/>
            </a:endParaRPr>
          </a:p>
          <a:p>
            <a:r>
              <a:rPr lang="en-US" sz="1600" dirty="0">
                <a:latin typeface="+mn-lt"/>
              </a:rPr>
              <a:t>operating system					Virtual </a:t>
            </a:r>
            <a:r>
              <a:rPr lang="en-US" sz="1600" dirty="0" err="1">
                <a:latin typeface="+mn-lt"/>
              </a:rPr>
              <a:t>machins</a:t>
            </a:r>
            <a:endParaRPr lang="en-US" sz="1600" dirty="0">
              <a:latin typeface="+mn-lt"/>
            </a:endParaRPr>
          </a:p>
          <a:p>
            <a:r>
              <a:rPr lang="en-US" sz="1600" dirty="0">
                <a:latin typeface="+mn-lt"/>
              </a:rPr>
              <a:t>programming languages				Middleware</a:t>
            </a:r>
          </a:p>
          <a:p>
            <a:endParaRPr lang="en-US" sz="1600" dirty="0">
              <a:latin typeface="+mn-lt"/>
            </a:endParaRPr>
          </a:p>
          <a:p>
            <a:r>
              <a:rPr lang="en-US" dirty="0">
                <a:solidFill>
                  <a:schemeClr val="hlink"/>
                </a:solidFill>
                <a:latin typeface="+mn-lt"/>
              </a:rPr>
              <a:t>Security</a:t>
            </a:r>
          </a:p>
          <a:p>
            <a:r>
              <a:rPr lang="en-US" sz="1600" dirty="0">
                <a:latin typeface="+mn-lt"/>
              </a:rPr>
              <a:t>privacy (e.g. financial/medical data)			cryptographic infrastructure</a:t>
            </a:r>
          </a:p>
          <a:p>
            <a:r>
              <a:rPr lang="en-US" sz="1600" dirty="0">
                <a:latin typeface="+mn-lt"/>
              </a:rPr>
              <a:t>secure accounting					authorization/authentication</a:t>
            </a:r>
          </a:p>
          <a:p>
            <a:r>
              <a:rPr lang="en-US" sz="1600" dirty="0">
                <a:latin typeface="+mn-lt"/>
              </a:rPr>
              <a:t>prove identity 					virus scanning</a:t>
            </a:r>
          </a:p>
          <a:p>
            <a:r>
              <a:rPr lang="en-US" sz="1600" dirty="0">
                <a:latin typeface="+mn-lt"/>
              </a:rPr>
              <a:t>viruses						firewall, VPN</a:t>
            </a:r>
          </a:p>
          <a:p>
            <a:r>
              <a:rPr lang="en-US" sz="1600" dirty="0">
                <a:latin typeface="+mn-lt"/>
              </a:rPr>
              <a:t>(distributed) denial of service attacks		</a:t>
            </a:r>
            <a:r>
              <a:rPr lang="en-US" sz="1600" dirty="0" smtClean="0">
                <a:latin typeface="+mn-lt"/>
              </a:rPr>
              <a:t>	sandboxing</a:t>
            </a:r>
            <a:endParaRPr lang="en-US" sz="1600" dirty="0">
              <a:latin typeface="+mn-lt"/>
            </a:endParaRPr>
          </a:p>
          <a:p>
            <a:r>
              <a:rPr lang="en-US" sz="1600" dirty="0">
                <a:latin typeface="+mn-lt"/>
              </a:rPr>
              <a:t>mobile code</a:t>
            </a:r>
          </a:p>
          <a:p>
            <a:endParaRPr lang="en-US" sz="1600" dirty="0">
              <a:latin typeface="+mn-lt"/>
            </a:endParaRPr>
          </a:p>
          <a:p>
            <a:r>
              <a:rPr lang="en-US" dirty="0">
                <a:solidFill>
                  <a:schemeClr val="hlink"/>
                </a:solidFill>
                <a:latin typeface="+mn-lt"/>
              </a:rPr>
              <a:t>Scalability</a:t>
            </a:r>
          </a:p>
          <a:p>
            <a:r>
              <a:rPr lang="en-US" sz="1600" dirty="0">
                <a:latin typeface="+mn-lt"/>
              </a:rPr>
              <a:t>scaling of infrastructure cost			</a:t>
            </a:r>
            <a:r>
              <a:rPr lang="en-US" sz="1600" dirty="0" smtClean="0">
                <a:latin typeface="+mn-lt"/>
              </a:rPr>
              <a:t>	clever </a:t>
            </a:r>
            <a:r>
              <a:rPr lang="en-US" sz="1600" dirty="0">
                <a:latin typeface="+mn-lt"/>
              </a:rPr>
              <a:t>design </a:t>
            </a:r>
            <a:br>
              <a:rPr lang="en-US" sz="1600" dirty="0">
                <a:latin typeface="+mn-lt"/>
              </a:rPr>
            </a:br>
            <a:r>
              <a:rPr lang="en-US" sz="1600" dirty="0">
                <a:latin typeface="+mn-lt"/>
              </a:rPr>
              <a:t>	physical cost = O(#users)			 automatic replication of components</a:t>
            </a:r>
          </a:p>
          <a:p>
            <a:r>
              <a:rPr lang="en-US" sz="1600" dirty="0">
                <a:latin typeface="+mn-lt"/>
              </a:rPr>
              <a:t>performance scaling</a:t>
            </a:r>
          </a:p>
          <a:p>
            <a:r>
              <a:rPr lang="en-US" sz="1600" dirty="0">
                <a:latin typeface="+mn-lt"/>
              </a:rPr>
              <a:t>scaling of logical resources</a:t>
            </a:r>
          </a:p>
          <a:p>
            <a:r>
              <a:rPr lang="en-US" sz="1600" dirty="0">
                <a:latin typeface="+mn-lt"/>
              </a:rPr>
              <a:t>performance bottlenecks</a:t>
            </a:r>
          </a:p>
          <a:p>
            <a:endParaRPr lang="en-US" sz="1600" dirty="0">
              <a:solidFill>
                <a:schemeClr val="hlink"/>
              </a:solidFill>
              <a:latin typeface="+mn-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2"/>
          <p:cNvSpPr>
            <a:spLocks noGrp="1"/>
          </p:cNvSpPr>
          <p:nvPr>
            <p:ph type="sldNum" sz="quarter" idx="10"/>
          </p:nvPr>
        </p:nvSpPr>
        <p:spPr>
          <a:noFill/>
        </p:spPr>
        <p:txBody>
          <a:bodyPr/>
          <a:lstStyle/>
          <a:p>
            <a:fld id="{7C4EE11C-7639-4630-A240-81262AC8C0A6}" type="slidenum">
              <a:rPr lang="en-US"/>
              <a:pPr/>
              <a:t>25</a:t>
            </a:fld>
            <a:endParaRPr lang="en-US"/>
          </a:p>
        </p:txBody>
      </p:sp>
      <p:sp>
        <p:nvSpPr>
          <p:cNvPr id="68610" name="Text Box 2"/>
          <p:cNvSpPr txBox="1">
            <a:spLocks noChangeArrowheads="1"/>
          </p:cNvSpPr>
          <p:nvPr/>
        </p:nvSpPr>
        <p:spPr bwMode="auto">
          <a:xfrm>
            <a:off x="6757988" y="0"/>
            <a:ext cx="3189287" cy="581025"/>
          </a:xfrm>
          <a:prstGeom prst="rect">
            <a:avLst/>
          </a:prstGeom>
          <a:noFill/>
          <a:ln w="12700">
            <a:noFill/>
            <a:miter lim="800000"/>
            <a:headEnd type="none" w="sm" len="sm"/>
            <a:tailEnd type="none" w="sm" len="sm"/>
          </a:ln>
        </p:spPr>
        <p:txBody>
          <a:bodyPr wrap="none">
            <a:spAutoFit/>
          </a:bodyPr>
          <a:lstStyle/>
          <a:p>
            <a:pPr marL="457200" indent="-457200"/>
            <a:r>
              <a:rPr lang="en-US" sz="1600"/>
              <a:t>2.	Developing distributed app</a:t>
            </a:r>
            <a:r>
              <a:rPr lang="ja-JP" altLang="en-US" sz="1600"/>
              <a:t>’</a:t>
            </a:r>
            <a:r>
              <a:rPr lang="en-US" altLang="ja-JP" sz="1600"/>
              <a:t>s</a:t>
            </a:r>
          </a:p>
          <a:p>
            <a:pPr marL="914400" lvl="1" indent="-457200"/>
            <a:r>
              <a:rPr lang="en-US" sz="1600">
                <a:solidFill>
                  <a:schemeClr val="hlink"/>
                </a:solidFill>
              </a:rPr>
              <a:t>3.	Challenges</a:t>
            </a:r>
          </a:p>
        </p:txBody>
      </p:sp>
      <p:sp>
        <p:nvSpPr>
          <p:cNvPr id="68611" name="Text Box 3"/>
          <p:cNvSpPr txBox="1">
            <a:spLocks noChangeArrowheads="1"/>
          </p:cNvSpPr>
          <p:nvPr/>
        </p:nvSpPr>
        <p:spPr bwMode="auto">
          <a:xfrm>
            <a:off x="271463" y="-6350"/>
            <a:ext cx="6527800" cy="457200"/>
          </a:xfrm>
          <a:prstGeom prst="rect">
            <a:avLst/>
          </a:prstGeom>
          <a:noFill/>
          <a:ln w="9525">
            <a:noFill/>
            <a:miter lim="800000"/>
            <a:headEnd/>
            <a:tailEnd/>
          </a:ln>
        </p:spPr>
        <p:txBody>
          <a:bodyPr wrap="none">
            <a:spAutoFit/>
          </a:bodyPr>
          <a:lstStyle/>
          <a:p>
            <a:pPr marL="457200" indent="-457200"/>
            <a:r>
              <a:rPr lang="en-US" sz="2400" b="1"/>
              <a:t>Challenges for developing distributed app</a:t>
            </a:r>
            <a:r>
              <a:rPr lang="ja-JP" altLang="en-US" sz="2400" b="1"/>
              <a:t>’</a:t>
            </a:r>
            <a:r>
              <a:rPr lang="en-US" altLang="ja-JP" sz="2400" b="1"/>
              <a:t>s</a:t>
            </a:r>
            <a:endParaRPr lang="en-US" sz="2400">
              <a:solidFill>
                <a:schemeClr val="bg2"/>
              </a:solidFill>
            </a:endParaRPr>
          </a:p>
        </p:txBody>
      </p:sp>
      <p:sp>
        <p:nvSpPr>
          <p:cNvPr id="68612" name="Text Box 4"/>
          <p:cNvSpPr txBox="1">
            <a:spLocks noChangeArrowheads="1"/>
          </p:cNvSpPr>
          <p:nvPr/>
        </p:nvSpPr>
        <p:spPr bwMode="auto">
          <a:xfrm>
            <a:off x="198438" y="744538"/>
            <a:ext cx="9049978" cy="5570756"/>
          </a:xfrm>
          <a:prstGeom prst="rect">
            <a:avLst/>
          </a:prstGeom>
          <a:noFill/>
          <a:ln w="12700">
            <a:noFill/>
            <a:miter lim="800000"/>
            <a:headEnd type="none" w="sm" len="sm"/>
            <a:tailEnd type="none" w="sm" len="sm"/>
          </a:ln>
        </p:spPr>
        <p:txBody>
          <a:bodyPr wrap="none">
            <a:spAutoFit/>
          </a:bodyPr>
          <a:lstStyle/>
          <a:p>
            <a:r>
              <a:rPr lang="en-US" b="1" dirty="0">
                <a:solidFill>
                  <a:schemeClr val="hlink"/>
                </a:solidFill>
                <a:latin typeface="+mn-lt"/>
              </a:rPr>
              <a:t>Challenge					</a:t>
            </a:r>
            <a:r>
              <a:rPr lang="en-US" b="1" dirty="0">
                <a:solidFill>
                  <a:schemeClr val="accent2"/>
                </a:solidFill>
                <a:latin typeface="+mn-lt"/>
              </a:rPr>
              <a:t>Solution</a:t>
            </a:r>
          </a:p>
          <a:p>
            <a:endParaRPr lang="en-US" sz="1600" b="1" dirty="0">
              <a:solidFill>
                <a:schemeClr val="hlink"/>
              </a:solidFill>
              <a:latin typeface="+mn-lt"/>
            </a:endParaRPr>
          </a:p>
          <a:p>
            <a:r>
              <a:rPr lang="en-US" dirty="0">
                <a:solidFill>
                  <a:schemeClr val="hlink"/>
                </a:solidFill>
                <a:latin typeface="+mn-lt"/>
              </a:rPr>
              <a:t>Failures </a:t>
            </a:r>
          </a:p>
          <a:p>
            <a:pPr lvl="1"/>
            <a:r>
              <a:rPr lang="en-US" dirty="0">
                <a:latin typeface="+mn-lt"/>
              </a:rPr>
              <a:t>failure detection				polling, heart beat, checksum,…</a:t>
            </a:r>
          </a:p>
          <a:p>
            <a:pPr lvl="1"/>
            <a:r>
              <a:rPr lang="en-US" dirty="0">
                <a:latin typeface="+mn-lt"/>
              </a:rPr>
              <a:t>failure handling				masking : retransmit messages, </a:t>
            </a:r>
          </a:p>
          <a:p>
            <a:pPr lvl="1"/>
            <a:r>
              <a:rPr lang="en-US" dirty="0">
                <a:latin typeface="+mn-lt"/>
              </a:rPr>
              <a:t>							   fail over</a:t>
            </a:r>
          </a:p>
          <a:p>
            <a:pPr lvl="1"/>
            <a:r>
              <a:rPr lang="en-US" dirty="0">
                <a:latin typeface="+mn-lt"/>
              </a:rPr>
              <a:t>						       tolerate : inform user of </a:t>
            </a:r>
          </a:p>
          <a:p>
            <a:pPr lvl="1"/>
            <a:r>
              <a:rPr lang="en-US" dirty="0">
                <a:latin typeface="+mn-lt"/>
              </a:rPr>
              <a:t>							   (partial) failure</a:t>
            </a:r>
          </a:p>
          <a:p>
            <a:pPr lvl="1"/>
            <a:r>
              <a:rPr lang="en-US" dirty="0">
                <a:latin typeface="+mn-lt"/>
              </a:rPr>
              <a:t> 						recover : roll back to ensure </a:t>
            </a:r>
          </a:p>
          <a:p>
            <a:pPr lvl="1"/>
            <a:r>
              <a:rPr lang="en-US" dirty="0">
                <a:latin typeface="+mn-lt"/>
              </a:rPr>
              <a:t>							   consistency</a:t>
            </a:r>
          </a:p>
          <a:p>
            <a:pPr lvl="1"/>
            <a:r>
              <a:rPr lang="en-US" dirty="0">
                <a:latin typeface="+mn-lt"/>
              </a:rPr>
              <a:t>high availability				redundancy and replication</a:t>
            </a:r>
          </a:p>
          <a:p>
            <a:endParaRPr lang="en-US" dirty="0">
              <a:latin typeface="+mn-lt"/>
            </a:endParaRPr>
          </a:p>
          <a:p>
            <a:endParaRPr lang="en-US" dirty="0">
              <a:latin typeface="+mn-lt"/>
            </a:endParaRPr>
          </a:p>
          <a:p>
            <a:r>
              <a:rPr lang="en-US" dirty="0">
                <a:solidFill>
                  <a:schemeClr val="hlink"/>
                </a:solidFill>
                <a:latin typeface="+mn-lt"/>
              </a:rPr>
              <a:t>Concurrency</a:t>
            </a:r>
          </a:p>
          <a:p>
            <a:r>
              <a:rPr lang="en-US" dirty="0">
                <a:latin typeface="+mn-lt"/>
              </a:rPr>
              <a:t>resource access conflicts			</a:t>
            </a:r>
            <a:r>
              <a:rPr lang="en-US" dirty="0" smtClean="0">
                <a:latin typeface="+mn-lt"/>
              </a:rPr>
              <a:t>	lock </a:t>
            </a:r>
            <a:r>
              <a:rPr lang="en-US" dirty="0">
                <a:latin typeface="+mn-lt"/>
              </a:rPr>
              <a:t>mechanisms</a:t>
            </a:r>
            <a:br>
              <a:rPr lang="en-US" dirty="0">
                <a:latin typeface="+mn-lt"/>
              </a:rPr>
            </a:br>
            <a:r>
              <a:rPr lang="en-US" dirty="0">
                <a:latin typeface="+mn-lt"/>
              </a:rPr>
              <a:t> 						synchronization primitives</a:t>
            </a:r>
            <a:br>
              <a:rPr lang="en-US" dirty="0">
                <a:latin typeface="+mn-lt"/>
              </a:rPr>
            </a:br>
            <a:endParaRPr lang="en-US" dirty="0">
              <a:solidFill>
                <a:schemeClr val="hlink"/>
              </a:solidFill>
              <a:latin typeface="+mn-lt"/>
            </a:endParaRPr>
          </a:p>
          <a:p>
            <a:endParaRPr lang="en-US" dirty="0">
              <a:solidFill>
                <a:schemeClr val="hlink"/>
              </a:solidFill>
              <a:latin typeface="+mn-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2"/>
          <p:cNvSpPr>
            <a:spLocks noGrp="1"/>
          </p:cNvSpPr>
          <p:nvPr>
            <p:ph type="sldNum" sz="quarter" idx="10"/>
          </p:nvPr>
        </p:nvSpPr>
        <p:spPr>
          <a:noFill/>
        </p:spPr>
        <p:txBody>
          <a:bodyPr/>
          <a:lstStyle/>
          <a:p>
            <a:fld id="{1545FA6A-8BF6-4668-B814-0917129918CA}" type="slidenum">
              <a:rPr lang="en-US">
                <a:latin typeface="+mn-lt"/>
              </a:rPr>
              <a:pPr/>
              <a:t>26</a:t>
            </a:fld>
            <a:endParaRPr lang="en-US">
              <a:latin typeface="+mn-lt"/>
            </a:endParaRPr>
          </a:p>
        </p:txBody>
      </p:sp>
      <p:sp>
        <p:nvSpPr>
          <p:cNvPr id="70658" name="Text Box 2"/>
          <p:cNvSpPr txBox="1">
            <a:spLocks noChangeArrowheads="1"/>
          </p:cNvSpPr>
          <p:nvPr/>
        </p:nvSpPr>
        <p:spPr bwMode="auto">
          <a:xfrm>
            <a:off x="6757988" y="0"/>
            <a:ext cx="3189287" cy="581025"/>
          </a:xfrm>
          <a:prstGeom prst="rect">
            <a:avLst/>
          </a:prstGeom>
          <a:noFill/>
          <a:ln w="12700">
            <a:noFill/>
            <a:miter lim="800000"/>
            <a:headEnd type="none" w="sm" len="sm"/>
            <a:tailEnd type="none" w="sm" len="sm"/>
          </a:ln>
        </p:spPr>
        <p:txBody>
          <a:bodyPr wrap="none">
            <a:spAutoFit/>
          </a:bodyPr>
          <a:lstStyle/>
          <a:p>
            <a:pPr marL="457200" indent="-457200"/>
            <a:r>
              <a:rPr lang="en-US" sz="1600">
                <a:latin typeface="+mn-lt"/>
              </a:rPr>
              <a:t>2.	Developing distributed app</a:t>
            </a:r>
            <a:r>
              <a:rPr lang="ja-JP" altLang="en-US" sz="1600">
                <a:latin typeface="+mn-lt"/>
              </a:rPr>
              <a:t>’</a:t>
            </a:r>
            <a:r>
              <a:rPr lang="en-US" altLang="ja-JP" sz="1600">
                <a:latin typeface="+mn-lt"/>
              </a:rPr>
              <a:t>s</a:t>
            </a:r>
          </a:p>
          <a:p>
            <a:pPr marL="914400" lvl="1" indent="-457200"/>
            <a:r>
              <a:rPr lang="en-US" sz="1600">
                <a:solidFill>
                  <a:schemeClr val="hlink"/>
                </a:solidFill>
                <a:latin typeface="+mn-lt"/>
              </a:rPr>
              <a:t>3.	Challenges</a:t>
            </a:r>
          </a:p>
        </p:txBody>
      </p:sp>
      <p:sp>
        <p:nvSpPr>
          <p:cNvPr id="70659" name="Text Box 3"/>
          <p:cNvSpPr txBox="1">
            <a:spLocks noChangeArrowheads="1"/>
          </p:cNvSpPr>
          <p:nvPr/>
        </p:nvSpPr>
        <p:spPr bwMode="auto">
          <a:xfrm>
            <a:off x="271463" y="-6350"/>
            <a:ext cx="5778761" cy="461665"/>
          </a:xfrm>
          <a:prstGeom prst="rect">
            <a:avLst/>
          </a:prstGeom>
          <a:noFill/>
          <a:ln w="9525">
            <a:noFill/>
            <a:miter lim="800000"/>
            <a:headEnd/>
            <a:tailEnd/>
          </a:ln>
        </p:spPr>
        <p:txBody>
          <a:bodyPr wrap="none">
            <a:spAutoFit/>
          </a:bodyPr>
          <a:lstStyle/>
          <a:p>
            <a:pPr marL="457200" indent="-457200"/>
            <a:r>
              <a:rPr lang="en-US" sz="2400" b="1">
                <a:latin typeface="+mn-lt"/>
              </a:rPr>
              <a:t>Challenges for developing distributed app</a:t>
            </a:r>
            <a:r>
              <a:rPr lang="ja-JP" altLang="en-US" sz="2400" b="1">
                <a:latin typeface="+mn-lt"/>
              </a:rPr>
              <a:t>’</a:t>
            </a:r>
            <a:r>
              <a:rPr lang="en-US" altLang="ja-JP" sz="2400" b="1">
                <a:latin typeface="+mn-lt"/>
              </a:rPr>
              <a:t>s</a:t>
            </a:r>
            <a:endParaRPr lang="en-US" sz="2400">
              <a:solidFill>
                <a:schemeClr val="bg2"/>
              </a:solidFill>
              <a:latin typeface="+mn-lt"/>
            </a:endParaRPr>
          </a:p>
        </p:txBody>
      </p:sp>
      <p:sp>
        <p:nvSpPr>
          <p:cNvPr id="70660" name="Text Box 4"/>
          <p:cNvSpPr txBox="1">
            <a:spLocks noChangeArrowheads="1"/>
          </p:cNvSpPr>
          <p:nvPr/>
        </p:nvSpPr>
        <p:spPr bwMode="auto">
          <a:xfrm>
            <a:off x="198438" y="744538"/>
            <a:ext cx="9217025" cy="6062662"/>
          </a:xfrm>
          <a:prstGeom prst="rect">
            <a:avLst/>
          </a:prstGeom>
          <a:noFill/>
          <a:ln w="12700">
            <a:noFill/>
            <a:miter lim="800000"/>
            <a:headEnd type="none" w="sm" len="sm"/>
            <a:tailEnd type="none" w="sm" len="sm"/>
          </a:ln>
        </p:spPr>
        <p:txBody>
          <a:bodyPr>
            <a:spAutoFit/>
          </a:bodyPr>
          <a:lstStyle/>
          <a:p>
            <a:r>
              <a:rPr lang="en-US" b="1" dirty="0">
                <a:solidFill>
                  <a:schemeClr val="hlink"/>
                </a:solidFill>
                <a:latin typeface="+mn-lt"/>
              </a:rPr>
              <a:t>Challenge							</a:t>
            </a:r>
            <a:r>
              <a:rPr lang="en-US" b="1" dirty="0">
                <a:solidFill>
                  <a:schemeClr val="accent2"/>
                </a:solidFill>
                <a:latin typeface="+mn-lt"/>
              </a:rPr>
              <a:t>Solution</a:t>
            </a:r>
            <a:endParaRPr lang="en-US" sz="1600" b="1" dirty="0">
              <a:solidFill>
                <a:schemeClr val="accent2"/>
              </a:solidFill>
              <a:latin typeface="+mn-lt"/>
            </a:endParaRPr>
          </a:p>
          <a:p>
            <a:r>
              <a:rPr lang="en-US" dirty="0">
                <a:latin typeface="+mn-lt"/>
              </a:rPr>
              <a:t>	</a:t>
            </a:r>
          </a:p>
          <a:p>
            <a:r>
              <a:rPr lang="en-US" dirty="0">
                <a:solidFill>
                  <a:schemeClr val="hlink"/>
                </a:solidFill>
                <a:latin typeface="+mn-lt"/>
              </a:rPr>
              <a:t>Transparency							</a:t>
            </a:r>
            <a:r>
              <a:rPr lang="en-US" dirty="0">
                <a:solidFill>
                  <a:schemeClr val="accent2"/>
                </a:solidFill>
                <a:latin typeface="+mn-lt"/>
              </a:rPr>
              <a:t>Middleware</a:t>
            </a:r>
            <a:r>
              <a:rPr lang="en-US" dirty="0">
                <a:solidFill>
                  <a:schemeClr val="hlink"/>
                </a:solidFill>
                <a:latin typeface="+mn-lt"/>
              </a:rPr>
              <a:t>			</a:t>
            </a:r>
            <a:endParaRPr lang="en-US" dirty="0">
              <a:solidFill>
                <a:schemeClr val="accent2"/>
              </a:solidFill>
              <a:latin typeface="+mn-lt"/>
            </a:endParaRPr>
          </a:p>
          <a:p>
            <a:r>
              <a:rPr lang="en-US" sz="1800" dirty="0">
                <a:solidFill>
                  <a:srgbClr val="FF0000"/>
                </a:solidFill>
                <a:latin typeface="+mn-lt"/>
              </a:rPr>
              <a:t>Access transparency</a:t>
            </a:r>
            <a:r>
              <a:rPr lang="en-US" sz="1800" dirty="0">
                <a:latin typeface="+mn-lt"/>
              </a:rPr>
              <a:t> </a:t>
            </a:r>
          </a:p>
          <a:p>
            <a:r>
              <a:rPr lang="en-US" sz="1800" dirty="0">
                <a:latin typeface="+mn-lt"/>
              </a:rPr>
              <a:t>   identical operations to access local and remote resources</a:t>
            </a:r>
          </a:p>
          <a:p>
            <a:r>
              <a:rPr lang="en-US" sz="1800" dirty="0">
                <a:solidFill>
                  <a:srgbClr val="FF0000"/>
                </a:solidFill>
                <a:latin typeface="+mn-lt"/>
              </a:rPr>
              <a:t>Location transparency</a:t>
            </a:r>
            <a:r>
              <a:rPr lang="en-US" sz="1800" dirty="0">
                <a:latin typeface="+mn-lt"/>
              </a:rPr>
              <a:t> </a:t>
            </a:r>
          </a:p>
          <a:p>
            <a:r>
              <a:rPr lang="en-US" sz="1800" dirty="0">
                <a:latin typeface="+mn-lt"/>
              </a:rPr>
              <a:t>   access of resources without location knowledge</a:t>
            </a:r>
          </a:p>
          <a:p>
            <a:r>
              <a:rPr lang="en-US" sz="1800" dirty="0">
                <a:solidFill>
                  <a:srgbClr val="FF0000"/>
                </a:solidFill>
                <a:latin typeface="+mn-lt"/>
              </a:rPr>
              <a:t>Concurrency transparency</a:t>
            </a:r>
          </a:p>
          <a:p>
            <a:r>
              <a:rPr lang="en-US" sz="1800" dirty="0">
                <a:latin typeface="+mn-lt"/>
              </a:rPr>
              <a:t>   provide safe resource sharing amongst concurrent processes</a:t>
            </a:r>
          </a:p>
          <a:p>
            <a:r>
              <a:rPr lang="en-US" sz="1800" dirty="0">
                <a:solidFill>
                  <a:srgbClr val="FF0000"/>
                </a:solidFill>
                <a:latin typeface="+mn-lt"/>
              </a:rPr>
              <a:t>Replication transparency</a:t>
            </a:r>
          </a:p>
          <a:p>
            <a:r>
              <a:rPr lang="en-US" sz="1800" dirty="0">
                <a:latin typeface="+mn-lt"/>
              </a:rPr>
              <a:t>   replicated resources are used implicitly</a:t>
            </a:r>
          </a:p>
          <a:p>
            <a:r>
              <a:rPr lang="en-US" sz="1800" dirty="0">
                <a:solidFill>
                  <a:srgbClr val="FF0000"/>
                </a:solidFill>
                <a:latin typeface="+mn-lt"/>
              </a:rPr>
              <a:t>Failure transparency</a:t>
            </a:r>
          </a:p>
          <a:p>
            <a:r>
              <a:rPr lang="en-US" sz="1800" dirty="0">
                <a:latin typeface="+mn-lt"/>
              </a:rPr>
              <a:t>   hide hardware/software failure</a:t>
            </a:r>
          </a:p>
          <a:p>
            <a:r>
              <a:rPr lang="en-US" sz="1800" dirty="0">
                <a:solidFill>
                  <a:srgbClr val="FF0000"/>
                </a:solidFill>
                <a:latin typeface="+mn-lt"/>
              </a:rPr>
              <a:t>Mobility transparency</a:t>
            </a:r>
          </a:p>
          <a:p>
            <a:r>
              <a:rPr lang="en-US" sz="1800" dirty="0">
                <a:latin typeface="+mn-lt"/>
              </a:rPr>
              <a:t>   resources/clients can move without affecting system operation</a:t>
            </a:r>
          </a:p>
          <a:p>
            <a:r>
              <a:rPr lang="en-US" sz="1800" dirty="0">
                <a:solidFill>
                  <a:srgbClr val="FF0000"/>
                </a:solidFill>
                <a:latin typeface="+mn-lt"/>
              </a:rPr>
              <a:t>Performance transparency</a:t>
            </a:r>
            <a:r>
              <a:rPr lang="en-US" sz="1800" dirty="0">
                <a:latin typeface="+mn-lt"/>
              </a:rPr>
              <a:t> </a:t>
            </a:r>
          </a:p>
          <a:p>
            <a:r>
              <a:rPr lang="en-US" sz="1800" dirty="0">
                <a:latin typeface="+mn-lt"/>
              </a:rPr>
              <a:t>   system can be reconfigured according to load conditions</a:t>
            </a:r>
          </a:p>
          <a:p>
            <a:r>
              <a:rPr lang="en-US" sz="1800" dirty="0">
                <a:solidFill>
                  <a:srgbClr val="FF0000"/>
                </a:solidFill>
                <a:latin typeface="+mn-lt"/>
              </a:rPr>
              <a:t>Scaling transparency</a:t>
            </a:r>
          </a:p>
          <a:p>
            <a:r>
              <a:rPr lang="en-US" sz="1800" dirty="0">
                <a:latin typeface="+mn-lt"/>
              </a:rPr>
              <a:t>   system can expand without changing structure and algorithms</a:t>
            </a:r>
            <a:endParaRPr lang="en-US" sz="1800" dirty="0">
              <a:solidFill>
                <a:schemeClr val="hlink"/>
              </a:solidFill>
              <a:latin typeface="+mn-lt"/>
            </a:endParaRPr>
          </a:p>
          <a:p>
            <a:endParaRPr lang="en-US" dirty="0">
              <a:solidFill>
                <a:schemeClr val="hlink"/>
              </a:solidFill>
              <a:latin typeface="+mn-lt"/>
            </a:endParaRPr>
          </a:p>
        </p:txBody>
      </p:sp>
      <p:pic>
        <p:nvPicPr>
          <p:cNvPr id="70661" name="Picture 5" descr="transparency.jpg"/>
          <p:cNvPicPr>
            <a:picLocks noChangeAspect="1"/>
          </p:cNvPicPr>
          <p:nvPr/>
        </p:nvPicPr>
        <p:blipFill>
          <a:blip r:embed="rId3"/>
          <a:srcRect/>
          <a:stretch>
            <a:fillRect/>
          </a:stretch>
        </p:blipFill>
        <p:spPr bwMode="auto">
          <a:xfrm>
            <a:off x="7269163" y="3505200"/>
            <a:ext cx="2633662"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2"/>
          <p:cNvSpPr>
            <a:spLocks noGrp="1"/>
          </p:cNvSpPr>
          <p:nvPr>
            <p:ph type="sldNum" sz="quarter" idx="10"/>
          </p:nvPr>
        </p:nvSpPr>
        <p:spPr>
          <a:noFill/>
        </p:spPr>
        <p:txBody>
          <a:bodyPr/>
          <a:lstStyle/>
          <a:p>
            <a:fld id="{20B0E30C-D197-49F5-9E39-9280579BF69E}" type="slidenum">
              <a:rPr lang="en-US">
                <a:latin typeface="+mn-lt"/>
              </a:rPr>
              <a:pPr/>
              <a:t>27</a:t>
            </a:fld>
            <a:endParaRPr lang="en-US">
              <a:latin typeface="+mn-lt"/>
            </a:endParaRPr>
          </a:p>
        </p:txBody>
      </p:sp>
      <p:sp>
        <p:nvSpPr>
          <p:cNvPr id="72706" name="Text Box 2"/>
          <p:cNvSpPr txBox="1">
            <a:spLocks noChangeArrowheads="1"/>
          </p:cNvSpPr>
          <p:nvPr/>
        </p:nvSpPr>
        <p:spPr bwMode="auto">
          <a:xfrm>
            <a:off x="1906588" y="2922588"/>
            <a:ext cx="5385385" cy="3354765"/>
          </a:xfrm>
          <a:prstGeom prst="rect">
            <a:avLst/>
          </a:prstGeom>
          <a:noFill/>
          <a:ln w="9525">
            <a:noFill/>
            <a:miter lim="800000"/>
            <a:headEnd/>
            <a:tailEnd/>
          </a:ln>
        </p:spPr>
        <p:txBody>
          <a:bodyPr wrap="none">
            <a:spAutoFit/>
          </a:bodyPr>
          <a:lstStyle/>
          <a:p>
            <a:pPr marL="457200" indent="-457200">
              <a:buFontTx/>
              <a:buAutoNum type="arabicPeriod"/>
            </a:pPr>
            <a:r>
              <a:rPr lang="en-US" sz="2400" b="1">
                <a:solidFill>
                  <a:schemeClr val="bg2"/>
                </a:solidFill>
                <a:latin typeface="+mn-lt"/>
              </a:rPr>
              <a:t>Definitions and Terminology</a:t>
            </a:r>
            <a:endParaRPr lang="en-US" b="1">
              <a:solidFill>
                <a:schemeClr val="bg2"/>
              </a:solidFill>
              <a:latin typeface="+mn-lt"/>
            </a:endParaRPr>
          </a:p>
          <a:p>
            <a:pPr marL="457200" indent="-457200"/>
            <a:r>
              <a:rPr lang="en-US" sz="2400" b="1">
                <a:solidFill>
                  <a:schemeClr val="bg2"/>
                </a:solidFill>
                <a:latin typeface="+mn-lt"/>
              </a:rPr>
              <a:t>2. Developing distributed applications</a:t>
            </a:r>
            <a:endParaRPr lang="en-US">
              <a:solidFill>
                <a:schemeClr val="bg2"/>
              </a:solidFill>
              <a:latin typeface="+mn-lt"/>
            </a:endParaRPr>
          </a:p>
          <a:p>
            <a:pPr marL="457200" indent="-457200"/>
            <a:r>
              <a:rPr lang="en-US" sz="2400" b="1">
                <a:latin typeface="+mn-lt"/>
              </a:rPr>
              <a:t>3. Architecture</a:t>
            </a:r>
          </a:p>
          <a:p>
            <a:pPr marL="457200" indent="-457200"/>
            <a:r>
              <a:rPr lang="en-US" sz="2400" b="1">
                <a:latin typeface="+mn-lt"/>
              </a:rPr>
              <a:t>	</a:t>
            </a:r>
            <a:r>
              <a:rPr lang="en-US">
                <a:latin typeface="+mn-lt"/>
              </a:rPr>
              <a:t>1. Logical architecture</a:t>
            </a:r>
          </a:p>
          <a:p>
            <a:pPr marL="457200" indent="-457200"/>
            <a:r>
              <a:rPr lang="en-US">
                <a:latin typeface="+mn-lt"/>
              </a:rPr>
              <a:t>	2. System architecture</a:t>
            </a:r>
          </a:p>
          <a:p>
            <a:pPr marL="457200" indent="-457200"/>
            <a:r>
              <a:rPr lang="en-US" sz="2400" b="1">
                <a:solidFill>
                  <a:schemeClr val="bg2"/>
                </a:solidFill>
                <a:latin typeface="+mn-lt"/>
              </a:rPr>
              <a:t>4. Design: middleware and services</a:t>
            </a:r>
          </a:p>
          <a:p>
            <a:pPr marL="457200" indent="-457200"/>
            <a:r>
              <a:rPr lang="en-US" sz="2400" b="1">
                <a:solidFill>
                  <a:schemeClr val="bg2"/>
                </a:solidFill>
                <a:latin typeface="+mn-lt"/>
              </a:rPr>
              <a:t>5. Classes of distributed systems</a:t>
            </a:r>
          </a:p>
          <a:p>
            <a:pPr marL="457200" indent="-457200"/>
            <a:r>
              <a:rPr lang="en-US" sz="2400" b="1">
                <a:solidFill>
                  <a:schemeClr val="bg2"/>
                </a:solidFill>
                <a:latin typeface="+mn-lt"/>
              </a:rPr>
              <a:t>6. Important architectures and platforms</a:t>
            </a:r>
          </a:p>
          <a:p>
            <a:pPr marL="457200" indent="-457200"/>
            <a:r>
              <a:rPr lang="en-US" sz="2400">
                <a:solidFill>
                  <a:schemeClr val="bg2"/>
                </a:solidFill>
                <a:latin typeface="+mn-lt"/>
              </a:rPr>
              <a:t>...</a:t>
            </a:r>
          </a:p>
        </p:txBody>
      </p:sp>
      <p:sp>
        <p:nvSpPr>
          <p:cNvPr id="72707" name="Text Box 3"/>
          <p:cNvSpPr txBox="1">
            <a:spLocks noChangeArrowheads="1"/>
          </p:cNvSpPr>
          <p:nvPr/>
        </p:nvSpPr>
        <p:spPr bwMode="auto">
          <a:xfrm>
            <a:off x="1783061" y="1052513"/>
            <a:ext cx="7704856" cy="1323439"/>
          </a:xfrm>
          <a:prstGeom prst="rect">
            <a:avLst/>
          </a:prstGeom>
          <a:noFill/>
          <a:ln w="38100">
            <a:solidFill>
              <a:srgbClr val="0033CC"/>
            </a:solidFill>
            <a:miter lim="800000"/>
            <a:headEnd type="none" w="sm" len="sm"/>
            <a:tailEnd type="none" w="sm" len="sm"/>
          </a:ln>
        </p:spPr>
        <p:txBody>
          <a:bodyPr wrap="square">
            <a:spAutoFit/>
          </a:bodyPr>
          <a:lstStyle/>
          <a:p>
            <a:r>
              <a:rPr lang="en-US" sz="2800" b="1" dirty="0">
                <a:latin typeface="+mn-lt"/>
              </a:rPr>
              <a:t>Chapter 1</a:t>
            </a:r>
          </a:p>
          <a:p>
            <a:endParaRPr lang="en-US" sz="1600" b="1" dirty="0">
              <a:latin typeface="+mn-lt"/>
            </a:endParaRPr>
          </a:p>
          <a:p>
            <a:r>
              <a:rPr lang="en-US" sz="3600" b="1" dirty="0">
                <a:latin typeface="+mn-lt"/>
              </a:rPr>
              <a:t> </a:t>
            </a:r>
            <a:r>
              <a:rPr lang="en-US" sz="3600" b="1" dirty="0" smtClean="0"/>
              <a:t>Distributed Software: Introduction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2"/>
          <p:cNvSpPr>
            <a:spLocks noGrp="1"/>
          </p:cNvSpPr>
          <p:nvPr>
            <p:ph type="sldNum" sz="quarter" idx="10"/>
          </p:nvPr>
        </p:nvSpPr>
        <p:spPr>
          <a:noFill/>
        </p:spPr>
        <p:txBody>
          <a:bodyPr/>
          <a:lstStyle/>
          <a:p>
            <a:fld id="{CA7ECB59-0DF5-4FB8-9714-448861C149EE}" type="slidenum">
              <a:rPr lang="en-US">
                <a:latin typeface="+mn-lt"/>
              </a:rPr>
              <a:pPr/>
              <a:t>28</a:t>
            </a:fld>
            <a:endParaRPr lang="en-US">
              <a:latin typeface="+mn-lt"/>
            </a:endParaRPr>
          </a:p>
        </p:txBody>
      </p:sp>
      <p:sp>
        <p:nvSpPr>
          <p:cNvPr id="74754" name="Text Box 2"/>
          <p:cNvSpPr txBox="1">
            <a:spLocks noChangeArrowheads="1"/>
          </p:cNvSpPr>
          <p:nvPr/>
        </p:nvSpPr>
        <p:spPr bwMode="auto">
          <a:xfrm>
            <a:off x="6757988" y="0"/>
            <a:ext cx="2733441" cy="584775"/>
          </a:xfrm>
          <a:prstGeom prst="rect">
            <a:avLst/>
          </a:prstGeom>
          <a:noFill/>
          <a:ln w="12700">
            <a:noFill/>
            <a:miter lim="800000"/>
            <a:headEnd type="none" w="sm" len="sm"/>
            <a:tailEnd type="none" w="sm" len="sm"/>
          </a:ln>
        </p:spPr>
        <p:txBody>
          <a:bodyPr wrap="none">
            <a:spAutoFit/>
          </a:bodyPr>
          <a:lstStyle/>
          <a:p>
            <a:pPr marL="457200" indent="-457200"/>
            <a:r>
              <a:rPr lang="en-US" sz="1600">
                <a:latin typeface="+mn-lt"/>
              </a:rPr>
              <a:t>3.	Architecture</a:t>
            </a:r>
          </a:p>
          <a:p>
            <a:pPr marL="914400" lvl="1" indent="-457200"/>
            <a:r>
              <a:rPr lang="en-US" sz="1600">
                <a:solidFill>
                  <a:schemeClr val="hlink"/>
                </a:solidFill>
                <a:latin typeface="+mn-lt"/>
              </a:rPr>
              <a:t>1.	Logical architecture</a:t>
            </a:r>
          </a:p>
        </p:txBody>
      </p:sp>
      <p:sp>
        <p:nvSpPr>
          <p:cNvPr id="74755" name="Text Box 3"/>
          <p:cNvSpPr txBox="1">
            <a:spLocks noChangeArrowheads="1"/>
          </p:cNvSpPr>
          <p:nvPr/>
        </p:nvSpPr>
        <p:spPr bwMode="auto">
          <a:xfrm>
            <a:off x="271463" y="-6350"/>
            <a:ext cx="2670346" cy="461665"/>
          </a:xfrm>
          <a:prstGeom prst="rect">
            <a:avLst/>
          </a:prstGeom>
          <a:noFill/>
          <a:ln w="9525">
            <a:noFill/>
            <a:miter lim="800000"/>
            <a:headEnd/>
            <a:tailEnd/>
          </a:ln>
        </p:spPr>
        <p:txBody>
          <a:bodyPr wrap="none">
            <a:spAutoFit/>
          </a:bodyPr>
          <a:lstStyle/>
          <a:p>
            <a:pPr marL="457200" indent="-457200"/>
            <a:r>
              <a:rPr lang="en-US" sz="2400" b="1">
                <a:latin typeface="+mn-lt"/>
              </a:rPr>
              <a:t>Logical architecture</a:t>
            </a:r>
            <a:endParaRPr lang="en-US" sz="2400">
              <a:solidFill>
                <a:schemeClr val="bg2"/>
              </a:solidFill>
              <a:latin typeface="+mn-lt"/>
            </a:endParaRPr>
          </a:p>
        </p:txBody>
      </p:sp>
      <p:sp>
        <p:nvSpPr>
          <p:cNvPr id="74756" name="Text Box 4"/>
          <p:cNvSpPr txBox="1">
            <a:spLocks noChangeArrowheads="1"/>
          </p:cNvSpPr>
          <p:nvPr/>
        </p:nvSpPr>
        <p:spPr bwMode="auto">
          <a:xfrm>
            <a:off x="198438" y="744538"/>
            <a:ext cx="9217025" cy="701675"/>
          </a:xfrm>
          <a:prstGeom prst="rect">
            <a:avLst/>
          </a:prstGeom>
          <a:noFill/>
          <a:ln w="12700">
            <a:noFill/>
            <a:miter lim="800000"/>
            <a:headEnd type="none" w="sm" len="sm"/>
            <a:tailEnd type="none" w="sm" len="sm"/>
          </a:ln>
        </p:spPr>
        <p:txBody>
          <a:bodyPr>
            <a:spAutoFit/>
          </a:bodyPr>
          <a:lstStyle/>
          <a:p>
            <a:r>
              <a:rPr lang="en-US" b="1">
                <a:latin typeface="+mn-lt"/>
              </a:rPr>
              <a:t>= architecture capturing how subsystems will interact</a:t>
            </a:r>
          </a:p>
          <a:p>
            <a:r>
              <a:rPr lang="en-US" b="1">
                <a:latin typeface="+mn-lt"/>
              </a:rPr>
              <a:t>also referred to as </a:t>
            </a:r>
            <a:r>
              <a:rPr lang="ja-JP" altLang="en-US" b="1">
                <a:latin typeface="+mn-lt"/>
              </a:rPr>
              <a:t>“</a:t>
            </a:r>
            <a:r>
              <a:rPr lang="en-US" altLang="ja-JP" b="1">
                <a:latin typeface="+mn-lt"/>
              </a:rPr>
              <a:t>architectural style</a:t>
            </a:r>
            <a:r>
              <a:rPr lang="ja-JP" altLang="en-US" b="1">
                <a:latin typeface="+mn-lt"/>
              </a:rPr>
              <a:t>”</a:t>
            </a:r>
            <a:endParaRPr lang="en-US">
              <a:latin typeface="+mn-lt"/>
            </a:endParaRPr>
          </a:p>
        </p:txBody>
      </p:sp>
      <p:sp>
        <p:nvSpPr>
          <p:cNvPr id="74757" name="Text Box 5"/>
          <p:cNvSpPr txBox="1">
            <a:spLocks noChangeArrowheads="1"/>
          </p:cNvSpPr>
          <p:nvPr/>
        </p:nvSpPr>
        <p:spPr bwMode="auto">
          <a:xfrm>
            <a:off x="271463" y="1628775"/>
            <a:ext cx="5969198" cy="1631216"/>
          </a:xfrm>
          <a:prstGeom prst="rect">
            <a:avLst/>
          </a:prstGeom>
          <a:noFill/>
          <a:ln w="12700">
            <a:noFill/>
            <a:miter lim="800000"/>
            <a:headEnd type="none" w="sm" len="sm"/>
            <a:tailEnd type="none" w="sm" len="sm"/>
          </a:ln>
        </p:spPr>
        <p:txBody>
          <a:bodyPr wrap="none">
            <a:spAutoFit/>
          </a:bodyPr>
          <a:lstStyle/>
          <a:p>
            <a:r>
              <a:rPr lang="en-US" b="1">
                <a:solidFill>
                  <a:srgbClr val="0033CC"/>
                </a:solidFill>
                <a:latin typeface="+mn-lt"/>
              </a:rPr>
              <a:t>Layered architecture</a:t>
            </a:r>
          </a:p>
          <a:p>
            <a:r>
              <a:rPr lang="en-US">
                <a:latin typeface="+mn-lt"/>
              </a:rPr>
              <a:t>	layer only interacts with neighbour</a:t>
            </a:r>
          </a:p>
          <a:p>
            <a:r>
              <a:rPr lang="en-US">
                <a:latin typeface="+mn-lt"/>
              </a:rPr>
              <a:t>	+ reduced number of interfaces, dependencies</a:t>
            </a:r>
          </a:p>
          <a:p>
            <a:r>
              <a:rPr lang="en-US">
                <a:latin typeface="+mn-lt"/>
              </a:rPr>
              <a:t>	+ easy replacement of a layer</a:t>
            </a:r>
          </a:p>
          <a:p>
            <a:r>
              <a:rPr lang="en-US">
                <a:latin typeface="+mn-lt"/>
              </a:rPr>
              <a:t>	- possible duplication of functionality</a:t>
            </a:r>
          </a:p>
        </p:txBody>
      </p:sp>
      <p:sp>
        <p:nvSpPr>
          <p:cNvPr id="74758" name="AutoShape 7"/>
          <p:cNvSpPr>
            <a:spLocks noChangeAspect="1" noChangeArrowheads="1"/>
          </p:cNvSpPr>
          <p:nvPr/>
        </p:nvSpPr>
        <p:spPr bwMode="auto">
          <a:xfrm>
            <a:off x="3027363" y="3284538"/>
            <a:ext cx="4032250" cy="3298825"/>
          </a:xfrm>
          <a:prstGeom prst="rect">
            <a:avLst/>
          </a:prstGeom>
          <a:noFill/>
          <a:ln w="9525">
            <a:noFill/>
            <a:miter lim="800000"/>
            <a:headEnd/>
            <a:tailEnd/>
          </a:ln>
        </p:spPr>
        <p:txBody>
          <a:bodyPr/>
          <a:lstStyle/>
          <a:p>
            <a:endParaRPr lang="nl-BE">
              <a:latin typeface="+mn-lt"/>
            </a:endParaRPr>
          </a:p>
        </p:txBody>
      </p:sp>
      <p:sp>
        <p:nvSpPr>
          <p:cNvPr id="74759" name="Rectangle 8"/>
          <p:cNvSpPr>
            <a:spLocks noChangeArrowheads="1"/>
          </p:cNvSpPr>
          <p:nvPr/>
        </p:nvSpPr>
        <p:spPr bwMode="auto">
          <a:xfrm>
            <a:off x="3760788" y="3651250"/>
            <a:ext cx="2565400" cy="549275"/>
          </a:xfrm>
          <a:prstGeom prst="rect">
            <a:avLst/>
          </a:prstGeom>
          <a:solidFill>
            <a:srgbClr val="FFFFFF"/>
          </a:solidFill>
          <a:ln w="38100">
            <a:solidFill>
              <a:srgbClr val="0033CC"/>
            </a:solidFill>
            <a:miter lim="800000"/>
            <a:headEnd/>
            <a:tailEnd/>
          </a:ln>
        </p:spPr>
        <p:txBody>
          <a:bodyPr/>
          <a:lstStyle/>
          <a:p>
            <a:endParaRPr lang="nl-BE">
              <a:latin typeface="+mn-lt"/>
            </a:endParaRPr>
          </a:p>
        </p:txBody>
      </p:sp>
      <p:sp>
        <p:nvSpPr>
          <p:cNvPr id="74760" name="Rectangle 9"/>
          <p:cNvSpPr>
            <a:spLocks noChangeArrowheads="1"/>
          </p:cNvSpPr>
          <p:nvPr/>
        </p:nvSpPr>
        <p:spPr bwMode="auto">
          <a:xfrm>
            <a:off x="3760788" y="4567238"/>
            <a:ext cx="2565400" cy="549275"/>
          </a:xfrm>
          <a:prstGeom prst="rect">
            <a:avLst/>
          </a:prstGeom>
          <a:solidFill>
            <a:srgbClr val="FFFFFF"/>
          </a:solidFill>
          <a:ln w="38100">
            <a:solidFill>
              <a:srgbClr val="0033CC"/>
            </a:solidFill>
            <a:miter lim="800000"/>
            <a:headEnd/>
            <a:tailEnd/>
          </a:ln>
        </p:spPr>
        <p:txBody>
          <a:bodyPr/>
          <a:lstStyle/>
          <a:p>
            <a:endParaRPr lang="nl-BE">
              <a:latin typeface="+mn-lt"/>
            </a:endParaRPr>
          </a:p>
        </p:txBody>
      </p:sp>
      <p:sp>
        <p:nvSpPr>
          <p:cNvPr id="74761" name="Rectangle 10"/>
          <p:cNvSpPr>
            <a:spLocks noChangeArrowheads="1"/>
          </p:cNvSpPr>
          <p:nvPr/>
        </p:nvSpPr>
        <p:spPr bwMode="auto">
          <a:xfrm>
            <a:off x="3760788" y="5483225"/>
            <a:ext cx="2565400" cy="550863"/>
          </a:xfrm>
          <a:prstGeom prst="rect">
            <a:avLst/>
          </a:prstGeom>
          <a:solidFill>
            <a:srgbClr val="FFFFFF"/>
          </a:solidFill>
          <a:ln w="38100">
            <a:solidFill>
              <a:srgbClr val="0033CC"/>
            </a:solidFill>
            <a:miter lim="800000"/>
            <a:headEnd/>
            <a:tailEnd/>
          </a:ln>
        </p:spPr>
        <p:txBody>
          <a:bodyPr/>
          <a:lstStyle/>
          <a:p>
            <a:endParaRPr lang="nl-BE">
              <a:latin typeface="+mn-lt"/>
            </a:endParaRPr>
          </a:p>
        </p:txBody>
      </p:sp>
      <p:sp>
        <p:nvSpPr>
          <p:cNvPr id="74762" name="Text Box 11"/>
          <p:cNvSpPr txBox="1">
            <a:spLocks noChangeArrowheads="1"/>
          </p:cNvSpPr>
          <p:nvPr/>
        </p:nvSpPr>
        <p:spPr bwMode="auto">
          <a:xfrm>
            <a:off x="4127500" y="3651250"/>
            <a:ext cx="1649413" cy="549275"/>
          </a:xfrm>
          <a:prstGeom prst="rect">
            <a:avLst/>
          </a:prstGeom>
          <a:noFill/>
          <a:ln w="28575">
            <a:noFill/>
            <a:miter lim="800000"/>
            <a:headEnd/>
            <a:tailEnd/>
          </a:ln>
        </p:spPr>
        <p:txBody>
          <a:bodyPr/>
          <a:lstStyle/>
          <a:p>
            <a:r>
              <a:rPr lang="en-US" sz="1600" b="1">
                <a:latin typeface="+mn-lt"/>
              </a:rPr>
              <a:t>Component 1</a:t>
            </a:r>
          </a:p>
        </p:txBody>
      </p:sp>
      <p:sp>
        <p:nvSpPr>
          <p:cNvPr id="74763" name="Text Box 12"/>
          <p:cNvSpPr txBox="1">
            <a:spLocks noChangeArrowheads="1"/>
          </p:cNvSpPr>
          <p:nvPr/>
        </p:nvSpPr>
        <p:spPr bwMode="auto">
          <a:xfrm>
            <a:off x="4127500" y="4567238"/>
            <a:ext cx="1649413" cy="549275"/>
          </a:xfrm>
          <a:prstGeom prst="rect">
            <a:avLst/>
          </a:prstGeom>
          <a:noFill/>
          <a:ln w="28575">
            <a:noFill/>
            <a:miter lim="800000"/>
            <a:headEnd/>
            <a:tailEnd/>
          </a:ln>
        </p:spPr>
        <p:txBody>
          <a:bodyPr/>
          <a:lstStyle/>
          <a:p>
            <a:r>
              <a:rPr lang="en-US" sz="1600" b="1">
                <a:latin typeface="+mn-lt"/>
              </a:rPr>
              <a:t>Component 2</a:t>
            </a:r>
          </a:p>
        </p:txBody>
      </p:sp>
      <p:sp>
        <p:nvSpPr>
          <p:cNvPr id="74764" name="Text Box 13"/>
          <p:cNvSpPr txBox="1">
            <a:spLocks noChangeArrowheads="1"/>
          </p:cNvSpPr>
          <p:nvPr/>
        </p:nvSpPr>
        <p:spPr bwMode="auto">
          <a:xfrm>
            <a:off x="4127500" y="5483225"/>
            <a:ext cx="1649413" cy="550863"/>
          </a:xfrm>
          <a:prstGeom prst="rect">
            <a:avLst/>
          </a:prstGeom>
          <a:noFill/>
          <a:ln w="28575">
            <a:noFill/>
            <a:miter lim="800000"/>
            <a:headEnd/>
            <a:tailEnd/>
          </a:ln>
        </p:spPr>
        <p:txBody>
          <a:bodyPr/>
          <a:lstStyle/>
          <a:p>
            <a:r>
              <a:rPr lang="en-US" sz="1600" b="1">
                <a:latin typeface="+mn-lt"/>
              </a:rPr>
              <a:t>Component 3</a:t>
            </a:r>
          </a:p>
        </p:txBody>
      </p:sp>
      <p:sp>
        <p:nvSpPr>
          <p:cNvPr id="74765" name="Line 14"/>
          <p:cNvSpPr>
            <a:spLocks noChangeShapeType="1"/>
          </p:cNvSpPr>
          <p:nvPr/>
        </p:nvSpPr>
        <p:spPr bwMode="auto">
          <a:xfrm>
            <a:off x="4227513" y="4200525"/>
            <a:ext cx="0" cy="366713"/>
          </a:xfrm>
          <a:prstGeom prst="line">
            <a:avLst/>
          </a:prstGeom>
          <a:noFill/>
          <a:ln w="28575">
            <a:solidFill>
              <a:srgbClr val="0033CC"/>
            </a:solidFill>
            <a:round/>
            <a:headEnd/>
            <a:tailEnd type="arrow" w="med" len="med"/>
          </a:ln>
        </p:spPr>
        <p:txBody>
          <a:bodyPr/>
          <a:lstStyle/>
          <a:p>
            <a:endParaRPr lang="nl-BE">
              <a:latin typeface="+mn-lt"/>
            </a:endParaRPr>
          </a:p>
        </p:txBody>
      </p:sp>
      <p:sp>
        <p:nvSpPr>
          <p:cNvPr id="74766" name="Line 15"/>
          <p:cNvSpPr>
            <a:spLocks noChangeShapeType="1"/>
          </p:cNvSpPr>
          <p:nvPr/>
        </p:nvSpPr>
        <p:spPr bwMode="auto">
          <a:xfrm>
            <a:off x="4210050" y="5116513"/>
            <a:ext cx="1588" cy="366712"/>
          </a:xfrm>
          <a:prstGeom prst="line">
            <a:avLst/>
          </a:prstGeom>
          <a:noFill/>
          <a:ln w="28575">
            <a:solidFill>
              <a:srgbClr val="0033CC"/>
            </a:solidFill>
            <a:round/>
            <a:headEnd/>
            <a:tailEnd type="arrow" w="med" len="med"/>
          </a:ln>
        </p:spPr>
        <p:txBody>
          <a:bodyPr/>
          <a:lstStyle/>
          <a:p>
            <a:endParaRPr lang="nl-BE">
              <a:latin typeface="+mn-lt"/>
            </a:endParaRPr>
          </a:p>
        </p:txBody>
      </p:sp>
      <p:sp>
        <p:nvSpPr>
          <p:cNvPr id="74767" name="Text Box 16"/>
          <p:cNvSpPr txBox="1">
            <a:spLocks noChangeArrowheads="1"/>
          </p:cNvSpPr>
          <p:nvPr/>
        </p:nvSpPr>
        <p:spPr bwMode="auto">
          <a:xfrm>
            <a:off x="3943350" y="4200525"/>
            <a:ext cx="449263" cy="431800"/>
          </a:xfrm>
          <a:prstGeom prst="rect">
            <a:avLst/>
          </a:prstGeom>
          <a:noFill/>
          <a:ln w="9525">
            <a:noFill/>
            <a:miter lim="800000"/>
            <a:headEnd/>
            <a:tailEnd/>
          </a:ln>
        </p:spPr>
        <p:txBody>
          <a:bodyPr/>
          <a:lstStyle/>
          <a:p>
            <a:r>
              <a:rPr lang="en-US" sz="1600" b="1">
                <a:solidFill>
                  <a:schemeClr val="hlink"/>
                </a:solidFill>
                <a:latin typeface="+mn-lt"/>
              </a:rPr>
              <a:t>1.</a:t>
            </a:r>
          </a:p>
        </p:txBody>
      </p:sp>
      <p:sp>
        <p:nvSpPr>
          <p:cNvPr id="74768" name="Text Box 17"/>
          <p:cNvSpPr txBox="1">
            <a:spLocks noChangeArrowheads="1"/>
          </p:cNvSpPr>
          <p:nvPr/>
        </p:nvSpPr>
        <p:spPr bwMode="auto">
          <a:xfrm>
            <a:off x="3860800" y="5116513"/>
            <a:ext cx="449263" cy="431800"/>
          </a:xfrm>
          <a:prstGeom prst="rect">
            <a:avLst/>
          </a:prstGeom>
          <a:noFill/>
          <a:ln w="9525">
            <a:noFill/>
            <a:miter lim="800000"/>
            <a:headEnd/>
            <a:tailEnd/>
          </a:ln>
        </p:spPr>
        <p:txBody>
          <a:bodyPr/>
          <a:lstStyle/>
          <a:p>
            <a:r>
              <a:rPr lang="en-US" sz="1600" b="1">
                <a:solidFill>
                  <a:schemeClr val="hlink"/>
                </a:solidFill>
                <a:latin typeface="+mn-lt"/>
              </a:rPr>
              <a:t>2.</a:t>
            </a:r>
          </a:p>
        </p:txBody>
      </p:sp>
      <p:sp>
        <p:nvSpPr>
          <p:cNvPr id="74769" name="Line 18"/>
          <p:cNvSpPr>
            <a:spLocks noChangeShapeType="1"/>
          </p:cNvSpPr>
          <p:nvPr/>
        </p:nvSpPr>
        <p:spPr bwMode="auto">
          <a:xfrm flipV="1">
            <a:off x="5592763" y="5116513"/>
            <a:ext cx="0" cy="366712"/>
          </a:xfrm>
          <a:prstGeom prst="line">
            <a:avLst/>
          </a:prstGeom>
          <a:noFill/>
          <a:ln w="28575">
            <a:solidFill>
              <a:srgbClr val="0033CC"/>
            </a:solidFill>
            <a:prstDash val="dash"/>
            <a:round/>
            <a:headEnd/>
            <a:tailEnd type="arrow" w="med" len="med"/>
          </a:ln>
        </p:spPr>
        <p:txBody>
          <a:bodyPr/>
          <a:lstStyle/>
          <a:p>
            <a:endParaRPr lang="nl-BE">
              <a:latin typeface="+mn-lt"/>
            </a:endParaRPr>
          </a:p>
        </p:txBody>
      </p:sp>
      <p:sp>
        <p:nvSpPr>
          <p:cNvPr id="74770" name="Line 19"/>
          <p:cNvSpPr>
            <a:spLocks noChangeShapeType="1"/>
          </p:cNvSpPr>
          <p:nvPr/>
        </p:nvSpPr>
        <p:spPr bwMode="auto">
          <a:xfrm flipV="1">
            <a:off x="5592763" y="4200525"/>
            <a:ext cx="1587" cy="366713"/>
          </a:xfrm>
          <a:prstGeom prst="line">
            <a:avLst/>
          </a:prstGeom>
          <a:noFill/>
          <a:ln w="28575">
            <a:solidFill>
              <a:srgbClr val="0033CC"/>
            </a:solidFill>
            <a:prstDash val="dash"/>
            <a:round/>
            <a:headEnd/>
            <a:tailEnd type="arrow" w="med" len="med"/>
          </a:ln>
        </p:spPr>
        <p:txBody>
          <a:bodyPr/>
          <a:lstStyle/>
          <a:p>
            <a:endParaRPr lang="nl-BE">
              <a:latin typeface="+mn-lt"/>
            </a:endParaRPr>
          </a:p>
        </p:txBody>
      </p:sp>
      <p:sp>
        <p:nvSpPr>
          <p:cNvPr id="74771" name="Text Box 20"/>
          <p:cNvSpPr txBox="1">
            <a:spLocks noChangeArrowheads="1"/>
          </p:cNvSpPr>
          <p:nvPr/>
        </p:nvSpPr>
        <p:spPr bwMode="auto">
          <a:xfrm>
            <a:off x="5592763" y="5116513"/>
            <a:ext cx="450850" cy="431800"/>
          </a:xfrm>
          <a:prstGeom prst="rect">
            <a:avLst/>
          </a:prstGeom>
          <a:noFill/>
          <a:ln w="9525">
            <a:noFill/>
            <a:miter lim="800000"/>
            <a:headEnd/>
            <a:tailEnd/>
          </a:ln>
        </p:spPr>
        <p:txBody>
          <a:bodyPr/>
          <a:lstStyle/>
          <a:p>
            <a:r>
              <a:rPr lang="en-US" sz="1600" b="1">
                <a:solidFill>
                  <a:schemeClr val="hlink"/>
                </a:solidFill>
                <a:latin typeface="+mn-lt"/>
              </a:rPr>
              <a:t>3.</a:t>
            </a:r>
          </a:p>
        </p:txBody>
      </p:sp>
      <p:sp>
        <p:nvSpPr>
          <p:cNvPr id="74772" name="Text Box 21"/>
          <p:cNvSpPr txBox="1">
            <a:spLocks noChangeArrowheads="1"/>
          </p:cNvSpPr>
          <p:nvPr/>
        </p:nvSpPr>
        <p:spPr bwMode="auto">
          <a:xfrm>
            <a:off x="5592763" y="4200525"/>
            <a:ext cx="450850" cy="431800"/>
          </a:xfrm>
          <a:prstGeom prst="rect">
            <a:avLst/>
          </a:prstGeom>
          <a:noFill/>
          <a:ln w="9525">
            <a:noFill/>
            <a:miter lim="800000"/>
            <a:headEnd/>
            <a:tailEnd/>
          </a:ln>
        </p:spPr>
        <p:txBody>
          <a:bodyPr/>
          <a:lstStyle/>
          <a:p>
            <a:r>
              <a:rPr lang="en-US" sz="1600" b="1">
                <a:solidFill>
                  <a:schemeClr val="hlink"/>
                </a:solidFill>
                <a:latin typeface="+mn-lt"/>
              </a:rPr>
              <a:t>4.</a:t>
            </a:r>
          </a:p>
        </p:txBody>
      </p:sp>
      <p:sp>
        <p:nvSpPr>
          <p:cNvPr id="74773" name="Text Box 22"/>
          <p:cNvSpPr txBox="1">
            <a:spLocks noChangeArrowheads="1"/>
          </p:cNvSpPr>
          <p:nvPr/>
        </p:nvSpPr>
        <p:spPr bwMode="auto">
          <a:xfrm>
            <a:off x="2120900" y="3651250"/>
            <a:ext cx="928588" cy="400110"/>
          </a:xfrm>
          <a:prstGeom prst="rect">
            <a:avLst/>
          </a:prstGeom>
          <a:noFill/>
          <a:ln w="12700">
            <a:noFill/>
            <a:miter lim="800000"/>
            <a:headEnd type="none" w="sm" len="sm"/>
            <a:tailEnd type="none" w="sm" len="sm"/>
          </a:ln>
        </p:spPr>
        <p:txBody>
          <a:bodyPr wrap="none">
            <a:spAutoFit/>
          </a:bodyPr>
          <a:lstStyle/>
          <a:p>
            <a:r>
              <a:rPr lang="en-US">
                <a:latin typeface="+mn-lt"/>
              </a:rPr>
              <a:t>Layer 1</a:t>
            </a:r>
          </a:p>
        </p:txBody>
      </p:sp>
      <p:sp>
        <p:nvSpPr>
          <p:cNvPr id="74774" name="Text Box 23"/>
          <p:cNvSpPr txBox="1">
            <a:spLocks noChangeArrowheads="1"/>
          </p:cNvSpPr>
          <p:nvPr/>
        </p:nvSpPr>
        <p:spPr bwMode="auto">
          <a:xfrm>
            <a:off x="2090738" y="4659313"/>
            <a:ext cx="928588" cy="400110"/>
          </a:xfrm>
          <a:prstGeom prst="rect">
            <a:avLst/>
          </a:prstGeom>
          <a:noFill/>
          <a:ln w="12700">
            <a:noFill/>
            <a:miter lim="800000"/>
            <a:headEnd type="none" w="sm" len="sm"/>
            <a:tailEnd type="none" w="sm" len="sm"/>
          </a:ln>
        </p:spPr>
        <p:txBody>
          <a:bodyPr wrap="none">
            <a:spAutoFit/>
          </a:bodyPr>
          <a:lstStyle/>
          <a:p>
            <a:r>
              <a:rPr lang="en-US">
                <a:latin typeface="+mn-lt"/>
              </a:rPr>
              <a:t>Layer 2</a:t>
            </a:r>
          </a:p>
        </p:txBody>
      </p:sp>
      <p:sp>
        <p:nvSpPr>
          <p:cNvPr id="74775" name="Text Box 24"/>
          <p:cNvSpPr txBox="1">
            <a:spLocks noChangeArrowheads="1"/>
          </p:cNvSpPr>
          <p:nvPr/>
        </p:nvSpPr>
        <p:spPr bwMode="auto">
          <a:xfrm>
            <a:off x="2090738" y="5522913"/>
            <a:ext cx="928588" cy="400110"/>
          </a:xfrm>
          <a:prstGeom prst="rect">
            <a:avLst/>
          </a:prstGeom>
          <a:noFill/>
          <a:ln w="12700">
            <a:noFill/>
            <a:miter lim="800000"/>
            <a:headEnd type="none" w="sm" len="sm"/>
            <a:tailEnd type="none" w="sm" len="sm"/>
          </a:ln>
        </p:spPr>
        <p:txBody>
          <a:bodyPr wrap="none">
            <a:spAutoFit/>
          </a:bodyPr>
          <a:lstStyle/>
          <a:p>
            <a:r>
              <a:rPr lang="en-US">
                <a:latin typeface="+mn-lt"/>
              </a:rPr>
              <a:t>Layer 3</a:t>
            </a:r>
          </a:p>
        </p:txBody>
      </p:sp>
      <p:sp>
        <p:nvSpPr>
          <p:cNvPr id="74776" name="Freeform 25"/>
          <p:cNvSpPr>
            <a:spLocks/>
          </p:cNvSpPr>
          <p:nvPr/>
        </p:nvSpPr>
        <p:spPr bwMode="auto">
          <a:xfrm>
            <a:off x="6338888" y="3933825"/>
            <a:ext cx="1008062" cy="1943100"/>
          </a:xfrm>
          <a:custGeom>
            <a:avLst/>
            <a:gdLst>
              <a:gd name="T0" fmla="*/ 0 w 635"/>
              <a:gd name="T1" fmla="*/ 0 h 1224"/>
              <a:gd name="T2" fmla="*/ 2147483647 w 635"/>
              <a:gd name="T3" fmla="*/ 0 h 1224"/>
              <a:gd name="T4" fmla="*/ 2147483647 w 635"/>
              <a:gd name="T5" fmla="*/ 2147483647 h 1224"/>
              <a:gd name="T6" fmla="*/ 2147483647 w 635"/>
              <a:gd name="T7" fmla="*/ 2147483647 h 1224"/>
              <a:gd name="T8" fmla="*/ 0 w 635"/>
              <a:gd name="T9" fmla="*/ 2147483647 h 1224"/>
              <a:gd name="T10" fmla="*/ 0 60000 65536"/>
              <a:gd name="T11" fmla="*/ 0 60000 65536"/>
              <a:gd name="T12" fmla="*/ 0 60000 65536"/>
              <a:gd name="T13" fmla="*/ 0 60000 65536"/>
              <a:gd name="T14" fmla="*/ 0 60000 65536"/>
              <a:gd name="T15" fmla="*/ 0 w 635"/>
              <a:gd name="T16" fmla="*/ 0 h 1224"/>
              <a:gd name="T17" fmla="*/ 635 w 635"/>
              <a:gd name="T18" fmla="*/ 1224 h 1224"/>
            </a:gdLst>
            <a:ahLst/>
            <a:cxnLst>
              <a:cxn ang="T10">
                <a:pos x="T0" y="T1"/>
              </a:cxn>
              <a:cxn ang="T11">
                <a:pos x="T2" y="T3"/>
              </a:cxn>
              <a:cxn ang="T12">
                <a:pos x="T4" y="T5"/>
              </a:cxn>
              <a:cxn ang="T13">
                <a:pos x="T6" y="T7"/>
              </a:cxn>
              <a:cxn ang="T14">
                <a:pos x="T8" y="T9"/>
              </a:cxn>
            </a:cxnLst>
            <a:rect l="T15" t="T16" r="T17" b="T18"/>
            <a:pathLst>
              <a:path w="635" h="1224">
                <a:moveTo>
                  <a:pt x="0" y="0"/>
                </a:moveTo>
                <a:lnTo>
                  <a:pt x="363" y="0"/>
                </a:lnTo>
                <a:lnTo>
                  <a:pt x="635" y="453"/>
                </a:lnTo>
                <a:lnTo>
                  <a:pt x="635" y="997"/>
                </a:lnTo>
                <a:lnTo>
                  <a:pt x="0" y="1224"/>
                </a:lnTo>
              </a:path>
            </a:pathLst>
          </a:custGeom>
          <a:noFill/>
          <a:ln w="38100">
            <a:solidFill>
              <a:schemeClr val="hlink"/>
            </a:solidFill>
            <a:round/>
            <a:headEnd type="none" w="sm" len="sm"/>
            <a:tailEnd type="arrow" w="med" len="med"/>
          </a:ln>
        </p:spPr>
        <p:txBody>
          <a:bodyPr/>
          <a:lstStyle/>
          <a:p>
            <a:endParaRPr lang="nl-BE">
              <a:latin typeface="+mn-lt"/>
            </a:endParaRPr>
          </a:p>
        </p:txBody>
      </p:sp>
      <p:sp>
        <p:nvSpPr>
          <p:cNvPr id="74777" name="AutoShape 26"/>
          <p:cNvSpPr>
            <a:spLocks noChangeArrowheads="1"/>
          </p:cNvSpPr>
          <p:nvPr/>
        </p:nvSpPr>
        <p:spPr bwMode="auto">
          <a:xfrm>
            <a:off x="6535738" y="4149725"/>
            <a:ext cx="1944687" cy="1439863"/>
          </a:xfrm>
          <a:prstGeom prst="irregularSeal1">
            <a:avLst/>
          </a:prstGeom>
          <a:solidFill>
            <a:schemeClr val="hlink"/>
          </a:solidFill>
          <a:ln w="12700">
            <a:solidFill>
              <a:schemeClr val="hlink"/>
            </a:solidFill>
            <a:miter lim="800000"/>
            <a:headEnd type="none" w="sm" len="sm"/>
            <a:tailEnd type="none" w="sm" len="sm"/>
          </a:ln>
        </p:spPr>
        <p:txBody>
          <a:bodyPr wrap="none" anchor="ctr"/>
          <a:lstStyle/>
          <a:p>
            <a:endParaRPr lang="nl-BE">
              <a:latin typeface="+mn-lt"/>
            </a:endParaRPr>
          </a:p>
        </p:txBody>
      </p:sp>
      <p:sp>
        <p:nvSpPr>
          <p:cNvPr id="74778" name="Text Box 27"/>
          <p:cNvSpPr txBox="1">
            <a:spLocks noChangeArrowheads="1"/>
          </p:cNvSpPr>
          <p:nvPr/>
        </p:nvSpPr>
        <p:spPr bwMode="auto">
          <a:xfrm>
            <a:off x="6967538" y="4514850"/>
            <a:ext cx="1089594" cy="707886"/>
          </a:xfrm>
          <a:prstGeom prst="rect">
            <a:avLst/>
          </a:prstGeom>
          <a:noFill/>
          <a:ln w="12700">
            <a:noFill/>
            <a:miter lim="800000"/>
            <a:headEnd type="none" w="sm" len="sm"/>
            <a:tailEnd type="none" w="sm" len="sm"/>
          </a:ln>
        </p:spPr>
        <p:txBody>
          <a:bodyPr wrap="none">
            <a:spAutoFit/>
          </a:bodyPr>
          <a:lstStyle/>
          <a:p>
            <a:r>
              <a:rPr lang="en-US">
                <a:solidFill>
                  <a:srgbClr val="FFFF00"/>
                </a:solidFill>
                <a:latin typeface="+mn-lt"/>
              </a:rPr>
              <a:t>Layer</a:t>
            </a:r>
          </a:p>
          <a:p>
            <a:r>
              <a:rPr lang="en-US">
                <a:solidFill>
                  <a:srgbClr val="FFFF00"/>
                </a:solidFill>
                <a:latin typeface="+mn-lt"/>
              </a:rPr>
              <a:t>violation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Number Placeholder 2"/>
          <p:cNvSpPr>
            <a:spLocks noGrp="1"/>
          </p:cNvSpPr>
          <p:nvPr>
            <p:ph type="sldNum" sz="quarter" idx="10"/>
          </p:nvPr>
        </p:nvSpPr>
        <p:spPr>
          <a:noFill/>
        </p:spPr>
        <p:txBody>
          <a:bodyPr/>
          <a:lstStyle/>
          <a:p>
            <a:fld id="{A657F173-9E45-489B-8395-66B533F91AE5}" type="slidenum">
              <a:rPr lang="en-US">
                <a:latin typeface="+mn-lt"/>
              </a:rPr>
              <a:pPr/>
              <a:t>29</a:t>
            </a:fld>
            <a:endParaRPr lang="en-US">
              <a:latin typeface="+mn-lt"/>
            </a:endParaRPr>
          </a:p>
        </p:txBody>
      </p:sp>
      <p:sp>
        <p:nvSpPr>
          <p:cNvPr id="76802" name="Text Box 2"/>
          <p:cNvSpPr txBox="1">
            <a:spLocks noChangeArrowheads="1"/>
          </p:cNvSpPr>
          <p:nvPr/>
        </p:nvSpPr>
        <p:spPr bwMode="auto">
          <a:xfrm>
            <a:off x="6757988" y="0"/>
            <a:ext cx="2733441" cy="584775"/>
          </a:xfrm>
          <a:prstGeom prst="rect">
            <a:avLst/>
          </a:prstGeom>
          <a:noFill/>
          <a:ln w="12700">
            <a:noFill/>
            <a:miter lim="800000"/>
            <a:headEnd type="none" w="sm" len="sm"/>
            <a:tailEnd type="none" w="sm" len="sm"/>
          </a:ln>
        </p:spPr>
        <p:txBody>
          <a:bodyPr wrap="none">
            <a:spAutoFit/>
          </a:bodyPr>
          <a:lstStyle/>
          <a:p>
            <a:pPr marL="457200" indent="-457200"/>
            <a:r>
              <a:rPr lang="en-US" sz="1600">
                <a:latin typeface="+mn-lt"/>
              </a:rPr>
              <a:t>3.	Architecture</a:t>
            </a:r>
          </a:p>
          <a:p>
            <a:pPr marL="914400" lvl="1" indent="-457200"/>
            <a:r>
              <a:rPr lang="en-US" sz="1600">
                <a:solidFill>
                  <a:schemeClr val="hlink"/>
                </a:solidFill>
                <a:latin typeface="+mn-lt"/>
              </a:rPr>
              <a:t>1.	Logical architecture</a:t>
            </a:r>
          </a:p>
        </p:txBody>
      </p:sp>
      <p:sp>
        <p:nvSpPr>
          <p:cNvPr id="76803" name="Text Box 3"/>
          <p:cNvSpPr txBox="1">
            <a:spLocks noChangeArrowheads="1"/>
          </p:cNvSpPr>
          <p:nvPr/>
        </p:nvSpPr>
        <p:spPr bwMode="auto">
          <a:xfrm>
            <a:off x="271463" y="-6350"/>
            <a:ext cx="2670346" cy="461665"/>
          </a:xfrm>
          <a:prstGeom prst="rect">
            <a:avLst/>
          </a:prstGeom>
          <a:noFill/>
          <a:ln w="9525">
            <a:noFill/>
            <a:miter lim="800000"/>
            <a:headEnd/>
            <a:tailEnd/>
          </a:ln>
        </p:spPr>
        <p:txBody>
          <a:bodyPr wrap="none">
            <a:spAutoFit/>
          </a:bodyPr>
          <a:lstStyle/>
          <a:p>
            <a:pPr marL="457200" indent="-457200"/>
            <a:r>
              <a:rPr lang="en-US" sz="2400" b="1">
                <a:latin typeface="+mn-lt"/>
              </a:rPr>
              <a:t>Logical architecture</a:t>
            </a:r>
            <a:endParaRPr lang="en-US" sz="2400">
              <a:solidFill>
                <a:schemeClr val="bg2"/>
              </a:solidFill>
              <a:latin typeface="+mn-lt"/>
            </a:endParaRPr>
          </a:p>
        </p:txBody>
      </p:sp>
      <p:sp>
        <p:nvSpPr>
          <p:cNvPr id="76804" name="Text Box 5"/>
          <p:cNvSpPr txBox="1">
            <a:spLocks noChangeArrowheads="1"/>
          </p:cNvSpPr>
          <p:nvPr/>
        </p:nvSpPr>
        <p:spPr bwMode="auto">
          <a:xfrm>
            <a:off x="342900" y="692150"/>
            <a:ext cx="4716227" cy="1323439"/>
          </a:xfrm>
          <a:prstGeom prst="rect">
            <a:avLst/>
          </a:prstGeom>
          <a:noFill/>
          <a:ln w="12700">
            <a:noFill/>
            <a:miter lim="800000"/>
            <a:headEnd type="none" w="sm" len="sm"/>
            <a:tailEnd type="none" w="sm" len="sm"/>
          </a:ln>
        </p:spPr>
        <p:txBody>
          <a:bodyPr wrap="none">
            <a:spAutoFit/>
          </a:bodyPr>
          <a:lstStyle/>
          <a:p>
            <a:r>
              <a:rPr lang="en-US" b="1">
                <a:solidFill>
                  <a:srgbClr val="0033CC"/>
                </a:solidFill>
                <a:latin typeface="+mn-lt"/>
              </a:rPr>
              <a:t>Interacting objects</a:t>
            </a:r>
          </a:p>
          <a:p>
            <a:r>
              <a:rPr lang="en-US">
                <a:latin typeface="+mn-lt"/>
              </a:rPr>
              <a:t>	no predefined interaction pattern</a:t>
            </a:r>
          </a:p>
          <a:p>
            <a:r>
              <a:rPr lang="en-US">
                <a:latin typeface="+mn-lt"/>
              </a:rPr>
              <a:t>	+ highly flexible</a:t>
            </a:r>
          </a:p>
          <a:p>
            <a:r>
              <a:rPr lang="en-US">
                <a:latin typeface="+mn-lt"/>
              </a:rPr>
              <a:t>	- complex to manage and maintain</a:t>
            </a:r>
          </a:p>
        </p:txBody>
      </p:sp>
      <p:sp>
        <p:nvSpPr>
          <p:cNvPr id="76805" name="AutoShape 6"/>
          <p:cNvSpPr>
            <a:spLocks noChangeAspect="1" noChangeArrowheads="1"/>
          </p:cNvSpPr>
          <p:nvPr/>
        </p:nvSpPr>
        <p:spPr bwMode="auto">
          <a:xfrm>
            <a:off x="2647950" y="2924175"/>
            <a:ext cx="4032250" cy="3298825"/>
          </a:xfrm>
          <a:prstGeom prst="rect">
            <a:avLst/>
          </a:prstGeom>
          <a:noFill/>
          <a:ln w="9525">
            <a:noFill/>
            <a:miter lim="800000"/>
            <a:headEnd/>
            <a:tailEnd/>
          </a:ln>
        </p:spPr>
        <p:txBody>
          <a:bodyPr/>
          <a:lstStyle/>
          <a:p>
            <a:endParaRPr lang="nl-BE">
              <a:latin typeface="+mn-lt"/>
            </a:endParaRPr>
          </a:p>
        </p:txBody>
      </p:sp>
      <p:sp>
        <p:nvSpPr>
          <p:cNvPr id="76806" name="Rectangle 27"/>
          <p:cNvSpPr>
            <a:spLocks noChangeArrowheads="1"/>
          </p:cNvSpPr>
          <p:nvPr/>
        </p:nvSpPr>
        <p:spPr bwMode="auto">
          <a:xfrm>
            <a:off x="2916238" y="2492375"/>
            <a:ext cx="1922462" cy="1704975"/>
          </a:xfrm>
          <a:prstGeom prst="rect">
            <a:avLst/>
          </a:prstGeom>
          <a:solidFill>
            <a:srgbClr val="FFFFFF"/>
          </a:solidFill>
          <a:ln w="38100">
            <a:solidFill>
              <a:srgbClr val="0033CC"/>
            </a:solidFill>
            <a:miter lim="800000"/>
            <a:headEnd/>
            <a:tailEnd/>
          </a:ln>
        </p:spPr>
        <p:txBody>
          <a:bodyPr/>
          <a:lstStyle/>
          <a:p>
            <a:endParaRPr lang="nl-BE">
              <a:latin typeface="+mn-lt"/>
            </a:endParaRPr>
          </a:p>
        </p:txBody>
      </p:sp>
      <p:sp>
        <p:nvSpPr>
          <p:cNvPr id="76807" name="Text Box 28"/>
          <p:cNvSpPr txBox="1">
            <a:spLocks noChangeArrowheads="1"/>
          </p:cNvSpPr>
          <p:nvPr/>
        </p:nvSpPr>
        <p:spPr bwMode="auto">
          <a:xfrm>
            <a:off x="2916238" y="2492375"/>
            <a:ext cx="1943100" cy="546100"/>
          </a:xfrm>
          <a:prstGeom prst="rect">
            <a:avLst/>
          </a:prstGeom>
          <a:noFill/>
          <a:ln w="9525">
            <a:noFill/>
            <a:miter lim="800000"/>
            <a:headEnd/>
            <a:tailEnd/>
          </a:ln>
        </p:spPr>
        <p:txBody>
          <a:bodyPr/>
          <a:lstStyle/>
          <a:p>
            <a:r>
              <a:rPr lang="en-US" sz="1600" b="1">
                <a:latin typeface="+mn-lt"/>
              </a:rPr>
              <a:t>Component 1</a:t>
            </a:r>
          </a:p>
        </p:txBody>
      </p:sp>
      <p:sp>
        <p:nvSpPr>
          <p:cNvPr id="76808" name="Rectangle 29"/>
          <p:cNvSpPr>
            <a:spLocks noChangeArrowheads="1"/>
          </p:cNvSpPr>
          <p:nvPr/>
        </p:nvSpPr>
        <p:spPr bwMode="auto">
          <a:xfrm>
            <a:off x="5507038" y="2497138"/>
            <a:ext cx="2157412" cy="1639887"/>
          </a:xfrm>
          <a:prstGeom prst="rect">
            <a:avLst/>
          </a:prstGeom>
          <a:solidFill>
            <a:srgbClr val="FFFFFF"/>
          </a:solidFill>
          <a:ln w="38100">
            <a:solidFill>
              <a:srgbClr val="0033CC"/>
            </a:solidFill>
            <a:miter lim="800000"/>
            <a:headEnd/>
            <a:tailEnd/>
          </a:ln>
        </p:spPr>
        <p:txBody>
          <a:bodyPr/>
          <a:lstStyle/>
          <a:p>
            <a:endParaRPr lang="nl-BE">
              <a:latin typeface="+mn-lt"/>
            </a:endParaRPr>
          </a:p>
        </p:txBody>
      </p:sp>
      <p:sp>
        <p:nvSpPr>
          <p:cNvPr id="76809" name="Rectangle 30"/>
          <p:cNvSpPr>
            <a:spLocks noChangeArrowheads="1"/>
          </p:cNvSpPr>
          <p:nvPr/>
        </p:nvSpPr>
        <p:spPr bwMode="auto">
          <a:xfrm>
            <a:off x="4210050" y="4314825"/>
            <a:ext cx="1943100" cy="1274763"/>
          </a:xfrm>
          <a:prstGeom prst="rect">
            <a:avLst/>
          </a:prstGeom>
          <a:solidFill>
            <a:srgbClr val="FFFFFF"/>
          </a:solidFill>
          <a:ln w="38100">
            <a:solidFill>
              <a:srgbClr val="0033CC"/>
            </a:solidFill>
            <a:miter lim="800000"/>
            <a:headEnd/>
            <a:tailEnd/>
          </a:ln>
        </p:spPr>
        <p:txBody>
          <a:bodyPr/>
          <a:lstStyle/>
          <a:p>
            <a:endParaRPr lang="nl-BE">
              <a:latin typeface="+mn-lt"/>
            </a:endParaRPr>
          </a:p>
        </p:txBody>
      </p:sp>
      <p:sp>
        <p:nvSpPr>
          <p:cNvPr id="76810" name="Text Box 31"/>
          <p:cNvSpPr txBox="1">
            <a:spLocks noChangeArrowheads="1"/>
          </p:cNvSpPr>
          <p:nvPr/>
        </p:nvSpPr>
        <p:spPr bwMode="auto">
          <a:xfrm>
            <a:off x="5721350" y="2492375"/>
            <a:ext cx="1943100" cy="546100"/>
          </a:xfrm>
          <a:prstGeom prst="rect">
            <a:avLst/>
          </a:prstGeom>
          <a:noFill/>
          <a:ln w="9525">
            <a:noFill/>
            <a:miter lim="800000"/>
            <a:headEnd/>
            <a:tailEnd/>
          </a:ln>
        </p:spPr>
        <p:txBody>
          <a:bodyPr/>
          <a:lstStyle/>
          <a:p>
            <a:r>
              <a:rPr lang="en-US" sz="1600" b="1">
                <a:latin typeface="+mn-lt"/>
              </a:rPr>
              <a:t>Component 2</a:t>
            </a:r>
          </a:p>
        </p:txBody>
      </p:sp>
      <p:sp>
        <p:nvSpPr>
          <p:cNvPr id="76811" name="Text Box 32"/>
          <p:cNvSpPr txBox="1">
            <a:spLocks noChangeArrowheads="1"/>
          </p:cNvSpPr>
          <p:nvPr/>
        </p:nvSpPr>
        <p:spPr bwMode="auto">
          <a:xfrm>
            <a:off x="4210050" y="4314825"/>
            <a:ext cx="1943100" cy="547688"/>
          </a:xfrm>
          <a:prstGeom prst="rect">
            <a:avLst/>
          </a:prstGeom>
          <a:noFill/>
          <a:ln w="9525">
            <a:noFill/>
            <a:miter lim="800000"/>
            <a:headEnd/>
            <a:tailEnd/>
          </a:ln>
        </p:spPr>
        <p:txBody>
          <a:bodyPr/>
          <a:lstStyle/>
          <a:p>
            <a:r>
              <a:rPr lang="en-US" sz="1600" b="1">
                <a:latin typeface="+mn-lt"/>
              </a:rPr>
              <a:t>Component 3</a:t>
            </a:r>
          </a:p>
        </p:txBody>
      </p:sp>
      <p:sp>
        <p:nvSpPr>
          <p:cNvPr id="76812" name="Oval 33"/>
          <p:cNvSpPr>
            <a:spLocks noChangeArrowheads="1"/>
          </p:cNvSpPr>
          <p:nvPr/>
        </p:nvSpPr>
        <p:spPr bwMode="auto">
          <a:xfrm>
            <a:off x="3995738" y="3038475"/>
            <a:ext cx="431800" cy="365125"/>
          </a:xfrm>
          <a:prstGeom prst="ellipse">
            <a:avLst/>
          </a:prstGeom>
          <a:solidFill>
            <a:srgbClr val="FFFFFF"/>
          </a:solidFill>
          <a:ln w="28575">
            <a:solidFill>
              <a:schemeClr val="hlink"/>
            </a:solidFill>
            <a:round/>
            <a:headEnd/>
            <a:tailEnd/>
          </a:ln>
        </p:spPr>
        <p:txBody>
          <a:bodyPr/>
          <a:lstStyle/>
          <a:p>
            <a:endParaRPr lang="nl-BE">
              <a:latin typeface="+mn-lt"/>
            </a:endParaRPr>
          </a:p>
        </p:txBody>
      </p:sp>
      <p:sp>
        <p:nvSpPr>
          <p:cNvPr id="76813" name="Oval 34"/>
          <p:cNvSpPr>
            <a:spLocks noChangeArrowheads="1"/>
          </p:cNvSpPr>
          <p:nvPr/>
        </p:nvSpPr>
        <p:spPr bwMode="auto">
          <a:xfrm>
            <a:off x="4427538" y="4678363"/>
            <a:ext cx="431800" cy="365125"/>
          </a:xfrm>
          <a:prstGeom prst="ellipse">
            <a:avLst/>
          </a:prstGeom>
          <a:solidFill>
            <a:srgbClr val="FFFFFF"/>
          </a:solidFill>
          <a:ln w="28575">
            <a:solidFill>
              <a:schemeClr val="hlink"/>
            </a:solidFill>
            <a:round/>
            <a:headEnd/>
            <a:tailEnd/>
          </a:ln>
        </p:spPr>
        <p:txBody>
          <a:bodyPr/>
          <a:lstStyle/>
          <a:p>
            <a:endParaRPr lang="nl-BE">
              <a:latin typeface="+mn-lt"/>
            </a:endParaRPr>
          </a:p>
        </p:txBody>
      </p:sp>
      <p:sp>
        <p:nvSpPr>
          <p:cNvPr id="76814" name="Line 35"/>
          <p:cNvSpPr>
            <a:spLocks noChangeShapeType="1"/>
          </p:cNvSpPr>
          <p:nvPr/>
        </p:nvSpPr>
        <p:spPr bwMode="auto">
          <a:xfrm>
            <a:off x="4430713" y="3225800"/>
            <a:ext cx="2590800" cy="0"/>
          </a:xfrm>
          <a:prstGeom prst="line">
            <a:avLst/>
          </a:prstGeom>
          <a:noFill/>
          <a:ln w="28575">
            <a:solidFill>
              <a:srgbClr val="0033CC"/>
            </a:solidFill>
            <a:round/>
            <a:headEnd/>
            <a:tailEnd type="arrow" w="med" len="med"/>
          </a:ln>
        </p:spPr>
        <p:txBody>
          <a:bodyPr/>
          <a:lstStyle/>
          <a:p>
            <a:endParaRPr lang="nl-BE">
              <a:latin typeface="+mn-lt"/>
            </a:endParaRPr>
          </a:p>
        </p:txBody>
      </p:sp>
      <p:sp>
        <p:nvSpPr>
          <p:cNvPr id="76815" name="Line 36"/>
          <p:cNvSpPr>
            <a:spLocks noChangeShapeType="1"/>
          </p:cNvSpPr>
          <p:nvPr/>
        </p:nvSpPr>
        <p:spPr bwMode="auto">
          <a:xfrm flipH="1">
            <a:off x="5735638" y="3408363"/>
            <a:ext cx="1503362" cy="1284287"/>
          </a:xfrm>
          <a:prstGeom prst="line">
            <a:avLst/>
          </a:prstGeom>
          <a:noFill/>
          <a:ln w="28575">
            <a:solidFill>
              <a:srgbClr val="0033CC"/>
            </a:solidFill>
            <a:round/>
            <a:headEnd/>
            <a:tailEnd type="arrow" w="med" len="med"/>
          </a:ln>
        </p:spPr>
        <p:txBody>
          <a:bodyPr/>
          <a:lstStyle/>
          <a:p>
            <a:endParaRPr lang="nl-BE">
              <a:latin typeface="+mn-lt"/>
            </a:endParaRPr>
          </a:p>
        </p:txBody>
      </p:sp>
      <p:sp>
        <p:nvSpPr>
          <p:cNvPr id="76816" name="Line 37"/>
          <p:cNvSpPr>
            <a:spLocks noChangeShapeType="1"/>
          </p:cNvSpPr>
          <p:nvPr/>
        </p:nvSpPr>
        <p:spPr bwMode="auto">
          <a:xfrm>
            <a:off x="3348038" y="3767138"/>
            <a:ext cx="1293812" cy="911225"/>
          </a:xfrm>
          <a:prstGeom prst="line">
            <a:avLst/>
          </a:prstGeom>
          <a:noFill/>
          <a:ln w="28575">
            <a:solidFill>
              <a:srgbClr val="0033CC"/>
            </a:solidFill>
            <a:round/>
            <a:headEnd/>
            <a:tailEnd type="arrow" w="med" len="med"/>
          </a:ln>
        </p:spPr>
        <p:txBody>
          <a:bodyPr/>
          <a:lstStyle/>
          <a:p>
            <a:endParaRPr lang="nl-BE">
              <a:latin typeface="+mn-lt"/>
            </a:endParaRPr>
          </a:p>
        </p:txBody>
      </p:sp>
      <p:sp>
        <p:nvSpPr>
          <p:cNvPr id="76817" name="Oval 38"/>
          <p:cNvSpPr>
            <a:spLocks noChangeArrowheads="1"/>
          </p:cNvSpPr>
          <p:nvPr/>
        </p:nvSpPr>
        <p:spPr bwMode="auto">
          <a:xfrm>
            <a:off x="3130550" y="3584575"/>
            <a:ext cx="431800" cy="365125"/>
          </a:xfrm>
          <a:prstGeom prst="ellipse">
            <a:avLst/>
          </a:prstGeom>
          <a:solidFill>
            <a:srgbClr val="FFFFFF"/>
          </a:solidFill>
          <a:ln w="28575">
            <a:solidFill>
              <a:schemeClr val="hlink"/>
            </a:solidFill>
            <a:round/>
            <a:headEnd/>
            <a:tailEnd/>
          </a:ln>
        </p:spPr>
        <p:txBody>
          <a:bodyPr/>
          <a:lstStyle/>
          <a:p>
            <a:endParaRPr lang="nl-BE">
              <a:latin typeface="+mn-lt"/>
            </a:endParaRPr>
          </a:p>
        </p:txBody>
      </p:sp>
      <p:sp>
        <p:nvSpPr>
          <p:cNvPr id="76818" name="Oval 39"/>
          <p:cNvSpPr>
            <a:spLocks noChangeArrowheads="1"/>
          </p:cNvSpPr>
          <p:nvPr/>
        </p:nvSpPr>
        <p:spPr bwMode="auto">
          <a:xfrm>
            <a:off x="7026275" y="3049588"/>
            <a:ext cx="641350" cy="358775"/>
          </a:xfrm>
          <a:prstGeom prst="ellipse">
            <a:avLst/>
          </a:prstGeom>
          <a:solidFill>
            <a:srgbClr val="FFFFFF"/>
          </a:solidFill>
          <a:ln w="28575">
            <a:solidFill>
              <a:schemeClr val="hlink"/>
            </a:solidFill>
            <a:round/>
            <a:headEnd/>
            <a:tailEnd/>
          </a:ln>
        </p:spPr>
        <p:txBody>
          <a:bodyPr/>
          <a:lstStyle/>
          <a:p>
            <a:endParaRPr lang="nl-BE">
              <a:latin typeface="+mn-lt"/>
            </a:endParaRPr>
          </a:p>
        </p:txBody>
      </p:sp>
      <p:sp>
        <p:nvSpPr>
          <p:cNvPr id="76819" name="Line 40"/>
          <p:cNvSpPr>
            <a:spLocks noChangeShapeType="1"/>
          </p:cNvSpPr>
          <p:nvPr/>
        </p:nvSpPr>
        <p:spPr bwMode="auto">
          <a:xfrm flipH="1">
            <a:off x="5727700" y="3408363"/>
            <a:ext cx="1725613" cy="1468437"/>
          </a:xfrm>
          <a:prstGeom prst="line">
            <a:avLst/>
          </a:prstGeom>
          <a:noFill/>
          <a:ln w="28575">
            <a:solidFill>
              <a:srgbClr val="0033CC"/>
            </a:solidFill>
            <a:prstDash val="dash"/>
            <a:round/>
            <a:headEnd type="arrow" w="med" len="med"/>
            <a:tailEnd/>
          </a:ln>
        </p:spPr>
        <p:txBody>
          <a:bodyPr/>
          <a:lstStyle/>
          <a:p>
            <a:endParaRPr lang="nl-BE">
              <a:latin typeface="+mn-lt"/>
            </a:endParaRPr>
          </a:p>
        </p:txBody>
      </p:sp>
      <p:sp>
        <p:nvSpPr>
          <p:cNvPr id="76820" name="Oval 41"/>
          <p:cNvSpPr>
            <a:spLocks noChangeArrowheads="1"/>
          </p:cNvSpPr>
          <p:nvPr/>
        </p:nvSpPr>
        <p:spPr bwMode="auto">
          <a:xfrm>
            <a:off x="5507038" y="4678363"/>
            <a:ext cx="431800" cy="365125"/>
          </a:xfrm>
          <a:prstGeom prst="ellipse">
            <a:avLst/>
          </a:prstGeom>
          <a:solidFill>
            <a:srgbClr val="FFFFFF"/>
          </a:solidFill>
          <a:ln w="28575">
            <a:solidFill>
              <a:schemeClr val="hlink"/>
            </a:solidFill>
            <a:round/>
            <a:headEnd/>
            <a:tailEnd/>
          </a:ln>
        </p:spPr>
        <p:txBody>
          <a:bodyPr/>
          <a:lstStyle/>
          <a:p>
            <a:endParaRPr lang="nl-BE">
              <a:latin typeface="+mn-lt"/>
            </a:endParaRPr>
          </a:p>
        </p:txBody>
      </p:sp>
      <p:sp>
        <p:nvSpPr>
          <p:cNvPr id="76821" name="Line 42"/>
          <p:cNvSpPr>
            <a:spLocks noChangeShapeType="1"/>
          </p:cNvSpPr>
          <p:nvPr/>
        </p:nvSpPr>
        <p:spPr bwMode="auto">
          <a:xfrm flipH="1">
            <a:off x="6159500" y="3219450"/>
            <a:ext cx="858838" cy="371475"/>
          </a:xfrm>
          <a:prstGeom prst="line">
            <a:avLst/>
          </a:prstGeom>
          <a:noFill/>
          <a:ln w="28575">
            <a:solidFill>
              <a:srgbClr val="0033CC"/>
            </a:solidFill>
            <a:round/>
            <a:headEnd/>
            <a:tailEnd type="arrow" w="med" len="med"/>
          </a:ln>
        </p:spPr>
        <p:txBody>
          <a:bodyPr/>
          <a:lstStyle/>
          <a:p>
            <a:endParaRPr lang="nl-BE">
              <a:latin typeface="+mn-lt"/>
            </a:endParaRPr>
          </a:p>
        </p:txBody>
      </p:sp>
      <p:sp>
        <p:nvSpPr>
          <p:cNvPr id="76822" name="Line 43"/>
          <p:cNvSpPr>
            <a:spLocks noChangeShapeType="1"/>
          </p:cNvSpPr>
          <p:nvPr/>
        </p:nvSpPr>
        <p:spPr bwMode="auto">
          <a:xfrm flipH="1">
            <a:off x="3568700" y="3711575"/>
            <a:ext cx="2373313" cy="0"/>
          </a:xfrm>
          <a:prstGeom prst="line">
            <a:avLst/>
          </a:prstGeom>
          <a:noFill/>
          <a:ln w="28575">
            <a:solidFill>
              <a:srgbClr val="0033CC"/>
            </a:solidFill>
            <a:round/>
            <a:headEnd/>
            <a:tailEnd type="arrow" w="med" len="med"/>
          </a:ln>
        </p:spPr>
        <p:txBody>
          <a:bodyPr/>
          <a:lstStyle/>
          <a:p>
            <a:endParaRPr lang="nl-BE">
              <a:latin typeface="+mn-lt"/>
            </a:endParaRPr>
          </a:p>
        </p:txBody>
      </p:sp>
      <p:sp>
        <p:nvSpPr>
          <p:cNvPr id="76823" name="Line 44"/>
          <p:cNvSpPr>
            <a:spLocks noChangeShapeType="1"/>
          </p:cNvSpPr>
          <p:nvPr/>
        </p:nvSpPr>
        <p:spPr bwMode="auto">
          <a:xfrm flipH="1">
            <a:off x="6162675" y="3328988"/>
            <a:ext cx="927100" cy="457200"/>
          </a:xfrm>
          <a:prstGeom prst="line">
            <a:avLst/>
          </a:prstGeom>
          <a:noFill/>
          <a:ln w="28575">
            <a:solidFill>
              <a:srgbClr val="0033CC"/>
            </a:solidFill>
            <a:prstDash val="dash"/>
            <a:round/>
            <a:headEnd type="arrow" w="med" len="med"/>
            <a:tailEnd/>
          </a:ln>
        </p:spPr>
        <p:txBody>
          <a:bodyPr/>
          <a:lstStyle/>
          <a:p>
            <a:endParaRPr lang="nl-BE">
              <a:latin typeface="+mn-lt"/>
            </a:endParaRPr>
          </a:p>
        </p:txBody>
      </p:sp>
      <p:sp>
        <p:nvSpPr>
          <p:cNvPr id="76824" name="Oval 45"/>
          <p:cNvSpPr>
            <a:spLocks noChangeArrowheads="1"/>
          </p:cNvSpPr>
          <p:nvPr/>
        </p:nvSpPr>
        <p:spPr bwMode="auto">
          <a:xfrm>
            <a:off x="5942013" y="3590925"/>
            <a:ext cx="431800" cy="365125"/>
          </a:xfrm>
          <a:prstGeom prst="ellipse">
            <a:avLst/>
          </a:prstGeom>
          <a:solidFill>
            <a:srgbClr val="FFFFFF"/>
          </a:solidFill>
          <a:ln w="9525">
            <a:solidFill>
              <a:schemeClr val="hlink"/>
            </a:solidFill>
            <a:round/>
            <a:headEnd/>
            <a:tailEnd/>
          </a:ln>
        </p:spPr>
        <p:txBody>
          <a:bodyPr/>
          <a:lstStyle/>
          <a:p>
            <a:endParaRPr lang="nl-BE">
              <a:latin typeface="+mn-lt"/>
            </a:endParaRPr>
          </a:p>
        </p:txBody>
      </p:sp>
      <p:sp>
        <p:nvSpPr>
          <p:cNvPr id="76825" name="Line 46"/>
          <p:cNvSpPr>
            <a:spLocks noChangeShapeType="1"/>
          </p:cNvSpPr>
          <p:nvPr/>
        </p:nvSpPr>
        <p:spPr bwMode="auto">
          <a:xfrm>
            <a:off x="3316288" y="3948113"/>
            <a:ext cx="1128712" cy="790575"/>
          </a:xfrm>
          <a:prstGeom prst="line">
            <a:avLst/>
          </a:prstGeom>
          <a:noFill/>
          <a:ln w="28575">
            <a:solidFill>
              <a:srgbClr val="0033CC"/>
            </a:solidFill>
            <a:prstDash val="dash"/>
            <a:round/>
            <a:headEnd type="arrow" w="med" len="med"/>
            <a:tailEnd/>
          </a:ln>
        </p:spPr>
        <p:txBody>
          <a:bodyPr/>
          <a:lstStyle/>
          <a:p>
            <a:endParaRPr lang="nl-BE">
              <a:latin typeface="+mn-lt"/>
            </a:endParaRPr>
          </a:p>
        </p:txBody>
      </p:sp>
      <p:sp>
        <p:nvSpPr>
          <p:cNvPr id="76826" name="Line 47"/>
          <p:cNvSpPr>
            <a:spLocks noChangeShapeType="1"/>
          </p:cNvSpPr>
          <p:nvPr/>
        </p:nvSpPr>
        <p:spPr bwMode="auto">
          <a:xfrm flipH="1">
            <a:off x="3586163" y="3846513"/>
            <a:ext cx="2373312" cy="0"/>
          </a:xfrm>
          <a:prstGeom prst="line">
            <a:avLst/>
          </a:prstGeom>
          <a:noFill/>
          <a:ln w="28575">
            <a:solidFill>
              <a:srgbClr val="0033CC"/>
            </a:solidFill>
            <a:prstDash val="dash"/>
            <a:round/>
            <a:headEnd type="arrow" w="med" len="med"/>
            <a:tailEnd/>
          </a:ln>
        </p:spPr>
        <p:txBody>
          <a:bodyPr/>
          <a:lstStyle/>
          <a:p>
            <a:endParaRPr lang="nl-BE">
              <a:latin typeface="+mn-lt"/>
            </a:endParaRPr>
          </a:p>
        </p:txBody>
      </p:sp>
      <p:sp>
        <p:nvSpPr>
          <p:cNvPr id="76827" name="Line 48"/>
          <p:cNvSpPr>
            <a:spLocks noChangeShapeType="1"/>
          </p:cNvSpPr>
          <p:nvPr/>
        </p:nvSpPr>
        <p:spPr bwMode="auto">
          <a:xfrm flipH="1">
            <a:off x="4356100" y="3092450"/>
            <a:ext cx="2765425" cy="0"/>
          </a:xfrm>
          <a:prstGeom prst="line">
            <a:avLst/>
          </a:prstGeom>
          <a:noFill/>
          <a:ln w="28575">
            <a:solidFill>
              <a:srgbClr val="0033CC"/>
            </a:solidFill>
            <a:prstDash val="dash"/>
            <a:round/>
            <a:headEnd/>
            <a:tailEnd type="arrow" w="med" len="med"/>
          </a:ln>
        </p:spPr>
        <p:txBody>
          <a:bodyPr/>
          <a:lstStyle/>
          <a:p>
            <a:endParaRPr lang="nl-BE">
              <a:latin typeface="+mn-lt"/>
            </a:endParaRPr>
          </a:p>
        </p:txBody>
      </p:sp>
      <p:sp>
        <p:nvSpPr>
          <p:cNvPr id="76828" name="Text Box 49"/>
          <p:cNvSpPr txBox="1">
            <a:spLocks noChangeArrowheads="1"/>
          </p:cNvSpPr>
          <p:nvPr/>
        </p:nvSpPr>
        <p:spPr bwMode="auto">
          <a:xfrm>
            <a:off x="4913313" y="3176588"/>
            <a:ext cx="527050" cy="428625"/>
          </a:xfrm>
          <a:prstGeom prst="rect">
            <a:avLst/>
          </a:prstGeom>
          <a:noFill/>
          <a:ln w="9525">
            <a:noFill/>
            <a:miter lim="800000"/>
            <a:headEnd/>
            <a:tailEnd/>
          </a:ln>
        </p:spPr>
        <p:txBody>
          <a:bodyPr/>
          <a:lstStyle/>
          <a:p>
            <a:r>
              <a:rPr lang="en-US" sz="1600" b="1">
                <a:solidFill>
                  <a:schemeClr val="hlink"/>
                </a:solidFill>
                <a:latin typeface="+mn-lt"/>
              </a:rPr>
              <a:t>1.</a:t>
            </a:r>
          </a:p>
        </p:txBody>
      </p:sp>
      <p:sp>
        <p:nvSpPr>
          <p:cNvPr id="76829" name="Text Box 50"/>
          <p:cNvSpPr txBox="1">
            <a:spLocks noChangeArrowheads="1"/>
          </p:cNvSpPr>
          <p:nvPr/>
        </p:nvSpPr>
        <p:spPr bwMode="auto">
          <a:xfrm>
            <a:off x="5915025" y="4068763"/>
            <a:ext cx="527050" cy="428625"/>
          </a:xfrm>
          <a:prstGeom prst="rect">
            <a:avLst/>
          </a:prstGeom>
          <a:noFill/>
          <a:ln w="9525">
            <a:noFill/>
            <a:miter lim="800000"/>
            <a:headEnd/>
            <a:tailEnd/>
          </a:ln>
        </p:spPr>
        <p:txBody>
          <a:bodyPr/>
          <a:lstStyle/>
          <a:p>
            <a:r>
              <a:rPr lang="en-US" sz="1600" b="1">
                <a:solidFill>
                  <a:schemeClr val="hlink"/>
                </a:solidFill>
                <a:latin typeface="+mn-lt"/>
              </a:rPr>
              <a:t>2.</a:t>
            </a:r>
          </a:p>
        </p:txBody>
      </p:sp>
      <p:sp>
        <p:nvSpPr>
          <p:cNvPr id="76830" name="Text Box 51"/>
          <p:cNvSpPr txBox="1">
            <a:spLocks noChangeArrowheads="1"/>
          </p:cNvSpPr>
          <p:nvPr/>
        </p:nvSpPr>
        <p:spPr bwMode="auto">
          <a:xfrm>
            <a:off x="6237288" y="4219575"/>
            <a:ext cx="527050" cy="428625"/>
          </a:xfrm>
          <a:prstGeom prst="rect">
            <a:avLst/>
          </a:prstGeom>
          <a:noFill/>
          <a:ln w="9525">
            <a:noFill/>
            <a:miter lim="800000"/>
            <a:headEnd/>
            <a:tailEnd/>
          </a:ln>
        </p:spPr>
        <p:txBody>
          <a:bodyPr/>
          <a:lstStyle/>
          <a:p>
            <a:r>
              <a:rPr lang="en-US" sz="1600" b="1">
                <a:solidFill>
                  <a:schemeClr val="hlink"/>
                </a:solidFill>
                <a:latin typeface="+mn-lt"/>
              </a:rPr>
              <a:t>3.</a:t>
            </a:r>
          </a:p>
        </p:txBody>
      </p:sp>
      <p:sp>
        <p:nvSpPr>
          <p:cNvPr id="76831" name="Text Box 52"/>
          <p:cNvSpPr txBox="1">
            <a:spLocks noChangeArrowheads="1"/>
          </p:cNvSpPr>
          <p:nvPr/>
        </p:nvSpPr>
        <p:spPr bwMode="auto">
          <a:xfrm>
            <a:off x="6146800" y="3238500"/>
            <a:ext cx="528638" cy="427038"/>
          </a:xfrm>
          <a:prstGeom prst="rect">
            <a:avLst/>
          </a:prstGeom>
          <a:noFill/>
          <a:ln w="9525">
            <a:noFill/>
            <a:miter lim="800000"/>
            <a:headEnd/>
            <a:tailEnd/>
          </a:ln>
        </p:spPr>
        <p:txBody>
          <a:bodyPr/>
          <a:lstStyle/>
          <a:p>
            <a:r>
              <a:rPr lang="en-US" sz="1600" b="1">
                <a:solidFill>
                  <a:schemeClr val="hlink"/>
                </a:solidFill>
                <a:latin typeface="+mn-lt"/>
              </a:rPr>
              <a:t>4.</a:t>
            </a:r>
          </a:p>
        </p:txBody>
      </p:sp>
      <p:sp>
        <p:nvSpPr>
          <p:cNvPr id="76832" name="Text Box 53"/>
          <p:cNvSpPr txBox="1">
            <a:spLocks noChangeArrowheads="1"/>
          </p:cNvSpPr>
          <p:nvPr/>
        </p:nvSpPr>
        <p:spPr bwMode="auto">
          <a:xfrm>
            <a:off x="4859338" y="3449638"/>
            <a:ext cx="528637" cy="427037"/>
          </a:xfrm>
          <a:prstGeom prst="rect">
            <a:avLst/>
          </a:prstGeom>
          <a:noFill/>
          <a:ln w="9525">
            <a:noFill/>
            <a:miter lim="800000"/>
            <a:headEnd/>
            <a:tailEnd/>
          </a:ln>
        </p:spPr>
        <p:txBody>
          <a:bodyPr/>
          <a:lstStyle/>
          <a:p>
            <a:r>
              <a:rPr lang="en-US" sz="1600" b="1">
                <a:solidFill>
                  <a:schemeClr val="hlink"/>
                </a:solidFill>
                <a:latin typeface="+mn-lt"/>
              </a:rPr>
              <a:t>5.</a:t>
            </a:r>
          </a:p>
        </p:txBody>
      </p:sp>
      <p:sp>
        <p:nvSpPr>
          <p:cNvPr id="76833" name="Text Box 54"/>
          <p:cNvSpPr txBox="1">
            <a:spLocks noChangeArrowheads="1"/>
          </p:cNvSpPr>
          <p:nvPr/>
        </p:nvSpPr>
        <p:spPr bwMode="auto">
          <a:xfrm>
            <a:off x="3751263" y="3932238"/>
            <a:ext cx="527050" cy="428625"/>
          </a:xfrm>
          <a:prstGeom prst="rect">
            <a:avLst/>
          </a:prstGeom>
          <a:noFill/>
          <a:ln w="9525">
            <a:noFill/>
            <a:miter lim="800000"/>
            <a:headEnd/>
            <a:tailEnd/>
          </a:ln>
        </p:spPr>
        <p:txBody>
          <a:bodyPr/>
          <a:lstStyle/>
          <a:p>
            <a:r>
              <a:rPr lang="en-US" sz="1600" b="1">
                <a:solidFill>
                  <a:schemeClr val="hlink"/>
                </a:solidFill>
                <a:latin typeface="+mn-lt"/>
              </a:rPr>
              <a:t>6.</a:t>
            </a:r>
          </a:p>
        </p:txBody>
      </p:sp>
      <p:sp>
        <p:nvSpPr>
          <p:cNvPr id="76834" name="Text Box 55"/>
          <p:cNvSpPr txBox="1">
            <a:spLocks noChangeArrowheads="1"/>
          </p:cNvSpPr>
          <p:nvPr/>
        </p:nvSpPr>
        <p:spPr bwMode="auto">
          <a:xfrm>
            <a:off x="3571875" y="4295775"/>
            <a:ext cx="527050" cy="427038"/>
          </a:xfrm>
          <a:prstGeom prst="rect">
            <a:avLst/>
          </a:prstGeom>
          <a:noFill/>
          <a:ln w="9525">
            <a:noFill/>
            <a:miter lim="800000"/>
            <a:headEnd/>
            <a:tailEnd/>
          </a:ln>
        </p:spPr>
        <p:txBody>
          <a:bodyPr/>
          <a:lstStyle/>
          <a:p>
            <a:r>
              <a:rPr lang="en-US" sz="1600" b="1">
                <a:solidFill>
                  <a:schemeClr val="hlink"/>
                </a:solidFill>
                <a:latin typeface="+mn-lt"/>
              </a:rPr>
              <a:t>7.</a:t>
            </a:r>
          </a:p>
        </p:txBody>
      </p:sp>
      <p:sp>
        <p:nvSpPr>
          <p:cNvPr id="76835" name="Text Box 56"/>
          <p:cNvSpPr txBox="1">
            <a:spLocks noChangeArrowheads="1"/>
          </p:cNvSpPr>
          <p:nvPr/>
        </p:nvSpPr>
        <p:spPr bwMode="auto">
          <a:xfrm>
            <a:off x="4878388" y="3841750"/>
            <a:ext cx="527050" cy="428625"/>
          </a:xfrm>
          <a:prstGeom prst="rect">
            <a:avLst/>
          </a:prstGeom>
          <a:noFill/>
          <a:ln w="9525">
            <a:noFill/>
            <a:miter lim="800000"/>
            <a:headEnd/>
            <a:tailEnd/>
          </a:ln>
        </p:spPr>
        <p:txBody>
          <a:bodyPr/>
          <a:lstStyle/>
          <a:p>
            <a:r>
              <a:rPr lang="en-US" sz="1600" b="1">
                <a:solidFill>
                  <a:schemeClr val="hlink"/>
                </a:solidFill>
                <a:latin typeface="+mn-lt"/>
              </a:rPr>
              <a:t>8.</a:t>
            </a:r>
          </a:p>
        </p:txBody>
      </p:sp>
      <p:sp>
        <p:nvSpPr>
          <p:cNvPr id="76836" name="Text Box 57"/>
          <p:cNvSpPr txBox="1">
            <a:spLocks noChangeArrowheads="1"/>
          </p:cNvSpPr>
          <p:nvPr/>
        </p:nvSpPr>
        <p:spPr bwMode="auto">
          <a:xfrm>
            <a:off x="6415088" y="3449638"/>
            <a:ext cx="528637" cy="427037"/>
          </a:xfrm>
          <a:prstGeom prst="rect">
            <a:avLst/>
          </a:prstGeom>
          <a:noFill/>
          <a:ln w="9525">
            <a:noFill/>
            <a:miter lim="800000"/>
            <a:headEnd/>
            <a:tailEnd/>
          </a:ln>
        </p:spPr>
        <p:txBody>
          <a:bodyPr/>
          <a:lstStyle/>
          <a:p>
            <a:r>
              <a:rPr lang="en-US" sz="1600" b="1">
                <a:solidFill>
                  <a:schemeClr val="hlink"/>
                </a:solidFill>
                <a:latin typeface="+mn-lt"/>
              </a:rPr>
              <a:t>9.</a:t>
            </a:r>
          </a:p>
        </p:txBody>
      </p:sp>
      <p:sp>
        <p:nvSpPr>
          <p:cNvPr id="76837" name="Text Box 58"/>
          <p:cNvSpPr txBox="1">
            <a:spLocks noChangeArrowheads="1"/>
          </p:cNvSpPr>
          <p:nvPr/>
        </p:nvSpPr>
        <p:spPr bwMode="auto">
          <a:xfrm>
            <a:off x="4949825" y="2784475"/>
            <a:ext cx="527050" cy="428625"/>
          </a:xfrm>
          <a:prstGeom prst="rect">
            <a:avLst/>
          </a:prstGeom>
          <a:noFill/>
          <a:ln w="9525">
            <a:noFill/>
            <a:miter lim="800000"/>
            <a:headEnd/>
            <a:tailEnd/>
          </a:ln>
        </p:spPr>
        <p:txBody>
          <a:bodyPr/>
          <a:lstStyle/>
          <a:p>
            <a:r>
              <a:rPr lang="en-US" sz="1600" b="1">
                <a:solidFill>
                  <a:schemeClr val="hlink"/>
                </a:solidFill>
                <a:latin typeface="+mn-lt"/>
              </a:rPr>
              <a:t>10.</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2"/>
          <p:cNvSpPr>
            <a:spLocks noGrp="1"/>
          </p:cNvSpPr>
          <p:nvPr>
            <p:ph type="sldNum" sz="quarter" idx="10"/>
          </p:nvPr>
        </p:nvSpPr>
        <p:spPr>
          <a:noFill/>
        </p:spPr>
        <p:txBody>
          <a:bodyPr/>
          <a:lstStyle/>
          <a:p>
            <a:fld id="{187CBF4F-1EAA-4855-AE9D-1D023AA81540}" type="slidenum">
              <a:rPr lang="en-US">
                <a:latin typeface="+mn-lt"/>
              </a:rPr>
              <a:pPr/>
              <a:t>3</a:t>
            </a:fld>
            <a:endParaRPr lang="en-US">
              <a:latin typeface="+mn-lt"/>
            </a:endParaRPr>
          </a:p>
        </p:txBody>
      </p:sp>
      <p:sp>
        <p:nvSpPr>
          <p:cNvPr id="21506" name="Text Box 2"/>
          <p:cNvSpPr txBox="1">
            <a:spLocks noChangeArrowheads="1"/>
          </p:cNvSpPr>
          <p:nvPr/>
        </p:nvSpPr>
        <p:spPr bwMode="auto">
          <a:xfrm>
            <a:off x="271463" y="552450"/>
            <a:ext cx="8494633" cy="6001643"/>
          </a:xfrm>
          <a:prstGeom prst="rect">
            <a:avLst/>
          </a:prstGeom>
          <a:noFill/>
          <a:ln w="9525">
            <a:noFill/>
            <a:miter lim="800000"/>
            <a:headEnd/>
            <a:tailEnd/>
          </a:ln>
        </p:spPr>
        <p:txBody>
          <a:bodyPr wrap="none">
            <a:spAutoFit/>
          </a:bodyPr>
          <a:lstStyle/>
          <a:p>
            <a:pPr marL="457200" indent="-457200"/>
            <a:r>
              <a:rPr lang="en-US" sz="2400" b="1" dirty="0">
                <a:solidFill>
                  <a:srgbClr val="0033CC"/>
                </a:solidFill>
                <a:latin typeface="+mn-lt"/>
              </a:rPr>
              <a:t>A loose definition</a:t>
            </a:r>
          </a:p>
          <a:p>
            <a:pPr marL="457200" indent="-457200"/>
            <a:r>
              <a:rPr lang="en-US" sz="2400" b="1" dirty="0" smtClean="0">
                <a:latin typeface="+mn-lt"/>
              </a:rPr>
              <a:t>distributed </a:t>
            </a:r>
            <a:r>
              <a:rPr lang="en-US" sz="2400" b="1" dirty="0">
                <a:latin typeface="+mn-lt"/>
              </a:rPr>
              <a:t>system = </a:t>
            </a:r>
          </a:p>
          <a:p>
            <a:pPr marL="1371600" lvl="2" indent="-457200">
              <a:buFontTx/>
              <a:buChar char="•"/>
            </a:pPr>
            <a:r>
              <a:rPr lang="en-US" sz="2400" b="1" dirty="0">
                <a:latin typeface="+mn-lt"/>
              </a:rPr>
              <a:t>collection of interacting processes</a:t>
            </a:r>
          </a:p>
          <a:p>
            <a:pPr marL="1371600" lvl="2" indent="-457200">
              <a:buFontTx/>
              <a:buChar char="•"/>
            </a:pPr>
            <a:r>
              <a:rPr lang="en-US" sz="2400" b="1" dirty="0">
                <a:latin typeface="+mn-lt"/>
              </a:rPr>
              <a:t>appearing as single application to the end user		</a:t>
            </a:r>
          </a:p>
          <a:p>
            <a:pPr marL="457200" indent="-457200"/>
            <a:endParaRPr lang="en-US" altLang="ja-JP" sz="2400" b="1" dirty="0" smtClean="0">
              <a:solidFill>
                <a:srgbClr val="0033CC"/>
              </a:solidFill>
              <a:latin typeface="+mn-lt"/>
            </a:endParaRPr>
          </a:p>
          <a:p>
            <a:pPr marL="457200" indent="-457200"/>
            <a:r>
              <a:rPr lang="ja-JP" altLang="en-US" sz="2400" b="1" dirty="0" smtClean="0">
                <a:solidFill>
                  <a:srgbClr val="0033CC"/>
                </a:solidFill>
                <a:latin typeface="+mn-lt"/>
              </a:rPr>
              <a:t>“</a:t>
            </a:r>
            <a:r>
              <a:rPr lang="en-US" altLang="ja-JP" sz="2400" b="1" dirty="0">
                <a:solidFill>
                  <a:srgbClr val="0033CC"/>
                </a:solidFill>
                <a:latin typeface="+mn-lt"/>
              </a:rPr>
              <a:t>The network is the computer</a:t>
            </a:r>
            <a:r>
              <a:rPr lang="ja-JP" altLang="en-US" sz="2400" b="1" dirty="0">
                <a:solidFill>
                  <a:srgbClr val="0033CC"/>
                </a:solidFill>
                <a:latin typeface="+mn-lt"/>
              </a:rPr>
              <a:t>”</a:t>
            </a:r>
            <a:endParaRPr lang="en-US" altLang="ja-JP" sz="2400" b="1" dirty="0">
              <a:solidFill>
                <a:srgbClr val="0033CC"/>
              </a:solidFill>
              <a:latin typeface="+mn-lt"/>
            </a:endParaRPr>
          </a:p>
          <a:p>
            <a:pPr marL="457200" indent="-457200"/>
            <a:r>
              <a:rPr lang="en-US" sz="1800" dirty="0">
                <a:latin typeface="+mn-lt"/>
              </a:rPr>
              <a:t>		</a:t>
            </a:r>
          </a:p>
          <a:p>
            <a:pPr marL="457200" indent="-457200"/>
            <a:r>
              <a:rPr lang="en-US" sz="1800" dirty="0">
                <a:latin typeface="+mn-lt"/>
              </a:rPr>
              <a:t>		- search portals for huge information stores</a:t>
            </a:r>
          </a:p>
          <a:p>
            <a:pPr marL="457200" indent="-457200"/>
            <a:r>
              <a:rPr lang="en-US" sz="1800" dirty="0">
                <a:latin typeface="+mn-lt"/>
              </a:rPr>
              <a:t>		- grid </a:t>
            </a:r>
            <a:r>
              <a:rPr lang="en-US" sz="1800" dirty="0" smtClean="0">
                <a:latin typeface="+mn-lt"/>
              </a:rPr>
              <a:t>computing</a:t>
            </a:r>
          </a:p>
          <a:p>
            <a:pPr marL="457200" indent="-457200"/>
            <a:r>
              <a:rPr lang="en-US" sz="1800" dirty="0">
                <a:latin typeface="+mn-lt"/>
              </a:rPr>
              <a:t>	</a:t>
            </a:r>
            <a:r>
              <a:rPr lang="en-US" sz="1800" dirty="0" smtClean="0">
                <a:latin typeface="+mn-lt"/>
              </a:rPr>
              <a:t>	- cloud management systems</a:t>
            </a:r>
            <a:endParaRPr lang="en-US" sz="1800" dirty="0">
              <a:latin typeface="+mn-lt"/>
            </a:endParaRPr>
          </a:p>
          <a:p>
            <a:pPr marL="457200" indent="-457200"/>
            <a:r>
              <a:rPr lang="en-US" sz="1800" dirty="0">
                <a:latin typeface="+mn-lt"/>
              </a:rPr>
              <a:t>		- P2P applications</a:t>
            </a:r>
          </a:p>
          <a:p>
            <a:pPr marL="457200" indent="-457200"/>
            <a:r>
              <a:rPr lang="en-US" sz="1800" dirty="0">
                <a:latin typeface="+mn-lt"/>
              </a:rPr>
              <a:t>		- communication tools</a:t>
            </a:r>
          </a:p>
          <a:p>
            <a:pPr marL="457200" indent="-457200"/>
            <a:r>
              <a:rPr lang="en-US" sz="1800" dirty="0">
                <a:latin typeface="+mn-lt"/>
              </a:rPr>
              <a:t>		- online gaming</a:t>
            </a:r>
          </a:p>
          <a:p>
            <a:pPr marL="457200" indent="-457200"/>
            <a:r>
              <a:rPr lang="en-US" sz="1800" dirty="0">
                <a:latin typeface="+mn-lt"/>
              </a:rPr>
              <a:t>		- </a:t>
            </a:r>
            <a:r>
              <a:rPr lang="en-US" sz="1800" dirty="0" smtClean="0">
                <a:latin typeface="+mn-lt"/>
              </a:rPr>
              <a:t>Internet of Things applications</a:t>
            </a:r>
            <a:endParaRPr lang="en-US" sz="1800" dirty="0">
              <a:latin typeface="+mn-lt"/>
            </a:endParaRPr>
          </a:p>
          <a:p>
            <a:pPr marL="457200" indent="-457200"/>
            <a:endParaRPr lang="en-US" sz="1800" dirty="0">
              <a:latin typeface="+mn-lt"/>
            </a:endParaRPr>
          </a:p>
          <a:p>
            <a:pPr marL="457200" indent="-457200"/>
            <a:r>
              <a:rPr lang="en-US" sz="2400" b="1" dirty="0">
                <a:solidFill>
                  <a:srgbClr val="0033CC"/>
                </a:solidFill>
                <a:latin typeface="+mn-lt"/>
              </a:rPr>
              <a:t>Technology = standard programming tools + sockets ?</a:t>
            </a:r>
          </a:p>
          <a:p>
            <a:pPr marL="457200" indent="-457200"/>
            <a:r>
              <a:rPr lang="en-US" sz="1800" dirty="0">
                <a:latin typeface="+mn-lt"/>
              </a:rPr>
              <a:t>		- specific, recurring problems due to distributed nature</a:t>
            </a:r>
          </a:p>
          <a:p>
            <a:pPr marL="457200" indent="-457200"/>
            <a:r>
              <a:rPr lang="en-US" sz="1800" dirty="0">
                <a:latin typeface="+mn-lt"/>
              </a:rPr>
              <a:t>		- solve once, use many times</a:t>
            </a:r>
          </a:p>
          <a:p>
            <a:pPr marL="457200" indent="-457200"/>
            <a:r>
              <a:rPr lang="en-US" sz="1800" dirty="0">
                <a:latin typeface="+mn-lt"/>
              </a:rPr>
              <a:t>		- middleware solves these problems in a generic way</a:t>
            </a:r>
            <a:endParaRPr lang="en-US" sz="1800" dirty="0">
              <a:solidFill>
                <a:schemeClr val="bg2"/>
              </a:solidFill>
              <a:latin typeface="+mn-lt"/>
            </a:endParaRPr>
          </a:p>
        </p:txBody>
      </p:sp>
      <p:sp>
        <p:nvSpPr>
          <p:cNvPr id="21507" name="Text Box 4"/>
          <p:cNvSpPr txBox="1">
            <a:spLocks noChangeArrowheads="1"/>
          </p:cNvSpPr>
          <p:nvPr/>
        </p:nvSpPr>
        <p:spPr bwMode="auto">
          <a:xfrm>
            <a:off x="6757988" y="0"/>
            <a:ext cx="2966710" cy="584775"/>
          </a:xfrm>
          <a:prstGeom prst="rect">
            <a:avLst/>
          </a:prstGeom>
          <a:noFill/>
          <a:ln w="12700">
            <a:noFill/>
            <a:miter lim="800000"/>
            <a:headEnd type="none" w="sm" len="sm"/>
            <a:tailEnd type="none" w="sm" len="sm"/>
          </a:ln>
        </p:spPr>
        <p:txBody>
          <a:bodyPr wrap="none">
            <a:spAutoFit/>
          </a:bodyPr>
          <a:lstStyle/>
          <a:p>
            <a:pPr marL="457200" indent="-457200">
              <a:buFontTx/>
              <a:buAutoNum type="arabicPeriod"/>
            </a:pPr>
            <a:r>
              <a:rPr lang="en-US" sz="1600">
                <a:latin typeface="+mn-lt"/>
              </a:rPr>
              <a:t>Definitions and terminology</a:t>
            </a:r>
          </a:p>
          <a:p>
            <a:pPr marL="914400" lvl="1" indent="-457200">
              <a:buFontTx/>
              <a:buAutoNum type="arabicPeriod"/>
            </a:pPr>
            <a:r>
              <a:rPr lang="en-US" sz="1600">
                <a:solidFill>
                  <a:schemeClr val="hlink"/>
                </a:solidFill>
                <a:latin typeface="+mn-lt"/>
              </a:rPr>
              <a:t>Introduction</a:t>
            </a:r>
          </a:p>
        </p:txBody>
      </p:sp>
      <p:sp>
        <p:nvSpPr>
          <p:cNvPr id="21508" name="Text Box 5"/>
          <p:cNvSpPr txBox="1">
            <a:spLocks noChangeArrowheads="1"/>
          </p:cNvSpPr>
          <p:nvPr/>
        </p:nvSpPr>
        <p:spPr bwMode="auto">
          <a:xfrm>
            <a:off x="271463" y="-6350"/>
            <a:ext cx="2430858" cy="461665"/>
          </a:xfrm>
          <a:prstGeom prst="rect">
            <a:avLst/>
          </a:prstGeom>
          <a:noFill/>
          <a:ln w="9525">
            <a:noFill/>
            <a:miter lim="800000"/>
            <a:headEnd/>
            <a:tailEnd/>
          </a:ln>
        </p:spPr>
        <p:txBody>
          <a:bodyPr wrap="none">
            <a:spAutoFit/>
          </a:bodyPr>
          <a:lstStyle/>
          <a:p>
            <a:pPr marL="457200" indent="-457200"/>
            <a:r>
              <a:rPr lang="en-US" sz="2400" b="1">
                <a:latin typeface="+mn-lt"/>
              </a:rPr>
              <a:t>Why this course ?</a:t>
            </a:r>
            <a:endParaRPr lang="en-US" sz="2400">
              <a:solidFill>
                <a:schemeClr val="bg2"/>
              </a:solidFill>
              <a:latin typeface="+mn-lt"/>
            </a:endParaRPr>
          </a:p>
        </p:txBody>
      </p:sp>
      <p:sp>
        <p:nvSpPr>
          <p:cNvPr id="21509" name="Rectangle 6"/>
          <p:cNvSpPr>
            <a:spLocks noChangeArrowheads="1"/>
          </p:cNvSpPr>
          <p:nvPr/>
        </p:nvSpPr>
        <p:spPr bwMode="auto">
          <a:xfrm>
            <a:off x="271463" y="980728"/>
            <a:ext cx="8353425" cy="1152128"/>
          </a:xfrm>
          <a:prstGeom prst="rect">
            <a:avLst/>
          </a:prstGeom>
          <a:noFill/>
          <a:ln w="38100">
            <a:solidFill>
              <a:srgbClr val="0033CC"/>
            </a:solidFill>
            <a:miter lim="800000"/>
            <a:headEnd type="none" w="sm" len="sm"/>
            <a:tailEnd type="none" w="sm" len="sm"/>
          </a:ln>
        </p:spPr>
        <p:txBody>
          <a:bodyPr wrap="none" anchor="ctr"/>
          <a:lstStyle/>
          <a:p>
            <a:endParaRPr lang="nl-BE">
              <a:latin typeface="+mn-l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2"/>
          <p:cNvSpPr>
            <a:spLocks noGrp="1"/>
          </p:cNvSpPr>
          <p:nvPr>
            <p:ph type="sldNum" sz="quarter" idx="10"/>
          </p:nvPr>
        </p:nvSpPr>
        <p:spPr>
          <a:noFill/>
        </p:spPr>
        <p:txBody>
          <a:bodyPr/>
          <a:lstStyle/>
          <a:p>
            <a:fld id="{D398C09A-77BE-4AA3-8BD1-44740B68FE1D}" type="slidenum">
              <a:rPr lang="en-US">
                <a:latin typeface="+mn-lt"/>
              </a:rPr>
              <a:pPr/>
              <a:t>30</a:t>
            </a:fld>
            <a:endParaRPr lang="en-US">
              <a:latin typeface="+mn-lt"/>
            </a:endParaRPr>
          </a:p>
        </p:txBody>
      </p:sp>
      <p:sp>
        <p:nvSpPr>
          <p:cNvPr id="78850" name="Text Box 2"/>
          <p:cNvSpPr txBox="1">
            <a:spLocks noChangeArrowheads="1"/>
          </p:cNvSpPr>
          <p:nvPr/>
        </p:nvSpPr>
        <p:spPr bwMode="auto">
          <a:xfrm>
            <a:off x="6757988" y="0"/>
            <a:ext cx="2733441" cy="584775"/>
          </a:xfrm>
          <a:prstGeom prst="rect">
            <a:avLst/>
          </a:prstGeom>
          <a:noFill/>
          <a:ln w="12700">
            <a:noFill/>
            <a:miter lim="800000"/>
            <a:headEnd type="none" w="sm" len="sm"/>
            <a:tailEnd type="none" w="sm" len="sm"/>
          </a:ln>
        </p:spPr>
        <p:txBody>
          <a:bodyPr wrap="none">
            <a:spAutoFit/>
          </a:bodyPr>
          <a:lstStyle/>
          <a:p>
            <a:pPr marL="457200" indent="-457200"/>
            <a:r>
              <a:rPr lang="en-US" sz="1600">
                <a:latin typeface="+mn-lt"/>
              </a:rPr>
              <a:t>3.	Architecture</a:t>
            </a:r>
          </a:p>
          <a:p>
            <a:pPr marL="914400" lvl="1" indent="-457200"/>
            <a:r>
              <a:rPr lang="en-US" sz="1600">
                <a:solidFill>
                  <a:schemeClr val="hlink"/>
                </a:solidFill>
                <a:latin typeface="+mn-lt"/>
              </a:rPr>
              <a:t>1.	Logical architecture</a:t>
            </a:r>
          </a:p>
        </p:txBody>
      </p:sp>
      <p:sp>
        <p:nvSpPr>
          <p:cNvPr id="78851" name="Text Box 3"/>
          <p:cNvSpPr txBox="1">
            <a:spLocks noChangeArrowheads="1"/>
          </p:cNvSpPr>
          <p:nvPr/>
        </p:nvSpPr>
        <p:spPr bwMode="auto">
          <a:xfrm>
            <a:off x="271463" y="-6350"/>
            <a:ext cx="2670346" cy="461665"/>
          </a:xfrm>
          <a:prstGeom prst="rect">
            <a:avLst/>
          </a:prstGeom>
          <a:noFill/>
          <a:ln w="9525">
            <a:noFill/>
            <a:miter lim="800000"/>
            <a:headEnd/>
            <a:tailEnd/>
          </a:ln>
        </p:spPr>
        <p:txBody>
          <a:bodyPr wrap="none">
            <a:spAutoFit/>
          </a:bodyPr>
          <a:lstStyle/>
          <a:p>
            <a:pPr marL="457200" indent="-457200"/>
            <a:r>
              <a:rPr lang="en-US" sz="2400" b="1">
                <a:latin typeface="+mn-lt"/>
              </a:rPr>
              <a:t>Logical architecture</a:t>
            </a:r>
            <a:endParaRPr lang="en-US" sz="2400">
              <a:solidFill>
                <a:schemeClr val="bg2"/>
              </a:solidFill>
              <a:latin typeface="+mn-lt"/>
            </a:endParaRPr>
          </a:p>
        </p:txBody>
      </p:sp>
      <p:sp>
        <p:nvSpPr>
          <p:cNvPr id="78852" name="Text Box 4"/>
          <p:cNvSpPr txBox="1">
            <a:spLocks noChangeArrowheads="1"/>
          </p:cNvSpPr>
          <p:nvPr/>
        </p:nvSpPr>
        <p:spPr bwMode="auto">
          <a:xfrm>
            <a:off x="342900" y="692150"/>
            <a:ext cx="7381444" cy="1938992"/>
          </a:xfrm>
          <a:prstGeom prst="rect">
            <a:avLst/>
          </a:prstGeom>
          <a:noFill/>
          <a:ln w="12700">
            <a:noFill/>
            <a:miter lim="800000"/>
            <a:headEnd type="none" w="sm" len="sm"/>
            <a:tailEnd type="none" w="sm" len="sm"/>
          </a:ln>
        </p:spPr>
        <p:txBody>
          <a:bodyPr wrap="none">
            <a:spAutoFit/>
          </a:bodyPr>
          <a:lstStyle/>
          <a:p>
            <a:r>
              <a:rPr lang="en-US" b="1">
                <a:solidFill>
                  <a:srgbClr val="0033CC"/>
                </a:solidFill>
                <a:latin typeface="+mn-lt"/>
              </a:rPr>
              <a:t>Event based interaction</a:t>
            </a:r>
            <a:endParaRPr lang="en-US">
              <a:latin typeface="+mn-lt"/>
            </a:endParaRPr>
          </a:p>
          <a:p>
            <a:r>
              <a:rPr lang="en-US">
                <a:latin typeface="+mn-lt"/>
              </a:rPr>
              <a:t>	</a:t>
            </a:r>
            <a:r>
              <a:rPr lang="ja-JP" altLang="en-US">
                <a:latin typeface="+mn-lt"/>
              </a:rPr>
              <a:t>“</a:t>
            </a:r>
            <a:r>
              <a:rPr lang="en-US" altLang="ja-JP">
                <a:latin typeface="+mn-lt"/>
              </a:rPr>
              <a:t>publish-subscribe</a:t>
            </a:r>
            <a:r>
              <a:rPr lang="ja-JP" altLang="en-US">
                <a:latin typeface="+mn-lt"/>
              </a:rPr>
              <a:t>”</a:t>
            </a:r>
            <a:r>
              <a:rPr lang="en-US" altLang="ja-JP">
                <a:latin typeface="+mn-lt"/>
              </a:rPr>
              <a:t> style</a:t>
            </a:r>
          </a:p>
          <a:p>
            <a:r>
              <a:rPr lang="en-US">
                <a:latin typeface="+mn-lt"/>
              </a:rPr>
              <a:t>	+ loose coupling of components</a:t>
            </a:r>
          </a:p>
          <a:p>
            <a:r>
              <a:rPr lang="en-US">
                <a:latin typeface="+mn-lt"/>
              </a:rPr>
              <a:t>	related: message based interaction (also decoupling in time)</a:t>
            </a:r>
          </a:p>
          <a:p>
            <a:r>
              <a:rPr lang="en-US">
                <a:latin typeface="+mn-lt"/>
              </a:rPr>
              <a:t>	often used to integrate legacy systems</a:t>
            </a:r>
          </a:p>
          <a:p>
            <a:endParaRPr lang="en-US">
              <a:latin typeface="+mn-lt"/>
            </a:endParaRPr>
          </a:p>
        </p:txBody>
      </p:sp>
      <p:sp>
        <p:nvSpPr>
          <p:cNvPr id="78853" name="AutoShape 5"/>
          <p:cNvSpPr>
            <a:spLocks noChangeAspect="1" noChangeArrowheads="1"/>
          </p:cNvSpPr>
          <p:nvPr/>
        </p:nvSpPr>
        <p:spPr bwMode="auto">
          <a:xfrm>
            <a:off x="2647950" y="2924175"/>
            <a:ext cx="4032250" cy="3298825"/>
          </a:xfrm>
          <a:prstGeom prst="rect">
            <a:avLst/>
          </a:prstGeom>
          <a:noFill/>
          <a:ln w="9525">
            <a:noFill/>
            <a:miter lim="800000"/>
            <a:headEnd/>
            <a:tailEnd/>
          </a:ln>
        </p:spPr>
        <p:txBody>
          <a:bodyPr/>
          <a:lstStyle/>
          <a:p>
            <a:endParaRPr lang="nl-BE">
              <a:latin typeface="+mn-lt"/>
            </a:endParaRPr>
          </a:p>
        </p:txBody>
      </p:sp>
      <p:sp>
        <p:nvSpPr>
          <p:cNvPr id="78854" name="AutoShape 40"/>
          <p:cNvSpPr>
            <a:spLocks noChangeAspect="1" noChangeArrowheads="1"/>
          </p:cNvSpPr>
          <p:nvPr/>
        </p:nvSpPr>
        <p:spPr bwMode="auto">
          <a:xfrm>
            <a:off x="2574925" y="2636838"/>
            <a:ext cx="4681538" cy="3944937"/>
          </a:xfrm>
          <a:prstGeom prst="rect">
            <a:avLst/>
          </a:prstGeom>
          <a:noFill/>
          <a:ln w="9525">
            <a:noFill/>
            <a:miter lim="800000"/>
            <a:headEnd/>
            <a:tailEnd/>
          </a:ln>
        </p:spPr>
        <p:txBody>
          <a:bodyPr/>
          <a:lstStyle/>
          <a:p>
            <a:endParaRPr lang="nl-BE">
              <a:latin typeface="+mn-lt"/>
            </a:endParaRPr>
          </a:p>
        </p:txBody>
      </p:sp>
      <p:sp>
        <p:nvSpPr>
          <p:cNvPr id="78855" name="Text Box 41"/>
          <p:cNvSpPr txBox="1">
            <a:spLocks noChangeArrowheads="1"/>
          </p:cNvSpPr>
          <p:nvPr/>
        </p:nvSpPr>
        <p:spPr bwMode="auto">
          <a:xfrm>
            <a:off x="4002088" y="4346575"/>
            <a:ext cx="1730375" cy="454025"/>
          </a:xfrm>
          <a:prstGeom prst="rect">
            <a:avLst/>
          </a:prstGeom>
          <a:solidFill>
            <a:srgbClr val="FFFFFF"/>
          </a:solidFill>
          <a:ln w="9525">
            <a:solidFill>
              <a:srgbClr val="FFFFFF"/>
            </a:solidFill>
            <a:miter lim="800000"/>
            <a:headEnd/>
            <a:tailEnd/>
          </a:ln>
        </p:spPr>
        <p:txBody>
          <a:bodyPr/>
          <a:lstStyle/>
          <a:p>
            <a:r>
              <a:rPr lang="en-US" sz="1600" b="1">
                <a:latin typeface="+mn-lt"/>
              </a:rPr>
              <a:t>Event system</a:t>
            </a:r>
          </a:p>
        </p:txBody>
      </p:sp>
      <p:sp>
        <p:nvSpPr>
          <p:cNvPr id="78856" name="Text Box 43"/>
          <p:cNvSpPr txBox="1">
            <a:spLocks noChangeArrowheads="1"/>
          </p:cNvSpPr>
          <p:nvPr/>
        </p:nvSpPr>
        <p:spPr bwMode="auto">
          <a:xfrm>
            <a:off x="2862263" y="5683250"/>
            <a:ext cx="1824037" cy="608013"/>
          </a:xfrm>
          <a:prstGeom prst="rect">
            <a:avLst/>
          </a:prstGeom>
          <a:noFill/>
          <a:ln w="9525">
            <a:noFill/>
            <a:miter lim="800000"/>
            <a:headEnd/>
            <a:tailEnd/>
          </a:ln>
        </p:spPr>
        <p:txBody>
          <a:bodyPr/>
          <a:lstStyle/>
          <a:p>
            <a:r>
              <a:rPr lang="en-US" sz="1600" b="1">
                <a:latin typeface="+mn-lt"/>
              </a:rPr>
              <a:t>Component 1</a:t>
            </a:r>
          </a:p>
        </p:txBody>
      </p:sp>
      <p:sp>
        <p:nvSpPr>
          <p:cNvPr id="78857" name="Text Box 47"/>
          <p:cNvSpPr txBox="1">
            <a:spLocks noChangeArrowheads="1"/>
          </p:cNvSpPr>
          <p:nvPr/>
        </p:nvSpPr>
        <p:spPr bwMode="auto">
          <a:xfrm>
            <a:off x="4038600" y="2878138"/>
            <a:ext cx="1824038" cy="608012"/>
          </a:xfrm>
          <a:prstGeom prst="rect">
            <a:avLst/>
          </a:prstGeom>
          <a:noFill/>
          <a:ln w="9525">
            <a:noFill/>
            <a:miter lim="800000"/>
            <a:headEnd/>
            <a:tailEnd/>
          </a:ln>
        </p:spPr>
        <p:txBody>
          <a:bodyPr/>
          <a:lstStyle/>
          <a:p>
            <a:r>
              <a:rPr lang="en-US" sz="1600" b="1">
                <a:latin typeface="+mn-lt"/>
              </a:rPr>
              <a:t>Component 3</a:t>
            </a:r>
          </a:p>
        </p:txBody>
      </p:sp>
      <p:sp>
        <p:nvSpPr>
          <p:cNvPr id="78858" name="Text Box 50"/>
          <p:cNvSpPr txBox="1">
            <a:spLocks noChangeArrowheads="1"/>
          </p:cNvSpPr>
          <p:nvPr/>
        </p:nvSpPr>
        <p:spPr bwMode="auto">
          <a:xfrm>
            <a:off x="2790825" y="3725863"/>
            <a:ext cx="1577975" cy="520700"/>
          </a:xfrm>
          <a:prstGeom prst="rect">
            <a:avLst/>
          </a:prstGeom>
          <a:noFill/>
          <a:ln w="9525">
            <a:solidFill>
              <a:srgbClr val="FFFFFF"/>
            </a:solidFill>
            <a:miter lim="800000"/>
            <a:headEnd/>
            <a:tailEnd/>
          </a:ln>
        </p:spPr>
        <p:txBody>
          <a:bodyPr/>
          <a:lstStyle/>
          <a:p>
            <a:r>
              <a:rPr lang="en-US" sz="1600" b="1">
                <a:latin typeface="+mn-lt"/>
              </a:rPr>
              <a:t>1:subscribe</a:t>
            </a:r>
          </a:p>
        </p:txBody>
      </p:sp>
      <p:sp>
        <p:nvSpPr>
          <p:cNvPr id="78859" name="Text Box 52"/>
          <p:cNvSpPr txBox="1">
            <a:spLocks noChangeArrowheads="1"/>
          </p:cNvSpPr>
          <p:nvPr/>
        </p:nvSpPr>
        <p:spPr bwMode="auto">
          <a:xfrm>
            <a:off x="3367088" y="5003800"/>
            <a:ext cx="1577975" cy="520700"/>
          </a:xfrm>
          <a:prstGeom prst="rect">
            <a:avLst/>
          </a:prstGeom>
          <a:noFill/>
          <a:ln w="9525">
            <a:solidFill>
              <a:srgbClr val="FFFFFF"/>
            </a:solidFill>
            <a:miter lim="800000"/>
            <a:headEnd/>
            <a:tailEnd/>
          </a:ln>
        </p:spPr>
        <p:txBody>
          <a:bodyPr/>
          <a:lstStyle/>
          <a:p>
            <a:r>
              <a:rPr lang="en-US" sz="1600" b="1">
                <a:latin typeface="+mn-lt"/>
              </a:rPr>
              <a:t>3:publish</a:t>
            </a:r>
          </a:p>
        </p:txBody>
      </p:sp>
      <p:sp>
        <p:nvSpPr>
          <p:cNvPr id="78860" name="Line 53"/>
          <p:cNvSpPr>
            <a:spLocks noChangeShapeType="1"/>
          </p:cNvSpPr>
          <p:nvPr/>
        </p:nvSpPr>
        <p:spPr bwMode="auto">
          <a:xfrm flipV="1">
            <a:off x="5238750" y="3644900"/>
            <a:ext cx="0" cy="688975"/>
          </a:xfrm>
          <a:prstGeom prst="line">
            <a:avLst/>
          </a:prstGeom>
          <a:noFill/>
          <a:ln w="28575">
            <a:solidFill>
              <a:schemeClr val="hlink"/>
            </a:solidFill>
            <a:round/>
            <a:headEnd/>
            <a:tailEnd type="arrow" w="med" len="med"/>
          </a:ln>
        </p:spPr>
        <p:txBody>
          <a:bodyPr/>
          <a:lstStyle/>
          <a:p>
            <a:endParaRPr lang="nl-BE">
              <a:latin typeface="+mn-lt"/>
            </a:endParaRPr>
          </a:p>
        </p:txBody>
      </p:sp>
      <p:sp>
        <p:nvSpPr>
          <p:cNvPr id="78861" name="Text Box 54"/>
          <p:cNvSpPr txBox="1">
            <a:spLocks noChangeArrowheads="1"/>
          </p:cNvSpPr>
          <p:nvPr/>
        </p:nvSpPr>
        <p:spPr bwMode="auto">
          <a:xfrm>
            <a:off x="5319713" y="3778250"/>
            <a:ext cx="1797050" cy="503238"/>
          </a:xfrm>
          <a:prstGeom prst="rect">
            <a:avLst/>
          </a:prstGeom>
          <a:noFill/>
          <a:ln w="9525">
            <a:solidFill>
              <a:srgbClr val="FFFFFF"/>
            </a:solidFill>
            <a:miter lim="800000"/>
            <a:headEnd/>
            <a:tailEnd/>
          </a:ln>
        </p:spPr>
        <p:txBody>
          <a:bodyPr/>
          <a:lstStyle/>
          <a:p>
            <a:r>
              <a:rPr lang="en-US" sz="1600" b="1">
                <a:latin typeface="+mn-lt"/>
              </a:rPr>
              <a:t>4:event delivery</a:t>
            </a:r>
          </a:p>
        </p:txBody>
      </p:sp>
      <p:sp>
        <p:nvSpPr>
          <p:cNvPr id="78862" name="Text Box 55"/>
          <p:cNvSpPr txBox="1">
            <a:spLocks noChangeArrowheads="1"/>
          </p:cNvSpPr>
          <p:nvPr/>
        </p:nvSpPr>
        <p:spPr bwMode="auto">
          <a:xfrm>
            <a:off x="4568825" y="4819650"/>
            <a:ext cx="1176338" cy="973138"/>
          </a:xfrm>
          <a:prstGeom prst="rect">
            <a:avLst/>
          </a:prstGeom>
          <a:noFill/>
          <a:ln w="9525">
            <a:solidFill>
              <a:srgbClr val="FFFFFF"/>
            </a:solidFill>
            <a:miter lim="800000"/>
            <a:headEnd/>
            <a:tailEnd/>
          </a:ln>
        </p:spPr>
        <p:txBody>
          <a:bodyPr/>
          <a:lstStyle/>
          <a:p>
            <a:r>
              <a:rPr lang="en-US" sz="1600" b="1">
                <a:latin typeface="+mn-lt"/>
              </a:rPr>
              <a:t>5:event </a:t>
            </a:r>
          </a:p>
          <a:p>
            <a:r>
              <a:rPr lang="en-US" sz="1600" b="1">
                <a:latin typeface="+mn-lt"/>
              </a:rPr>
              <a:t>delivery</a:t>
            </a:r>
          </a:p>
        </p:txBody>
      </p:sp>
      <p:sp>
        <p:nvSpPr>
          <p:cNvPr id="78863" name="Line 56"/>
          <p:cNvSpPr>
            <a:spLocks noChangeShapeType="1"/>
          </p:cNvSpPr>
          <p:nvPr/>
        </p:nvSpPr>
        <p:spPr bwMode="auto">
          <a:xfrm flipV="1">
            <a:off x="5480050" y="4786313"/>
            <a:ext cx="1588" cy="688975"/>
          </a:xfrm>
          <a:prstGeom prst="line">
            <a:avLst/>
          </a:prstGeom>
          <a:noFill/>
          <a:ln w="28575">
            <a:solidFill>
              <a:schemeClr val="hlink"/>
            </a:solidFill>
            <a:round/>
            <a:headEnd type="arrow" w="med" len="med"/>
            <a:tailEnd/>
          </a:ln>
        </p:spPr>
        <p:txBody>
          <a:bodyPr/>
          <a:lstStyle/>
          <a:p>
            <a:endParaRPr lang="nl-BE">
              <a:latin typeface="+mn-lt"/>
            </a:endParaRPr>
          </a:p>
        </p:txBody>
      </p:sp>
      <p:sp>
        <p:nvSpPr>
          <p:cNvPr id="78864" name="Line 48"/>
          <p:cNvSpPr>
            <a:spLocks noChangeShapeType="1"/>
          </p:cNvSpPr>
          <p:nvPr/>
        </p:nvSpPr>
        <p:spPr bwMode="auto">
          <a:xfrm>
            <a:off x="4230688" y="3716338"/>
            <a:ext cx="0" cy="622300"/>
          </a:xfrm>
          <a:prstGeom prst="line">
            <a:avLst/>
          </a:prstGeom>
          <a:noFill/>
          <a:ln w="28575">
            <a:solidFill>
              <a:srgbClr val="0033CC"/>
            </a:solidFill>
            <a:round/>
            <a:headEnd/>
            <a:tailEnd type="arrow" w="med" len="med"/>
          </a:ln>
        </p:spPr>
        <p:txBody>
          <a:bodyPr/>
          <a:lstStyle/>
          <a:p>
            <a:endParaRPr lang="nl-BE">
              <a:latin typeface="+mn-lt"/>
            </a:endParaRPr>
          </a:p>
        </p:txBody>
      </p:sp>
      <p:sp>
        <p:nvSpPr>
          <p:cNvPr id="78865" name="Rectangle 46"/>
          <p:cNvSpPr>
            <a:spLocks noChangeArrowheads="1"/>
          </p:cNvSpPr>
          <p:nvPr/>
        </p:nvSpPr>
        <p:spPr bwMode="auto">
          <a:xfrm>
            <a:off x="3779838" y="2786063"/>
            <a:ext cx="2133600" cy="923925"/>
          </a:xfrm>
          <a:prstGeom prst="rect">
            <a:avLst/>
          </a:prstGeom>
          <a:noFill/>
          <a:ln w="38100">
            <a:solidFill>
              <a:srgbClr val="0033CC"/>
            </a:solidFill>
            <a:miter lim="800000"/>
            <a:headEnd/>
            <a:tailEnd/>
          </a:ln>
        </p:spPr>
        <p:txBody>
          <a:bodyPr/>
          <a:lstStyle/>
          <a:p>
            <a:endParaRPr lang="nl-BE">
              <a:latin typeface="+mn-lt"/>
            </a:endParaRPr>
          </a:p>
        </p:txBody>
      </p:sp>
      <p:sp>
        <p:nvSpPr>
          <p:cNvPr id="78866" name="Rectangle 42"/>
          <p:cNvSpPr>
            <a:spLocks noChangeArrowheads="1"/>
          </p:cNvSpPr>
          <p:nvPr/>
        </p:nvSpPr>
        <p:spPr bwMode="auto">
          <a:xfrm>
            <a:off x="2659063" y="5473700"/>
            <a:ext cx="2133600" cy="923925"/>
          </a:xfrm>
          <a:prstGeom prst="rect">
            <a:avLst/>
          </a:prstGeom>
          <a:noFill/>
          <a:ln w="38100">
            <a:solidFill>
              <a:srgbClr val="0033CC"/>
            </a:solidFill>
            <a:miter lim="800000"/>
            <a:headEnd/>
            <a:tailEnd/>
          </a:ln>
        </p:spPr>
        <p:txBody>
          <a:bodyPr/>
          <a:lstStyle/>
          <a:p>
            <a:endParaRPr lang="nl-BE">
              <a:latin typeface="+mn-lt"/>
            </a:endParaRPr>
          </a:p>
        </p:txBody>
      </p:sp>
      <p:sp>
        <p:nvSpPr>
          <p:cNvPr id="78867" name="Text Box 45"/>
          <p:cNvSpPr txBox="1">
            <a:spLocks noChangeArrowheads="1"/>
          </p:cNvSpPr>
          <p:nvPr/>
        </p:nvSpPr>
        <p:spPr bwMode="auto">
          <a:xfrm>
            <a:off x="5264150" y="5665788"/>
            <a:ext cx="1822450" cy="608012"/>
          </a:xfrm>
          <a:prstGeom prst="rect">
            <a:avLst/>
          </a:prstGeom>
          <a:noFill/>
          <a:ln w="9525">
            <a:noFill/>
            <a:miter lim="800000"/>
            <a:headEnd/>
            <a:tailEnd/>
          </a:ln>
        </p:spPr>
        <p:txBody>
          <a:bodyPr/>
          <a:lstStyle/>
          <a:p>
            <a:r>
              <a:rPr lang="en-US" sz="1600" b="1">
                <a:latin typeface="+mn-lt"/>
              </a:rPr>
              <a:t>Component 2</a:t>
            </a:r>
          </a:p>
        </p:txBody>
      </p:sp>
      <p:sp>
        <p:nvSpPr>
          <p:cNvPr id="78868" name="Line 51"/>
          <p:cNvSpPr>
            <a:spLocks noChangeShapeType="1"/>
          </p:cNvSpPr>
          <p:nvPr/>
        </p:nvSpPr>
        <p:spPr bwMode="auto">
          <a:xfrm flipV="1">
            <a:off x="4456113" y="4786313"/>
            <a:ext cx="1587" cy="688975"/>
          </a:xfrm>
          <a:prstGeom prst="line">
            <a:avLst/>
          </a:prstGeom>
          <a:noFill/>
          <a:ln w="28575">
            <a:solidFill>
              <a:srgbClr val="0033CC"/>
            </a:solidFill>
            <a:round/>
            <a:headEnd/>
            <a:tailEnd type="arrow" w="med" len="med"/>
          </a:ln>
        </p:spPr>
        <p:txBody>
          <a:bodyPr/>
          <a:lstStyle/>
          <a:p>
            <a:endParaRPr lang="nl-BE">
              <a:latin typeface="+mn-lt"/>
            </a:endParaRPr>
          </a:p>
        </p:txBody>
      </p:sp>
      <p:sp>
        <p:nvSpPr>
          <p:cNvPr id="78869" name="Text Box 58"/>
          <p:cNvSpPr txBox="1">
            <a:spLocks noChangeArrowheads="1"/>
          </p:cNvSpPr>
          <p:nvPr/>
        </p:nvSpPr>
        <p:spPr bwMode="auto">
          <a:xfrm>
            <a:off x="5959475" y="4941888"/>
            <a:ext cx="1577975" cy="520700"/>
          </a:xfrm>
          <a:prstGeom prst="rect">
            <a:avLst/>
          </a:prstGeom>
          <a:noFill/>
          <a:ln w="9525">
            <a:solidFill>
              <a:srgbClr val="FFFFFF"/>
            </a:solidFill>
            <a:miter lim="800000"/>
            <a:headEnd/>
            <a:tailEnd/>
          </a:ln>
        </p:spPr>
        <p:txBody>
          <a:bodyPr/>
          <a:lstStyle/>
          <a:p>
            <a:r>
              <a:rPr lang="en-US" sz="1600" b="1">
                <a:latin typeface="+mn-lt"/>
              </a:rPr>
              <a:t>2:subscribe</a:t>
            </a:r>
          </a:p>
        </p:txBody>
      </p:sp>
      <p:sp>
        <p:nvSpPr>
          <p:cNvPr id="78870" name="Rectangle 44"/>
          <p:cNvSpPr>
            <a:spLocks noChangeArrowheads="1"/>
          </p:cNvSpPr>
          <p:nvPr/>
        </p:nvSpPr>
        <p:spPr bwMode="auto">
          <a:xfrm>
            <a:off x="5060950" y="5456238"/>
            <a:ext cx="2133600" cy="923925"/>
          </a:xfrm>
          <a:prstGeom prst="rect">
            <a:avLst/>
          </a:prstGeom>
          <a:noFill/>
          <a:ln w="38100">
            <a:solidFill>
              <a:srgbClr val="0033CC"/>
            </a:solidFill>
            <a:miter lim="800000"/>
            <a:headEnd/>
            <a:tailEnd/>
          </a:ln>
        </p:spPr>
        <p:txBody>
          <a:bodyPr/>
          <a:lstStyle/>
          <a:p>
            <a:endParaRPr lang="nl-BE">
              <a:latin typeface="+mn-lt"/>
            </a:endParaRPr>
          </a:p>
        </p:txBody>
      </p:sp>
      <p:sp>
        <p:nvSpPr>
          <p:cNvPr id="78871" name="AutoShape 57"/>
          <p:cNvSpPr>
            <a:spLocks noChangeArrowheads="1"/>
          </p:cNvSpPr>
          <p:nvPr/>
        </p:nvSpPr>
        <p:spPr bwMode="auto">
          <a:xfrm>
            <a:off x="2692400" y="4094163"/>
            <a:ext cx="4283075" cy="974725"/>
          </a:xfrm>
          <a:prstGeom prst="leftRightArrow">
            <a:avLst>
              <a:gd name="adj1" fmla="val 50000"/>
              <a:gd name="adj2" fmla="val 87883"/>
            </a:avLst>
          </a:prstGeom>
          <a:noFill/>
          <a:ln w="38100">
            <a:solidFill>
              <a:srgbClr val="0033CC"/>
            </a:solidFill>
            <a:miter lim="800000"/>
            <a:headEnd/>
            <a:tailEnd/>
          </a:ln>
        </p:spPr>
        <p:txBody>
          <a:bodyPr/>
          <a:lstStyle/>
          <a:p>
            <a:endParaRPr lang="nl-BE">
              <a:latin typeface="+mn-lt"/>
            </a:endParaRPr>
          </a:p>
        </p:txBody>
      </p:sp>
      <p:sp>
        <p:nvSpPr>
          <p:cNvPr id="78872" name="Line 49"/>
          <p:cNvSpPr>
            <a:spLocks noChangeShapeType="1"/>
          </p:cNvSpPr>
          <p:nvPr/>
        </p:nvSpPr>
        <p:spPr bwMode="auto">
          <a:xfrm flipV="1">
            <a:off x="5883275" y="4837113"/>
            <a:ext cx="1588" cy="638175"/>
          </a:xfrm>
          <a:prstGeom prst="line">
            <a:avLst/>
          </a:prstGeom>
          <a:noFill/>
          <a:ln w="38100">
            <a:solidFill>
              <a:srgbClr val="0033CC"/>
            </a:solidFill>
            <a:round/>
            <a:headEnd/>
            <a:tailEnd type="arrow" w="med" len="med"/>
          </a:ln>
        </p:spPr>
        <p:txBody>
          <a:bodyPr/>
          <a:lstStyle/>
          <a:p>
            <a:endParaRPr lang="nl-BE">
              <a:latin typeface="+mn-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Number Placeholder 2"/>
          <p:cNvSpPr>
            <a:spLocks noGrp="1"/>
          </p:cNvSpPr>
          <p:nvPr>
            <p:ph type="sldNum" sz="quarter" idx="10"/>
          </p:nvPr>
        </p:nvSpPr>
        <p:spPr>
          <a:noFill/>
        </p:spPr>
        <p:txBody>
          <a:bodyPr/>
          <a:lstStyle/>
          <a:p>
            <a:fld id="{68BB876C-F68D-49B5-A165-FF2E693966AE}" type="slidenum">
              <a:rPr lang="en-US">
                <a:latin typeface="+mn-lt"/>
              </a:rPr>
              <a:pPr/>
              <a:t>31</a:t>
            </a:fld>
            <a:endParaRPr lang="en-US">
              <a:latin typeface="+mn-lt"/>
            </a:endParaRPr>
          </a:p>
        </p:txBody>
      </p:sp>
      <p:sp>
        <p:nvSpPr>
          <p:cNvPr id="80898" name="Text Box 2"/>
          <p:cNvSpPr txBox="1">
            <a:spLocks noChangeArrowheads="1"/>
          </p:cNvSpPr>
          <p:nvPr/>
        </p:nvSpPr>
        <p:spPr bwMode="auto">
          <a:xfrm>
            <a:off x="6757988" y="0"/>
            <a:ext cx="2733441" cy="584775"/>
          </a:xfrm>
          <a:prstGeom prst="rect">
            <a:avLst/>
          </a:prstGeom>
          <a:noFill/>
          <a:ln w="12700">
            <a:noFill/>
            <a:miter lim="800000"/>
            <a:headEnd type="none" w="sm" len="sm"/>
            <a:tailEnd type="none" w="sm" len="sm"/>
          </a:ln>
        </p:spPr>
        <p:txBody>
          <a:bodyPr wrap="none">
            <a:spAutoFit/>
          </a:bodyPr>
          <a:lstStyle/>
          <a:p>
            <a:pPr marL="457200" indent="-457200"/>
            <a:r>
              <a:rPr lang="en-US" sz="1600">
                <a:latin typeface="+mn-lt"/>
              </a:rPr>
              <a:t>3.	Architecture</a:t>
            </a:r>
          </a:p>
          <a:p>
            <a:pPr marL="914400" lvl="1" indent="-457200"/>
            <a:r>
              <a:rPr lang="en-US" sz="1600">
                <a:solidFill>
                  <a:schemeClr val="hlink"/>
                </a:solidFill>
                <a:latin typeface="+mn-lt"/>
              </a:rPr>
              <a:t>1.	Logical architecture</a:t>
            </a:r>
          </a:p>
        </p:txBody>
      </p:sp>
      <p:sp>
        <p:nvSpPr>
          <p:cNvPr id="80899" name="Text Box 3"/>
          <p:cNvSpPr txBox="1">
            <a:spLocks noChangeArrowheads="1"/>
          </p:cNvSpPr>
          <p:nvPr/>
        </p:nvSpPr>
        <p:spPr bwMode="auto">
          <a:xfrm>
            <a:off x="271463" y="-6350"/>
            <a:ext cx="2670346" cy="461665"/>
          </a:xfrm>
          <a:prstGeom prst="rect">
            <a:avLst/>
          </a:prstGeom>
          <a:noFill/>
          <a:ln w="9525">
            <a:noFill/>
            <a:miter lim="800000"/>
            <a:headEnd/>
            <a:tailEnd/>
          </a:ln>
        </p:spPr>
        <p:txBody>
          <a:bodyPr wrap="none">
            <a:spAutoFit/>
          </a:bodyPr>
          <a:lstStyle/>
          <a:p>
            <a:pPr marL="457200" indent="-457200"/>
            <a:r>
              <a:rPr lang="en-US" sz="2400" b="1">
                <a:latin typeface="+mn-lt"/>
              </a:rPr>
              <a:t>Logical architecture</a:t>
            </a:r>
            <a:endParaRPr lang="en-US" sz="2400">
              <a:solidFill>
                <a:schemeClr val="bg2"/>
              </a:solidFill>
              <a:latin typeface="+mn-lt"/>
            </a:endParaRPr>
          </a:p>
        </p:txBody>
      </p:sp>
      <p:sp>
        <p:nvSpPr>
          <p:cNvPr id="80900" name="Text Box 4"/>
          <p:cNvSpPr txBox="1">
            <a:spLocks noChangeArrowheads="1"/>
          </p:cNvSpPr>
          <p:nvPr/>
        </p:nvSpPr>
        <p:spPr bwMode="auto">
          <a:xfrm>
            <a:off x="342900" y="692150"/>
            <a:ext cx="5902770" cy="1938992"/>
          </a:xfrm>
          <a:prstGeom prst="rect">
            <a:avLst/>
          </a:prstGeom>
          <a:noFill/>
          <a:ln w="12700">
            <a:noFill/>
            <a:miter lim="800000"/>
            <a:headEnd type="none" w="sm" len="sm"/>
            <a:tailEnd type="none" w="sm" len="sm"/>
          </a:ln>
        </p:spPr>
        <p:txBody>
          <a:bodyPr wrap="none">
            <a:spAutoFit/>
          </a:bodyPr>
          <a:lstStyle/>
          <a:p>
            <a:r>
              <a:rPr lang="en-US" b="1">
                <a:solidFill>
                  <a:srgbClr val="0033CC"/>
                </a:solidFill>
                <a:latin typeface="+mn-lt"/>
              </a:rPr>
              <a:t>Data centric architecture</a:t>
            </a:r>
            <a:endParaRPr lang="en-US">
              <a:latin typeface="+mn-lt"/>
            </a:endParaRPr>
          </a:p>
          <a:p>
            <a:r>
              <a:rPr lang="en-US">
                <a:latin typeface="+mn-lt"/>
              </a:rPr>
              <a:t>	only interaction through shared data base</a:t>
            </a:r>
          </a:p>
          <a:p>
            <a:r>
              <a:rPr lang="en-US">
                <a:latin typeface="+mn-lt"/>
              </a:rPr>
              <a:t>	+ loose coupling of components</a:t>
            </a:r>
          </a:p>
          <a:p>
            <a:r>
              <a:rPr lang="en-US">
                <a:latin typeface="+mn-lt"/>
              </a:rPr>
              <a:t>	- possibly slow (central bottleneck, locking, ...)</a:t>
            </a:r>
          </a:p>
          <a:p>
            <a:r>
              <a:rPr lang="en-US">
                <a:latin typeface="+mn-lt"/>
              </a:rPr>
              <a:t>	</a:t>
            </a:r>
          </a:p>
          <a:p>
            <a:endParaRPr lang="en-US">
              <a:latin typeface="+mn-lt"/>
            </a:endParaRPr>
          </a:p>
        </p:txBody>
      </p:sp>
      <p:sp>
        <p:nvSpPr>
          <p:cNvPr id="80901" name="AutoShape 26"/>
          <p:cNvSpPr>
            <a:spLocks noChangeAspect="1" noChangeArrowheads="1"/>
          </p:cNvSpPr>
          <p:nvPr/>
        </p:nvSpPr>
        <p:spPr bwMode="auto">
          <a:xfrm>
            <a:off x="2287588" y="2420938"/>
            <a:ext cx="3960812" cy="3413125"/>
          </a:xfrm>
          <a:prstGeom prst="rect">
            <a:avLst/>
          </a:prstGeom>
          <a:noFill/>
          <a:ln w="9525">
            <a:noFill/>
            <a:miter lim="800000"/>
            <a:headEnd/>
            <a:tailEnd/>
          </a:ln>
        </p:spPr>
        <p:txBody>
          <a:bodyPr/>
          <a:lstStyle/>
          <a:p>
            <a:endParaRPr lang="nl-BE">
              <a:latin typeface="+mn-lt"/>
            </a:endParaRPr>
          </a:p>
        </p:txBody>
      </p:sp>
      <p:sp>
        <p:nvSpPr>
          <p:cNvPr id="80902" name="Rectangle 27"/>
          <p:cNvSpPr>
            <a:spLocks noChangeArrowheads="1"/>
          </p:cNvSpPr>
          <p:nvPr/>
        </p:nvSpPr>
        <p:spPr bwMode="auto">
          <a:xfrm>
            <a:off x="2503488" y="2832100"/>
            <a:ext cx="1924050" cy="833438"/>
          </a:xfrm>
          <a:prstGeom prst="rect">
            <a:avLst/>
          </a:prstGeom>
          <a:solidFill>
            <a:srgbClr val="FFFFFF"/>
          </a:solidFill>
          <a:ln w="38100">
            <a:solidFill>
              <a:srgbClr val="0033CC"/>
            </a:solidFill>
            <a:miter lim="800000"/>
            <a:headEnd/>
            <a:tailEnd/>
          </a:ln>
        </p:spPr>
        <p:txBody>
          <a:bodyPr/>
          <a:lstStyle/>
          <a:p>
            <a:endParaRPr lang="nl-BE">
              <a:latin typeface="+mn-lt"/>
            </a:endParaRPr>
          </a:p>
        </p:txBody>
      </p:sp>
      <p:sp>
        <p:nvSpPr>
          <p:cNvPr id="80903" name="Text Box 28"/>
          <p:cNvSpPr txBox="1">
            <a:spLocks noChangeArrowheads="1"/>
          </p:cNvSpPr>
          <p:nvPr/>
        </p:nvSpPr>
        <p:spPr bwMode="auto">
          <a:xfrm>
            <a:off x="2657475" y="2974975"/>
            <a:ext cx="1644650" cy="547688"/>
          </a:xfrm>
          <a:prstGeom prst="rect">
            <a:avLst/>
          </a:prstGeom>
          <a:noFill/>
          <a:ln w="9525">
            <a:noFill/>
            <a:miter lim="800000"/>
            <a:headEnd/>
            <a:tailEnd/>
          </a:ln>
        </p:spPr>
        <p:txBody>
          <a:bodyPr/>
          <a:lstStyle/>
          <a:p>
            <a:r>
              <a:rPr lang="en-US" sz="1600" b="1">
                <a:latin typeface="+mn-lt"/>
              </a:rPr>
              <a:t>Component 1</a:t>
            </a:r>
          </a:p>
        </p:txBody>
      </p:sp>
      <p:sp>
        <p:nvSpPr>
          <p:cNvPr id="80904" name="Text Box 30"/>
          <p:cNvSpPr txBox="1">
            <a:spLocks noChangeArrowheads="1"/>
          </p:cNvSpPr>
          <p:nvPr/>
        </p:nvSpPr>
        <p:spPr bwMode="auto">
          <a:xfrm>
            <a:off x="2673350" y="4337050"/>
            <a:ext cx="1644650" cy="549275"/>
          </a:xfrm>
          <a:prstGeom prst="rect">
            <a:avLst/>
          </a:prstGeom>
          <a:noFill/>
          <a:ln w="9525">
            <a:noFill/>
            <a:miter lim="800000"/>
            <a:headEnd/>
            <a:tailEnd/>
          </a:ln>
        </p:spPr>
        <p:txBody>
          <a:bodyPr/>
          <a:lstStyle/>
          <a:p>
            <a:r>
              <a:rPr lang="en-US" sz="1600" b="1">
                <a:latin typeface="+mn-lt"/>
              </a:rPr>
              <a:t>Component 2</a:t>
            </a:r>
          </a:p>
        </p:txBody>
      </p:sp>
      <p:sp>
        <p:nvSpPr>
          <p:cNvPr id="80905" name="Text Box 34"/>
          <p:cNvSpPr txBox="1">
            <a:spLocks noChangeArrowheads="1"/>
          </p:cNvSpPr>
          <p:nvPr/>
        </p:nvSpPr>
        <p:spPr bwMode="auto">
          <a:xfrm>
            <a:off x="4457700" y="3052763"/>
            <a:ext cx="1620838" cy="454025"/>
          </a:xfrm>
          <a:prstGeom prst="rect">
            <a:avLst/>
          </a:prstGeom>
          <a:noFill/>
          <a:ln w="9525">
            <a:solidFill>
              <a:srgbClr val="FFFFFF"/>
            </a:solidFill>
            <a:miter lim="800000"/>
            <a:headEnd/>
            <a:tailEnd/>
          </a:ln>
        </p:spPr>
        <p:txBody>
          <a:bodyPr/>
          <a:lstStyle/>
          <a:p>
            <a:r>
              <a:rPr lang="en-US" sz="1600" b="1">
                <a:latin typeface="+mn-lt"/>
              </a:rPr>
              <a:t>1:publish data</a:t>
            </a:r>
          </a:p>
        </p:txBody>
      </p:sp>
      <p:sp>
        <p:nvSpPr>
          <p:cNvPr id="80906" name="Text Box 35"/>
          <p:cNvSpPr txBox="1">
            <a:spLocks noChangeArrowheads="1"/>
          </p:cNvSpPr>
          <p:nvPr/>
        </p:nvSpPr>
        <p:spPr bwMode="auto">
          <a:xfrm>
            <a:off x="4430713" y="4414838"/>
            <a:ext cx="1303337" cy="773112"/>
          </a:xfrm>
          <a:prstGeom prst="rect">
            <a:avLst/>
          </a:prstGeom>
          <a:noFill/>
          <a:ln w="9525">
            <a:solidFill>
              <a:srgbClr val="FFFFFF"/>
            </a:solidFill>
            <a:miter lim="800000"/>
            <a:headEnd/>
            <a:tailEnd/>
          </a:ln>
        </p:spPr>
        <p:txBody>
          <a:bodyPr/>
          <a:lstStyle/>
          <a:p>
            <a:r>
              <a:rPr lang="en-US" sz="1600" b="1">
                <a:latin typeface="+mn-lt"/>
              </a:rPr>
              <a:t>2: query </a:t>
            </a:r>
          </a:p>
          <a:p>
            <a:r>
              <a:rPr lang="en-US" sz="1600" b="1">
                <a:latin typeface="+mn-lt"/>
              </a:rPr>
              <a:t>    data</a:t>
            </a:r>
          </a:p>
        </p:txBody>
      </p:sp>
      <p:sp>
        <p:nvSpPr>
          <p:cNvPr id="80907" name="Line 32"/>
          <p:cNvSpPr>
            <a:spLocks noChangeShapeType="1"/>
          </p:cNvSpPr>
          <p:nvPr/>
        </p:nvSpPr>
        <p:spPr bwMode="auto">
          <a:xfrm>
            <a:off x="4425950" y="3197225"/>
            <a:ext cx="681038" cy="682625"/>
          </a:xfrm>
          <a:prstGeom prst="line">
            <a:avLst/>
          </a:prstGeom>
          <a:noFill/>
          <a:ln w="38100">
            <a:solidFill>
              <a:srgbClr val="0033CC"/>
            </a:solidFill>
            <a:round/>
            <a:headEnd/>
            <a:tailEnd type="arrow" w="med" len="med"/>
          </a:ln>
        </p:spPr>
        <p:txBody>
          <a:bodyPr/>
          <a:lstStyle/>
          <a:p>
            <a:endParaRPr lang="nl-BE">
              <a:latin typeface="+mn-lt"/>
            </a:endParaRPr>
          </a:p>
        </p:txBody>
      </p:sp>
      <p:sp>
        <p:nvSpPr>
          <p:cNvPr id="80908" name="Line 33"/>
          <p:cNvSpPr>
            <a:spLocks noChangeShapeType="1"/>
          </p:cNvSpPr>
          <p:nvPr/>
        </p:nvSpPr>
        <p:spPr bwMode="auto">
          <a:xfrm flipH="1">
            <a:off x="4425950" y="4076700"/>
            <a:ext cx="696913" cy="468313"/>
          </a:xfrm>
          <a:prstGeom prst="line">
            <a:avLst/>
          </a:prstGeom>
          <a:noFill/>
          <a:ln w="38100">
            <a:solidFill>
              <a:srgbClr val="0033CC"/>
            </a:solidFill>
            <a:round/>
            <a:headEnd type="arrow" w="med" len="med"/>
            <a:tailEnd/>
          </a:ln>
        </p:spPr>
        <p:txBody>
          <a:bodyPr/>
          <a:lstStyle/>
          <a:p>
            <a:endParaRPr lang="nl-BE">
              <a:latin typeface="+mn-lt"/>
            </a:endParaRPr>
          </a:p>
        </p:txBody>
      </p:sp>
      <p:sp>
        <p:nvSpPr>
          <p:cNvPr id="80909" name="Rectangle 29"/>
          <p:cNvSpPr>
            <a:spLocks noChangeArrowheads="1"/>
          </p:cNvSpPr>
          <p:nvPr/>
        </p:nvSpPr>
        <p:spPr bwMode="auto">
          <a:xfrm>
            <a:off x="2519363" y="4195763"/>
            <a:ext cx="1922462" cy="831850"/>
          </a:xfrm>
          <a:prstGeom prst="rect">
            <a:avLst/>
          </a:prstGeom>
          <a:noFill/>
          <a:ln w="38100">
            <a:solidFill>
              <a:srgbClr val="0033CC"/>
            </a:solidFill>
            <a:miter lim="800000"/>
            <a:headEnd/>
            <a:tailEnd/>
          </a:ln>
        </p:spPr>
        <p:txBody>
          <a:bodyPr/>
          <a:lstStyle/>
          <a:p>
            <a:endParaRPr lang="nl-BE">
              <a:latin typeface="+mn-lt"/>
            </a:endParaRPr>
          </a:p>
        </p:txBody>
      </p:sp>
      <p:sp>
        <p:nvSpPr>
          <p:cNvPr id="80910" name="AutoShape 31"/>
          <p:cNvSpPr>
            <a:spLocks noChangeArrowheads="1"/>
          </p:cNvSpPr>
          <p:nvPr/>
        </p:nvSpPr>
        <p:spPr bwMode="auto">
          <a:xfrm>
            <a:off x="5106988" y="3470275"/>
            <a:ext cx="1060450" cy="1074738"/>
          </a:xfrm>
          <a:prstGeom prst="can">
            <a:avLst>
              <a:gd name="adj" fmla="val 25337"/>
            </a:avLst>
          </a:prstGeom>
          <a:solidFill>
            <a:srgbClr val="FFFFFF"/>
          </a:solidFill>
          <a:ln w="38100">
            <a:solidFill>
              <a:srgbClr val="0033CC"/>
            </a:solidFill>
            <a:round/>
            <a:headEnd/>
            <a:tailEnd/>
          </a:ln>
        </p:spPr>
        <p:txBody>
          <a:bodyPr/>
          <a:lstStyle/>
          <a:p>
            <a:endParaRPr lang="nl-BE">
              <a:latin typeface="+mn-l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Number Placeholder 2"/>
          <p:cNvSpPr>
            <a:spLocks noGrp="1"/>
          </p:cNvSpPr>
          <p:nvPr>
            <p:ph type="sldNum" sz="quarter" idx="10"/>
          </p:nvPr>
        </p:nvSpPr>
        <p:spPr>
          <a:noFill/>
        </p:spPr>
        <p:txBody>
          <a:bodyPr/>
          <a:lstStyle/>
          <a:p>
            <a:fld id="{6D281FE2-CB63-49A2-B752-E2AFC187B4C1}" type="slidenum">
              <a:rPr lang="en-US">
                <a:latin typeface="+mn-lt"/>
              </a:rPr>
              <a:pPr/>
              <a:t>32</a:t>
            </a:fld>
            <a:endParaRPr lang="en-US">
              <a:latin typeface="+mn-lt"/>
            </a:endParaRPr>
          </a:p>
        </p:txBody>
      </p:sp>
      <p:sp>
        <p:nvSpPr>
          <p:cNvPr id="82946" name="Text Box 2"/>
          <p:cNvSpPr txBox="1">
            <a:spLocks noChangeArrowheads="1"/>
          </p:cNvSpPr>
          <p:nvPr/>
        </p:nvSpPr>
        <p:spPr bwMode="auto">
          <a:xfrm>
            <a:off x="6757988" y="0"/>
            <a:ext cx="2759923" cy="584775"/>
          </a:xfrm>
          <a:prstGeom prst="rect">
            <a:avLst/>
          </a:prstGeom>
          <a:noFill/>
          <a:ln w="12700">
            <a:noFill/>
            <a:miter lim="800000"/>
            <a:headEnd type="none" w="sm" len="sm"/>
            <a:tailEnd type="none" w="sm" len="sm"/>
          </a:ln>
        </p:spPr>
        <p:txBody>
          <a:bodyPr wrap="none">
            <a:spAutoFit/>
          </a:bodyPr>
          <a:lstStyle/>
          <a:p>
            <a:pPr marL="457200" indent="-457200"/>
            <a:r>
              <a:rPr lang="en-US" sz="1600">
                <a:latin typeface="+mn-lt"/>
              </a:rPr>
              <a:t>3.	Architecture</a:t>
            </a:r>
          </a:p>
          <a:p>
            <a:pPr marL="914400" lvl="1" indent="-457200"/>
            <a:r>
              <a:rPr lang="en-US" sz="1600">
                <a:solidFill>
                  <a:schemeClr val="hlink"/>
                </a:solidFill>
                <a:latin typeface="+mn-lt"/>
              </a:rPr>
              <a:t>2.	System architecture</a:t>
            </a:r>
          </a:p>
        </p:txBody>
      </p:sp>
      <p:sp>
        <p:nvSpPr>
          <p:cNvPr id="82947" name="Text Box 3"/>
          <p:cNvSpPr txBox="1">
            <a:spLocks noChangeArrowheads="1"/>
          </p:cNvSpPr>
          <p:nvPr/>
        </p:nvSpPr>
        <p:spPr bwMode="auto">
          <a:xfrm>
            <a:off x="271463" y="-6350"/>
            <a:ext cx="2714718" cy="461665"/>
          </a:xfrm>
          <a:prstGeom prst="rect">
            <a:avLst/>
          </a:prstGeom>
          <a:noFill/>
          <a:ln w="9525">
            <a:noFill/>
            <a:miter lim="800000"/>
            <a:headEnd/>
            <a:tailEnd/>
          </a:ln>
        </p:spPr>
        <p:txBody>
          <a:bodyPr wrap="none">
            <a:spAutoFit/>
          </a:bodyPr>
          <a:lstStyle/>
          <a:p>
            <a:pPr marL="457200" indent="-457200"/>
            <a:r>
              <a:rPr lang="en-US" sz="2400" b="1">
                <a:latin typeface="+mn-lt"/>
              </a:rPr>
              <a:t>System architecture</a:t>
            </a:r>
            <a:endParaRPr lang="en-US" sz="2400">
              <a:solidFill>
                <a:schemeClr val="bg2"/>
              </a:solidFill>
              <a:latin typeface="+mn-lt"/>
            </a:endParaRPr>
          </a:p>
        </p:txBody>
      </p:sp>
      <p:sp>
        <p:nvSpPr>
          <p:cNvPr id="82948" name="Text Box 4"/>
          <p:cNvSpPr txBox="1">
            <a:spLocks noChangeArrowheads="1"/>
          </p:cNvSpPr>
          <p:nvPr/>
        </p:nvSpPr>
        <p:spPr bwMode="auto">
          <a:xfrm>
            <a:off x="198438" y="744538"/>
            <a:ext cx="9217025" cy="701675"/>
          </a:xfrm>
          <a:prstGeom prst="rect">
            <a:avLst/>
          </a:prstGeom>
          <a:noFill/>
          <a:ln w="12700">
            <a:noFill/>
            <a:miter lim="800000"/>
            <a:headEnd type="none" w="sm" len="sm"/>
            <a:tailEnd type="none" w="sm" len="sm"/>
          </a:ln>
        </p:spPr>
        <p:txBody>
          <a:bodyPr>
            <a:spAutoFit/>
          </a:bodyPr>
          <a:lstStyle/>
          <a:p>
            <a:r>
              <a:rPr lang="en-US" b="1">
                <a:latin typeface="+mn-lt"/>
              </a:rPr>
              <a:t>How to map logical components to actually deployed components</a:t>
            </a:r>
          </a:p>
          <a:p>
            <a:r>
              <a:rPr lang="en-US" b="1">
                <a:latin typeface="+mn-lt"/>
              </a:rPr>
              <a:t>(replicated ?, P2P, pure client server, ...)</a:t>
            </a:r>
            <a:endParaRPr lang="en-US">
              <a:latin typeface="+mn-lt"/>
            </a:endParaRPr>
          </a:p>
        </p:txBody>
      </p:sp>
      <p:sp>
        <p:nvSpPr>
          <p:cNvPr id="82949" name="Text Box 5"/>
          <p:cNvSpPr txBox="1">
            <a:spLocks noChangeArrowheads="1"/>
          </p:cNvSpPr>
          <p:nvPr/>
        </p:nvSpPr>
        <p:spPr bwMode="auto">
          <a:xfrm>
            <a:off x="271463" y="1628775"/>
            <a:ext cx="2993768" cy="707886"/>
          </a:xfrm>
          <a:prstGeom prst="rect">
            <a:avLst/>
          </a:prstGeom>
          <a:noFill/>
          <a:ln w="12700">
            <a:noFill/>
            <a:miter lim="800000"/>
            <a:headEnd type="none" w="sm" len="sm"/>
            <a:tailEnd type="none" w="sm" len="sm"/>
          </a:ln>
        </p:spPr>
        <p:txBody>
          <a:bodyPr wrap="none">
            <a:spAutoFit/>
          </a:bodyPr>
          <a:lstStyle/>
          <a:p>
            <a:r>
              <a:rPr lang="en-US" b="1">
                <a:solidFill>
                  <a:srgbClr val="0033CC"/>
                </a:solidFill>
                <a:latin typeface="+mn-lt"/>
              </a:rPr>
              <a:t>Client-server architectures</a:t>
            </a:r>
          </a:p>
          <a:p>
            <a:r>
              <a:rPr lang="en-US">
                <a:latin typeface="+mn-lt"/>
              </a:rPr>
              <a:t>	</a:t>
            </a:r>
          </a:p>
        </p:txBody>
      </p:sp>
      <p:sp>
        <p:nvSpPr>
          <p:cNvPr id="82950" name="AutoShape 28"/>
          <p:cNvSpPr>
            <a:spLocks noChangeAspect="1" noChangeArrowheads="1"/>
          </p:cNvSpPr>
          <p:nvPr/>
        </p:nvSpPr>
        <p:spPr bwMode="auto">
          <a:xfrm>
            <a:off x="4070350" y="1916113"/>
            <a:ext cx="4343400" cy="1131887"/>
          </a:xfrm>
          <a:prstGeom prst="rect">
            <a:avLst/>
          </a:prstGeom>
          <a:noFill/>
          <a:ln w="9525">
            <a:noFill/>
            <a:miter lim="800000"/>
            <a:headEnd/>
            <a:tailEnd/>
          </a:ln>
        </p:spPr>
        <p:txBody>
          <a:bodyPr/>
          <a:lstStyle/>
          <a:p>
            <a:endParaRPr lang="nl-BE">
              <a:latin typeface="+mn-lt"/>
            </a:endParaRPr>
          </a:p>
        </p:txBody>
      </p:sp>
      <p:sp>
        <p:nvSpPr>
          <p:cNvPr id="82951" name="Rectangle 29"/>
          <p:cNvSpPr>
            <a:spLocks noChangeArrowheads="1"/>
          </p:cNvSpPr>
          <p:nvPr/>
        </p:nvSpPr>
        <p:spPr bwMode="auto">
          <a:xfrm>
            <a:off x="3711575" y="2276475"/>
            <a:ext cx="1366838" cy="792163"/>
          </a:xfrm>
          <a:prstGeom prst="rect">
            <a:avLst/>
          </a:prstGeom>
          <a:solidFill>
            <a:schemeClr val="accent1"/>
          </a:solidFill>
          <a:ln w="9525">
            <a:solidFill>
              <a:schemeClr val="accent1"/>
            </a:solidFill>
            <a:miter lim="800000"/>
            <a:headEnd/>
            <a:tailEnd/>
          </a:ln>
        </p:spPr>
        <p:txBody>
          <a:bodyPr/>
          <a:lstStyle/>
          <a:p>
            <a:endParaRPr lang="nl-BE">
              <a:latin typeface="+mn-lt"/>
            </a:endParaRPr>
          </a:p>
        </p:txBody>
      </p:sp>
      <p:sp>
        <p:nvSpPr>
          <p:cNvPr id="82952" name="Oval 30"/>
          <p:cNvSpPr>
            <a:spLocks noChangeArrowheads="1"/>
          </p:cNvSpPr>
          <p:nvPr/>
        </p:nvSpPr>
        <p:spPr bwMode="auto">
          <a:xfrm>
            <a:off x="3862388" y="2436813"/>
            <a:ext cx="1063625" cy="474662"/>
          </a:xfrm>
          <a:prstGeom prst="ellipse">
            <a:avLst/>
          </a:prstGeom>
          <a:solidFill>
            <a:srgbClr val="FFFFFF"/>
          </a:solidFill>
          <a:ln w="9525">
            <a:solidFill>
              <a:srgbClr val="333399"/>
            </a:solidFill>
            <a:round/>
            <a:headEnd/>
            <a:tailEnd/>
          </a:ln>
        </p:spPr>
        <p:txBody>
          <a:bodyPr/>
          <a:lstStyle/>
          <a:p>
            <a:endParaRPr lang="nl-BE">
              <a:latin typeface="+mn-lt"/>
            </a:endParaRPr>
          </a:p>
        </p:txBody>
      </p:sp>
      <p:sp>
        <p:nvSpPr>
          <p:cNvPr id="82953" name="Text Box 31"/>
          <p:cNvSpPr txBox="1">
            <a:spLocks noChangeArrowheads="1"/>
          </p:cNvSpPr>
          <p:nvPr/>
        </p:nvSpPr>
        <p:spPr bwMode="auto">
          <a:xfrm>
            <a:off x="4014788" y="2436813"/>
            <a:ext cx="911225" cy="474662"/>
          </a:xfrm>
          <a:prstGeom prst="rect">
            <a:avLst/>
          </a:prstGeom>
          <a:noFill/>
          <a:ln w="9525">
            <a:noFill/>
            <a:miter lim="800000"/>
            <a:headEnd/>
            <a:tailEnd/>
          </a:ln>
        </p:spPr>
        <p:txBody>
          <a:bodyPr/>
          <a:lstStyle/>
          <a:p>
            <a:r>
              <a:rPr lang="en-US" sz="1600" b="1">
                <a:latin typeface="+mn-lt"/>
              </a:rPr>
              <a:t>client</a:t>
            </a:r>
          </a:p>
        </p:txBody>
      </p:sp>
      <p:sp>
        <p:nvSpPr>
          <p:cNvPr id="82954" name="Rectangle 32"/>
          <p:cNvSpPr>
            <a:spLocks noChangeArrowheads="1"/>
          </p:cNvSpPr>
          <p:nvPr/>
        </p:nvSpPr>
        <p:spPr bwMode="auto">
          <a:xfrm>
            <a:off x="6751638" y="2276475"/>
            <a:ext cx="1366837" cy="792163"/>
          </a:xfrm>
          <a:prstGeom prst="rect">
            <a:avLst/>
          </a:prstGeom>
          <a:solidFill>
            <a:schemeClr val="accent1"/>
          </a:solidFill>
          <a:ln w="9525">
            <a:solidFill>
              <a:schemeClr val="accent1"/>
            </a:solidFill>
            <a:miter lim="800000"/>
            <a:headEnd/>
            <a:tailEnd/>
          </a:ln>
        </p:spPr>
        <p:txBody>
          <a:bodyPr/>
          <a:lstStyle/>
          <a:p>
            <a:endParaRPr lang="nl-BE">
              <a:latin typeface="+mn-lt"/>
            </a:endParaRPr>
          </a:p>
        </p:txBody>
      </p:sp>
      <p:sp>
        <p:nvSpPr>
          <p:cNvPr id="82955" name="Oval 33"/>
          <p:cNvSpPr>
            <a:spLocks noChangeArrowheads="1"/>
          </p:cNvSpPr>
          <p:nvPr/>
        </p:nvSpPr>
        <p:spPr bwMode="auto">
          <a:xfrm>
            <a:off x="6902450" y="2436813"/>
            <a:ext cx="1065213" cy="474662"/>
          </a:xfrm>
          <a:prstGeom prst="ellipse">
            <a:avLst/>
          </a:prstGeom>
          <a:solidFill>
            <a:srgbClr val="FFFFFF"/>
          </a:solidFill>
          <a:ln w="9525">
            <a:solidFill>
              <a:srgbClr val="333399"/>
            </a:solidFill>
            <a:round/>
            <a:headEnd/>
            <a:tailEnd/>
          </a:ln>
        </p:spPr>
        <p:txBody>
          <a:bodyPr/>
          <a:lstStyle/>
          <a:p>
            <a:endParaRPr lang="nl-BE">
              <a:latin typeface="+mn-lt"/>
            </a:endParaRPr>
          </a:p>
        </p:txBody>
      </p:sp>
      <p:sp>
        <p:nvSpPr>
          <p:cNvPr id="82956" name="Text Box 34"/>
          <p:cNvSpPr txBox="1">
            <a:spLocks noChangeArrowheads="1"/>
          </p:cNvSpPr>
          <p:nvPr/>
        </p:nvSpPr>
        <p:spPr bwMode="auto">
          <a:xfrm>
            <a:off x="7054850" y="2436813"/>
            <a:ext cx="912813" cy="474662"/>
          </a:xfrm>
          <a:prstGeom prst="rect">
            <a:avLst/>
          </a:prstGeom>
          <a:noFill/>
          <a:ln w="9525">
            <a:noFill/>
            <a:miter lim="800000"/>
            <a:headEnd/>
            <a:tailEnd/>
          </a:ln>
        </p:spPr>
        <p:txBody>
          <a:bodyPr/>
          <a:lstStyle/>
          <a:p>
            <a:pPr algn="ctr"/>
            <a:r>
              <a:rPr lang="en-US" sz="1600" b="1">
                <a:latin typeface="+mn-lt"/>
              </a:rPr>
              <a:t>server</a:t>
            </a:r>
          </a:p>
        </p:txBody>
      </p:sp>
      <p:sp>
        <p:nvSpPr>
          <p:cNvPr id="82957" name="Line 35"/>
          <p:cNvSpPr>
            <a:spLocks noChangeShapeType="1"/>
          </p:cNvSpPr>
          <p:nvPr/>
        </p:nvSpPr>
        <p:spPr bwMode="auto">
          <a:xfrm>
            <a:off x="4926013" y="2593975"/>
            <a:ext cx="1976437" cy="1588"/>
          </a:xfrm>
          <a:prstGeom prst="line">
            <a:avLst/>
          </a:prstGeom>
          <a:noFill/>
          <a:ln w="38100">
            <a:solidFill>
              <a:srgbClr val="0033CC"/>
            </a:solidFill>
            <a:round/>
            <a:headEnd/>
            <a:tailEnd type="arrow" w="med" len="med"/>
          </a:ln>
        </p:spPr>
        <p:txBody>
          <a:bodyPr/>
          <a:lstStyle/>
          <a:p>
            <a:endParaRPr lang="nl-BE">
              <a:latin typeface="+mn-lt"/>
            </a:endParaRPr>
          </a:p>
        </p:txBody>
      </p:sp>
      <p:sp>
        <p:nvSpPr>
          <p:cNvPr id="82958" name="Text Box 36"/>
          <p:cNvSpPr txBox="1">
            <a:spLocks noChangeArrowheads="1"/>
          </p:cNvSpPr>
          <p:nvPr/>
        </p:nvSpPr>
        <p:spPr bwMode="auto">
          <a:xfrm>
            <a:off x="5230813" y="2276475"/>
            <a:ext cx="1216025" cy="477838"/>
          </a:xfrm>
          <a:prstGeom prst="rect">
            <a:avLst/>
          </a:prstGeom>
          <a:noFill/>
          <a:ln w="9525">
            <a:noFill/>
            <a:miter lim="800000"/>
            <a:headEnd/>
            <a:tailEnd/>
          </a:ln>
        </p:spPr>
        <p:txBody>
          <a:bodyPr/>
          <a:lstStyle/>
          <a:p>
            <a:endParaRPr lang="nl-BE">
              <a:latin typeface="+mn-lt"/>
            </a:endParaRPr>
          </a:p>
        </p:txBody>
      </p:sp>
      <p:sp>
        <p:nvSpPr>
          <p:cNvPr id="82959" name="Line 37"/>
          <p:cNvSpPr>
            <a:spLocks noChangeShapeType="1"/>
          </p:cNvSpPr>
          <p:nvPr/>
        </p:nvSpPr>
        <p:spPr bwMode="auto">
          <a:xfrm flipH="1">
            <a:off x="4926013" y="2754313"/>
            <a:ext cx="1976437" cy="1587"/>
          </a:xfrm>
          <a:prstGeom prst="line">
            <a:avLst/>
          </a:prstGeom>
          <a:noFill/>
          <a:ln w="38100">
            <a:solidFill>
              <a:srgbClr val="0033CC"/>
            </a:solidFill>
            <a:prstDash val="dash"/>
            <a:round/>
            <a:headEnd/>
            <a:tailEnd type="arrow" w="med" len="med"/>
          </a:ln>
        </p:spPr>
        <p:txBody>
          <a:bodyPr/>
          <a:lstStyle/>
          <a:p>
            <a:endParaRPr lang="nl-BE">
              <a:latin typeface="+mn-lt"/>
            </a:endParaRPr>
          </a:p>
        </p:txBody>
      </p:sp>
      <p:sp>
        <p:nvSpPr>
          <p:cNvPr id="82960" name="Text Box 38"/>
          <p:cNvSpPr txBox="1">
            <a:spLocks noChangeArrowheads="1"/>
          </p:cNvSpPr>
          <p:nvPr/>
        </p:nvSpPr>
        <p:spPr bwMode="auto">
          <a:xfrm>
            <a:off x="5381625" y="2754313"/>
            <a:ext cx="1217613" cy="474662"/>
          </a:xfrm>
          <a:prstGeom prst="rect">
            <a:avLst/>
          </a:prstGeom>
          <a:noFill/>
          <a:ln w="9525">
            <a:noFill/>
            <a:miter lim="800000"/>
            <a:headEnd/>
            <a:tailEnd/>
          </a:ln>
        </p:spPr>
        <p:txBody>
          <a:bodyPr/>
          <a:lstStyle/>
          <a:p>
            <a:r>
              <a:rPr lang="en-US" sz="1600" b="1">
                <a:latin typeface="+mn-lt"/>
              </a:rPr>
              <a:t>2. reply</a:t>
            </a:r>
          </a:p>
        </p:txBody>
      </p:sp>
      <p:sp>
        <p:nvSpPr>
          <p:cNvPr id="82961" name="Text Box 51"/>
          <p:cNvSpPr txBox="1">
            <a:spLocks noChangeArrowheads="1"/>
          </p:cNvSpPr>
          <p:nvPr/>
        </p:nvSpPr>
        <p:spPr bwMode="auto">
          <a:xfrm>
            <a:off x="5367338" y="2205038"/>
            <a:ext cx="1037656" cy="338554"/>
          </a:xfrm>
          <a:prstGeom prst="rect">
            <a:avLst/>
          </a:prstGeom>
          <a:noFill/>
          <a:ln w="12700">
            <a:noFill/>
            <a:miter lim="800000"/>
            <a:headEnd type="none" w="sm" len="sm"/>
            <a:tailEnd type="none" w="sm" len="sm"/>
          </a:ln>
        </p:spPr>
        <p:txBody>
          <a:bodyPr wrap="none">
            <a:spAutoFit/>
          </a:bodyPr>
          <a:lstStyle/>
          <a:p>
            <a:r>
              <a:rPr lang="en-US" sz="1600" b="1">
                <a:latin typeface="+mn-lt"/>
              </a:rPr>
              <a:t>1. request</a:t>
            </a:r>
          </a:p>
        </p:txBody>
      </p:sp>
      <p:sp>
        <p:nvSpPr>
          <p:cNvPr id="82962" name="Text Box 53"/>
          <p:cNvSpPr txBox="1">
            <a:spLocks noChangeArrowheads="1"/>
          </p:cNvSpPr>
          <p:nvPr/>
        </p:nvSpPr>
        <p:spPr bwMode="auto">
          <a:xfrm>
            <a:off x="414338" y="2293938"/>
            <a:ext cx="2492092" cy="400110"/>
          </a:xfrm>
          <a:prstGeom prst="rect">
            <a:avLst/>
          </a:prstGeom>
          <a:noFill/>
          <a:ln w="12700">
            <a:noFill/>
            <a:miter lim="800000"/>
            <a:headEnd type="none" w="sm" len="sm"/>
            <a:tailEnd type="none" w="sm" len="sm"/>
          </a:ln>
        </p:spPr>
        <p:txBody>
          <a:bodyPr wrap="none">
            <a:spAutoFit/>
          </a:bodyPr>
          <a:lstStyle/>
          <a:p>
            <a:r>
              <a:rPr lang="ja-JP" altLang="en-US">
                <a:solidFill>
                  <a:schemeClr val="hlink"/>
                </a:solidFill>
                <a:latin typeface="+mn-lt"/>
              </a:rPr>
              <a:t>“</a:t>
            </a:r>
            <a:r>
              <a:rPr lang="en-US" altLang="ja-JP">
                <a:solidFill>
                  <a:schemeClr val="hlink"/>
                </a:solidFill>
                <a:latin typeface="+mn-lt"/>
              </a:rPr>
              <a:t>simple</a:t>
            </a:r>
            <a:r>
              <a:rPr lang="ja-JP" altLang="en-US">
                <a:solidFill>
                  <a:schemeClr val="hlink"/>
                </a:solidFill>
                <a:latin typeface="+mn-lt"/>
              </a:rPr>
              <a:t>”</a:t>
            </a:r>
            <a:r>
              <a:rPr lang="en-US" altLang="ja-JP">
                <a:solidFill>
                  <a:schemeClr val="hlink"/>
                </a:solidFill>
                <a:latin typeface="+mn-lt"/>
              </a:rPr>
              <a:t> client-server</a:t>
            </a:r>
            <a:endParaRPr lang="en-US">
              <a:solidFill>
                <a:schemeClr val="hlink"/>
              </a:solidFill>
              <a:latin typeface="+mn-lt"/>
            </a:endParaRPr>
          </a:p>
        </p:txBody>
      </p:sp>
      <p:sp>
        <p:nvSpPr>
          <p:cNvPr id="82963" name="Text Box 54"/>
          <p:cNvSpPr txBox="1">
            <a:spLocks noChangeArrowheads="1"/>
          </p:cNvSpPr>
          <p:nvPr/>
        </p:nvSpPr>
        <p:spPr bwMode="auto">
          <a:xfrm>
            <a:off x="487363" y="3429000"/>
            <a:ext cx="3925370" cy="1015663"/>
          </a:xfrm>
          <a:prstGeom prst="rect">
            <a:avLst/>
          </a:prstGeom>
          <a:noFill/>
          <a:ln w="12700">
            <a:noFill/>
            <a:miter lim="800000"/>
            <a:headEnd type="none" w="sm" len="sm"/>
            <a:tailEnd type="none" w="sm" len="sm"/>
          </a:ln>
        </p:spPr>
        <p:txBody>
          <a:bodyPr wrap="none">
            <a:spAutoFit/>
          </a:bodyPr>
          <a:lstStyle/>
          <a:p>
            <a:r>
              <a:rPr lang="en-US">
                <a:solidFill>
                  <a:schemeClr val="hlink"/>
                </a:solidFill>
                <a:latin typeface="+mn-lt"/>
              </a:rPr>
              <a:t>client- multiserver</a:t>
            </a:r>
          </a:p>
          <a:p>
            <a:r>
              <a:rPr lang="en-US">
                <a:solidFill>
                  <a:schemeClr val="hlink"/>
                </a:solidFill>
                <a:latin typeface="+mn-lt"/>
              </a:rPr>
              <a:t>(explicit server lookup)</a:t>
            </a:r>
          </a:p>
          <a:p>
            <a:r>
              <a:rPr lang="en-US">
                <a:solidFill>
                  <a:schemeClr val="hlink"/>
                </a:solidFill>
                <a:latin typeface="+mn-lt"/>
              </a:rPr>
              <a:t>	</a:t>
            </a:r>
            <a:r>
              <a:rPr lang="en-US" sz="1800">
                <a:latin typeface="+mn-lt"/>
              </a:rPr>
              <a:t>e.g. DNS based load balancing</a:t>
            </a:r>
          </a:p>
        </p:txBody>
      </p:sp>
      <p:sp>
        <p:nvSpPr>
          <p:cNvPr id="82964" name="AutoShape 56"/>
          <p:cNvSpPr>
            <a:spLocks noChangeAspect="1" noChangeArrowheads="1"/>
          </p:cNvSpPr>
          <p:nvPr/>
        </p:nvSpPr>
        <p:spPr bwMode="auto">
          <a:xfrm>
            <a:off x="3367088" y="3068638"/>
            <a:ext cx="5688012" cy="3956050"/>
          </a:xfrm>
          <a:prstGeom prst="rect">
            <a:avLst/>
          </a:prstGeom>
          <a:noFill/>
          <a:ln w="9525">
            <a:noFill/>
            <a:miter lim="800000"/>
            <a:headEnd/>
            <a:tailEnd/>
          </a:ln>
        </p:spPr>
        <p:txBody>
          <a:bodyPr/>
          <a:lstStyle/>
          <a:p>
            <a:endParaRPr lang="nl-BE">
              <a:latin typeface="+mn-lt"/>
            </a:endParaRPr>
          </a:p>
        </p:txBody>
      </p:sp>
      <p:sp>
        <p:nvSpPr>
          <p:cNvPr id="82965" name="Rectangle 57"/>
          <p:cNvSpPr>
            <a:spLocks noChangeArrowheads="1"/>
          </p:cNvSpPr>
          <p:nvPr/>
        </p:nvSpPr>
        <p:spPr bwMode="auto">
          <a:xfrm>
            <a:off x="6708775" y="5168900"/>
            <a:ext cx="1301750" cy="1300163"/>
          </a:xfrm>
          <a:prstGeom prst="rect">
            <a:avLst/>
          </a:prstGeom>
          <a:solidFill>
            <a:schemeClr val="accent1"/>
          </a:solidFill>
          <a:ln w="9525">
            <a:solidFill>
              <a:schemeClr val="accent1"/>
            </a:solidFill>
            <a:miter lim="800000"/>
            <a:headEnd/>
            <a:tailEnd/>
          </a:ln>
        </p:spPr>
        <p:txBody>
          <a:bodyPr/>
          <a:lstStyle/>
          <a:p>
            <a:endParaRPr lang="nl-BE">
              <a:latin typeface="+mn-lt"/>
            </a:endParaRPr>
          </a:p>
        </p:txBody>
      </p:sp>
      <p:sp>
        <p:nvSpPr>
          <p:cNvPr id="82966" name="Rectangle 58"/>
          <p:cNvSpPr>
            <a:spLocks noChangeArrowheads="1"/>
          </p:cNvSpPr>
          <p:nvPr/>
        </p:nvSpPr>
        <p:spPr bwMode="auto">
          <a:xfrm>
            <a:off x="3802063" y="5697538"/>
            <a:ext cx="1301750" cy="723900"/>
          </a:xfrm>
          <a:prstGeom prst="rect">
            <a:avLst/>
          </a:prstGeom>
          <a:solidFill>
            <a:schemeClr val="accent1"/>
          </a:solidFill>
          <a:ln w="9525">
            <a:solidFill>
              <a:schemeClr val="accent1"/>
            </a:solidFill>
            <a:miter lim="800000"/>
            <a:headEnd/>
            <a:tailEnd/>
          </a:ln>
        </p:spPr>
        <p:txBody>
          <a:bodyPr/>
          <a:lstStyle/>
          <a:p>
            <a:endParaRPr lang="nl-BE">
              <a:latin typeface="+mn-lt"/>
            </a:endParaRPr>
          </a:p>
        </p:txBody>
      </p:sp>
      <p:sp>
        <p:nvSpPr>
          <p:cNvPr id="82967" name="Oval 59"/>
          <p:cNvSpPr>
            <a:spLocks noChangeArrowheads="1"/>
          </p:cNvSpPr>
          <p:nvPr/>
        </p:nvSpPr>
        <p:spPr bwMode="auto">
          <a:xfrm>
            <a:off x="3946525" y="5842000"/>
            <a:ext cx="1012825" cy="434975"/>
          </a:xfrm>
          <a:prstGeom prst="ellipse">
            <a:avLst/>
          </a:prstGeom>
          <a:solidFill>
            <a:srgbClr val="FFFFFF"/>
          </a:solidFill>
          <a:ln w="9525">
            <a:noFill/>
            <a:round/>
            <a:headEnd/>
            <a:tailEnd/>
          </a:ln>
        </p:spPr>
        <p:txBody>
          <a:bodyPr/>
          <a:lstStyle/>
          <a:p>
            <a:endParaRPr lang="nl-BE">
              <a:latin typeface="+mn-lt"/>
            </a:endParaRPr>
          </a:p>
        </p:txBody>
      </p:sp>
      <p:sp>
        <p:nvSpPr>
          <p:cNvPr id="82968" name="Text Box 60"/>
          <p:cNvSpPr txBox="1">
            <a:spLocks noChangeArrowheads="1"/>
          </p:cNvSpPr>
          <p:nvPr/>
        </p:nvSpPr>
        <p:spPr bwMode="auto">
          <a:xfrm>
            <a:off x="4090988" y="5842000"/>
            <a:ext cx="868362" cy="434975"/>
          </a:xfrm>
          <a:prstGeom prst="rect">
            <a:avLst/>
          </a:prstGeom>
          <a:noFill/>
          <a:ln w="9525">
            <a:noFill/>
            <a:miter lim="800000"/>
            <a:headEnd/>
            <a:tailEnd/>
          </a:ln>
        </p:spPr>
        <p:txBody>
          <a:bodyPr/>
          <a:lstStyle/>
          <a:p>
            <a:r>
              <a:rPr lang="en-US" sz="1600" b="1">
                <a:latin typeface="+mn-lt"/>
              </a:rPr>
              <a:t>client</a:t>
            </a:r>
          </a:p>
        </p:txBody>
      </p:sp>
      <p:sp>
        <p:nvSpPr>
          <p:cNvPr id="82969" name="Rectangle 61"/>
          <p:cNvSpPr>
            <a:spLocks noChangeArrowheads="1"/>
          </p:cNvSpPr>
          <p:nvPr/>
        </p:nvSpPr>
        <p:spPr bwMode="auto">
          <a:xfrm>
            <a:off x="6697663" y="3503613"/>
            <a:ext cx="1301750" cy="722312"/>
          </a:xfrm>
          <a:prstGeom prst="rect">
            <a:avLst/>
          </a:prstGeom>
          <a:solidFill>
            <a:schemeClr val="accent1"/>
          </a:solidFill>
          <a:ln w="9525">
            <a:solidFill>
              <a:schemeClr val="accent1"/>
            </a:solidFill>
            <a:miter lim="800000"/>
            <a:headEnd/>
            <a:tailEnd/>
          </a:ln>
        </p:spPr>
        <p:txBody>
          <a:bodyPr/>
          <a:lstStyle/>
          <a:p>
            <a:endParaRPr lang="nl-BE">
              <a:latin typeface="+mn-lt"/>
            </a:endParaRPr>
          </a:p>
        </p:txBody>
      </p:sp>
      <p:sp>
        <p:nvSpPr>
          <p:cNvPr id="82970" name="Oval 62"/>
          <p:cNvSpPr>
            <a:spLocks noChangeArrowheads="1"/>
          </p:cNvSpPr>
          <p:nvPr/>
        </p:nvSpPr>
        <p:spPr bwMode="auto">
          <a:xfrm>
            <a:off x="6842125" y="3648075"/>
            <a:ext cx="1012825" cy="433388"/>
          </a:xfrm>
          <a:prstGeom prst="ellipse">
            <a:avLst/>
          </a:prstGeom>
          <a:solidFill>
            <a:srgbClr val="FFFFFF"/>
          </a:solidFill>
          <a:ln w="9525">
            <a:solidFill>
              <a:srgbClr val="0033CC"/>
            </a:solidFill>
            <a:round/>
            <a:headEnd/>
            <a:tailEnd/>
          </a:ln>
        </p:spPr>
        <p:txBody>
          <a:bodyPr/>
          <a:lstStyle/>
          <a:p>
            <a:endParaRPr lang="nl-BE">
              <a:latin typeface="+mn-lt"/>
            </a:endParaRPr>
          </a:p>
        </p:txBody>
      </p:sp>
      <p:sp>
        <p:nvSpPr>
          <p:cNvPr id="82971" name="Text Box 63"/>
          <p:cNvSpPr txBox="1">
            <a:spLocks noChangeArrowheads="1"/>
          </p:cNvSpPr>
          <p:nvPr/>
        </p:nvSpPr>
        <p:spPr bwMode="auto">
          <a:xfrm>
            <a:off x="6986588" y="3648075"/>
            <a:ext cx="868362" cy="433388"/>
          </a:xfrm>
          <a:prstGeom prst="rect">
            <a:avLst/>
          </a:prstGeom>
          <a:noFill/>
          <a:ln w="9525">
            <a:noFill/>
            <a:miter lim="800000"/>
            <a:headEnd/>
            <a:tailEnd/>
          </a:ln>
        </p:spPr>
        <p:txBody>
          <a:bodyPr/>
          <a:lstStyle/>
          <a:p>
            <a:pPr algn="ctr"/>
            <a:r>
              <a:rPr lang="en-US" sz="1600" b="1">
                <a:latin typeface="+mn-lt"/>
              </a:rPr>
              <a:t>server</a:t>
            </a:r>
          </a:p>
        </p:txBody>
      </p:sp>
      <p:sp>
        <p:nvSpPr>
          <p:cNvPr id="82972" name="Line 64"/>
          <p:cNvSpPr>
            <a:spLocks noChangeShapeType="1"/>
          </p:cNvSpPr>
          <p:nvPr/>
        </p:nvSpPr>
        <p:spPr bwMode="auto">
          <a:xfrm>
            <a:off x="4959350" y="5988050"/>
            <a:ext cx="1882775" cy="0"/>
          </a:xfrm>
          <a:prstGeom prst="line">
            <a:avLst/>
          </a:prstGeom>
          <a:noFill/>
          <a:ln w="38100">
            <a:solidFill>
              <a:schemeClr val="hlink"/>
            </a:solidFill>
            <a:round/>
            <a:headEnd/>
            <a:tailEnd type="arrow" w="med" len="med"/>
          </a:ln>
        </p:spPr>
        <p:txBody>
          <a:bodyPr/>
          <a:lstStyle/>
          <a:p>
            <a:endParaRPr lang="nl-BE">
              <a:latin typeface="+mn-lt"/>
            </a:endParaRPr>
          </a:p>
        </p:txBody>
      </p:sp>
      <p:sp>
        <p:nvSpPr>
          <p:cNvPr id="82973" name="Line 65"/>
          <p:cNvSpPr>
            <a:spLocks noChangeShapeType="1"/>
          </p:cNvSpPr>
          <p:nvPr/>
        </p:nvSpPr>
        <p:spPr bwMode="auto">
          <a:xfrm flipH="1">
            <a:off x="4959350" y="6132513"/>
            <a:ext cx="1882775" cy="0"/>
          </a:xfrm>
          <a:prstGeom prst="line">
            <a:avLst/>
          </a:prstGeom>
          <a:noFill/>
          <a:ln w="38100">
            <a:solidFill>
              <a:schemeClr val="hlink"/>
            </a:solidFill>
            <a:prstDash val="dash"/>
            <a:round/>
            <a:headEnd/>
            <a:tailEnd type="arrow" w="med" len="med"/>
          </a:ln>
        </p:spPr>
        <p:txBody>
          <a:bodyPr/>
          <a:lstStyle/>
          <a:p>
            <a:endParaRPr lang="nl-BE">
              <a:latin typeface="+mn-lt"/>
            </a:endParaRPr>
          </a:p>
        </p:txBody>
      </p:sp>
      <p:sp>
        <p:nvSpPr>
          <p:cNvPr id="82974" name="Text Box 66"/>
          <p:cNvSpPr txBox="1">
            <a:spLocks noChangeArrowheads="1"/>
          </p:cNvSpPr>
          <p:nvPr/>
        </p:nvSpPr>
        <p:spPr bwMode="auto">
          <a:xfrm>
            <a:off x="5394325" y="6132513"/>
            <a:ext cx="1428750" cy="465137"/>
          </a:xfrm>
          <a:prstGeom prst="rect">
            <a:avLst/>
          </a:prstGeom>
          <a:noFill/>
          <a:ln w="9525">
            <a:noFill/>
            <a:miter lim="800000"/>
            <a:headEnd/>
            <a:tailEnd/>
          </a:ln>
        </p:spPr>
        <p:txBody>
          <a:bodyPr/>
          <a:lstStyle/>
          <a:p>
            <a:r>
              <a:rPr lang="en-US" sz="1600" b="1">
                <a:solidFill>
                  <a:schemeClr val="hlink"/>
                </a:solidFill>
                <a:latin typeface="+mn-lt"/>
              </a:rPr>
              <a:t>2. serverID</a:t>
            </a:r>
          </a:p>
        </p:txBody>
      </p:sp>
      <p:sp>
        <p:nvSpPr>
          <p:cNvPr id="82975" name="Rectangle 67"/>
          <p:cNvSpPr>
            <a:spLocks noChangeArrowheads="1"/>
          </p:cNvSpPr>
          <p:nvPr/>
        </p:nvSpPr>
        <p:spPr bwMode="auto">
          <a:xfrm>
            <a:off x="6697663" y="4354513"/>
            <a:ext cx="1301750" cy="723900"/>
          </a:xfrm>
          <a:prstGeom prst="rect">
            <a:avLst/>
          </a:prstGeom>
          <a:solidFill>
            <a:schemeClr val="accent1"/>
          </a:solidFill>
          <a:ln w="9525">
            <a:solidFill>
              <a:schemeClr val="accent1"/>
            </a:solidFill>
            <a:miter lim="800000"/>
            <a:headEnd/>
            <a:tailEnd/>
          </a:ln>
        </p:spPr>
        <p:txBody>
          <a:bodyPr/>
          <a:lstStyle/>
          <a:p>
            <a:endParaRPr lang="nl-BE">
              <a:latin typeface="+mn-lt"/>
            </a:endParaRPr>
          </a:p>
        </p:txBody>
      </p:sp>
      <p:sp>
        <p:nvSpPr>
          <p:cNvPr id="82976" name="Oval 68"/>
          <p:cNvSpPr>
            <a:spLocks noChangeArrowheads="1"/>
          </p:cNvSpPr>
          <p:nvPr/>
        </p:nvSpPr>
        <p:spPr bwMode="auto">
          <a:xfrm>
            <a:off x="6842125" y="4498975"/>
            <a:ext cx="1012825" cy="434975"/>
          </a:xfrm>
          <a:prstGeom prst="ellipse">
            <a:avLst/>
          </a:prstGeom>
          <a:solidFill>
            <a:srgbClr val="FFFFFF"/>
          </a:solidFill>
          <a:ln w="9525">
            <a:solidFill>
              <a:srgbClr val="0033CC"/>
            </a:solidFill>
            <a:round/>
            <a:headEnd/>
            <a:tailEnd/>
          </a:ln>
        </p:spPr>
        <p:txBody>
          <a:bodyPr/>
          <a:lstStyle/>
          <a:p>
            <a:endParaRPr lang="nl-BE">
              <a:latin typeface="+mn-lt"/>
            </a:endParaRPr>
          </a:p>
        </p:txBody>
      </p:sp>
      <p:sp>
        <p:nvSpPr>
          <p:cNvPr id="82977" name="Text Box 69"/>
          <p:cNvSpPr txBox="1">
            <a:spLocks noChangeArrowheads="1"/>
          </p:cNvSpPr>
          <p:nvPr/>
        </p:nvSpPr>
        <p:spPr bwMode="auto">
          <a:xfrm>
            <a:off x="6986588" y="4498975"/>
            <a:ext cx="868362" cy="434975"/>
          </a:xfrm>
          <a:prstGeom prst="rect">
            <a:avLst/>
          </a:prstGeom>
          <a:noFill/>
          <a:ln w="9525">
            <a:noFill/>
            <a:miter lim="800000"/>
            <a:headEnd/>
            <a:tailEnd/>
          </a:ln>
        </p:spPr>
        <p:txBody>
          <a:bodyPr/>
          <a:lstStyle/>
          <a:p>
            <a:pPr algn="ctr"/>
            <a:r>
              <a:rPr lang="en-US" sz="1600" b="1">
                <a:latin typeface="+mn-lt"/>
              </a:rPr>
              <a:t>server</a:t>
            </a:r>
          </a:p>
        </p:txBody>
      </p:sp>
      <p:grpSp>
        <p:nvGrpSpPr>
          <p:cNvPr id="82978" name="Group 70"/>
          <p:cNvGrpSpPr>
            <a:grpSpLocks/>
          </p:cNvGrpSpPr>
          <p:nvPr/>
        </p:nvGrpSpPr>
        <p:grpSpPr bwMode="auto">
          <a:xfrm>
            <a:off x="6848475" y="5851525"/>
            <a:ext cx="1022350" cy="449263"/>
            <a:chOff x="4052" y="13378"/>
            <a:chExt cx="1279" cy="562"/>
          </a:xfrm>
        </p:grpSpPr>
        <p:sp>
          <p:nvSpPr>
            <p:cNvPr id="82986" name="Oval 71"/>
            <p:cNvSpPr>
              <a:spLocks noChangeArrowheads="1"/>
            </p:cNvSpPr>
            <p:nvPr/>
          </p:nvSpPr>
          <p:spPr bwMode="auto">
            <a:xfrm>
              <a:off x="4064" y="13378"/>
              <a:ext cx="1267" cy="543"/>
            </a:xfrm>
            <a:prstGeom prst="ellipse">
              <a:avLst/>
            </a:prstGeom>
            <a:solidFill>
              <a:srgbClr val="FFFFFF"/>
            </a:solidFill>
            <a:ln w="9525">
              <a:noFill/>
              <a:round/>
              <a:headEnd/>
              <a:tailEnd/>
            </a:ln>
          </p:spPr>
          <p:txBody>
            <a:bodyPr/>
            <a:lstStyle/>
            <a:p>
              <a:endParaRPr lang="nl-BE">
                <a:latin typeface="+mn-lt"/>
              </a:endParaRPr>
            </a:p>
          </p:txBody>
        </p:sp>
        <p:sp>
          <p:nvSpPr>
            <p:cNvPr id="82987" name="Text Box 72"/>
            <p:cNvSpPr txBox="1">
              <a:spLocks noChangeArrowheads="1"/>
            </p:cNvSpPr>
            <p:nvPr/>
          </p:nvSpPr>
          <p:spPr bwMode="auto">
            <a:xfrm>
              <a:off x="4052" y="13397"/>
              <a:ext cx="1086" cy="543"/>
            </a:xfrm>
            <a:prstGeom prst="rect">
              <a:avLst/>
            </a:prstGeom>
            <a:noFill/>
            <a:ln w="9525">
              <a:noFill/>
              <a:miter lim="800000"/>
              <a:headEnd/>
              <a:tailEnd/>
            </a:ln>
          </p:spPr>
          <p:txBody>
            <a:bodyPr/>
            <a:lstStyle/>
            <a:p>
              <a:endParaRPr lang="nl-BE" sz="1600" b="1">
                <a:latin typeface="+mn-lt"/>
              </a:endParaRPr>
            </a:p>
          </p:txBody>
        </p:sp>
      </p:grpSp>
      <p:sp>
        <p:nvSpPr>
          <p:cNvPr id="82979" name="Oval 73"/>
          <p:cNvSpPr>
            <a:spLocks noChangeArrowheads="1"/>
          </p:cNvSpPr>
          <p:nvPr/>
        </p:nvSpPr>
        <p:spPr bwMode="auto">
          <a:xfrm>
            <a:off x="6845300" y="5335588"/>
            <a:ext cx="1014413" cy="433387"/>
          </a:xfrm>
          <a:prstGeom prst="ellipse">
            <a:avLst/>
          </a:prstGeom>
          <a:solidFill>
            <a:srgbClr val="FFFFFF"/>
          </a:solidFill>
          <a:ln w="9525">
            <a:solidFill>
              <a:srgbClr val="0033CC"/>
            </a:solidFill>
            <a:round/>
            <a:headEnd/>
            <a:tailEnd/>
          </a:ln>
        </p:spPr>
        <p:txBody>
          <a:bodyPr/>
          <a:lstStyle/>
          <a:p>
            <a:endParaRPr lang="nl-BE">
              <a:latin typeface="+mn-lt"/>
            </a:endParaRPr>
          </a:p>
        </p:txBody>
      </p:sp>
      <p:sp>
        <p:nvSpPr>
          <p:cNvPr id="82980" name="Text Box 74"/>
          <p:cNvSpPr txBox="1">
            <a:spLocks noChangeArrowheads="1"/>
          </p:cNvSpPr>
          <p:nvPr/>
        </p:nvSpPr>
        <p:spPr bwMode="auto">
          <a:xfrm>
            <a:off x="5370513" y="5664200"/>
            <a:ext cx="1668462" cy="357188"/>
          </a:xfrm>
          <a:prstGeom prst="rect">
            <a:avLst/>
          </a:prstGeom>
          <a:noFill/>
          <a:ln w="9525">
            <a:noFill/>
            <a:miter lim="800000"/>
            <a:headEnd/>
            <a:tailEnd/>
          </a:ln>
        </p:spPr>
        <p:txBody>
          <a:bodyPr/>
          <a:lstStyle/>
          <a:p>
            <a:r>
              <a:rPr lang="en-US" sz="1600" b="1">
                <a:solidFill>
                  <a:schemeClr val="hlink"/>
                </a:solidFill>
                <a:latin typeface="+mn-lt"/>
              </a:rPr>
              <a:t>1. get server</a:t>
            </a:r>
          </a:p>
        </p:txBody>
      </p:sp>
      <p:sp>
        <p:nvSpPr>
          <p:cNvPr id="82981" name="Line 75"/>
          <p:cNvSpPr>
            <a:spLocks noChangeShapeType="1"/>
          </p:cNvSpPr>
          <p:nvPr/>
        </p:nvSpPr>
        <p:spPr bwMode="auto">
          <a:xfrm flipV="1">
            <a:off x="4575175" y="3876675"/>
            <a:ext cx="2266950" cy="1954213"/>
          </a:xfrm>
          <a:prstGeom prst="line">
            <a:avLst/>
          </a:prstGeom>
          <a:noFill/>
          <a:ln w="38100">
            <a:solidFill>
              <a:srgbClr val="0033CC"/>
            </a:solidFill>
            <a:round/>
            <a:headEnd/>
            <a:tailEnd type="arrow" w="med" len="med"/>
          </a:ln>
        </p:spPr>
        <p:txBody>
          <a:bodyPr/>
          <a:lstStyle/>
          <a:p>
            <a:endParaRPr lang="nl-BE">
              <a:latin typeface="+mn-lt"/>
            </a:endParaRPr>
          </a:p>
        </p:txBody>
      </p:sp>
      <p:sp>
        <p:nvSpPr>
          <p:cNvPr id="82982" name="Text Box 76"/>
          <p:cNvSpPr txBox="1">
            <a:spLocks noChangeArrowheads="1"/>
          </p:cNvSpPr>
          <p:nvPr/>
        </p:nvSpPr>
        <p:spPr bwMode="auto">
          <a:xfrm>
            <a:off x="4951413" y="4284663"/>
            <a:ext cx="1157287" cy="434975"/>
          </a:xfrm>
          <a:prstGeom prst="rect">
            <a:avLst/>
          </a:prstGeom>
          <a:noFill/>
          <a:ln w="9525">
            <a:noFill/>
            <a:miter lim="800000"/>
            <a:headEnd/>
            <a:tailEnd/>
          </a:ln>
        </p:spPr>
        <p:txBody>
          <a:bodyPr/>
          <a:lstStyle/>
          <a:p>
            <a:r>
              <a:rPr lang="en-US" sz="1600" b="1">
                <a:latin typeface="+mn-lt"/>
              </a:rPr>
              <a:t>3. request</a:t>
            </a:r>
          </a:p>
        </p:txBody>
      </p:sp>
      <p:sp>
        <p:nvSpPr>
          <p:cNvPr id="82983" name="Line 77"/>
          <p:cNvSpPr>
            <a:spLocks noChangeShapeType="1"/>
          </p:cNvSpPr>
          <p:nvPr/>
        </p:nvSpPr>
        <p:spPr bwMode="auto">
          <a:xfrm flipV="1">
            <a:off x="4659313" y="3949700"/>
            <a:ext cx="2266950" cy="1954213"/>
          </a:xfrm>
          <a:prstGeom prst="line">
            <a:avLst/>
          </a:prstGeom>
          <a:noFill/>
          <a:ln w="38100">
            <a:solidFill>
              <a:srgbClr val="0033CC"/>
            </a:solidFill>
            <a:prstDash val="dash"/>
            <a:round/>
            <a:headEnd type="arrow" w="med" len="med"/>
            <a:tailEnd/>
          </a:ln>
        </p:spPr>
        <p:txBody>
          <a:bodyPr/>
          <a:lstStyle/>
          <a:p>
            <a:endParaRPr lang="nl-BE">
              <a:latin typeface="+mn-lt"/>
            </a:endParaRPr>
          </a:p>
        </p:txBody>
      </p:sp>
      <p:sp>
        <p:nvSpPr>
          <p:cNvPr id="82984" name="Text Box 78"/>
          <p:cNvSpPr txBox="1">
            <a:spLocks noChangeArrowheads="1"/>
          </p:cNvSpPr>
          <p:nvPr/>
        </p:nvSpPr>
        <p:spPr bwMode="auto">
          <a:xfrm>
            <a:off x="5562600" y="5040313"/>
            <a:ext cx="1157288" cy="434975"/>
          </a:xfrm>
          <a:prstGeom prst="rect">
            <a:avLst/>
          </a:prstGeom>
          <a:noFill/>
          <a:ln w="9525">
            <a:noFill/>
            <a:miter lim="800000"/>
            <a:headEnd/>
            <a:tailEnd/>
          </a:ln>
        </p:spPr>
        <p:txBody>
          <a:bodyPr/>
          <a:lstStyle/>
          <a:p>
            <a:r>
              <a:rPr lang="en-US" sz="1600" b="1">
                <a:latin typeface="+mn-lt"/>
              </a:rPr>
              <a:t>4. reply</a:t>
            </a:r>
          </a:p>
        </p:txBody>
      </p:sp>
      <p:sp>
        <p:nvSpPr>
          <p:cNvPr id="82985" name="Text Box 79"/>
          <p:cNvSpPr txBox="1">
            <a:spLocks noChangeArrowheads="1"/>
          </p:cNvSpPr>
          <p:nvPr/>
        </p:nvSpPr>
        <p:spPr bwMode="auto">
          <a:xfrm>
            <a:off x="6967538" y="5373688"/>
            <a:ext cx="868362" cy="434975"/>
          </a:xfrm>
          <a:prstGeom prst="rect">
            <a:avLst/>
          </a:prstGeom>
          <a:noFill/>
          <a:ln w="9525">
            <a:noFill/>
            <a:miter lim="800000"/>
            <a:headEnd/>
            <a:tailEnd/>
          </a:ln>
        </p:spPr>
        <p:txBody>
          <a:bodyPr/>
          <a:lstStyle/>
          <a:p>
            <a:pPr algn="ctr"/>
            <a:r>
              <a:rPr lang="en-US" sz="1600" b="1">
                <a:latin typeface="+mn-lt"/>
              </a:rPr>
              <a:t>server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Number Placeholder 2"/>
          <p:cNvSpPr>
            <a:spLocks noGrp="1"/>
          </p:cNvSpPr>
          <p:nvPr>
            <p:ph type="sldNum" sz="quarter" idx="10"/>
          </p:nvPr>
        </p:nvSpPr>
        <p:spPr>
          <a:noFill/>
        </p:spPr>
        <p:txBody>
          <a:bodyPr/>
          <a:lstStyle/>
          <a:p>
            <a:fld id="{FA286B51-0E44-44EF-A022-BA09A9711F5C}" type="slidenum">
              <a:rPr lang="en-US">
                <a:latin typeface="+mn-lt"/>
              </a:rPr>
              <a:pPr/>
              <a:t>33</a:t>
            </a:fld>
            <a:endParaRPr lang="en-US">
              <a:latin typeface="+mn-lt"/>
            </a:endParaRPr>
          </a:p>
        </p:txBody>
      </p:sp>
      <p:sp>
        <p:nvSpPr>
          <p:cNvPr id="84994" name="Text Box 2"/>
          <p:cNvSpPr txBox="1">
            <a:spLocks noChangeArrowheads="1"/>
          </p:cNvSpPr>
          <p:nvPr/>
        </p:nvSpPr>
        <p:spPr bwMode="auto">
          <a:xfrm>
            <a:off x="6757988" y="0"/>
            <a:ext cx="2759923" cy="584775"/>
          </a:xfrm>
          <a:prstGeom prst="rect">
            <a:avLst/>
          </a:prstGeom>
          <a:noFill/>
          <a:ln w="12700">
            <a:noFill/>
            <a:miter lim="800000"/>
            <a:headEnd type="none" w="sm" len="sm"/>
            <a:tailEnd type="none" w="sm" len="sm"/>
          </a:ln>
        </p:spPr>
        <p:txBody>
          <a:bodyPr wrap="none">
            <a:spAutoFit/>
          </a:bodyPr>
          <a:lstStyle/>
          <a:p>
            <a:pPr marL="457200" indent="-457200"/>
            <a:r>
              <a:rPr lang="en-US" sz="1600">
                <a:latin typeface="+mn-lt"/>
              </a:rPr>
              <a:t>3.	Architecture</a:t>
            </a:r>
          </a:p>
          <a:p>
            <a:pPr marL="914400" lvl="1" indent="-457200"/>
            <a:r>
              <a:rPr lang="en-US" sz="1600">
                <a:solidFill>
                  <a:schemeClr val="hlink"/>
                </a:solidFill>
                <a:latin typeface="+mn-lt"/>
              </a:rPr>
              <a:t>2.	System architecture</a:t>
            </a:r>
          </a:p>
        </p:txBody>
      </p:sp>
      <p:sp>
        <p:nvSpPr>
          <p:cNvPr id="84995" name="Text Box 3"/>
          <p:cNvSpPr txBox="1">
            <a:spLocks noChangeArrowheads="1"/>
          </p:cNvSpPr>
          <p:nvPr/>
        </p:nvSpPr>
        <p:spPr bwMode="auto">
          <a:xfrm>
            <a:off x="271463" y="-6350"/>
            <a:ext cx="2714718" cy="461665"/>
          </a:xfrm>
          <a:prstGeom prst="rect">
            <a:avLst/>
          </a:prstGeom>
          <a:noFill/>
          <a:ln w="9525">
            <a:noFill/>
            <a:miter lim="800000"/>
            <a:headEnd/>
            <a:tailEnd/>
          </a:ln>
        </p:spPr>
        <p:txBody>
          <a:bodyPr wrap="none">
            <a:spAutoFit/>
          </a:bodyPr>
          <a:lstStyle/>
          <a:p>
            <a:pPr marL="457200" indent="-457200"/>
            <a:r>
              <a:rPr lang="en-US" sz="2400" b="1">
                <a:latin typeface="+mn-lt"/>
              </a:rPr>
              <a:t>System architecture</a:t>
            </a:r>
            <a:endParaRPr lang="en-US" sz="2400">
              <a:solidFill>
                <a:schemeClr val="bg2"/>
              </a:solidFill>
              <a:latin typeface="+mn-lt"/>
            </a:endParaRPr>
          </a:p>
        </p:txBody>
      </p:sp>
      <p:sp>
        <p:nvSpPr>
          <p:cNvPr id="84996" name="Text Box 19"/>
          <p:cNvSpPr txBox="1">
            <a:spLocks noChangeArrowheads="1"/>
          </p:cNvSpPr>
          <p:nvPr/>
        </p:nvSpPr>
        <p:spPr bwMode="auto">
          <a:xfrm>
            <a:off x="558800" y="836613"/>
            <a:ext cx="2593787" cy="1015663"/>
          </a:xfrm>
          <a:prstGeom prst="rect">
            <a:avLst/>
          </a:prstGeom>
          <a:noFill/>
          <a:ln w="12700">
            <a:noFill/>
            <a:miter lim="800000"/>
            <a:headEnd type="none" w="sm" len="sm"/>
            <a:tailEnd type="none" w="sm" len="sm"/>
          </a:ln>
        </p:spPr>
        <p:txBody>
          <a:bodyPr wrap="none">
            <a:spAutoFit/>
          </a:bodyPr>
          <a:lstStyle/>
          <a:p>
            <a:r>
              <a:rPr lang="en-US">
                <a:solidFill>
                  <a:schemeClr val="hlink"/>
                </a:solidFill>
                <a:latin typeface="+mn-lt"/>
              </a:rPr>
              <a:t>client- multiserver</a:t>
            </a:r>
          </a:p>
          <a:p>
            <a:r>
              <a:rPr lang="en-US">
                <a:solidFill>
                  <a:schemeClr val="hlink"/>
                </a:solidFill>
                <a:latin typeface="+mn-lt"/>
              </a:rPr>
              <a:t>(implicit server lookup)</a:t>
            </a:r>
          </a:p>
          <a:p>
            <a:r>
              <a:rPr lang="en-US">
                <a:solidFill>
                  <a:schemeClr val="hlink"/>
                </a:solidFill>
                <a:latin typeface="+mn-lt"/>
              </a:rPr>
              <a:t>	</a:t>
            </a:r>
            <a:endParaRPr lang="en-US" sz="1800">
              <a:latin typeface="+mn-lt"/>
            </a:endParaRPr>
          </a:p>
        </p:txBody>
      </p:sp>
      <p:sp>
        <p:nvSpPr>
          <p:cNvPr id="84997" name="AutoShape 20"/>
          <p:cNvSpPr>
            <a:spLocks noChangeAspect="1" noChangeArrowheads="1"/>
          </p:cNvSpPr>
          <p:nvPr/>
        </p:nvSpPr>
        <p:spPr bwMode="auto">
          <a:xfrm>
            <a:off x="3367088" y="3068638"/>
            <a:ext cx="5688012" cy="3956050"/>
          </a:xfrm>
          <a:prstGeom prst="rect">
            <a:avLst/>
          </a:prstGeom>
          <a:noFill/>
          <a:ln w="9525">
            <a:noFill/>
            <a:miter lim="800000"/>
            <a:headEnd/>
            <a:tailEnd/>
          </a:ln>
        </p:spPr>
        <p:txBody>
          <a:bodyPr/>
          <a:lstStyle/>
          <a:p>
            <a:endParaRPr lang="nl-BE">
              <a:latin typeface="+mn-lt"/>
            </a:endParaRPr>
          </a:p>
        </p:txBody>
      </p:sp>
      <p:sp>
        <p:nvSpPr>
          <p:cNvPr id="84998" name="Rectangle 21"/>
          <p:cNvSpPr>
            <a:spLocks noChangeArrowheads="1"/>
          </p:cNvSpPr>
          <p:nvPr/>
        </p:nvSpPr>
        <p:spPr bwMode="auto">
          <a:xfrm>
            <a:off x="6345238" y="2501900"/>
            <a:ext cx="1301750" cy="1300163"/>
          </a:xfrm>
          <a:prstGeom prst="rect">
            <a:avLst/>
          </a:prstGeom>
          <a:solidFill>
            <a:schemeClr val="accent1"/>
          </a:solidFill>
          <a:ln w="9525">
            <a:solidFill>
              <a:schemeClr val="accent1"/>
            </a:solidFill>
            <a:miter lim="800000"/>
            <a:headEnd/>
            <a:tailEnd/>
          </a:ln>
        </p:spPr>
        <p:txBody>
          <a:bodyPr/>
          <a:lstStyle/>
          <a:p>
            <a:endParaRPr lang="nl-BE">
              <a:latin typeface="+mn-lt"/>
            </a:endParaRPr>
          </a:p>
        </p:txBody>
      </p:sp>
      <p:sp>
        <p:nvSpPr>
          <p:cNvPr id="84999" name="Rectangle 22"/>
          <p:cNvSpPr>
            <a:spLocks noChangeArrowheads="1"/>
          </p:cNvSpPr>
          <p:nvPr/>
        </p:nvSpPr>
        <p:spPr bwMode="auto">
          <a:xfrm>
            <a:off x="3438525" y="3030538"/>
            <a:ext cx="1301750" cy="723900"/>
          </a:xfrm>
          <a:prstGeom prst="rect">
            <a:avLst/>
          </a:prstGeom>
          <a:solidFill>
            <a:schemeClr val="accent1"/>
          </a:solidFill>
          <a:ln w="9525">
            <a:solidFill>
              <a:schemeClr val="accent1"/>
            </a:solidFill>
            <a:miter lim="800000"/>
            <a:headEnd/>
            <a:tailEnd/>
          </a:ln>
        </p:spPr>
        <p:txBody>
          <a:bodyPr/>
          <a:lstStyle/>
          <a:p>
            <a:endParaRPr lang="nl-BE">
              <a:latin typeface="+mn-lt"/>
            </a:endParaRPr>
          </a:p>
        </p:txBody>
      </p:sp>
      <p:sp>
        <p:nvSpPr>
          <p:cNvPr id="85000" name="Oval 23"/>
          <p:cNvSpPr>
            <a:spLocks noChangeArrowheads="1"/>
          </p:cNvSpPr>
          <p:nvPr/>
        </p:nvSpPr>
        <p:spPr bwMode="auto">
          <a:xfrm>
            <a:off x="3582988" y="3175000"/>
            <a:ext cx="1012825" cy="434975"/>
          </a:xfrm>
          <a:prstGeom prst="ellipse">
            <a:avLst/>
          </a:prstGeom>
          <a:solidFill>
            <a:srgbClr val="FFFFFF"/>
          </a:solidFill>
          <a:ln w="9525">
            <a:solidFill>
              <a:srgbClr val="0033CC"/>
            </a:solidFill>
            <a:round/>
            <a:headEnd/>
            <a:tailEnd/>
          </a:ln>
        </p:spPr>
        <p:txBody>
          <a:bodyPr/>
          <a:lstStyle/>
          <a:p>
            <a:endParaRPr lang="nl-BE">
              <a:latin typeface="+mn-lt"/>
            </a:endParaRPr>
          </a:p>
        </p:txBody>
      </p:sp>
      <p:sp>
        <p:nvSpPr>
          <p:cNvPr id="85001" name="Text Box 24"/>
          <p:cNvSpPr txBox="1">
            <a:spLocks noChangeArrowheads="1"/>
          </p:cNvSpPr>
          <p:nvPr/>
        </p:nvSpPr>
        <p:spPr bwMode="auto">
          <a:xfrm>
            <a:off x="3727450" y="3175000"/>
            <a:ext cx="868363" cy="434975"/>
          </a:xfrm>
          <a:prstGeom prst="rect">
            <a:avLst/>
          </a:prstGeom>
          <a:noFill/>
          <a:ln w="9525">
            <a:noFill/>
            <a:miter lim="800000"/>
            <a:headEnd/>
            <a:tailEnd/>
          </a:ln>
        </p:spPr>
        <p:txBody>
          <a:bodyPr/>
          <a:lstStyle/>
          <a:p>
            <a:r>
              <a:rPr lang="en-US" sz="1600" b="1">
                <a:latin typeface="+mn-lt"/>
              </a:rPr>
              <a:t>client</a:t>
            </a:r>
          </a:p>
        </p:txBody>
      </p:sp>
      <p:sp>
        <p:nvSpPr>
          <p:cNvPr id="85002" name="Rectangle 25"/>
          <p:cNvSpPr>
            <a:spLocks noChangeArrowheads="1"/>
          </p:cNvSpPr>
          <p:nvPr/>
        </p:nvSpPr>
        <p:spPr bwMode="auto">
          <a:xfrm>
            <a:off x="6334125" y="836613"/>
            <a:ext cx="1301750" cy="722312"/>
          </a:xfrm>
          <a:prstGeom prst="rect">
            <a:avLst/>
          </a:prstGeom>
          <a:solidFill>
            <a:schemeClr val="accent1"/>
          </a:solidFill>
          <a:ln w="9525">
            <a:solidFill>
              <a:schemeClr val="accent1"/>
            </a:solidFill>
            <a:miter lim="800000"/>
            <a:headEnd/>
            <a:tailEnd/>
          </a:ln>
        </p:spPr>
        <p:txBody>
          <a:bodyPr/>
          <a:lstStyle/>
          <a:p>
            <a:endParaRPr lang="nl-BE">
              <a:latin typeface="+mn-lt"/>
            </a:endParaRPr>
          </a:p>
        </p:txBody>
      </p:sp>
      <p:sp>
        <p:nvSpPr>
          <p:cNvPr id="85003" name="Oval 26"/>
          <p:cNvSpPr>
            <a:spLocks noChangeArrowheads="1"/>
          </p:cNvSpPr>
          <p:nvPr/>
        </p:nvSpPr>
        <p:spPr bwMode="auto">
          <a:xfrm>
            <a:off x="6478588" y="981075"/>
            <a:ext cx="1012825" cy="433388"/>
          </a:xfrm>
          <a:prstGeom prst="ellipse">
            <a:avLst/>
          </a:prstGeom>
          <a:solidFill>
            <a:srgbClr val="FFFFFF"/>
          </a:solidFill>
          <a:ln w="9525">
            <a:solidFill>
              <a:srgbClr val="0033CC"/>
            </a:solidFill>
            <a:round/>
            <a:headEnd/>
            <a:tailEnd/>
          </a:ln>
        </p:spPr>
        <p:txBody>
          <a:bodyPr/>
          <a:lstStyle/>
          <a:p>
            <a:endParaRPr lang="nl-BE">
              <a:latin typeface="+mn-lt"/>
            </a:endParaRPr>
          </a:p>
        </p:txBody>
      </p:sp>
      <p:sp>
        <p:nvSpPr>
          <p:cNvPr id="85004" name="Text Box 27"/>
          <p:cNvSpPr txBox="1">
            <a:spLocks noChangeArrowheads="1"/>
          </p:cNvSpPr>
          <p:nvPr/>
        </p:nvSpPr>
        <p:spPr bwMode="auto">
          <a:xfrm>
            <a:off x="6623050" y="981075"/>
            <a:ext cx="868363" cy="433388"/>
          </a:xfrm>
          <a:prstGeom prst="rect">
            <a:avLst/>
          </a:prstGeom>
          <a:noFill/>
          <a:ln w="9525">
            <a:noFill/>
            <a:miter lim="800000"/>
            <a:headEnd/>
            <a:tailEnd/>
          </a:ln>
        </p:spPr>
        <p:txBody>
          <a:bodyPr/>
          <a:lstStyle/>
          <a:p>
            <a:pPr algn="ctr"/>
            <a:r>
              <a:rPr lang="en-US" sz="1600" b="1">
                <a:latin typeface="+mn-lt"/>
              </a:rPr>
              <a:t>server</a:t>
            </a:r>
          </a:p>
        </p:txBody>
      </p:sp>
      <p:sp>
        <p:nvSpPr>
          <p:cNvPr id="85005" name="Line 28"/>
          <p:cNvSpPr>
            <a:spLocks noChangeShapeType="1"/>
          </p:cNvSpPr>
          <p:nvPr/>
        </p:nvSpPr>
        <p:spPr bwMode="auto">
          <a:xfrm>
            <a:off x="4595813" y="3321050"/>
            <a:ext cx="1882775" cy="0"/>
          </a:xfrm>
          <a:prstGeom prst="line">
            <a:avLst/>
          </a:prstGeom>
          <a:noFill/>
          <a:ln w="38100">
            <a:solidFill>
              <a:srgbClr val="0033CC"/>
            </a:solidFill>
            <a:round/>
            <a:headEnd/>
            <a:tailEnd type="arrow" w="med" len="med"/>
          </a:ln>
        </p:spPr>
        <p:txBody>
          <a:bodyPr/>
          <a:lstStyle/>
          <a:p>
            <a:endParaRPr lang="nl-BE">
              <a:latin typeface="+mn-lt"/>
            </a:endParaRPr>
          </a:p>
        </p:txBody>
      </p:sp>
      <p:sp>
        <p:nvSpPr>
          <p:cNvPr id="85006" name="Text Box 30"/>
          <p:cNvSpPr txBox="1">
            <a:spLocks noChangeArrowheads="1"/>
          </p:cNvSpPr>
          <p:nvPr/>
        </p:nvSpPr>
        <p:spPr bwMode="auto">
          <a:xfrm>
            <a:off x="8474075" y="2924175"/>
            <a:ext cx="1428750" cy="465138"/>
          </a:xfrm>
          <a:prstGeom prst="rect">
            <a:avLst/>
          </a:prstGeom>
          <a:noFill/>
          <a:ln w="9525">
            <a:noFill/>
            <a:miter lim="800000"/>
            <a:headEnd/>
            <a:tailEnd/>
          </a:ln>
        </p:spPr>
        <p:txBody>
          <a:bodyPr/>
          <a:lstStyle/>
          <a:p>
            <a:r>
              <a:rPr lang="en-US" sz="1600" b="1">
                <a:solidFill>
                  <a:schemeClr val="hlink"/>
                </a:solidFill>
                <a:latin typeface="+mn-lt"/>
              </a:rPr>
              <a:t>2. forward</a:t>
            </a:r>
          </a:p>
          <a:p>
            <a:r>
              <a:rPr lang="en-US" sz="1600" b="1">
                <a:solidFill>
                  <a:schemeClr val="hlink"/>
                </a:solidFill>
                <a:latin typeface="+mn-lt"/>
              </a:rPr>
              <a:t>    request</a:t>
            </a:r>
          </a:p>
        </p:txBody>
      </p:sp>
      <p:sp>
        <p:nvSpPr>
          <p:cNvPr id="85007" name="Rectangle 31"/>
          <p:cNvSpPr>
            <a:spLocks noChangeArrowheads="1"/>
          </p:cNvSpPr>
          <p:nvPr/>
        </p:nvSpPr>
        <p:spPr bwMode="auto">
          <a:xfrm>
            <a:off x="6334125" y="1687513"/>
            <a:ext cx="1301750" cy="723900"/>
          </a:xfrm>
          <a:prstGeom prst="rect">
            <a:avLst/>
          </a:prstGeom>
          <a:solidFill>
            <a:schemeClr val="accent1"/>
          </a:solidFill>
          <a:ln w="9525">
            <a:solidFill>
              <a:schemeClr val="accent1"/>
            </a:solidFill>
            <a:miter lim="800000"/>
            <a:headEnd/>
            <a:tailEnd/>
          </a:ln>
        </p:spPr>
        <p:txBody>
          <a:bodyPr/>
          <a:lstStyle/>
          <a:p>
            <a:endParaRPr lang="nl-BE">
              <a:latin typeface="+mn-lt"/>
            </a:endParaRPr>
          </a:p>
        </p:txBody>
      </p:sp>
      <p:sp>
        <p:nvSpPr>
          <p:cNvPr id="85008" name="Oval 32"/>
          <p:cNvSpPr>
            <a:spLocks noChangeArrowheads="1"/>
          </p:cNvSpPr>
          <p:nvPr/>
        </p:nvSpPr>
        <p:spPr bwMode="auto">
          <a:xfrm>
            <a:off x="6478588" y="1831975"/>
            <a:ext cx="1012825" cy="434975"/>
          </a:xfrm>
          <a:prstGeom prst="ellipse">
            <a:avLst/>
          </a:prstGeom>
          <a:solidFill>
            <a:srgbClr val="FFFFFF"/>
          </a:solidFill>
          <a:ln w="9525">
            <a:solidFill>
              <a:srgbClr val="0033CC"/>
            </a:solidFill>
            <a:round/>
            <a:headEnd/>
            <a:tailEnd/>
          </a:ln>
        </p:spPr>
        <p:txBody>
          <a:bodyPr/>
          <a:lstStyle/>
          <a:p>
            <a:endParaRPr lang="nl-BE">
              <a:latin typeface="+mn-lt"/>
            </a:endParaRPr>
          </a:p>
        </p:txBody>
      </p:sp>
      <p:sp>
        <p:nvSpPr>
          <p:cNvPr id="85009" name="Text Box 33"/>
          <p:cNvSpPr txBox="1">
            <a:spLocks noChangeArrowheads="1"/>
          </p:cNvSpPr>
          <p:nvPr/>
        </p:nvSpPr>
        <p:spPr bwMode="auto">
          <a:xfrm>
            <a:off x="6623050" y="1831975"/>
            <a:ext cx="868363" cy="434975"/>
          </a:xfrm>
          <a:prstGeom prst="rect">
            <a:avLst/>
          </a:prstGeom>
          <a:noFill/>
          <a:ln w="9525">
            <a:noFill/>
            <a:miter lim="800000"/>
            <a:headEnd/>
            <a:tailEnd/>
          </a:ln>
        </p:spPr>
        <p:txBody>
          <a:bodyPr/>
          <a:lstStyle/>
          <a:p>
            <a:pPr algn="ctr"/>
            <a:r>
              <a:rPr lang="en-US" sz="1600" b="1">
                <a:latin typeface="+mn-lt"/>
              </a:rPr>
              <a:t>server</a:t>
            </a:r>
          </a:p>
        </p:txBody>
      </p:sp>
      <p:grpSp>
        <p:nvGrpSpPr>
          <p:cNvPr id="85010" name="Group 34"/>
          <p:cNvGrpSpPr>
            <a:grpSpLocks/>
          </p:cNvGrpSpPr>
          <p:nvPr/>
        </p:nvGrpSpPr>
        <p:grpSpPr bwMode="auto">
          <a:xfrm>
            <a:off x="6484938" y="3184525"/>
            <a:ext cx="1022350" cy="449263"/>
            <a:chOff x="4052" y="13378"/>
            <a:chExt cx="1279" cy="562"/>
          </a:xfrm>
        </p:grpSpPr>
        <p:sp>
          <p:nvSpPr>
            <p:cNvPr id="85041" name="Oval 35"/>
            <p:cNvSpPr>
              <a:spLocks noChangeArrowheads="1"/>
            </p:cNvSpPr>
            <p:nvPr/>
          </p:nvSpPr>
          <p:spPr bwMode="auto">
            <a:xfrm>
              <a:off x="4064" y="13378"/>
              <a:ext cx="1267" cy="543"/>
            </a:xfrm>
            <a:prstGeom prst="ellipse">
              <a:avLst/>
            </a:prstGeom>
            <a:solidFill>
              <a:srgbClr val="FFFFFF"/>
            </a:solidFill>
            <a:ln w="9525">
              <a:noFill/>
              <a:round/>
              <a:headEnd/>
              <a:tailEnd/>
            </a:ln>
          </p:spPr>
          <p:txBody>
            <a:bodyPr/>
            <a:lstStyle/>
            <a:p>
              <a:endParaRPr lang="nl-BE">
                <a:latin typeface="+mn-lt"/>
              </a:endParaRPr>
            </a:p>
          </p:txBody>
        </p:sp>
        <p:sp>
          <p:nvSpPr>
            <p:cNvPr id="85042" name="Text Box 36"/>
            <p:cNvSpPr txBox="1">
              <a:spLocks noChangeArrowheads="1"/>
            </p:cNvSpPr>
            <p:nvPr/>
          </p:nvSpPr>
          <p:spPr bwMode="auto">
            <a:xfrm>
              <a:off x="4052" y="13397"/>
              <a:ext cx="1086" cy="543"/>
            </a:xfrm>
            <a:prstGeom prst="rect">
              <a:avLst/>
            </a:prstGeom>
            <a:noFill/>
            <a:ln w="9525">
              <a:noFill/>
              <a:miter lim="800000"/>
              <a:headEnd/>
              <a:tailEnd/>
            </a:ln>
          </p:spPr>
          <p:txBody>
            <a:bodyPr/>
            <a:lstStyle/>
            <a:p>
              <a:endParaRPr lang="nl-BE" sz="1600" b="1">
                <a:latin typeface="+mn-lt"/>
              </a:endParaRPr>
            </a:p>
          </p:txBody>
        </p:sp>
      </p:grpSp>
      <p:sp>
        <p:nvSpPr>
          <p:cNvPr id="85011" name="Oval 37"/>
          <p:cNvSpPr>
            <a:spLocks noChangeArrowheads="1"/>
          </p:cNvSpPr>
          <p:nvPr/>
        </p:nvSpPr>
        <p:spPr bwMode="auto">
          <a:xfrm>
            <a:off x="6481763" y="2668588"/>
            <a:ext cx="1014412" cy="433387"/>
          </a:xfrm>
          <a:prstGeom prst="ellipse">
            <a:avLst/>
          </a:prstGeom>
          <a:solidFill>
            <a:srgbClr val="FFFFFF"/>
          </a:solidFill>
          <a:ln w="9525">
            <a:solidFill>
              <a:srgbClr val="0033CC"/>
            </a:solidFill>
            <a:round/>
            <a:headEnd/>
            <a:tailEnd/>
          </a:ln>
        </p:spPr>
        <p:txBody>
          <a:bodyPr/>
          <a:lstStyle/>
          <a:p>
            <a:endParaRPr lang="nl-BE">
              <a:latin typeface="+mn-lt"/>
            </a:endParaRPr>
          </a:p>
        </p:txBody>
      </p:sp>
      <p:sp>
        <p:nvSpPr>
          <p:cNvPr id="85012" name="Text Box 38"/>
          <p:cNvSpPr txBox="1">
            <a:spLocks noChangeArrowheads="1"/>
          </p:cNvSpPr>
          <p:nvPr/>
        </p:nvSpPr>
        <p:spPr bwMode="auto">
          <a:xfrm>
            <a:off x="5006975" y="2997200"/>
            <a:ext cx="1668463" cy="357188"/>
          </a:xfrm>
          <a:prstGeom prst="rect">
            <a:avLst/>
          </a:prstGeom>
          <a:noFill/>
          <a:ln w="9525">
            <a:noFill/>
            <a:miter lim="800000"/>
            <a:headEnd/>
            <a:tailEnd/>
          </a:ln>
        </p:spPr>
        <p:txBody>
          <a:bodyPr/>
          <a:lstStyle/>
          <a:p>
            <a:r>
              <a:rPr lang="en-US" sz="1600" b="1">
                <a:latin typeface="+mn-lt"/>
              </a:rPr>
              <a:t>1. request</a:t>
            </a:r>
          </a:p>
        </p:txBody>
      </p:sp>
      <p:sp>
        <p:nvSpPr>
          <p:cNvPr id="85013" name="Line 41"/>
          <p:cNvSpPr>
            <a:spLocks noChangeShapeType="1"/>
          </p:cNvSpPr>
          <p:nvPr/>
        </p:nvSpPr>
        <p:spPr bwMode="auto">
          <a:xfrm flipV="1">
            <a:off x="4295775" y="1282700"/>
            <a:ext cx="2266950" cy="1954213"/>
          </a:xfrm>
          <a:prstGeom prst="line">
            <a:avLst/>
          </a:prstGeom>
          <a:noFill/>
          <a:ln w="38100">
            <a:solidFill>
              <a:srgbClr val="0033CC"/>
            </a:solidFill>
            <a:prstDash val="dash"/>
            <a:round/>
            <a:headEnd type="arrow" w="med" len="med"/>
            <a:tailEnd/>
          </a:ln>
        </p:spPr>
        <p:txBody>
          <a:bodyPr/>
          <a:lstStyle/>
          <a:p>
            <a:endParaRPr lang="nl-BE">
              <a:latin typeface="+mn-lt"/>
            </a:endParaRPr>
          </a:p>
        </p:txBody>
      </p:sp>
      <p:sp>
        <p:nvSpPr>
          <p:cNvPr id="85014" name="Text Box 42"/>
          <p:cNvSpPr txBox="1">
            <a:spLocks noChangeArrowheads="1"/>
          </p:cNvSpPr>
          <p:nvPr/>
        </p:nvSpPr>
        <p:spPr bwMode="auto">
          <a:xfrm>
            <a:off x="5199063" y="2373313"/>
            <a:ext cx="1157287" cy="434975"/>
          </a:xfrm>
          <a:prstGeom prst="rect">
            <a:avLst/>
          </a:prstGeom>
          <a:noFill/>
          <a:ln w="9525">
            <a:noFill/>
            <a:miter lim="800000"/>
            <a:headEnd/>
            <a:tailEnd/>
          </a:ln>
        </p:spPr>
        <p:txBody>
          <a:bodyPr/>
          <a:lstStyle/>
          <a:p>
            <a:r>
              <a:rPr lang="en-US" sz="1600" b="1">
                <a:latin typeface="+mn-lt"/>
              </a:rPr>
              <a:t>3. reply</a:t>
            </a:r>
          </a:p>
        </p:txBody>
      </p:sp>
      <p:sp>
        <p:nvSpPr>
          <p:cNvPr id="85015" name="Text Box 43"/>
          <p:cNvSpPr txBox="1">
            <a:spLocks noChangeArrowheads="1"/>
          </p:cNvSpPr>
          <p:nvPr/>
        </p:nvSpPr>
        <p:spPr bwMode="auto">
          <a:xfrm>
            <a:off x="6604000" y="2706688"/>
            <a:ext cx="868363" cy="434975"/>
          </a:xfrm>
          <a:prstGeom prst="rect">
            <a:avLst/>
          </a:prstGeom>
          <a:noFill/>
          <a:ln w="9525">
            <a:noFill/>
            <a:miter lim="800000"/>
            <a:headEnd/>
            <a:tailEnd/>
          </a:ln>
        </p:spPr>
        <p:txBody>
          <a:bodyPr/>
          <a:lstStyle/>
          <a:p>
            <a:pPr algn="ctr"/>
            <a:r>
              <a:rPr lang="en-US" sz="1600" b="1">
                <a:latin typeface="+mn-lt"/>
              </a:rPr>
              <a:t>server</a:t>
            </a:r>
          </a:p>
        </p:txBody>
      </p:sp>
      <p:sp>
        <p:nvSpPr>
          <p:cNvPr id="85016" name="Freeform 44"/>
          <p:cNvSpPr>
            <a:spLocks/>
          </p:cNvSpPr>
          <p:nvPr/>
        </p:nvSpPr>
        <p:spPr bwMode="auto">
          <a:xfrm>
            <a:off x="7472363" y="1125538"/>
            <a:ext cx="792162" cy="2232025"/>
          </a:xfrm>
          <a:custGeom>
            <a:avLst/>
            <a:gdLst>
              <a:gd name="T0" fmla="*/ 0 w 499"/>
              <a:gd name="T1" fmla="*/ 2147483647 h 1406"/>
              <a:gd name="T2" fmla="*/ 2147483647 w 499"/>
              <a:gd name="T3" fmla="*/ 2147483647 h 1406"/>
              <a:gd name="T4" fmla="*/ 2147483647 w 499"/>
              <a:gd name="T5" fmla="*/ 0 h 1406"/>
              <a:gd name="T6" fmla="*/ 0 w 499"/>
              <a:gd name="T7" fmla="*/ 0 h 1406"/>
              <a:gd name="T8" fmla="*/ 0 60000 65536"/>
              <a:gd name="T9" fmla="*/ 0 60000 65536"/>
              <a:gd name="T10" fmla="*/ 0 60000 65536"/>
              <a:gd name="T11" fmla="*/ 0 60000 65536"/>
              <a:gd name="T12" fmla="*/ 0 w 499"/>
              <a:gd name="T13" fmla="*/ 0 h 1406"/>
              <a:gd name="T14" fmla="*/ 499 w 499"/>
              <a:gd name="T15" fmla="*/ 1406 h 1406"/>
            </a:gdLst>
            <a:ahLst/>
            <a:cxnLst>
              <a:cxn ang="T8">
                <a:pos x="T0" y="T1"/>
              </a:cxn>
              <a:cxn ang="T9">
                <a:pos x="T2" y="T3"/>
              </a:cxn>
              <a:cxn ang="T10">
                <a:pos x="T4" y="T5"/>
              </a:cxn>
              <a:cxn ang="T11">
                <a:pos x="T6" y="T7"/>
              </a:cxn>
            </a:cxnLst>
            <a:rect l="T12" t="T13" r="T14" b="T15"/>
            <a:pathLst>
              <a:path w="499" h="1406">
                <a:moveTo>
                  <a:pt x="0" y="1406"/>
                </a:moveTo>
                <a:lnTo>
                  <a:pt x="499" y="1406"/>
                </a:lnTo>
                <a:lnTo>
                  <a:pt x="499" y="0"/>
                </a:lnTo>
                <a:lnTo>
                  <a:pt x="0" y="0"/>
                </a:lnTo>
              </a:path>
            </a:pathLst>
          </a:custGeom>
          <a:noFill/>
          <a:ln w="38100">
            <a:solidFill>
              <a:schemeClr val="hlink"/>
            </a:solidFill>
            <a:round/>
            <a:headEnd/>
            <a:tailEnd type="arrow" w="med" len="med"/>
          </a:ln>
        </p:spPr>
        <p:txBody>
          <a:bodyPr/>
          <a:lstStyle/>
          <a:p>
            <a:endParaRPr lang="nl-BE">
              <a:latin typeface="+mn-lt"/>
            </a:endParaRPr>
          </a:p>
        </p:txBody>
      </p:sp>
      <p:sp>
        <p:nvSpPr>
          <p:cNvPr id="85017" name="Text Box 45"/>
          <p:cNvSpPr txBox="1">
            <a:spLocks noChangeArrowheads="1"/>
          </p:cNvSpPr>
          <p:nvPr/>
        </p:nvSpPr>
        <p:spPr bwMode="auto">
          <a:xfrm>
            <a:off x="558800" y="3860800"/>
            <a:ext cx="1470659" cy="1015663"/>
          </a:xfrm>
          <a:prstGeom prst="rect">
            <a:avLst/>
          </a:prstGeom>
          <a:noFill/>
          <a:ln w="12700">
            <a:noFill/>
            <a:miter lim="800000"/>
            <a:headEnd type="none" w="sm" len="sm"/>
            <a:tailEnd type="none" w="sm" len="sm"/>
          </a:ln>
        </p:spPr>
        <p:txBody>
          <a:bodyPr wrap="none">
            <a:spAutoFit/>
          </a:bodyPr>
          <a:lstStyle/>
          <a:p>
            <a:r>
              <a:rPr lang="en-US">
                <a:solidFill>
                  <a:schemeClr val="hlink"/>
                </a:solidFill>
                <a:latin typeface="+mn-lt"/>
              </a:rPr>
              <a:t>proxy server</a:t>
            </a:r>
          </a:p>
          <a:p>
            <a:endParaRPr lang="en-US">
              <a:solidFill>
                <a:schemeClr val="hlink"/>
              </a:solidFill>
              <a:latin typeface="+mn-lt"/>
            </a:endParaRPr>
          </a:p>
          <a:p>
            <a:r>
              <a:rPr lang="en-US">
                <a:solidFill>
                  <a:schemeClr val="hlink"/>
                </a:solidFill>
                <a:latin typeface="+mn-lt"/>
              </a:rPr>
              <a:t>	</a:t>
            </a:r>
            <a:endParaRPr lang="en-US" sz="1800">
              <a:latin typeface="+mn-lt"/>
            </a:endParaRPr>
          </a:p>
        </p:txBody>
      </p:sp>
      <p:sp>
        <p:nvSpPr>
          <p:cNvPr id="85018" name="Rectangle 46"/>
          <p:cNvSpPr>
            <a:spLocks noChangeArrowheads="1"/>
          </p:cNvSpPr>
          <p:nvPr/>
        </p:nvSpPr>
        <p:spPr bwMode="auto">
          <a:xfrm>
            <a:off x="6324600" y="5741988"/>
            <a:ext cx="1270000" cy="652462"/>
          </a:xfrm>
          <a:prstGeom prst="rect">
            <a:avLst/>
          </a:prstGeom>
          <a:solidFill>
            <a:schemeClr val="accent1"/>
          </a:solidFill>
          <a:ln w="9525">
            <a:solidFill>
              <a:schemeClr val="accent1"/>
            </a:solidFill>
            <a:miter lim="800000"/>
            <a:headEnd/>
            <a:tailEnd/>
          </a:ln>
        </p:spPr>
        <p:txBody>
          <a:bodyPr/>
          <a:lstStyle/>
          <a:p>
            <a:endParaRPr lang="nl-BE">
              <a:latin typeface="+mn-lt"/>
            </a:endParaRPr>
          </a:p>
        </p:txBody>
      </p:sp>
      <p:sp>
        <p:nvSpPr>
          <p:cNvPr id="85019" name="Rectangle 47"/>
          <p:cNvSpPr>
            <a:spLocks noChangeArrowheads="1"/>
          </p:cNvSpPr>
          <p:nvPr/>
        </p:nvSpPr>
        <p:spPr bwMode="auto">
          <a:xfrm>
            <a:off x="1041400" y="5707063"/>
            <a:ext cx="1301750" cy="723900"/>
          </a:xfrm>
          <a:prstGeom prst="rect">
            <a:avLst/>
          </a:prstGeom>
          <a:solidFill>
            <a:schemeClr val="accent1"/>
          </a:solidFill>
          <a:ln w="9525">
            <a:solidFill>
              <a:schemeClr val="accent1"/>
            </a:solidFill>
            <a:miter lim="800000"/>
            <a:headEnd/>
            <a:tailEnd/>
          </a:ln>
        </p:spPr>
        <p:txBody>
          <a:bodyPr/>
          <a:lstStyle/>
          <a:p>
            <a:endParaRPr lang="nl-BE">
              <a:latin typeface="+mn-lt"/>
            </a:endParaRPr>
          </a:p>
        </p:txBody>
      </p:sp>
      <p:sp>
        <p:nvSpPr>
          <p:cNvPr id="85020" name="Oval 48"/>
          <p:cNvSpPr>
            <a:spLocks noChangeArrowheads="1"/>
          </p:cNvSpPr>
          <p:nvPr/>
        </p:nvSpPr>
        <p:spPr bwMode="auto">
          <a:xfrm>
            <a:off x="1185863" y="5851525"/>
            <a:ext cx="1012825" cy="434975"/>
          </a:xfrm>
          <a:prstGeom prst="ellipse">
            <a:avLst/>
          </a:prstGeom>
          <a:solidFill>
            <a:srgbClr val="FFFFFF"/>
          </a:solidFill>
          <a:ln w="9525">
            <a:solidFill>
              <a:srgbClr val="0033CC"/>
            </a:solidFill>
            <a:round/>
            <a:headEnd/>
            <a:tailEnd/>
          </a:ln>
        </p:spPr>
        <p:txBody>
          <a:bodyPr/>
          <a:lstStyle/>
          <a:p>
            <a:endParaRPr lang="nl-BE">
              <a:latin typeface="+mn-lt"/>
            </a:endParaRPr>
          </a:p>
        </p:txBody>
      </p:sp>
      <p:sp>
        <p:nvSpPr>
          <p:cNvPr id="85021" name="Text Box 49"/>
          <p:cNvSpPr txBox="1">
            <a:spLocks noChangeArrowheads="1"/>
          </p:cNvSpPr>
          <p:nvPr/>
        </p:nvSpPr>
        <p:spPr bwMode="auto">
          <a:xfrm>
            <a:off x="1330325" y="5851525"/>
            <a:ext cx="868363" cy="434975"/>
          </a:xfrm>
          <a:prstGeom prst="rect">
            <a:avLst/>
          </a:prstGeom>
          <a:noFill/>
          <a:ln w="9525">
            <a:noFill/>
            <a:miter lim="800000"/>
            <a:headEnd/>
            <a:tailEnd/>
          </a:ln>
        </p:spPr>
        <p:txBody>
          <a:bodyPr/>
          <a:lstStyle/>
          <a:p>
            <a:r>
              <a:rPr lang="en-US" sz="1600" b="1">
                <a:latin typeface="+mn-lt"/>
              </a:rPr>
              <a:t>client</a:t>
            </a:r>
          </a:p>
        </p:txBody>
      </p:sp>
      <p:sp>
        <p:nvSpPr>
          <p:cNvPr id="85022" name="Rectangle 50"/>
          <p:cNvSpPr>
            <a:spLocks noChangeArrowheads="1"/>
          </p:cNvSpPr>
          <p:nvPr/>
        </p:nvSpPr>
        <p:spPr bwMode="auto">
          <a:xfrm>
            <a:off x="6313488" y="4076700"/>
            <a:ext cx="1301750" cy="722313"/>
          </a:xfrm>
          <a:prstGeom prst="rect">
            <a:avLst/>
          </a:prstGeom>
          <a:solidFill>
            <a:schemeClr val="accent1"/>
          </a:solidFill>
          <a:ln w="9525">
            <a:solidFill>
              <a:schemeClr val="accent1"/>
            </a:solidFill>
            <a:miter lim="800000"/>
            <a:headEnd/>
            <a:tailEnd/>
          </a:ln>
        </p:spPr>
        <p:txBody>
          <a:bodyPr/>
          <a:lstStyle/>
          <a:p>
            <a:endParaRPr lang="nl-BE">
              <a:latin typeface="+mn-lt"/>
            </a:endParaRPr>
          </a:p>
        </p:txBody>
      </p:sp>
      <p:sp>
        <p:nvSpPr>
          <p:cNvPr id="85023" name="Oval 51"/>
          <p:cNvSpPr>
            <a:spLocks noChangeArrowheads="1"/>
          </p:cNvSpPr>
          <p:nvPr/>
        </p:nvSpPr>
        <p:spPr bwMode="auto">
          <a:xfrm>
            <a:off x="6457950" y="4221163"/>
            <a:ext cx="1012825" cy="433387"/>
          </a:xfrm>
          <a:prstGeom prst="ellipse">
            <a:avLst/>
          </a:prstGeom>
          <a:solidFill>
            <a:srgbClr val="FFFFFF"/>
          </a:solidFill>
          <a:ln w="9525">
            <a:solidFill>
              <a:srgbClr val="0033CC"/>
            </a:solidFill>
            <a:round/>
            <a:headEnd/>
            <a:tailEnd/>
          </a:ln>
        </p:spPr>
        <p:txBody>
          <a:bodyPr/>
          <a:lstStyle/>
          <a:p>
            <a:endParaRPr lang="nl-BE">
              <a:latin typeface="+mn-lt"/>
            </a:endParaRPr>
          </a:p>
        </p:txBody>
      </p:sp>
      <p:sp>
        <p:nvSpPr>
          <p:cNvPr id="85024" name="Text Box 52"/>
          <p:cNvSpPr txBox="1">
            <a:spLocks noChangeArrowheads="1"/>
          </p:cNvSpPr>
          <p:nvPr/>
        </p:nvSpPr>
        <p:spPr bwMode="auto">
          <a:xfrm>
            <a:off x="6602413" y="4221163"/>
            <a:ext cx="868362" cy="433387"/>
          </a:xfrm>
          <a:prstGeom prst="rect">
            <a:avLst/>
          </a:prstGeom>
          <a:noFill/>
          <a:ln w="9525">
            <a:noFill/>
            <a:miter lim="800000"/>
            <a:headEnd/>
            <a:tailEnd/>
          </a:ln>
        </p:spPr>
        <p:txBody>
          <a:bodyPr/>
          <a:lstStyle/>
          <a:p>
            <a:pPr algn="ctr"/>
            <a:r>
              <a:rPr lang="en-US" sz="1600" b="1">
                <a:latin typeface="+mn-lt"/>
              </a:rPr>
              <a:t>server</a:t>
            </a:r>
          </a:p>
        </p:txBody>
      </p:sp>
      <p:sp>
        <p:nvSpPr>
          <p:cNvPr id="85025" name="Rectangle 54"/>
          <p:cNvSpPr>
            <a:spLocks noChangeArrowheads="1"/>
          </p:cNvSpPr>
          <p:nvPr/>
        </p:nvSpPr>
        <p:spPr bwMode="auto">
          <a:xfrm>
            <a:off x="6313488" y="4927600"/>
            <a:ext cx="1301750" cy="723900"/>
          </a:xfrm>
          <a:prstGeom prst="rect">
            <a:avLst/>
          </a:prstGeom>
          <a:solidFill>
            <a:schemeClr val="accent1"/>
          </a:solidFill>
          <a:ln w="9525">
            <a:solidFill>
              <a:schemeClr val="accent1"/>
            </a:solidFill>
            <a:miter lim="800000"/>
            <a:headEnd/>
            <a:tailEnd/>
          </a:ln>
        </p:spPr>
        <p:txBody>
          <a:bodyPr/>
          <a:lstStyle/>
          <a:p>
            <a:endParaRPr lang="nl-BE">
              <a:latin typeface="+mn-lt"/>
            </a:endParaRPr>
          </a:p>
        </p:txBody>
      </p:sp>
      <p:sp>
        <p:nvSpPr>
          <p:cNvPr id="85026" name="Oval 55"/>
          <p:cNvSpPr>
            <a:spLocks noChangeArrowheads="1"/>
          </p:cNvSpPr>
          <p:nvPr/>
        </p:nvSpPr>
        <p:spPr bwMode="auto">
          <a:xfrm>
            <a:off x="6457950" y="5072063"/>
            <a:ext cx="1012825" cy="434975"/>
          </a:xfrm>
          <a:prstGeom prst="ellipse">
            <a:avLst/>
          </a:prstGeom>
          <a:solidFill>
            <a:srgbClr val="FFFFFF"/>
          </a:solidFill>
          <a:ln w="9525">
            <a:solidFill>
              <a:srgbClr val="0033CC"/>
            </a:solidFill>
            <a:round/>
            <a:headEnd/>
            <a:tailEnd/>
          </a:ln>
        </p:spPr>
        <p:txBody>
          <a:bodyPr/>
          <a:lstStyle/>
          <a:p>
            <a:endParaRPr lang="nl-BE">
              <a:latin typeface="+mn-lt"/>
            </a:endParaRPr>
          </a:p>
        </p:txBody>
      </p:sp>
      <p:sp>
        <p:nvSpPr>
          <p:cNvPr id="85027" name="Text Box 56"/>
          <p:cNvSpPr txBox="1">
            <a:spLocks noChangeArrowheads="1"/>
          </p:cNvSpPr>
          <p:nvPr/>
        </p:nvSpPr>
        <p:spPr bwMode="auto">
          <a:xfrm>
            <a:off x="6602413" y="5072063"/>
            <a:ext cx="868362" cy="434975"/>
          </a:xfrm>
          <a:prstGeom prst="rect">
            <a:avLst/>
          </a:prstGeom>
          <a:noFill/>
          <a:ln w="9525">
            <a:noFill/>
            <a:miter lim="800000"/>
            <a:headEnd/>
            <a:tailEnd/>
          </a:ln>
        </p:spPr>
        <p:txBody>
          <a:bodyPr/>
          <a:lstStyle/>
          <a:p>
            <a:pPr algn="ctr"/>
            <a:r>
              <a:rPr lang="en-US" sz="1600" b="1">
                <a:latin typeface="+mn-lt"/>
              </a:rPr>
              <a:t>server</a:t>
            </a:r>
          </a:p>
        </p:txBody>
      </p:sp>
      <p:sp>
        <p:nvSpPr>
          <p:cNvPr id="85028" name="Oval 60"/>
          <p:cNvSpPr>
            <a:spLocks noChangeArrowheads="1"/>
          </p:cNvSpPr>
          <p:nvPr/>
        </p:nvSpPr>
        <p:spPr bwMode="auto">
          <a:xfrm>
            <a:off x="6461125" y="5908675"/>
            <a:ext cx="1014413" cy="433388"/>
          </a:xfrm>
          <a:prstGeom prst="ellipse">
            <a:avLst/>
          </a:prstGeom>
          <a:solidFill>
            <a:srgbClr val="FFFFFF"/>
          </a:solidFill>
          <a:ln w="9525">
            <a:solidFill>
              <a:srgbClr val="0033CC"/>
            </a:solidFill>
            <a:round/>
            <a:headEnd/>
            <a:tailEnd/>
          </a:ln>
        </p:spPr>
        <p:txBody>
          <a:bodyPr/>
          <a:lstStyle/>
          <a:p>
            <a:endParaRPr lang="nl-BE">
              <a:latin typeface="+mn-lt"/>
            </a:endParaRPr>
          </a:p>
        </p:txBody>
      </p:sp>
      <p:sp>
        <p:nvSpPr>
          <p:cNvPr id="85029" name="Text Box 61"/>
          <p:cNvSpPr txBox="1">
            <a:spLocks noChangeArrowheads="1"/>
          </p:cNvSpPr>
          <p:nvPr/>
        </p:nvSpPr>
        <p:spPr bwMode="auto">
          <a:xfrm>
            <a:off x="2265363" y="5673725"/>
            <a:ext cx="1668462" cy="357188"/>
          </a:xfrm>
          <a:prstGeom prst="rect">
            <a:avLst/>
          </a:prstGeom>
          <a:noFill/>
          <a:ln w="9525">
            <a:noFill/>
            <a:miter lim="800000"/>
            <a:headEnd/>
            <a:tailEnd/>
          </a:ln>
        </p:spPr>
        <p:txBody>
          <a:bodyPr/>
          <a:lstStyle/>
          <a:p>
            <a:r>
              <a:rPr lang="en-US" sz="1600" b="1">
                <a:latin typeface="+mn-lt"/>
              </a:rPr>
              <a:t>1. request</a:t>
            </a:r>
          </a:p>
        </p:txBody>
      </p:sp>
      <p:sp>
        <p:nvSpPr>
          <p:cNvPr id="85030" name="Text Box 64"/>
          <p:cNvSpPr txBox="1">
            <a:spLocks noChangeArrowheads="1"/>
          </p:cNvSpPr>
          <p:nvPr/>
        </p:nvSpPr>
        <p:spPr bwMode="auto">
          <a:xfrm>
            <a:off x="6583363" y="5946775"/>
            <a:ext cx="868362" cy="434975"/>
          </a:xfrm>
          <a:prstGeom prst="rect">
            <a:avLst/>
          </a:prstGeom>
          <a:noFill/>
          <a:ln w="9525">
            <a:noFill/>
            <a:miter lim="800000"/>
            <a:headEnd/>
            <a:tailEnd/>
          </a:ln>
        </p:spPr>
        <p:txBody>
          <a:bodyPr/>
          <a:lstStyle/>
          <a:p>
            <a:pPr algn="ctr"/>
            <a:r>
              <a:rPr lang="en-US" sz="1600" b="1">
                <a:latin typeface="+mn-lt"/>
              </a:rPr>
              <a:t>server</a:t>
            </a:r>
          </a:p>
        </p:txBody>
      </p:sp>
      <p:sp>
        <p:nvSpPr>
          <p:cNvPr id="85031" name="Rectangle 66"/>
          <p:cNvSpPr>
            <a:spLocks noChangeArrowheads="1"/>
          </p:cNvSpPr>
          <p:nvPr/>
        </p:nvSpPr>
        <p:spPr bwMode="auto">
          <a:xfrm>
            <a:off x="3344863" y="5686425"/>
            <a:ext cx="1301750" cy="723900"/>
          </a:xfrm>
          <a:prstGeom prst="rect">
            <a:avLst/>
          </a:prstGeom>
          <a:solidFill>
            <a:schemeClr val="accent1"/>
          </a:solidFill>
          <a:ln w="9525">
            <a:solidFill>
              <a:schemeClr val="accent1"/>
            </a:solidFill>
            <a:miter lim="800000"/>
            <a:headEnd/>
            <a:tailEnd/>
          </a:ln>
        </p:spPr>
        <p:txBody>
          <a:bodyPr/>
          <a:lstStyle/>
          <a:p>
            <a:endParaRPr lang="nl-BE">
              <a:latin typeface="+mn-lt"/>
            </a:endParaRPr>
          </a:p>
        </p:txBody>
      </p:sp>
      <p:sp>
        <p:nvSpPr>
          <p:cNvPr id="85032" name="Oval 67"/>
          <p:cNvSpPr>
            <a:spLocks noChangeArrowheads="1"/>
          </p:cNvSpPr>
          <p:nvPr/>
        </p:nvSpPr>
        <p:spPr bwMode="auto">
          <a:xfrm>
            <a:off x="3489325" y="5830888"/>
            <a:ext cx="1012825" cy="434975"/>
          </a:xfrm>
          <a:prstGeom prst="ellipse">
            <a:avLst/>
          </a:prstGeom>
          <a:solidFill>
            <a:srgbClr val="FFFFFF"/>
          </a:solidFill>
          <a:ln w="9525">
            <a:solidFill>
              <a:srgbClr val="0033CC"/>
            </a:solidFill>
            <a:round/>
            <a:headEnd/>
            <a:tailEnd/>
          </a:ln>
        </p:spPr>
        <p:txBody>
          <a:bodyPr/>
          <a:lstStyle/>
          <a:p>
            <a:endParaRPr lang="nl-BE">
              <a:latin typeface="+mn-lt"/>
            </a:endParaRPr>
          </a:p>
        </p:txBody>
      </p:sp>
      <p:sp>
        <p:nvSpPr>
          <p:cNvPr id="85033" name="Text Box 68"/>
          <p:cNvSpPr txBox="1">
            <a:spLocks noChangeArrowheads="1"/>
          </p:cNvSpPr>
          <p:nvPr/>
        </p:nvSpPr>
        <p:spPr bwMode="auto">
          <a:xfrm>
            <a:off x="3633788" y="5830888"/>
            <a:ext cx="868362" cy="434975"/>
          </a:xfrm>
          <a:prstGeom prst="rect">
            <a:avLst/>
          </a:prstGeom>
          <a:noFill/>
          <a:ln w="9525">
            <a:noFill/>
            <a:miter lim="800000"/>
            <a:headEnd/>
            <a:tailEnd/>
          </a:ln>
        </p:spPr>
        <p:txBody>
          <a:bodyPr/>
          <a:lstStyle/>
          <a:p>
            <a:pPr algn="ctr"/>
            <a:r>
              <a:rPr lang="en-US" sz="1600" b="1">
                <a:latin typeface="+mn-lt"/>
              </a:rPr>
              <a:t>proxy</a:t>
            </a:r>
          </a:p>
        </p:txBody>
      </p:sp>
      <p:sp>
        <p:nvSpPr>
          <p:cNvPr id="85034" name="Line 69"/>
          <p:cNvSpPr>
            <a:spLocks noChangeShapeType="1"/>
          </p:cNvSpPr>
          <p:nvPr/>
        </p:nvSpPr>
        <p:spPr bwMode="auto">
          <a:xfrm flipV="1">
            <a:off x="4497388" y="5241925"/>
            <a:ext cx="2017712" cy="792163"/>
          </a:xfrm>
          <a:prstGeom prst="line">
            <a:avLst/>
          </a:prstGeom>
          <a:noFill/>
          <a:ln w="38100">
            <a:solidFill>
              <a:schemeClr val="hlink"/>
            </a:solidFill>
            <a:round/>
            <a:headEnd type="none" w="sm" len="sm"/>
            <a:tailEnd type="arrow" w="med" len="med"/>
          </a:ln>
        </p:spPr>
        <p:txBody>
          <a:bodyPr/>
          <a:lstStyle/>
          <a:p>
            <a:endParaRPr lang="nl-BE">
              <a:latin typeface="+mn-lt"/>
            </a:endParaRPr>
          </a:p>
        </p:txBody>
      </p:sp>
      <p:sp>
        <p:nvSpPr>
          <p:cNvPr id="85035" name="Line 53"/>
          <p:cNvSpPr>
            <a:spLocks noChangeShapeType="1"/>
          </p:cNvSpPr>
          <p:nvPr/>
        </p:nvSpPr>
        <p:spPr bwMode="auto">
          <a:xfrm flipV="1">
            <a:off x="2198688" y="5975350"/>
            <a:ext cx="1363662" cy="22225"/>
          </a:xfrm>
          <a:prstGeom prst="line">
            <a:avLst/>
          </a:prstGeom>
          <a:noFill/>
          <a:ln w="38100">
            <a:solidFill>
              <a:srgbClr val="0033CC"/>
            </a:solidFill>
            <a:round/>
            <a:headEnd/>
            <a:tailEnd type="arrow" w="med" len="med"/>
          </a:ln>
        </p:spPr>
        <p:txBody>
          <a:bodyPr/>
          <a:lstStyle/>
          <a:p>
            <a:endParaRPr lang="nl-BE">
              <a:latin typeface="+mn-lt"/>
            </a:endParaRPr>
          </a:p>
        </p:txBody>
      </p:sp>
      <p:sp>
        <p:nvSpPr>
          <p:cNvPr id="85036" name="Text Box 70"/>
          <p:cNvSpPr txBox="1">
            <a:spLocks noChangeArrowheads="1"/>
          </p:cNvSpPr>
          <p:nvPr/>
        </p:nvSpPr>
        <p:spPr bwMode="auto">
          <a:xfrm>
            <a:off x="4641850" y="5097463"/>
            <a:ext cx="1428750" cy="465137"/>
          </a:xfrm>
          <a:prstGeom prst="rect">
            <a:avLst/>
          </a:prstGeom>
          <a:noFill/>
          <a:ln w="9525">
            <a:noFill/>
            <a:miter lim="800000"/>
            <a:headEnd/>
            <a:tailEnd/>
          </a:ln>
        </p:spPr>
        <p:txBody>
          <a:bodyPr/>
          <a:lstStyle/>
          <a:p>
            <a:r>
              <a:rPr lang="en-US" sz="1600" b="1">
                <a:solidFill>
                  <a:schemeClr val="hlink"/>
                </a:solidFill>
                <a:latin typeface="+mn-lt"/>
              </a:rPr>
              <a:t>2. forward</a:t>
            </a:r>
          </a:p>
          <a:p>
            <a:r>
              <a:rPr lang="en-US" sz="1600" b="1">
                <a:solidFill>
                  <a:schemeClr val="hlink"/>
                </a:solidFill>
                <a:latin typeface="+mn-lt"/>
              </a:rPr>
              <a:t>    request</a:t>
            </a:r>
          </a:p>
        </p:txBody>
      </p:sp>
      <p:sp>
        <p:nvSpPr>
          <p:cNvPr id="85037" name="Line 62"/>
          <p:cNvSpPr>
            <a:spLocks noChangeShapeType="1"/>
          </p:cNvSpPr>
          <p:nvPr/>
        </p:nvSpPr>
        <p:spPr bwMode="auto">
          <a:xfrm flipV="1">
            <a:off x="4425950" y="5457825"/>
            <a:ext cx="1979613" cy="792163"/>
          </a:xfrm>
          <a:prstGeom prst="line">
            <a:avLst/>
          </a:prstGeom>
          <a:noFill/>
          <a:ln w="38100">
            <a:solidFill>
              <a:schemeClr val="hlink"/>
            </a:solidFill>
            <a:prstDash val="dash"/>
            <a:round/>
            <a:headEnd type="arrow" w="med" len="med"/>
            <a:tailEnd/>
          </a:ln>
        </p:spPr>
        <p:txBody>
          <a:bodyPr/>
          <a:lstStyle/>
          <a:p>
            <a:endParaRPr lang="nl-BE">
              <a:latin typeface="+mn-lt"/>
            </a:endParaRPr>
          </a:p>
        </p:txBody>
      </p:sp>
      <p:sp>
        <p:nvSpPr>
          <p:cNvPr id="85038" name="Text Box 71"/>
          <p:cNvSpPr txBox="1">
            <a:spLocks noChangeArrowheads="1"/>
          </p:cNvSpPr>
          <p:nvPr/>
        </p:nvSpPr>
        <p:spPr bwMode="auto">
          <a:xfrm>
            <a:off x="4857750" y="5962650"/>
            <a:ext cx="1428750" cy="465138"/>
          </a:xfrm>
          <a:prstGeom prst="rect">
            <a:avLst/>
          </a:prstGeom>
          <a:noFill/>
          <a:ln w="9525">
            <a:noFill/>
            <a:miter lim="800000"/>
            <a:headEnd/>
            <a:tailEnd/>
          </a:ln>
        </p:spPr>
        <p:txBody>
          <a:bodyPr/>
          <a:lstStyle/>
          <a:p>
            <a:r>
              <a:rPr lang="en-US" sz="1600" b="1">
                <a:solidFill>
                  <a:schemeClr val="hlink"/>
                </a:solidFill>
                <a:latin typeface="+mn-lt"/>
              </a:rPr>
              <a:t>3. reply</a:t>
            </a:r>
          </a:p>
        </p:txBody>
      </p:sp>
      <p:sp>
        <p:nvSpPr>
          <p:cNvPr id="85039" name="Line 72"/>
          <p:cNvSpPr>
            <a:spLocks noChangeShapeType="1"/>
          </p:cNvSpPr>
          <p:nvPr/>
        </p:nvSpPr>
        <p:spPr bwMode="auto">
          <a:xfrm flipV="1">
            <a:off x="2193925" y="6178550"/>
            <a:ext cx="1363663" cy="22225"/>
          </a:xfrm>
          <a:prstGeom prst="line">
            <a:avLst/>
          </a:prstGeom>
          <a:noFill/>
          <a:ln w="38100">
            <a:solidFill>
              <a:srgbClr val="0033CC"/>
            </a:solidFill>
            <a:round/>
            <a:headEnd type="arrow" w="med" len="med"/>
            <a:tailEnd/>
          </a:ln>
        </p:spPr>
        <p:txBody>
          <a:bodyPr/>
          <a:lstStyle/>
          <a:p>
            <a:endParaRPr lang="nl-BE">
              <a:latin typeface="+mn-lt"/>
            </a:endParaRPr>
          </a:p>
        </p:txBody>
      </p:sp>
      <p:sp>
        <p:nvSpPr>
          <p:cNvPr id="85040" name="Text Box 73"/>
          <p:cNvSpPr txBox="1">
            <a:spLocks noChangeArrowheads="1"/>
          </p:cNvSpPr>
          <p:nvPr/>
        </p:nvSpPr>
        <p:spPr bwMode="auto">
          <a:xfrm>
            <a:off x="2265363" y="6297613"/>
            <a:ext cx="1668462" cy="357187"/>
          </a:xfrm>
          <a:prstGeom prst="rect">
            <a:avLst/>
          </a:prstGeom>
          <a:noFill/>
          <a:ln w="9525">
            <a:noFill/>
            <a:miter lim="800000"/>
            <a:headEnd/>
            <a:tailEnd/>
          </a:ln>
        </p:spPr>
        <p:txBody>
          <a:bodyPr/>
          <a:lstStyle/>
          <a:p>
            <a:r>
              <a:rPr lang="en-US" sz="1600" b="1">
                <a:latin typeface="+mn-lt"/>
              </a:rPr>
              <a:t>4. forward </a:t>
            </a:r>
          </a:p>
          <a:p>
            <a:r>
              <a:rPr lang="en-US" sz="1600" b="1">
                <a:latin typeface="+mn-lt"/>
              </a:rPr>
              <a:t>    reply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Number Placeholder 2"/>
          <p:cNvSpPr>
            <a:spLocks noGrp="1"/>
          </p:cNvSpPr>
          <p:nvPr>
            <p:ph type="sldNum" sz="quarter" idx="10"/>
          </p:nvPr>
        </p:nvSpPr>
        <p:spPr>
          <a:noFill/>
        </p:spPr>
        <p:txBody>
          <a:bodyPr/>
          <a:lstStyle/>
          <a:p>
            <a:fld id="{7244C94A-4A75-4D92-874A-881F62DA0459}" type="slidenum">
              <a:rPr lang="en-US">
                <a:latin typeface="+mn-lt"/>
              </a:rPr>
              <a:pPr/>
              <a:t>34</a:t>
            </a:fld>
            <a:endParaRPr lang="en-US">
              <a:latin typeface="+mn-lt"/>
            </a:endParaRPr>
          </a:p>
        </p:txBody>
      </p:sp>
      <p:sp>
        <p:nvSpPr>
          <p:cNvPr id="87042" name="Text Box 2"/>
          <p:cNvSpPr txBox="1">
            <a:spLocks noChangeArrowheads="1"/>
          </p:cNvSpPr>
          <p:nvPr/>
        </p:nvSpPr>
        <p:spPr bwMode="auto">
          <a:xfrm>
            <a:off x="6757988" y="0"/>
            <a:ext cx="2759923" cy="584775"/>
          </a:xfrm>
          <a:prstGeom prst="rect">
            <a:avLst/>
          </a:prstGeom>
          <a:noFill/>
          <a:ln w="12700">
            <a:noFill/>
            <a:miter lim="800000"/>
            <a:headEnd type="none" w="sm" len="sm"/>
            <a:tailEnd type="none" w="sm" len="sm"/>
          </a:ln>
        </p:spPr>
        <p:txBody>
          <a:bodyPr wrap="none">
            <a:spAutoFit/>
          </a:bodyPr>
          <a:lstStyle/>
          <a:p>
            <a:pPr marL="457200" indent="-457200"/>
            <a:r>
              <a:rPr lang="en-US" sz="1600">
                <a:latin typeface="+mn-lt"/>
              </a:rPr>
              <a:t>3.	Architecture</a:t>
            </a:r>
          </a:p>
          <a:p>
            <a:pPr marL="914400" lvl="1" indent="-457200"/>
            <a:r>
              <a:rPr lang="en-US" sz="1600">
                <a:solidFill>
                  <a:schemeClr val="hlink"/>
                </a:solidFill>
                <a:latin typeface="+mn-lt"/>
              </a:rPr>
              <a:t>2.	System architecture</a:t>
            </a:r>
          </a:p>
        </p:txBody>
      </p:sp>
      <p:sp>
        <p:nvSpPr>
          <p:cNvPr id="87043" name="Text Box 3"/>
          <p:cNvSpPr txBox="1">
            <a:spLocks noChangeArrowheads="1"/>
          </p:cNvSpPr>
          <p:nvPr/>
        </p:nvSpPr>
        <p:spPr bwMode="auto">
          <a:xfrm>
            <a:off x="271463" y="-6350"/>
            <a:ext cx="2406043" cy="461665"/>
          </a:xfrm>
          <a:prstGeom prst="rect">
            <a:avLst/>
          </a:prstGeom>
          <a:noFill/>
          <a:ln w="9525">
            <a:noFill/>
            <a:miter lim="800000"/>
            <a:headEnd/>
            <a:tailEnd/>
          </a:ln>
        </p:spPr>
        <p:txBody>
          <a:bodyPr wrap="none">
            <a:spAutoFit/>
          </a:bodyPr>
          <a:lstStyle/>
          <a:p>
            <a:pPr marL="457200" indent="-457200"/>
            <a:r>
              <a:rPr lang="en-US" sz="2400" b="1">
                <a:latin typeface="+mn-lt"/>
              </a:rPr>
              <a:t>P2P architectures</a:t>
            </a:r>
            <a:endParaRPr lang="en-US" sz="2400">
              <a:solidFill>
                <a:schemeClr val="bg2"/>
              </a:solidFill>
              <a:latin typeface="+mn-lt"/>
            </a:endParaRPr>
          </a:p>
        </p:txBody>
      </p:sp>
      <p:sp>
        <p:nvSpPr>
          <p:cNvPr id="87044" name="Text Box 51"/>
          <p:cNvSpPr txBox="1">
            <a:spLocks noChangeArrowheads="1"/>
          </p:cNvSpPr>
          <p:nvPr/>
        </p:nvSpPr>
        <p:spPr bwMode="auto">
          <a:xfrm>
            <a:off x="630238" y="914400"/>
            <a:ext cx="8054834" cy="4401205"/>
          </a:xfrm>
          <a:prstGeom prst="rect">
            <a:avLst/>
          </a:prstGeom>
          <a:noFill/>
          <a:ln w="12700">
            <a:noFill/>
            <a:miter lim="800000"/>
            <a:headEnd type="none" w="sm" len="sm"/>
            <a:tailEnd type="none" w="sm" len="sm"/>
          </a:ln>
        </p:spPr>
        <p:txBody>
          <a:bodyPr wrap="none">
            <a:spAutoFit/>
          </a:bodyPr>
          <a:lstStyle/>
          <a:p>
            <a:r>
              <a:rPr lang="en-US" b="1">
                <a:latin typeface="+mn-lt"/>
              </a:rPr>
              <a:t>servent</a:t>
            </a:r>
            <a:r>
              <a:rPr lang="en-US">
                <a:latin typeface="+mn-lt"/>
              </a:rPr>
              <a:t> = process issueing requests + fulfilling requests</a:t>
            </a:r>
          </a:p>
          <a:p>
            <a:r>
              <a:rPr lang="en-US">
                <a:latin typeface="+mn-lt"/>
              </a:rPr>
              <a:t>peering components use logical network (overlay) to interact</a:t>
            </a:r>
          </a:p>
          <a:p>
            <a:r>
              <a:rPr lang="en-US">
                <a:latin typeface="+mn-lt"/>
              </a:rPr>
              <a:t>	</a:t>
            </a:r>
            <a:r>
              <a:rPr lang="en-US" b="1">
                <a:latin typeface="+mn-lt"/>
              </a:rPr>
              <a:t>Unstructured P2P : </a:t>
            </a:r>
          </a:p>
          <a:p>
            <a:r>
              <a:rPr lang="en-US">
                <a:latin typeface="+mn-lt"/>
              </a:rPr>
              <a:t>		- links have no other meaning than communication</a:t>
            </a:r>
          </a:p>
          <a:p>
            <a:r>
              <a:rPr lang="en-US">
                <a:latin typeface="+mn-lt"/>
              </a:rPr>
              <a:t>		- unstructured search (e.g. flooding) : resource consuming</a:t>
            </a:r>
          </a:p>
          <a:p>
            <a:r>
              <a:rPr lang="en-US">
                <a:latin typeface="+mn-lt"/>
              </a:rPr>
              <a:t>	</a:t>
            </a:r>
            <a:r>
              <a:rPr lang="en-US" b="1">
                <a:latin typeface="+mn-lt"/>
              </a:rPr>
              <a:t>Structured :</a:t>
            </a:r>
            <a:r>
              <a:rPr lang="en-US">
                <a:latin typeface="+mn-lt"/>
              </a:rPr>
              <a:t> </a:t>
            </a:r>
          </a:p>
          <a:p>
            <a:r>
              <a:rPr lang="en-US">
                <a:latin typeface="+mn-lt"/>
              </a:rPr>
              <a:t>		- logical link has relation to service offered</a:t>
            </a:r>
          </a:p>
          <a:p>
            <a:r>
              <a:rPr lang="en-US">
                <a:latin typeface="+mn-lt"/>
              </a:rPr>
              <a:t>		- structured search much more efficient</a:t>
            </a:r>
          </a:p>
          <a:p>
            <a:r>
              <a:rPr lang="en-US">
                <a:latin typeface="+mn-lt"/>
              </a:rPr>
              <a:t>		important data structure : Distributed Hash Table (DHT)</a:t>
            </a:r>
          </a:p>
          <a:p>
            <a:endParaRPr lang="en-US">
              <a:latin typeface="+mn-lt"/>
            </a:endParaRPr>
          </a:p>
          <a:p>
            <a:r>
              <a:rPr lang="en-US" b="1">
                <a:solidFill>
                  <a:srgbClr val="0033CC"/>
                </a:solidFill>
                <a:latin typeface="+mn-lt"/>
              </a:rPr>
              <a:t>Why P2P ?</a:t>
            </a:r>
          </a:p>
          <a:p>
            <a:pPr lvl="1">
              <a:buFontTx/>
              <a:buChar char="•"/>
            </a:pPr>
            <a:r>
              <a:rPr lang="en-US">
                <a:latin typeface="+mn-lt"/>
              </a:rPr>
              <a:t> scalability (10000 – 100000 users not exceptional)</a:t>
            </a:r>
          </a:p>
          <a:p>
            <a:pPr lvl="1">
              <a:buFontTx/>
              <a:buChar char="•"/>
            </a:pPr>
            <a:r>
              <a:rPr lang="en-US">
                <a:latin typeface="+mn-lt"/>
              </a:rPr>
              <a:t> gradual scaling (</a:t>
            </a:r>
            <a:r>
              <a:rPr lang="ja-JP" altLang="en-US">
                <a:latin typeface="+mn-lt"/>
              </a:rPr>
              <a:t>“</a:t>
            </a:r>
            <a:r>
              <a:rPr lang="en-US" altLang="ja-JP">
                <a:latin typeface="+mn-lt"/>
              </a:rPr>
              <a:t>organic growth</a:t>
            </a:r>
            <a:r>
              <a:rPr lang="ja-JP" altLang="en-US">
                <a:latin typeface="+mn-lt"/>
              </a:rPr>
              <a:t>”</a:t>
            </a:r>
            <a:r>
              <a:rPr lang="en-US" altLang="ja-JP">
                <a:latin typeface="+mn-lt"/>
              </a:rPr>
              <a:t>)</a:t>
            </a:r>
          </a:p>
          <a:p>
            <a:pPr lvl="1">
              <a:buFontTx/>
              <a:buChar char="•"/>
            </a:pPr>
            <a:r>
              <a:rPr lang="en-US">
                <a:latin typeface="+mn-lt"/>
              </a:rPr>
              <a:t> robustness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Number Placeholder 2"/>
          <p:cNvSpPr>
            <a:spLocks noGrp="1"/>
          </p:cNvSpPr>
          <p:nvPr>
            <p:ph type="sldNum" sz="quarter" idx="10"/>
          </p:nvPr>
        </p:nvSpPr>
        <p:spPr>
          <a:noFill/>
        </p:spPr>
        <p:txBody>
          <a:bodyPr/>
          <a:lstStyle/>
          <a:p>
            <a:fld id="{6CE51BD2-DA14-42B1-BC9B-BCF0504CA318}" type="slidenum">
              <a:rPr lang="en-US">
                <a:latin typeface="+mn-lt"/>
              </a:rPr>
              <a:pPr/>
              <a:t>35</a:t>
            </a:fld>
            <a:endParaRPr lang="en-US">
              <a:latin typeface="+mn-lt"/>
            </a:endParaRPr>
          </a:p>
        </p:txBody>
      </p:sp>
      <p:sp>
        <p:nvSpPr>
          <p:cNvPr id="89090" name="Text Box 2"/>
          <p:cNvSpPr txBox="1">
            <a:spLocks noChangeArrowheads="1"/>
          </p:cNvSpPr>
          <p:nvPr/>
        </p:nvSpPr>
        <p:spPr bwMode="auto">
          <a:xfrm>
            <a:off x="6757988" y="0"/>
            <a:ext cx="2759923" cy="584775"/>
          </a:xfrm>
          <a:prstGeom prst="rect">
            <a:avLst/>
          </a:prstGeom>
          <a:noFill/>
          <a:ln w="12700">
            <a:noFill/>
            <a:miter lim="800000"/>
            <a:headEnd type="none" w="sm" len="sm"/>
            <a:tailEnd type="none" w="sm" len="sm"/>
          </a:ln>
        </p:spPr>
        <p:txBody>
          <a:bodyPr wrap="none">
            <a:spAutoFit/>
          </a:bodyPr>
          <a:lstStyle/>
          <a:p>
            <a:pPr marL="457200" indent="-457200"/>
            <a:r>
              <a:rPr lang="en-US" sz="1600">
                <a:latin typeface="+mn-lt"/>
              </a:rPr>
              <a:t>3.	Architecture</a:t>
            </a:r>
          </a:p>
          <a:p>
            <a:pPr marL="914400" lvl="1" indent="-457200"/>
            <a:r>
              <a:rPr lang="en-US" sz="1600">
                <a:solidFill>
                  <a:schemeClr val="hlink"/>
                </a:solidFill>
                <a:latin typeface="+mn-lt"/>
              </a:rPr>
              <a:t>2.	System architecture</a:t>
            </a:r>
          </a:p>
        </p:txBody>
      </p:sp>
      <p:sp>
        <p:nvSpPr>
          <p:cNvPr id="89091" name="Text Box 3"/>
          <p:cNvSpPr txBox="1">
            <a:spLocks noChangeArrowheads="1"/>
          </p:cNvSpPr>
          <p:nvPr/>
        </p:nvSpPr>
        <p:spPr bwMode="auto">
          <a:xfrm>
            <a:off x="271463" y="-6350"/>
            <a:ext cx="2299027" cy="461665"/>
          </a:xfrm>
          <a:prstGeom prst="rect">
            <a:avLst/>
          </a:prstGeom>
          <a:noFill/>
          <a:ln w="9525">
            <a:noFill/>
            <a:miter lim="800000"/>
            <a:headEnd/>
            <a:tailEnd/>
          </a:ln>
        </p:spPr>
        <p:txBody>
          <a:bodyPr wrap="none">
            <a:spAutoFit/>
          </a:bodyPr>
          <a:lstStyle/>
          <a:p>
            <a:pPr marL="457200" indent="-457200"/>
            <a:r>
              <a:rPr lang="en-US" sz="2400" b="1">
                <a:latin typeface="+mn-lt"/>
              </a:rPr>
              <a:t>P2P : file sharing</a:t>
            </a:r>
            <a:endParaRPr lang="en-US" sz="2400">
              <a:solidFill>
                <a:schemeClr val="bg2"/>
              </a:solidFill>
              <a:latin typeface="+mn-lt"/>
            </a:endParaRPr>
          </a:p>
        </p:txBody>
      </p:sp>
      <p:sp>
        <p:nvSpPr>
          <p:cNvPr id="89092" name="Text Box 4"/>
          <p:cNvSpPr txBox="1">
            <a:spLocks noChangeArrowheads="1"/>
          </p:cNvSpPr>
          <p:nvPr/>
        </p:nvSpPr>
        <p:spPr bwMode="auto">
          <a:xfrm>
            <a:off x="271463" y="692150"/>
            <a:ext cx="1595950" cy="400110"/>
          </a:xfrm>
          <a:prstGeom prst="rect">
            <a:avLst/>
          </a:prstGeom>
          <a:noFill/>
          <a:ln w="12700">
            <a:noFill/>
            <a:miter lim="800000"/>
            <a:headEnd type="none" w="sm" len="sm"/>
            <a:tailEnd type="none" w="sm" len="sm"/>
          </a:ln>
        </p:spPr>
        <p:txBody>
          <a:bodyPr wrap="none">
            <a:spAutoFit/>
          </a:bodyPr>
          <a:lstStyle/>
          <a:p>
            <a:r>
              <a:rPr lang="en-US" b="1">
                <a:solidFill>
                  <a:schemeClr val="hlink"/>
                </a:solidFill>
                <a:latin typeface="+mn-lt"/>
              </a:rPr>
              <a:t>Unstructured</a:t>
            </a:r>
            <a:endParaRPr lang="en-US">
              <a:solidFill>
                <a:schemeClr val="hlink"/>
              </a:solidFill>
              <a:latin typeface="+mn-lt"/>
            </a:endParaRPr>
          </a:p>
        </p:txBody>
      </p:sp>
      <p:sp>
        <p:nvSpPr>
          <p:cNvPr id="89093" name="Rectangle 6"/>
          <p:cNvSpPr>
            <a:spLocks noChangeArrowheads="1"/>
          </p:cNvSpPr>
          <p:nvPr/>
        </p:nvSpPr>
        <p:spPr bwMode="auto">
          <a:xfrm>
            <a:off x="609600" y="1066800"/>
            <a:ext cx="9293225" cy="5029200"/>
          </a:xfrm>
          <a:prstGeom prst="rect">
            <a:avLst/>
          </a:prstGeom>
          <a:noFill/>
          <a:ln w="9525">
            <a:noFill/>
            <a:miter lim="800000"/>
            <a:headEnd/>
            <a:tailEnd/>
          </a:ln>
        </p:spPr>
        <p:txBody>
          <a:bodyPr/>
          <a:lstStyle/>
          <a:p>
            <a:pPr>
              <a:buFont typeface="Wingdings" pitchFamily="2" charset="2"/>
              <a:buNone/>
            </a:pPr>
            <a:endParaRPr lang="en-GB" sz="2400">
              <a:latin typeface="+mn-lt"/>
            </a:endParaRPr>
          </a:p>
        </p:txBody>
      </p:sp>
      <p:sp>
        <p:nvSpPr>
          <p:cNvPr id="89094" name="AutoShape 7"/>
          <p:cNvSpPr>
            <a:spLocks noChangeArrowheads="1"/>
          </p:cNvSpPr>
          <p:nvPr/>
        </p:nvSpPr>
        <p:spPr bwMode="auto">
          <a:xfrm>
            <a:off x="228600" y="1219200"/>
            <a:ext cx="3048000" cy="685800"/>
          </a:xfrm>
          <a:prstGeom prst="roundRect">
            <a:avLst>
              <a:gd name="adj" fmla="val 16667"/>
            </a:avLst>
          </a:prstGeom>
          <a:solidFill>
            <a:srgbClr val="333399"/>
          </a:solidFill>
          <a:ln w="9525">
            <a:solidFill>
              <a:schemeClr val="folHlink"/>
            </a:solidFill>
            <a:round/>
            <a:headEnd/>
            <a:tailEnd/>
          </a:ln>
        </p:spPr>
        <p:txBody>
          <a:bodyPr wrap="none" anchor="ctr"/>
          <a:lstStyle/>
          <a:p>
            <a:pPr algn="ctr"/>
            <a:r>
              <a:rPr lang="en-US" sz="2400" b="1">
                <a:solidFill>
                  <a:schemeClr val="bg1"/>
                </a:solidFill>
                <a:latin typeface="+mn-lt"/>
              </a:rPr>
              <a:t>Mediated P2P</a:t>
            </a:r>
          </a:p>
        </p:txBody>
      </p:sp>
      <p:pic>
        <p:nvPicPr>
          <p:cNvPr id="89095" name="Picture 8" descr="person_terminal_headset"/>
          <p:cNvPicPr>
            <a:picLocks noChangeAspect="1" noChangeArrowheads="1"/>
          </p:cNvPicPr>
          <p:nvPr/>
        </p:nvPicPr>
        <p:blipFill>
          <a:blip r:embed="rId3"/>
          <a:srcRect/>
          <a:stretch>
            <a:fillRect/>
          </a:stretch>
        </p:blipFill>
        <p:spPr bwMode="auto">
          <a:xfrm>
            <a:off x="228600" y="4241800"/>
            <a:ext cx="430213" cy="407988"/>
          </a:xfrm>
          <a:prstGeom prst="rect">
            <a:avLst/>
          </a:prstGeom>
          <a:noFill/>
          <a:ln w="9525">
            <a:noFill/>
            <a:miter lim="800000"/>
            <a:headEnd/>
            <a:tailEnd/>
          </a:ln>
        </p:spPr>
      </p:pic>
      <p:pic>
        <p:nvPicPr>
          <p:cNvPr id="89096" name="Picture 9" descr="person_terminal_headset"/>
          <p:cNvPicPr>
            <a:picLocks noChangeAspect="1" noChangeArrowheads="1"/>
          </p:cNvPicPr>
          <p:nvPr/>
        </p:nvPicPr>
        <p:blipFill>
          <a:blip r:embed="rId3"/>
          <a:srcRect/>
          <a:stretch>
            <a:fillRect/>
          </a:stretch>
        </p:blipFill>
        <p:spPr bwMode="auto">
          <a:xfrm>
            <a:off x="838200" y="3632200"/>
            <a:ext cx="430213" cy="407988"/>
          </a:xfrm>
          <a:prstGeom prst="rect">
            <a:avLst/>
          </a:prstGeom>
          <a:noFill/>
          <a:ln w="9525">
            <a:noFill/>
            <a:miter lim="800000"/>
            <a:headEnd/>
            <a:tailEnd/>
          </a:ln>
        </p:spPr>
      </p:pic>
      <p:pic>
        <p:nvPicPr>
          <p:cNvPr id="89097" name="Picture 10" descr="person_terminal_headset"/>
          <p:cNvPicPr>
            <a:picLocks noChangeAspect="1" noChangeArrowheads="1"/>
          </p:cNvPicPr>
          <p:nvPr/>
        </p:nvPicPr>
        <p:blipFill>
          <a:blip r:embed="rId3"/>
          <a:srcRect/>
          <a:stretch>
            <a:fillRect/>
          </a:stretch>
        </p:blipFill>
        <p:spPr bwMode="auto">
          <a:xfrm>
            <a:off x="1828800" y="4089400"/>
            <a:ext cx="430213" cy="407988"/>
          </a:xfrm>
          <a:prstGeom prst="rect">
            <a:avLst/>
          </a:prstGeom>
          <a:noFill/>
          <a:ln w="9525">
            <a:noFill/>
            <a:miter lim="800000"/>
            <a:headEnd/>
            <a:tailEnd/>
          </a:ln>
        </p:spPr>
      </p:pic>
      <p:pic>
        <p:nvPicPr>
          <p:cNvPr id="89098" name="Picture 11" descr="person_terminal_headset"/>
          <p:cNvPicPr>
            <a:picLocks noChangeAspect="1" noChangeArrowheads="1"/>
          </p:cNvPicPr>
          <p:nvPr/>
        </p:nvPicPr>
        <p:blipFill>
          <a:blip r:embed="rId3"/>
          <a:srcRect/>
          <a:stretch>
            <a:fillRect/>
          </a:stretch>
        </p:blipFill>
        <p:spPr bwMode="auto">
          <a:xfrm>
            <a:off x="1143000" y="4851400"/>
            <a:ext cx="430213" cy="407988"/>
          </a:xfrm>
          <a:prstGeom prst="rect">
            <a:avLst/>
          </a:prstGeom>
          <a:noFill/>
          <a:ln w="9525">
            <a:noFill/>
            <a:miter lim="800000"/>
            <a:headEnd/>
            <a:tailEnd/>
          </a:ln>
        </p:spPr>
      </p:pic>
      <p:pic>
        <p:nvPicPr>
          <p:cNvPr id="89099" name="Picture 12" descr="m20_juniper"/>
          <p:cNvPicPr>
            <a:picLocks noChangeAspect="1" noChangeArrowheads="1"/>
          </p:cNvPicPr>
          <p:nvPr/>
        </p:nvPicPr>
        <p:blipFill>
          <a:blip r:embed="rId4"/>
          <a:srcRect/>
          <a:stretch>
            <a:fillRect/>
          </a:stretch>
        </p:blipFill>
        <p:spPr bwMode="auto">
          <a:xfrm>
            <a:off x="1371600" y="2184400"/>
            <a:ext cx="752475" cy="463550"/>
          </a:xfrm>
          <a:prstGeom prst="rect">
            <a:avLst/>
          </a:prstGeom>
          <a:noFill/>
          <a:ln w="9525">
            <a:noFill/>
            <a:miter lim="800000"/>
            <a:headEnd/>
            <a:tailEnd/>
          </a:ln>
        </p:spPr>
      </p:pic>
      <p:cxnSp>
        <p:nvCxnSpPr>
          <p:cNvPr id="89100" name="AutoShape 13"/>
          <p:cNvCxnSpPr>
            <a:cxnSpLocks noChangeShapeType="1"/>
          </p:cNvCxnSpPr>
          <p:nvPr/>
        </p:nvCxnSpPr>
        <p:spPr bwMode="auto">
          <a:xfrm flipH="1">
            <a:off x="1054100" y="2647950"/>
            <a:ext cx="693738" cy="984250"/>
          </a:xfrm>
          <a:prstGeom prst="straightConnector1">
            <a:avLst/>
          </a:prstGeom>
          <a:noFill/>
          <a:ln w="19050">
            <a:solidFill>
              <a:schemeClr val="tx1"/>
            </a:solidFill>
            <a:round/>
            <a:headEnd/>
            <a:tailEnd/>
          </a:ln>
        </p:spPr>
      </p:cxnSp>
      <p:cxnSp>
        <p:nvCxnSpPr>
          <p:cNvPr id="89101" name="AutoShape 14"/>
          <p:cNvCxnSpPr>
            <a:cxnSpLocks noChangeShapeType="1"/>
          </p:cNvCxnSpPr>
          <p:nvPr/>
        </p:nvCxnSpPr>
        <p:spPr bwMode="auto">
          <a:xfrm>
            <a:off x="1747838" y="2647950"/>
            <a:ext cx="296862" cy="1441450"/>
          </a:xfrm>
          <a:prstGeom prst="straightConnector1">
            <a:avLst/>
          </a:prstGeom>
          <a:noFill/>
          <a:ln w="19050">
            <a:solidFill>
              <a:schemeClr val="tx1"/>
            </a:solidFill>
            <a:round/>
            <a:headEnd/>
            <a:tailEnd/>
          </a:ln>
        </p:spPr>
      </p:cxnSp>
      <p:cxnSp>
        <p:nvCxnSpPr>
          <p:cNvPr id="89102" name="AutoShape 15"/>
          <p:cNvCxnSpPr>
            <a:cxnSpLocks noChangeShapeType="1"/>
          </p:cNvCxnSpPr>
          <p:nvPr/>
        </p:nvCxnSpPr>
        <p:spPr bwMode="auto">
          <a:xfrm flipH="1">
            <a:off x="1358900" y="2647950"/>
            <a:ext cx="388938" cy="2203450"/>
          </a:xfrm>
          <a:prstGeom prst="straightConnector1">
            <a:avLst/>
          </a:prstGeom>
          <a:noFill/>
          <a:ln w="19050">
            <a:solidFill>
              <a:schemeClr val="tx1"/>
            </a:solidFill>
            <a:round/>
            <a:headEnd/>
            <a:tailEnd/>
          </a:ln>
        </p:spPr>
      </p:cxnSp>
      <p:cxnSp>
        <p:nvCxnSpPr>
          <p:cNvPr id="89103" name="AutoShape 16"/>
          <p:cNvCxnSpPr>
            <a:cxnSpLocks noChangeShapeType="1"/>
          </p:cNvCxnSpPr>
          <p:nvPr/>
        </p:nvCxnSpPr>
        <p:spPr bwMode="auto">
          <a:xfrm flipH="1">
            <a:off x="444500" y="2647950"/>
            <a:ext cx="1303338" cy="1593850"/>
          </a:xfrm>
          <a:prstGeom prst="straightConnector1">
            <a:avLst/>
          </a:prstGeom>
          <a:noFill/>
          <a:ln w="19050">
            <a:solidFill>
              <a:schemeClr val="tx1"/>
            </a:solidFill>
            <a:round/>
            <a:headEnd/>
            <a:tailEnd/>
          </a:ln>
        </p:spPr>
      </p:cxnSp>
      <p:pic>
        <p:nvPicPr>
          <p:cNvPr id="89104" name="Picture 17" descr="person_terminal_headset"/>
          <p:cNvPicPr>
            <a:picLocks noChangeAspect="1" noChangeArrowheads="1"/>
          </p:cNvPicPr>
          <p:nvPr/>
        </p:nvPicPr>
        <p:blipFill>
          <a:blip r:embed="rId3"/>
          <a:srcRect/>
          <a:stretch>
            <a:fillRect/>
          </a:stretch>
        </p:blipFill>
        <p:spPr bwMode="auto">
          <a:xfrm>
            <a:off x="2667000" y="3708400"/>
            <a:ext cx="430213" cy="407988"/>
          </a:xfrm>
          <a:prstGeom prst="rect">
            <a:avLst/>
          </a:prstGeom>
          <a:noFill/>
          <a:ln w="9525">
            <a:noFill/>
            <a:miter lim="800000"/>
            <a:headEnd/>
            <a:tailEnd/>
          </a:ln>
        </p:spPr>
      </p:pic>
      <p:pic>
        <p:nvPicPr>
          <p:cNvPr id="89105" name="Picture 18" descr="person_terminal_headset"/>
          <p:cNvPicPr>
            <a:picLocks noChangeAspect="1" noChangeArrowheads="1"/>
          </p:cNvPicPr>
          <p:nvPr/>
        </p:nvPicPr>
        <p:blipFill>
          <a:blip r:embed="rId3"/>
          <a:srcRect/>
          <a:stretch>
            <a:fillRect/>
          </a:stretch>
        </p:blipFill>
        <p:spPr bwMode="auto">
          <a:xfrm>
            <a:off x="2438400" y="4699000"/>
            <a:ext cx="430213" cy="407988"/>
          </a:xfrm>
          <a:prstGeom prst="rect">
            <a:avLst/>
          </a:prstGeom>
          <a:noFill/>
          <a:ln w="9525">
            <a:noFill/>
            <a:miter lim="800000"/>
            <a:headEnd/>
            <a:tailEnd/>
          </a:ln>
        </p:spPr>
      </p:pic>
      <p:cxnSp>
        <p:nvCxnSpPr>
          <p:cNvPr id="89106" name="AutoShape 19"/>
          <p:cNvCxnSpPr>
            <a:cxnSpLocks noChangeShapeType="1"/>
          </p:cNvCxnSpPr>
          <p:nvPr/>
        </p:nvCxnSpPr>
        <p:spPr bwMode="auto">
          <a:xfrm>
            <a:off x="1747838" y="2647950"/>
            <a:ext cx="1135062" cy="1060450"/>
          </a:xfrm>
          <a:prstGeom prst="straightConnector1">
            <a:avLst/>
          </a:prstGeom>
          <a:noFill/>
          <a:ln w="19050">
            <a:solidFill>
              <a:schemeClr val="tx1"/>
            </a:solidFill>
            <a:round/>
            <a:headEnd/>
            <a:tailEnd/>
          </a:ln>
        </p:spPr>
      </p:cxnSp>
      <p:cxnSp>
        <p:nvCxnSpPr>
          <p:cNvPr id="89107" name="AutoShape 20"/>
          <p:cNvCxnSpPr>
            <a:cxnSpLocks noChangeShapeType="1"/>
          </p:cNvCxnSpPr>
          <p:nvPr/>
        </p:nvCxnSpPr>
        <p:spPr bwMode="auto">
          <a:xfrm>
            <a:off x="1747838" y="2647950"/>
            <a:ext cx="906462" cy="2051050"/>
          </a:xfrm>
          <a:prstGeom prst="straightConnector1">
            <a:avLst/>
          </a:prstGeom>
          <a:noFill/>
          <a:ln w="19050">
            <a:solidFill>
              <a:schemeClr val="tx1"/>
            </a:solidFill>
            <a:round/>
            <a:headEnd/>
            <a:tailEnd/>
          </a:ln>
        </p:spPr>
      </p:cxnSp>
      <p:cxnSp>
        <p:nvCxnSpPr>
          <p:cNvPr id="89108" name="AutoShape 21"/>
          <p:cNvCxnSpPr>
            <a:cxnSpLocks noChangeShapeType="1"/>
          </p:cNvCxnSpPr>
          <p:nvPr/>
        </p:nvCxnSpPr>
        <p:spPr bwMode="auto">
          <a:xfrm flipV="1">
            <a:off x="658813" y="4040188"/>
            <a:ext cx="395287" cy="406400"/>
          </a:xfrm>
          <a:prstGeom prst="straightConnector1">
            <a:avLst/>
          </a:prstGeom>
          <a:noFill/>
          <a:ln w="19050">
            <a:solidFill>
              <a:schemeClr val="tx1"/>
            </a:solidFill>
            <a:prstDash val="sysDot"/>
            <a:round/>
            <a:headEnd/>
            <a:tailEnd/>
          </a:ln>
        </p:spPr>
      </p:cxnSp>
      <p:cxnSp>
        <p:nvCxnSpPr>
          <p:cNvPr id="89109" name="AutoShape 22"/>
          <p:cNvCxnSpPr>
            <a:cxnSpLocks noChangeShapeType="1"/>
          </p:cNvCxnSpPr>
          <p:nvPr/>
        </p:nvCxnSpPr>
        <p:spPr bwMode="auto">
          <a:xfrm>
            <a:off x="658813" y="4446588"/>
            <a:ext cx="700087" cy="404812"/>
          </a:xfrm>
          <a:prstGeom prst="straightConnector1">
            <a:avLst/>
          </a:prstGeom>
          <a:noFill/>
          <a:ln w="19050">
            <a:solidFill>
              <a:schemeClr val="tx1"/>
            </a:solidFill>
            <a:prstDash val="sysDot"/>
            <a:round/>
            <a:headEnd/>
            <a:tailEnd/>
          </a:ln>
        </p:spPr>
      </p:cxnSp>
      <p:cxnSp>
        <p:nvCxnSpPr>
          <p:cNvPr id="89110" name="AutoShape 23"/>
          <p:cNvCxnSpPr>
            <a:cxnSpLocks noChangeShapeType="1"/>
          </p:cNvCxnSpPr>
          <p:nvPr/>
        </p:nvCxnSpPr>
        <p:spPr bwMode="auto">
          <a:xfrm flipV="1">
            <a:off x="1358900" y="4699000"/>
            <a:ext cx="1295400" cy="152400"/>
          </a:xfrm>
          <a:prstGeom prst="straightConnector1">
            <a:avLst/>
          </a:prstGeom>
          <a:noFill/>
          <a:ln w="19050">
            <a:solidFill>
              <a:schemeClr val="tx1"/>
            </a:solidFill>
            <a:prstDash val="sysDot"/>
            <a:round/>
            <a:headEnd/>
            <a:tailEnd/>
          </a:ln>
        </p:spPr>
      </p:cxnSp>
      <p:cxnSp>
        <p:nvCxnSpPr>
          <p:cNvPr id="89111" name="AutoShape 24"/>
          <p:cNvCxnSpPr>
            <a:cxnSpLocks noChangeShapeType="1"/>
          </p:cNvCxnSpPr>
          <p:nvPr/>
        </p:nvCxnSpPr>
        <p:spPr bwMode="auto">
          <a:xfrm flipV="1">
            <a:off x="2654300" y="4116388"/>
            <a:ext cx="228600" cy="582612"/>
          </a:xfrm>
          <a:prstGeom prst="straightConnector1">
            <a:avLst/>
          </a:prstGeom>
          <a:noFill/>
          <a:ln w="19050">
            <a:solidFill>
              <a:schemeClr val="tx1"/>
            </a:solidFill>
            <a:prstDash val="sysDot"/>
            <a:round/>
            <a:headEnd/>
            <a:tailEnd/>
          </a:ln>
        </p:spPr>
      </p:cxnSp>
      <p:cxnSp>
        <p:nvCxnSpPr>
          <p:cNvPr id="89112" name="AutoShape 25"/>
          <p:cNvCxnSpPr>
            <a:cxnSpLocks noChangeShapeType="1"/>
          </p:cNvCxnSpPr>
          <p:nvPr/>
        </p:nvCxnSpPr>
        <p:spPr bwMode="auto">
          <a:xfrm flipV="1">
            <a:off x="1358900" y="4497388"/>
            <a:ext cx="685800" cy="354012"/>
          </a:xfrm>
          <a:prstGeom prst="straightConnector1">
            <a:avLst/>
          </a:prstGeom>
          <a:noFill/>
          <a:ln w="19050">
            <a:solidFill>
              <a:schemeClr val="tx1"/>
            </a:solidFill>
            <a:prstDash val="sysDot"/>
            <a:round/>
            <a:headEnd/>
            <a:tailEnd/>
          </a:ln>
        </p:spPr>
      </p:cxnSp>
      <p:cxnSp>
        <p:nvCxnSpPr>
          <p:cNvPr id="89113" name="AutoShape 26"/>
          <p:cNvCxnSpPr>
            <a:cxnSpLocks noChangeShapeType="1"/>
          </p:cNvCxnSpPr>
          <p:nvPr/>
        </p:nvCxnSpPr>
        <p:spPr bwMode="auto">
          <a:xfrm>
            <a:off x="1054100" y="4040188"/>
            <a:ext cx="990600" cy="457200"/>
          </a:xfrm>
          <a:prstGeom prst="straightConnector1">
            <a:avLst/>
          </a:prstGeom>
          <a:noFill/>
          <a:ln w="19050">
            <a:solidFill>
              <a:schemeClr val="tx1"/>
            </a:solidFill>
            <a:prstDash val="sysDot"/>
            <a:round/>
            <a:headEnd/>
            <a:tailEnd/>
          </a:ln>
        </p:spPr>
      </p:cxnSp>
      <p:cxnSp>
        <p:nvCxnSpPr>
          <p:cNvPr id="89114" name="AutoShape 27"/>
          <p:cNvCxnSpPr>
            <a:cxnSpLocks noChangeShapeType="1"/>
          </p:cNvCxnSpPr>
          <p:nvPr/>
        </p:nvCxnSpPr>
        <p:spPr bwMode="auto">
          <a:xfrm flipH="1" flipV="1">
            <a:off x="1054100" y="4040188"/>
            <a:ext cx="1828800" cy="76200"/>
          </a:xfrm>
          <a:prstGeom prst="straightConnector1">
            <a:avLst/>
          </a:prstGeom>
          <a:noFill/>
          <a:ln w="19050">
            <a:solidFill>
              <a:schemeClr val="tx1"/>
            </a:solidFill>
            <a:prstDash val="sysDot"/>
            <a:round/>
            <a:headEnd/>
            <a:tailEnd/>
          </a:ln>
        </p:spPr>
      </p:cxnSp>
      <p:cxnSp>
        <p:nvCxnSpPr>
          <p:cNvPr id="89115" name="AutoShape 28"/>
          <p:cNvCxnSpPr>
            <a:cxnSpLocks noChangeShapeType="1"/>
          </p:cNvCxnSpPr>
          <p:nvPr/>
        </p:nvCxnSpPr>
        <p:spPr bwMode="auto">
          <a:xfrm flipV="1">
            <a:off x="2044700" y="4116388"/>
            <a:ext cx="838200" cy="381000"/>
          </a:xfrm>
          <a:prstGeom prst="straightConnector1">
            <a:avLst/>
          </a:prstGeom>
          <a:noFill/>
          <a:ln w="19050">
            <a:solidFill>
              <a:schemeClr val="tx1"/>
            </a:solidFill>
            <a:prstDash val="sysDot"/>
            <a:round/>
            <a:headEnd/>
            <a:tailEnd/>
          </a:ln>
        </p:spPr>
      </p:cxnSp>
      <p:cxnSp>
        <p:nvCxnSpPr>
          <p:cNvPr id="89116" name="AutoShape 29"/>
          <p:cNvCxnSpPr>
            <a:cxnSpLocks noChangeShapeType="1"/>
          </p:cNvCxnSpPr>
          <p:nvPr/>
        </p:nvCxnSpPr>
        <p:spPr bwMode="auto">
          <a:xfrm>
            <a:off x="2044700" y="4497388"/>
            <a:ext cx="609600" cy="201612"/>
          </a:xfrm>
          <a:prstGeom prst="straightConnector1">
            <a:avLst/>
          </a:prstGeom>
          <a:noFill/>
          <a:ln w="19050">
            <a:solidFill>
              <a:schemeClr val="tx1"/>
            </a:solidFill>
            <a:prstDash val="sysDot"/>
            <a:round/>
            <a:headEnd/>
            <a:tailEnd/>
          </a:ln>
        </p:spPr>
      </p:cxnSp>
      <p:cxnSp>
        <p:nvCxnSpPr>
          <p:cNvPr id="89117" name="AutoShape 30"/>
          <p:cNvCxnSpPr>
            <a:cxnSpLocks noChangeShapeType="1"/>
          </p:cNvCxnSpPr>
          <p:nvPr/>
        </p:nvCxnSpPr>
        <p:spPr bwMode="auto">
          <a:xfrm>
            <a:off x="658813" y="4446588"/>
            <a:ext cx="1385887" cy="50800"/>
          </a:xfrm>
          <a:prstGeom prst="straightConnector1">
            <a:avLst/>
          </a:prstGeom>
          <a:noFill/>
          <a:ln w="19050">
            <a:solidFill>
              <a:schemeClr val="tx1"/>
            </a:solidFill>
            <a:prstDash val="sysDot"/>
            <a:round/>
            <a:headEnd/>
            <a:tailEnd/>
          </a:ln>
        </p:spPr>
      </p:cxnSp>
      <p:sp>
        <p:nvSpPr>
          <p:cNvPr id="89118" name="AutoShape 31"/>
          <p:cNvSpPr>
            <a:spLocks noChangeArrowheads="1"/>
          </p:cNvSpPr>
          <p:nvPr/>
        </p:nvSpPr>
        <p:spPr bwMode="auto">
          <a:xfrm>
            <a:off x="3429000" y="1219200"/>
            <a:ext cx="3048000" cy="685800"/>
          </a:xfrm>
          <a:prstGeom prst="roundRect">
            <a:avLst>
              <a:gd name="adj" fmla="val 16667"/>
            </a:avLst>
          </a:prstGeom>
          <a:solidFill>
            <a:srgbClr val="333399"/>
          </a:solidFill>
          <a:ln w="9525">
            <a:solidFill>
              <a:schemeClr val="folHlink"/>
            </a:solidFill>
            <a:round/>
            <a:headEnd/>
            <a:tailEnd/>
          </a:ln>
        </p:spPr>
        <p:txBody>
          <a:bodyPr wrap="none" anchor="ctr"/>
          <a:lstStyle/>
          <a:p>
            <a:pPr algn="ctr"/>
            <a:r>
              <a:rPr lang="en-US" sz="2400" b="1">
                <a:solidFill>
                  <a:schemeClr val="bg1"/>
                </a:solidFill>
                <a:latin typeface="+mn-lt"/>
              </a:rPr>
              <a:t>Pure P2P</a:t>
            </a:r>
          </a:p>
        </p:txBody>
      </p:sp>
      <p:sp>
        <p:nvSpPr>
          <p:cNvPr id="89119" name="AutoShape 32"/>
          <p:cNvSpPr>
            <a:spLocks noChangeArrowheads="1"/>
          </p:cNvSpPr>
          <p:nvPr/>
        </p:nvSpPr>
        <p:spPr bwMode="auto">
          <a:xfrm>
            <a:off x="6629400" y="1219200"/>
            <a:ext cx="3048000" cy="685800"/>
          </a:xfrm>
          <a:prstGeom prst="roundRect">
            <a:avLst>
              <a:gd name="adj" fmla="val 16667"/>
            </a:avLst>
          </a:prstGeom>
          <a:solidFill>
            <a:srgbClr val="333399"/>
          </a:solidFill>
          <a:ln w="9525">
            <a:solidFill>
              <a:schemeClr val="folHlink"/>
            </a:solidFill>
            <a:round/>
            <a:headEnd/>
            <a:tailEnd/>
          </a:ln>
        </p:spPr>
        <p:txBody>
          <a:bodyPr wrap="none" anchor="ctr"/>
          <a:lstStyle/>
          <a:p>
            <a:pPr algn="ctr"/>
            <a:r>
              <a:rPr lang="en-US" sz="2400" b="1">
                <a:solidFill>
                  <a:schemeClr val="bg1"/>
                </a:solidFill>
                <a:latin typeface="+mn-lt"/>
              </a:rPr>
              <a:t>Hybrid P2P</a:t>
            </a:r>
          </a:p>
        </p:txBody>
      </p:sp>
      <p:grpSp>
        <p:nvGrpSpPr>
          <p:cNvPr id="89120" name="Group 33"/>
          <p:cNvGrpSpPr>
            <a:grpSpLocks/>
          </p:cNvGrpSpPr>
          <p:nvPr/>
        </p:nvGrpSpPr>
        <p:grpSpPr bwMode="auto">
          <a:xfrm>
            <a:off x="7051675" y="2209800"/>
            <a:ext cx="1916113" cy="1439863"/>
            <a:chOff x="1200" y="720"/>
            <a:chExt cx="1776" cy="1317"/>
          </a:xfrm>
        </p:grpSpPr>
        <p:sp>
          <p:nvSpPr>
            <p:cNvPr id="89197" name="Oval 34"/>
            <p:cNvSpPr>
              <a:spLocks noChangeArrowheads="1"/>
            </p:cNvSpPr>
            <p:nvPr/>
          </p:nvSpPr>
          <p:spPr bwMode="auto">
            <a:xfrm>
              <a:off x="1200" y="720"/>
              <a:ext cx="1776" cy="1296"/>
            </a:xfrm>
            <a:prstGeom prst="ellipse">
              <a:avLst/>
            </a:prstGeom>
            <a:solidFill>
              <a:srgbClr val="FFFF66"/>
            </a:solidFill>
            <a:ln w="9525">
              <a:solidFill>
                <a:srgbClr val="FFFF66"/>
              </a:solidFill>
              <a:round/>
              <a:headEnd/>
              <a:tailEnd/>
            </a:ln>
          </p:spPr>
          <p:txBody>
            <a:bodyPr wrap="none" anchor="ctr"/>
            <a:lstStyle/>
            <a:p>
              <a:endParaRPr lang="nl-BE">
                <a:latin typeface="+mn-lt"/>
              </a:endParaRPr>
            </a:p>
          </p:txBody>
        </p:sp>
        <p:grpSp>
          <p:nvGrpSpPr>
            <p:cNvPr id="89198" name="Group 35"/>
            <p:cNvGrpSpPr>
              <a:grpSpLocks/>
            </p:cNvGrpSpPr>
            <p:nvPr/>
          </p:nvGrpSpPr>
          <p:grpSpPr bwMode="auto">
            <a:xfrm>
              <a:off x="1248" y="768"/>
              <a:ext cx="1536" cy="1269"/>
              <a:chOff x="624" y="1947"/>
              <a:chExt cx="1536" cy="1269"/>
            </a:xfrm>
          </p:grpSpPr>
          <p:pic>
            <p:nvPicPr>
              <p:cNvPr id="89199" name="Picture 36" descr="person_terminal_headset"/>
              <p:cNvPicPr>
                <a:picLocks noChangeAspect="1" noChangeArrowheads="1"/>
              </p:cNvPicPr>
              <p:nvPr/>
            </p:nvPicPr>
            <p:blipFill>
              <a:blip r:embed="rId3"/>
              <a:srcRect/>
              <a:stretch>
                <a:fillRect/>
              </a:stretch>
            </p:blipFill>
            <p:spPr bwMode="auto">
              <a:xfrm>
                <a:off x="624" y="2476"/>
                <a:ext cx="231" cy="304"/>
              </a:xfrm>
              <a:prstGeom prst="rect">
                <a:avLst/>
              </a:prstGeom>
              <a:noFill/>
              <a:ln w="9525">
                <a:noFill/>
                <a:miter lim="800000"/>
                <a:headEnd/>
                <a:tailEnd/>
              </a:ln>
            </p:spPr>
          </p:pic>
          <p:pic>
            <p:nvPicPr>
              <p:cNvPr id="89200" name="Picture 37" descr="person_terminal_headset"/>
              <p:cNvPicPr>
                <a:picLocks noChangeAspect="1" noChangeArrowheads="1"/>
              </p:cNvPicPr>
              <p:nvPr/>
            </p:nvPicPr>
            <p:blipFill>
              <a:blip r:embed="rId3"/>
              <a:srcRect/>
              <a:stretch>
                <a:fillRect/>
              </a:stretch>
            </p:blipFill>
            <p:spPr bwMode="auto">
              <a:xfrm>
                <a:off x="1114" y="1947"/>
                <a:ext cx="230" cy="304"/>
              </a:xfrm>
              <a:prstGeom prst="rect">
                <a:avLst/>
              </a:prstGeom>
              <a:noFill/>
              <a:ln w="9525">
                <a:noFill/>
                <a:miter lim="800000"/>
                <a:headEnd/>
                <a:tailEnd/>
              </a:ln>
            </p:spPr>
          </p:pic>
          <p:pic>
            <p:nvPicPr>
              <p:cNvPr id="89201" name="Picture 38" descr="person_terminal_headset"/>
              <p:cNvPicPr>
                <a:picLocks noChangeAspect="1" noChangeArrowheads="1"/>
              </p:cNvPicPr>
              <p:nvPr/>
            </p:nvPicPr>
            <p:blipFill>
              <a:blip r:embed="rId3"/>
              <a:srcRect/>
              <a:stretch>
                <a:fillRect/>
              </a:stretch>
            </p:blipFill>
            <p:spPr bwMode="auto">
              <a:xfrm>
                <a:off x="1296" y="2304"/>
                <a:ext cx="406" cy="536"/>
              </a:xfrm>
              <a:prstGeom prst="rect">
                <a:avLst/>
              </a:prstGeom>
              <a:noFill/>
              <a:ln w="9525">
                <a:noFill/>
                <a:miter lim="800000"/>
                <a:headEnd/>
                <a:tailEnd/>
              </a:ln>
            </p:spPr>
          </p:pic>
          <p:pic>
            <p:nvPicPr>
              <p:cNvPr id="89202" name="Picture 39" descr="person_terminal_headset"/>
              <p:cNvPicPr>
                <a:picLocks noChangeAspect="1" noChangeArrowheads="1"/>
              </p:cNvPicPr>
              <p:nvPr/>
            </p:nvPicPr>
            <p:blipFill>
              <a:blip r:embed="rId3"/>
              <a:srcRect/>
              <a:stretch>
                <a:fillRect/>
              </a:stretch>
            </p:blipFill>
            <p:spPr bwMode="auto">
              <a:xfrm>
                <a:off x="951" y="2912"/>
                <a:ext cx="230" cy="304"/>
              </a:xfrm>
              <a:prstGeom prst="rect">
                <a:avLst/>
              </a:prstGeom>
              <a:noFill/>
              <a:ln w="9525">
                <a:noFill/>
                <a:miter lim="800000"/>
                <a:headEnd/>
                <a:tailEnd/>
              </a:ln>
            </p:spPr>
          </p:pic>
          <p:pic>
            <p:nvPicPr>
              <p:cNvPr id="89203" name="Picture 40" descr="person_terminal_headset"/>
              <p:cNvPicPr>
                <a:picLocks noChangeAspect="1" noChangeArrowheads="1"/>
              </p:cNvPicPr>
              <p:nvPr/>
            </p:nvPicPr>
            <p:blipFill>
              <a:blip r:embed="rId3"/>
              <a:srcRect/>
              <a:stretch>
                <a:fillRect/>
              </a:stretch>
            </p:blipFill>
            <p:spPr bwMode="auto">
              <a:xfrm>
                <a:off x="1929" y="2060"/>
                <a:ext cx="231" cy="304"/>
              </a:xfrm>
              <a:prstGeom prst="rect">
                <a:avLst/>
              </a:prstGeom>
              <a:noFill/>
              <a:ln w="9525">
                <a:noFill/>
                <a:miter lim="800000"/>
                <a:headEnd/>
                <a:tailEnd/>
              </a:ln>
            </p:spPr>
          </p:pic>
          <p:pic>
            <p:nvPicPr>
              <p:cNvPr id="89204" name="Picture 41" descr="person_terminal_headset"/>
              <p:cNvPicPr>
                <a:picLocks noChangeAspect="1" noChangeArrowheads="1"/>
              </p:cNvPicPr>
              <p:nvPr/>
            </p:nvPicPr>
            <p:blipFill>
              <a:blip r:embed="rId3"/>
              <a:srcRect/>
              <a:stretch>
                <a:fillRect/>
              </a:stretch>
            </p:blipFill>
            <p:spPr bwMode="auto">
              <a:xfrm>
                <a:off x="1807" y="2799"/>
                <a:ext cx="231" cy="303"/>
              </a:xfrm>
              <a:prstGeom prst="rect">
                <a:avLst/>
              </a:prstGeom>
              <a:noFill/>
              <a:ln w="9525">
                <a:noFill/>
                <a:miter lim="800000"/>
                <a:headEnd/>
                <a:tailEnd/>
              </a:ln>
            </p:spPr>
          </p:pic>
          <p:sp>
            <p:nvSpPr>
              <p:cNvPr id="89205" name="Line 42"/>
              <p:cNvSpPr>
                <a:spLocks noChangeShapeType="1"/>
              </p:cNvSpPr>
              <p:nvPr/>
            </p:nvSpPr>
            <p:spPr bwMode="auto">
              <a:xfrm flipV="1">
                <a:off x="816" y="2544"/>
                <a:ext cx="528" cy="48"/>
              </a:xfrm>
              <a:prstGeom prst="line">
                <a:avLst/>
              </a:prstGeom>
              <a:noFill/>
              <a:ln w="38100">
                <a:solidFill>
                  <a:srgbClr val="000000"/>
                </a:solidFill>
                <a:round/>
                <a:headEnd/>
                <a:tailEnd/>
              </a:ln>
            </p:spPr>
            <p:txBody>
              <a:bodyPr wrap="none" anchor="ctr"/>
              <a:lstStyle/>
              <a:p>
                <a:endParaRPr lang="nl-BE">
                  <a:latin typeface="+mn-lt"/>
                </a:endParaRPr>
              </a:p>
            </p:txBody>
          </p:sp>
          <p:sp>
            <p:nvSpPr>
              <p:cNvPr id="89206" name="Line 43"/>
              <p:cNvSpPr>
                <a:spLocks noChangeShapeType="1"/>
              </p:cNvSpPr>
              <p:nvPr/>
            </p:nvSpPr>
            <p:spPr bwMode="auto">
              <a:xfrm>
                <a:off x="1296" y="2160"/>
                <a:ext cx="144" cy="240"/>
              </a:xfrm>
              <a:prstGeom prst="line">
                <a:avLst/>
              </a:prstGeom>
              <a:noFill/>
              <a:ln w="38100">
                <a:solidFill>
                  <a:srgbClr val="000000"/>
                </a:solidFill>
                <a:round/>
                <a:headEnd/>
                <a:tailEnd/>
              </a:ln>
            </p:spPr>
            <p:txBody>
              <a:bodyPr wrap="none" anchor="ctr"/>
              <a:lstStyle/>
              <a:p>
                <a:endParaRPr lang="nl-BE">
                  <a:latin typeface="+mn-lt"/>
                </a:endParaRPr>
              </a:p>
            </p:txBody>
          </p:sp>
          <p:sp>
            <p:nvSpPr>
              <p:cNvPr id="89207" name="Line 44"/>
              <p:cNvSpPr>
                <a:spLocks noChangeShapeType="1"/>
              </p:cNvSpPr>
              <p:nvPr/>
            </p:nvSpPr>
            <p:spPr bwMode="auto">
              <a:xfrm flipV="1">
                <a:off x="1632" y="2304"/>
                <a:ext cx="288" cy="240"/>
              </a:xfrm>
              <a:prstGeom prst="line">
                <a:avLst/>
              </a:prstGeom>
              <a:noFill/>
              <a:ln w="38100">
                <a:solidFill>
                  <a:srgbClr val="000000"/>
                </a:solidFill>
                <a:round/>
                <a:headEnd/>
                <a:tailEnd/>
              </a:ln>
            </p:spPr>
            <p:txBody>
              <a:bodyPr wrap="none" anchor="ctr"/>
              <a:lstStyle/>
              <a:p>
                <a:endParaRPr lang="nl-BE">
                  <a:latin typeface="+mn-lt"/>
                </a:endParaRPr>
              </a:p>
            </p:txBody>
          </p:sp>
          <p:sp>
            <p:nvSpPr>
              <p:cNvPr id="89208" name="Line 45"/>
              <p:cNvSpPr>
                <a:spLocks noChangeShapeType="1"/>
              </p:cNvSpPr>
              <p:nvPr/>
            </p:nvSpPr>
            <p:spPr bwMode="auto">
              <a:xfrm flipV="1">
                <a:off x="1152" y="2832"/>
                <a:ext cx="192" cy="192"/>
              </a:xfrm>
              <a:prstGeom prst="line">
                <a:avLst/>
              </a:prstGeom>
              <a:noFill/>
              <a:ln w="38100">
                <a:solidFill>
                  <a:srgbClr val="000000"/>
                </a:solidFill>
                <a:round/>
                <a:headEnd/>
                <a:tailEnd/>
              </a:ln>
            </p:spPr>
            <p:txBody>
              <a:bodyPr wrap="none" anchor="ctr"/>
              <a:lstStyle/>
              <a:p>
                <a:endParaRPr lang="nl-BE">
                  <a:latin typeface="+mn-lt"/>
                </a:endParaRPr>
              </a:p>
            </p:txBody>
          </p:sp>
          <p:sp>
            <p:nvSpPr>
              <p:cNvPr id="89209" name="Line 46"/>
              <p:cNvSpPr>
                <a:spLocks noChangeShapeType="1"/>
              </p:cNvSpPr>
              <p:nvPr/>
            </p:nvSpPr>
            <p:spPr bwMode="auto">
              <a:xfrm flipH="1" flipV="1">
                <a:off x="1680" y="2688"/>
                <a:ext cx="240" cy="192"/>
              </a:xfrm>
              <a:prstGeom prst="line">
                <a:avLst/>
              </a:prstGeom>
              <a:noFill/>
              <a:ln w="38100">
                <a:solidFill>
                  <a:srgbClr val="000000"/>
                </a:solidFill>
                <a:round/>
                <a:headEnd/>
                <a:tailEnd/>
              </a:ln>
            </p:spPr>
            <p:txBody>
              <a:bodyPr wrap="none" anchor="ctr"/>
              <a:lstStyle/>
              <a:p>
                <a:endParaRPr lang="nl-BE">
                  <a:latin typeface="+mn-lt"/>
                </a:endParaRPr>
              </a:p>
            </p:txBody>
          </p:sp>
          <p:sp>
            <p:nvSpPr>
              <p:cNvPr id="89210" name="Line 47"/>
              <p:cNvSpPr>
                <a:spLocks noChangeShapeType="1"/>
              </p:cNvSpPr>
              <p:nvPr/>
            </p:nvSpPr>
            <p:spPr bwMode="auto">
              <a:xfrm flipV="1">
                <a:off x="816" y="2208"/>
                <a:ext cx="384" cy="384"/>
              </a:xfrm>
              <a:prstGeom prst="line">
                <a:avLst/>
              </a:prstGeom>
              <a:noFill/>
              <a:ln w="38100">
                <a:solidFill>
                  <a:srgbClr val="000000"/>
                </a:solidFill>
                <a:prstDash val="sysDot"/>
                <a:round/>
                <a:headEnd/>
                <a:tailEnd/>
              </a:ln>
            </p:spPr>
            <p:txBody>
              <a:bodyPr wrap="none" anchor="ctr"/>
              <a:lstStyle/>
              <a:p>
                <a:endParaRPr lang="nl-BE">
                  <a:latin typeface="+mn-lt"/>
                </a:endParaRPr>
              </a:p>
            </p:txBody>
          </p:sp>
          <p:sp>
            <p:nvSpPr>
              <p:cNvPr id="89211" name="Line 48"/>
              <p:cNvSpPr>
                <a:spLocks noChangeShapeType="1"/>
              </p:cNvSpPr>
              <p:nvPr/>
            </p:nvSpPr>
            <p:spPr bwMode="auto">
              <a:xfrm flipV="1">
                <a:off x="1968" y="2304"/>
                <a:ext cx="48" cy="576"/>
              </a:xfrm>
              <a:prstGeom prst="line">
                <a:avLst/>
              </a:prstGeom>
              <a:noFill/>
              <a:ln w="38100">
                <a:solidFill>
                  <a:srgbClr val="000000"/>
                </a:solidFill>
                <a:prstDash val="sysDot"/>
                <a:round/>
                <a:headEnd/>
                <a:tailEnd/>
              </a:ln>
            </p:spPr>
            <p:txBody>
              <a:bodyPr wrap="none" anchor="ctr"/>
              <a:lstStyle/>
              <a:p>
                <a:endParaRPr lang="nl-BE">
                  <a:latin typeface="+mn-lt"/>
                </a:endParaRPr>
              </a:p>
            </p:txBody>
          </p:sp>
          <p:sp>
            <p:nvSpPr>
              <p:cNvPr id="89212" name="Line 49"/>
              <p:cNvSpPr>
                <a:spLocks noChangeShapeType="1"/>
              </p:cNvSpPr>
              <p:nvPr/>
            </p:nvSpPr>
            <p:spPr bwMode="auto">
              <a:xfrm flipH="1" flipV="1">
                <a:off x="1296" y="2064"/>
                <a:ext cx="672" cy="144"/>
              </a:xfrm>
              <a:prstGeom prst="line">
                <a:avLst/>
              </a:prstGeom>
              <a:noFill/>
              <a:ln w="38100">
                <a:solidFill>
                  <a:srgbClr val="000000"/>
                </a:solidFill>
                <a:prstDash val="sysDot"/>
                <a:round/>
                <a:headEnd/>
                <a:tailEnd/>
              </a:ln>
            </p:spPr>
            <p:txBody>
              <a:bodyPr wrap="none" anchor="ctr"/>
              <a:lstStyle/>
              <a:p>
                <a:endParaRPr lang="nl-BE">
                  <a:latin typeface="+mn-lt"/>
                </a:endParaRPr>
              </a:p>
            </p:txBody>
          </p:sp>
          <p:sp>
            <p:nvSpPr>
              <p:cNvPr id="89213" name="Line 50"/>
              <p:cNvSpPr>
                <a:spLocks noChangeShapeType="1"/>
              </p:cNvSpPr>
              <p:nvPr/>
            </p:nvSpPr>
            <p:spPr bwMode="auto">
              <a:xfrm flipH="1">
                <a:off x="1152" y="3072"/>
                <a:ext cx="672" cy="48"/>
              </a:xfrm>
              <a:prstGeom prst="line">
                <a:avLst/>
              </a:prstGeom>
              <a:noFill/>
              <a:ln w="38100">
                <a:solidFill>
                  <a:srgbClr val="000000"/>
                </a:solidFill>
                <a:prstDash val="sysDot"/>
                <a:round/>
                <a:headEnd/>
                <a:tailEnd/>
              </a:ln>
            </p:spPr>
            <p:txBody>
              <a:bodyPr wrap="none" anchor="ctr"/>
              <a:lstStyle/>
              <a:p>
                <a:endParaRPr lang="nl-BE">
                  <a:latin typeface="+mn-lt"/>
                </a:endParaRPr>
              </a:p>
            </p:txBody>
          </p:sp>
          <p:sp>
            <p:nvSpPr>
              <p:cNvPr id="89214" name="Line 51"/>
              <p:cNvSpPr>
                <a:spLocks noChangeShapeType="1"/>
              </p:cNvSpPr>
              <p:nvPr/>
            </p:nvSpPr>
            <p:spPr bwMode="auto">
              <a:xfrm flipH="1" flipV="1">
                <a:off x="768" y="2640"/>
                <a:ext cx="240" cy="384"/>
              </a:xfrm>
              <a:prstGeom prst="line">
                <a:avLst/>
              </a:prstGeom>
              <a:noFill/>
              <a:ln w="38100">
                <a:solidFill>
                  <a:srgbClr val="000000"/>
                </a:solidFill>
                <a:prstDash val="sysDot"/>
                <a:round/>
                <a:headEnd/>
                <a:tailEnd/>
              </a:ln>
            </p:spPr>
            <p:txBody>
              <a:bodyPr wrap="none" anchor="ctr"/>
              <a:lstStyle/>
              <a:p>
                <a:endParaRPr lang="nl-BE">
                  <a:latin typeface="+mn-lt"/>
                </a:endParaRPr>
              </a:p>
            </p:txBody>
          </p:sp>
        </p:grpSp>
      </p:grpSp>
      <p:grpSp>
        <p:nvGrpSpPr>
          <p:cNvPr id="89121" name="Group 52"/>
          <p:cNvGrpSpPr>
            <a:grpSpLocks/>
          </p:cNvGrpSpPr>
          <p:nvPr/>
        </p:nvGrpSpPr>
        <p:grpSpPr bwMode="auto">
          <a:xfrm>
            <a:off x="6172200" y="2944813"/>
            <a:ext cx="3832225" cy="2308225"/>
            <a:chOff x="2352" y="2064"/>
            <a:chExt cx="3552" cy="2112"/>
          </a:xfrm>
        </p:grpSpPr>
        <p:sp>
          <p:nvSpPr>
            <p:cNvPr id="89151" name="Oval 53"/>
            <p:cNvSpPr>
              <a:spLocks noChangeArrowheads="1"/>
            </p:cNvSpPr>
            <p:nvPr/>
          </p:nvSpPr>
          <p:spPr bwMode="auto">
            <a:xfrm>
              <a:off x="4128" y="2784"/>
              <a:ext cx="1776" cy="1296"/>
            </a:xfrm>
            <a:prstGeom prst="ellipse">
              <a:avLst/>
            </a:prstGeom>
            <a:solidFill>
              <a:srgbClr val="CCCCFF"/>
            </a:solidFill>
            <a:ln w="9525">
              <a:solidFill>
                <a:srgbClr val="CCCCFF"/>
              </a:solidFill>
              <a:round/>
              <a:headEnd/>
              <a:tailEnd/>
            </a:ln>
          </p:spPr>
          <p:txBody>
            <a:bodyPr wrap="none" anchor="ctr"/>
            <a:lstStyle/>
            <a:p>
              <a:endParaRPr lang="nl-BE">
                <a:latin typeface="+mn-lt"/>
              </a:endParaRPr>
            </a:p>
          </p:txBody>
        </p:sp>
        <p:grpSp>
          <p:nvGrpSpPr>
            <p:cNvPr id="89152" name="Group 54"/>
            <p:cNvGrpSpPr>
              <a:grpSpLocks/>
            </p:cNvGrpSpPr>
            <p:nvPr/>
          </p:nvGrpSpPr>
          <p:grpSpPr bwMode="auto">
            <a:xfrm>
              <a:off x="2352" y="2832"/>
              <a:ext cx="1776" cy="1344"/>
              <a:chOff x="96" y="2112"/>
              <a:chExt cx="1776" cy="1344"/>
            </a:xfrm>
          </p:grpSpPr>
          <p:sp>
            <p:nvSpPr>
              <p:cNvPr id="89179" name="Oval 55"/>
              <p:cNvSpPr>
                <a:spLocks noChangeArrowheads="1"/>
              </p:cNvSpPr>
              <p:nvPr/>
            </p:nvSpPr>
            <p:spPr bwMode="auto">
              <a:xfrm>
                <a:off x="96" y="2160"/>
                <a:ext cx="1776" cy="1296"/>
              </a:xfrm>
              <a:prstGeom prst="ellipse">
                <a:avLst/>
              </a:prstGeom>
              <a:solidFill>
                <a:schemeClr val="accent1"/>
              </a:solidFill>
              <a:ln w="9525">
                <a:solidFill>
                  <a:srgbClr val="FFFF66"/>
                </a:solidFill>
                <a:round/>
                <a:headEnd/>
                <a:tailEnd/>
              </a:ln>
            </p:spPr>
            <p:txBody>
              <a:bodyPr wrap="none" anchor="ctr"/>
              <a:lstStyle/>
              <a:p>
                <a:endParaRPr lang="nl-BE">
                  <a:latin typeface="+mn-lt"/>
                </a:endParaRPr>
              </a:p>
            </p:txBody>
          </p:sp>
          <p:grpSp>
            <p:nvGrpSpPr>
              <p:cNvPr id="89180" name="Group 56"/>
              <p:cNvGrpSpPr>
                <a:grpSpLocks/>
              </p:cNvGrpSpPr>
              <p:nvPr/>
            </p:nvGrpSpPr>
            <p:grpSpPr bwMode="auto">
              <a:xfrm>
                <a:off x="144" y="2112"/>
                <a:ext cx="1536" cy="1269"/>
                <a:chOff x="624" y="1947"/>
                <a:chExt cx="1536" cy="1269"/>
              </a:xfrm>
            </p:grpSpPr>
            <p:pic>
              <p:nvPicPr>
                <p:cNvPr id="89181" name="Picture 57" descr="person_terminal_headset"/>
                <p:cNvPicPr>
                  <a:picLocks noChangeAspect="1" noChangeArrowheads="1"/>
                </p:cNvPicPr>
                <p:nvPr/>
              </p:nvPicPr>
              <p:blipFill>
                <a:blip r:embed="rId3"/>
                <a:srcRect/>
                <a:stretch>
                  <a:fillRect/>
                </a:stretch>
              </p:blipFill>
              <p:spPr bwMode="auto">
                <a:xfrm>
                  <a:off x="624" y="2476"/>
                  <a:ext cx="231" cy="304"/>
                </a:xfrm>
                <a:prstGeom prst="rect">
                  <a:avLst/>
                </a:prstGeom>
                <a:noFill/>
                <a:ln w="9525">
                  <a:noFill/>
                  <a:miter lim="800000"/>
                  <a:headEnd/>
                  <a:tailEnd/>
                </a:ln>
              </p:spPr>
            </p:pic>
            <p:pic>
              <p:nvPicPr>
                <p:cNvPr id="89182" name="Picture 58" descr="person_terminal_headset"/>
                <p:cNvPicPr>
                  <a:picLocks noChangeAspect="1" noChangeArrowheads="1"/>
                </p:cNvPicPr>
                <p:nvPr/>
              </p:nvPicPr>
              <p:blipFill>
                <a:blip r:embed="rId3"/>
                <a:srcRect/>
                <a:stretch>
                  <a:fillRect/>
                </a:stretch>
              </p:blipFill>
              <p:spPr bwMode="auto">
                <a:xfrm>
                  <a:off x="1114" y="1947"/>
                  <a:ext cx="230" cy="304"/>
                </a:xfrm>
                <a:prstGeom prst="rect">
                  <a:avLst/>
                </a:prstGeom>
                <a:noFill/>
                <a:ln w="9525">
                  <a:noFill/>
                  <a:miter lim="800000"/>
                  <a:headEnd/>
                  <a:tailEnd/>
                </a:ln>
              </p:spPr>
            </p:pic>
            <p:pic>
              <p:nvPicPr>
                <p:cNvPr id="89183" name="Picture 59" descr="person_terminal_headset"/>
                <p:cNvPicPr>
                  <a:picLocks noChangeAspect="1" noChangeArrowheads="1"/>
                </p:cNvPicPr>
                <p:nvPr/>
              </p:nvPicPr>
              <p:blipFill>
                <a:blip r:embed="rId3"/>
                <a:srcRect/>
                <a:stretch>
                  <a:fillRect/>
                </a:stretch>
              </p:blipFill>
              <p:spPr bwMode="auto">
                <a:xfrm>
                  <a:off x="1296" y="2304"/>
                  <a:ext cx="406" cy="536"/>
                </a:xfrm>
                <a:prstGeom prst="rect">
                  <a:avLst/>
                </a:prstGeom>
                <a:noFill/>
                <a:ln w="9525">
                  <a:noFill/>
                  <a:miter lim="800000"/>
                  <a:headEnd/>
                  <a:tailEnd/>
                </a:ln>
              </p:spPr>
            </p:pic>
            <p:pic>
              <p:nvPicPr>
                <p:cNvPr id="89184" name="Picture 60" descr="person_terminal_headset"/>
                <p:cNvPicPr>
                  <a:picLocks noChangeAspect="1" noChangeArrowheads="1"/>
                </p:cNvPicPr>
                <p:nvPr/>
              </p:nvPicPr>
              <p:blipFill>
                <a:blip r:embed="rId3"/>
                <a:srcRect/>
                <a:stretch>
                  <a:fillRect/>
                </a:stretch>
              </p:blipFill>
              <p:spPr bwMode="auto">
                <a:xfrm>
                  <a:off x="951" y="2912"/>
                  <a:ext cx="230" cy="304"/>
                </a:xfrm>
                <a:prstGeom prst="rect">
                  <a:avLst/>
                </a:prstGeom>
                <a:noFill/>
                <a:ln w="9525">
                  <a:noFill/>
                  <a:miter lim="800000"/>
                  <a:headEnd/>
                  <a:tailEnd/>
                </a:ln>
              </p:spPr>
            </p:pic>
            <p:pic>
              <p:nvPicPr>
                <p:cNvPr id="89185" name="Picture 61" descr="person_terminal_headset"/>
                <p:cNvPicPr>
                  <a:picLocks noChangeAspect="1" noChangeArrowheads="1"/>
                </p:cNvPicPr>
                <p:nvPr/>
              </p:nvPicPr>
              <p:blipFill>
                <a:blip r:embed="rId3"/>
                <a:srcRect/>
                <a:stretch>
                  <a:fillRect/>
                </a:stretch>
              </p:blipFill>
              <p:spPr bwMode="auto">
                <a:xfrm>
                  <a:off x="1929" y="2060"/>
                  <a:ext cx="231" cy="304"/>
                </a:xfrm>
                <a:prstGeom prst="rect">
                  <a:avLst/>
                </a:prstGeom>
                <a:noFill/>
                <a:ln w="9525">
                  <a:noFill/>
                  <a:miter lim="800000"/>
                  <a:headEnd/>
                  <a:tailEnd/>
                </a:ln>
              </p:spPr>
            </p:pic>
            <p:pic>
              <p:nvPicPr>
                <p:cNvPr id="89186" name="Picture 62" descr="person_terminal_headset"/>
                <p:cNvPicPr>
                  <a:picLocks noChangeAspect="1" noChangeArrowheads="1"/>
                </p:cNvPicPr>
                <p:nvPr/>
              </p:nvPicPr>
              <p:blipFill>
                <a:blip r:embed="rId3"/>
                <a:srcRect/>
                <a:stretch>
                  <a:fillRect/>
                </a:stretch>
              </p:blipFill>
              <p:spPr bwMode="auto">
                <a:xfrm>
                  <a:off x="1807" y="2799"/>
                  <a:ext cx="231" cy="303"/>
                </a:xfrm>
                <a:prstGeom prst="rect">
                  <a:avLst/>
                </a:prstGeom>
                <a:noFill/>
                <a:ln w="9525">
                  <a:noFill/>
                  <a:miter lim="800000"/>
                  <a:headEnd/>
                  <a:tailEnd/>
                </a:ln>
              </p:spPr>
            </p:pic>
            <p:sp>
              <p:nvSpPr>
                <p:cNvPr id="89187" name="Line 63"/>
                <p:cNvSpPr>
                  <a:spLocks noChangeShapeType="1"/>
                </p:cNvSpPr>
                <p:nvPr/>
              </p:nvSpPr>
              <p:spPr bwMode="auto">
                <a:xfrm flipV="1">
                  <a:off x="816" y="2544"/>
                  <a:ext cx="528" cy="48"/>
                </a:xfrm>
                <a:prstGeom prst="line">
                  <a:avLst/>
                </a:prstGeom>
                <a:noFill/>
                <a:ln w="38100">
                  <a:solidFill>
                    <a:srgbClr val="000000"/>
                  </a:solidFill>
                  <a:round/>
                  <a:headEnd/>
                  <a:tailEnd/>
                </a:ln>
              </p:spPr>
              <p:txBody>
                <a:bodyPr wrap="none" anchor="ctr"/>
                <a:lstStyle/>
                <a:p>
                  <a:endParaRPr lang="nl-BE">
                    <a:latin typeface="+mn-lt"/>
                  </a:endParaRPr>
                </a:p>
              </p:txBody>
            </p:sp>
            <p:sp>
              <p:nvSpPr>
                <p:cNvPr id="89188" name="Line 64"/>
                <p:cNvSpPr>
                  <a:spLocks noChangeShapeType="1"/>
                </p:cNvSpPr>
                <p:nvPr/>
              </p:nvSpPr>
              <p:spPr bwMode="auto">
                <a:xfrm>
                  <a:off x="1296" y="2160"/>
                  <a:ext cx="144" cy="240"/>
                </a:xfrm>
                <a:prstGeom prst="line">
                  <a:avLst/>
                </a:prstGeom>
                <a:noFill/>
                <a:ln w="38100">
                  <a:solidFill>
                    <a:srgbClr val="000000"/>
                  </a:solidFill>
                  <a:round/>
                  <a:headEnd/>
                  <a:tailEnd/>
                </a:ln>
              </p:spPr>
              <p:txBody>
                <a:bodyPr wrap="none" anchor="ctr"/>
                <a:lstStyle/>
                <a:p>
                  <a:endParaRPr lang="nl-BE">
                    <a:latin typeface="+mn-lt"/>
                  </a:endParaRPr>
                </a:p>
              </p:txBody>
            </p:sp>
            <p:sp>
              <p:nvSpPr>
                <p:cNvPr id="89189" name="Line 65"/>
                <p:cNvSpPr>
                  <a:spLocks noChangeShapeType="1"/>
                </p:cNvSpPr>
                <p:nvPr/>
              </p:nvSpPr>
              <p:spPr bwMode="auto">
                <a:xfrm flipV="1">
                  <a:off x="1632" y="2304"/>
                  <a:ext cx="288" cy="240"/>
                </a:xfrm>
                <a:prstGeom prst="line">
                  <a:avLst/>
                </a:prstGeom>
                <a:noFill/>
                <a:ln w="38100">
                  <a:solidFill>
                    <a:srgbClr val="000000"/>
                  </a:solidFill>
                  <a:round/>
                  <a:headEnd/>
                  <a:tailEnd/>
                </a:ln>
              </p:spPr>
              <p:txBody>
                <a:bodyPr wrap="none" anchor="ctr"/>
                <a:lstStyle/>
                <a:p>
                  <a:endParaRPr lang="nl-BE">
                    <a:latin typeface="+mn-lt"/>
                  </a:endParaRPr>
                </a:p>
              </p:txBody>
            </p:sp>
            <p:sp>
              <p:nvSpPr>
                <p:cNvPr id="89190" name="Line 66"/>
                <p:cNvSpPr>
                  <a:spLocks noChangeShapeType="1"/>
                </p:cNvSpPr>
                <p:nvPr/>
              </p:nvSpPr>
              <p:spPr bwMode="auto">
                <a:xfrm flipV="1">
                  <a:off x="1152" y="2832"/>
                  <a:ext cx="192" cy="192"/>
                </a:xfrm>
                <a:prstGeom prst="line">
                  <a:avLst/>
                </a:prstGeom>
                <a:noFill/>
                <a:ln w="38100">
                  <a:solidFill>
                    <a:srgbClr val="000000"/>
                  </a:solidFill>
                  <a:round/>
                  <a:headEnd/>
                  <a:tailEnd/>
                </a:ln>
              </p:spPr>
              <p:txBody>
                <a:bodyPr wrap="none" anchor="ctr"/>
                <a:lstStyle/>
                <a:p>
                  <a:endParaRPr lang="nl-BE">
                    <a:latin typeface="+mn-lt"/>
                  </a:endParaRPr>
                </a:p>
              </p:txBody>
            </p:sp>
            <p:sp>
              <p:nvSpPr>
                <p:cNvPr id="89191" name="Line 67"/>
                <p:cNvSpPr>
                  <a:spLocks noChangeShapeType="1"/>
                </p:cNvSpPr>
                <p:nvPr/>
              </p:nvSpPr>
              <p:spPr bwMode="auto">
                <a:xfrm flipH="1" flipV="1">
                  <a:off x="1680" y="2688"/>
                  <a:ext cx="240" cy="192"/>
                </a:xfrm>
                <a:prstGeom prst="line">
                  <a:avLst/>
                </a:prstGeom>
                <a:noFill/>
                <a:ln w="38100">
                  <a:solidFill>
                    <a:srgbClr val="000000"/>
                  </a:solidFill>
                  <a:round/>
                  <a:headEnd/>
                  <a:tailEnd/>
                </a:ln>
              </p:spPr>
              <p:txBody>
                <a:bodyPr wrap="none" anchor="ctr"/>
                <a:lstStyle/>
                <a:p>
                  <a:endParaRPr lang="nl-BE">
                    <a:latin typeface="+mn-lt"/>
                  </a:endParaRPr>
                </a:p>
              </p:txBody>
            </p:sp>
            <p:sp>
              <p:nvSpPr>
                <p:cNvPr id="89192" name="Line 68"/>
                <p:cNvSpPr>
                  <a:spLocks noChangeShapeType="1"/>
                </p:cNvSpPr>
                <p:nvPr/>
              </p:nvSpPr>
              <p:spPr bwMode="auto">
                <a:xfrm flipV="1">
                  <a:off x="816" y="2208"/>
                  <a:ext cx="384" cy="384"/>
                </a:xfrm>
                <a:prstGeom prst="line">
                  <a:avLst/>
                </a:prstGeom>
                <a:noFill/>
                <a:ln w="38100">
                  <a:solidFill>
                    <a:srgbClr val="000000"/>
                  </a:solidFill>
                  <a:prstDash val="sysDot"/>
                  <a:round/>
                  <a:headEnd/>
                  <a:tailEnd/>
                </a:ln>
              </p:spPr>
              <p:txBody>
                <a:bodyPr wrap="none" anchor="ctr"/>
                <a:lstStyle/>
                <a:p>
                  <a:endParaRPr lang="nl-BE">
                    <a:latin typeface="+mn-lt"/>
                  </a:endParaRPr>
                </a:p>
              </p:txBody>
            </p:sp>
            <p:sp>
              <p:nvSpPr>
                <p:cNvPr id="89193" name="Line 69"/>
                <p:cNvSpPr>
                  <a:spLocks noChangeShapeType="1"/>
                </p:cNvSpPr>
                <p:nvPr/>
              </p:nvSpPr>
              <p:spPr bwMode="auto">
                <a:xfrm flipV="1">
                  <a:off x="1968" y="2304"/>
                  <a:ext cx="48" cy="576"/>
                </a:xfrm>
                <a:prstGeom prst="line">
                  <a:avLst/>
                </a:prstGeom>
                <a:noFill/>
                <a:ln w="38100">
                  <a:solidFill>
                    <a:srgbClr val="000000"/>
                  </a:solidFill>
                  <a:prstDash val="sysDot"/>
                  <a:round/>
                  <a:headEnd/>
                  <a:tailEnd/>
                </a:ln>
              </p:spPr>
              <p:txBody>
                <a:bodyPr wrap="none" anchor="ctr"/>
                <a:lstStyle/>
                <a:p>
                  <a:endParaRPr lang="nl-BE">
                    <a:latin typeface="+mn-lt"/>
                  </a:endParaRPr>
                </a:p>
              </p:txBody>
            </p:sp>
            <p:sp>
              <p:nvSpPr>
                <p:cNvPr id="89194" name="Line 70"/>
                <p:cNvSpPr>
                  <a:spLocks noChangeShapeType="1"/>
                </p:cNvSpPr>
                <p:nvPr/>
              </p:nvSpPr>
              <p:spPr bwMode="auto">
                <a:xfrm flipH="1" flipV="1">
                  <a:off x="1296" y="2064"/>
                  <a:ext cx="672" cy="144"/>
                </a:xfrm>
                <a:prstGeom prst="line">
                  <a:avLst/>
                </a:prstGeom>
                <a:noFill/>
                <a:ln w="38100">
                  <a:solidFill>
                    <a:srgbClr val="000000"/>
                  </a:solidFill>
                  <a:prstDash val="sysDot"/>
                  <a:round/>
                  <a:headEnd/>
                  <a:tailEnd/>
                </a:ln>
              </p:spPr>
              <p:txBody>
                <a:bodyPr wrap="none" anchor="ctr"/>
                <a:lstStyle/>
                <a:p>
                  <a:endParaRPr lang="nl-BE">
                    <a:latin typeface="+mn-lt"/>
                  </a:endParaRPr>
                </a:p>
              </p:txBody>
            </p:sp>
            <p:sp>
              <p:nvSpPr>
                <p:cNvPr id="89195" name="Line 71"/>
                <p:cNvSpPr>
                  <a:spLocks noChangeShapeType="1"/>
                </p:cNvSpPr>
                <p:nvPr/>
              </p:nvSpPr>
              <p:spPr bwMode="auto">
                <a:xfrm flipH="1">
                  <a:off x="1152" y="3072"/>
                  <a:ext cx="672" cy="48"/>
                </a:xfrm>
                <a:prstGeom prst="line">
                  <a:avLst/>
                </a:prstGeom>
                <a:noFill/>
                <a:ln w="38100">
                  <a:solidFill>
                    <a:srgbClr val="000000"/>
                  </a:solidFill>
                  <a:prstDash val="sysDot"/>
                  <a:round/>
                  <a:headEnd/>
                  <a:tailEnd/>
                </a:ln>
              </p:spPr>
              <p:txBody>
                <a:bodyPr wrap="none" anchor="ctr"/>
                <a:lstStyle/>
                <a:p>
                  <a:endParaRPr lang="nl-BE">
                    <a:latin typeface="+mn-lt"/>
                  </a:endParaRPr>
                </a:p>
              </p:txBody>
            </p:sp>
            <p:sp>
              <p:nvSpPr>
                <p:cNvPr id="89196" name="Line 72"/>
                <p:cNvSpPr>
                  <a:spLocks noChangeShapeType="1"/>
                </p:cNvSpPr>
                <p:nvPr/>
              </p:nvSpPr>
              <p:spPr bwMode="auto">
                <a:xfrm flipH="1" flipV="1">
                  <a:off x="768" y="2640"/>
                  <a:ext cx="240" cy="384"/>
                </a:xfrm>
                <a:prstGeom prst="line">
                  <a:avLst/>
                </a:prstGeom>
                <a:noFill/>
                <a:ln w="38100">
                  <a:solidFill>
                    <a:srgbClr val="000000"/>
                  </a:solidFill>
                  <a:prstDash val="sysDot"/>
                  <a:round/>
                  <a:headEnd/>
                  <a:tailEnd/>
                </a:ln>
              </p:spPr>
              <p:txBody>
                <a:bodyPr wrap="none" anchor="ctr"/>
                <a:lstStyle/>
                <a:p>
                  <a:endParaRPr lang="nl-BE">
                    <a:latin typeface="+mn-lt"/>
                  </a:endParaRPr>
                </a:p>
              </p:txBody>
            </p:sp>
          </p:grpSp>
        </p:grpSp>
        <p:grpSp>
          <p:nvGrpSpPr>
            <p:cNvPr id="89153" name="Group 73"/>
            <p:cNvGrpSpPr>
              <a:grpSpLocks/>
            </p:cNvGrpSpPr>
            <p:nvPr/>
          </p:nvGrpSpPr>
          <p:grpSpPr bwMode="auto">
            <a:xfrm>
              <a:off x="4176" y="2784"/>
              <a:ext cx="1536" cy="1269"/>
              <a:chOff x="624" y="1947"/>
              <a:chExt cx="1536" cy="1269"/>
            </a:xfrm>
          </p:grpSpPr>
          <p:pic>
            <p:nvPicPr>
              <p:cNvPr id="89163" name="Picture 74" descr="person_terminal_headset"/>
              <p:cNvPicPr>
                <a:picLocks noChangeAspect="1" noChangeArrowheads="1"/>
              </p:cNvPicPr>
              <p:nvPr/>
            </p:nvPicPr>
            <p:blipFill>
              <a:blip r:embed="rId3"/>
              <a:srcRect/>
              <a:stretch>
                <a:fillRect/>
              </a:stretch>
            </p:blipFill>
            <p:spPr bwMode="auto">
              <a:xfrm>
                <a:off x="624" y="2476"/>
                <a:ext cx="231" cy="304"/>
              </a:xfrm>
              <a:prstGeom prst="rect">
                <a:avLst/>
              </a:prstGeom>
              <a:noFill/>
              <a:ln w="9525">
                <a:noFill/>
                <a:miter lim="800000"/>
                <a:headEnd/>
                <a:tailEnd/>
              </a:ln>
            </p:spPr>
          </p:pic>
          <p:pic>
            <p:nvPicPr>
              <p:cNvPr id="89164" name="Picture 75" descr="person_terminal_headset"/>
              <p:cNvPicPr>
                <a:picLocks noChangeAspect="1" noChangeArrowheads="1"/>
              </p:cNvPicPr>
              <p:nvPr/>
            </p:nvPicPr>
            <p:blipFill>
              <a:blip r:embed="rId3"/>
              <a:srcRect/>
              <a:stretch>
                <a:fillRect/>
              </a:stretch>
            </p:blipFill>
            <p:spPr bwMode="auto">
              <a:xfrm>
                <a:off x="1114" y="1947"/>
                <a:ext cx="230" cy="304"/>
              </a:xfrm>
              <a:prstGeom prst="rect">
                <a:avLst/>
              </a:prstGeom>
              <a:noFill/>
              <a:ln w="9525">
                <a:noFill/>
                <a:miter lim="800000"/>
                <a:headEnd/>
                <a:tailEnd/>
              </a:ln>
            </p:spPr>
          </p:pic>
          <p:pic>
            <p:nvPicPr>
              <p:cNvPr id="89165" name="Picture 76" descr="person_terminal_headset"/>
              <p:cNvPicPr>
                <a:picLocks noChangeAspect="1" noChangeArrowheads="1"/>
              </p:cNvPicPr>
              <p:nvPr/>
            </p:nvPicPr>
            <p:blipFill>
              <a:blip r:embed="rId3"/>
              <a:srcRect/>
              <a:stretch>
                <a:fillRect/>
              </a:stretch>
            </p:blipFill>
            <p:spPr bwMode="auto">
              <a:xfrm>
                <a:off x="1296" y="2304"/>
                <a:ext cx="406" cy="536"/>
              </a:xfrm>
              <a:prstGeom prst="rect">
                <a:avLst/>
              </a:prstGeom>
              <a:noFill/>
              <a:ln w="9525">
                <a:noFill/>
                <a:miter lim="800000"/>
                <a:headEnd/>
                <a:tailEnd/>
              </a:ln>
            </p:spPr>
          </p:pic>
          <p:pic>
            <p:nvPicPr>
              <p:cNvPr id="89166" name="Picture 77" descr="person_terminal_headset"/>
              <p:cNvPicPr>
                <a:picLocks noChangeAspect="1" noChangeArrowheads="1"/>
              </p:cNvPicPr>
              <p:nvPr/>
            </p:nvPicPr>
            <p:blipFill>
              <a:blip r:embed="rId3"/>
              <a:srcRect/>
              <a:stretch>
                <a:fillRect/>
              </a:stretch>
            </p:blipFill>
            <p:spPr bwMode="auto">
              <a:xfrm>
                <a:off x="951" y="2912"/>
                <a:ext cx="230" cy="304"/>
              </a:xfrm>
              <a:prstGeom prst="rect">
                <a:avLst/>
              </a:prstGeom>
              <a:noFill/>
              <a:ln w="9525">
                <a:noFill/>
                <a:miter lim="800000"/>
                <a:headEnd/>
                <a:tailEnd/>
              </a:ln>
            </p:spPr>
          </p:pic>
          <p:pic>
            <p:nvPicPr>
              <p:cNvPr id="89167" name="Picture 78" descr="person_terminal_headset"/>
              <p:cNvPicPr>
                <a:picLocks noChangeAspect="1" noChangeArrowheads="1"/>
              </p:cNvPicPr>
              <p:nvPr/>
            </p:nvPicPr>
            <p:blipFill>
              <a:blip r:embed="rId3"/>
              <a:srcRect/>
              <a:stretch>
                <a:fillRect/>
              </a:stretch>
            </p:blipFill>
            <p:spPr bwMode="auto">
              <a:xfrm>
                <a:off x="1929" y="2060"/>
                <a:ext cx="231" cy="304"/>
              </a:xfrm>
              <a:prstGeom prst="rect">
                <a:avLst/>
              </a:prstGeom>
              <a:noFill/>
              <a:ln w="9525">
                <a:noFill/>
                <a:miter lim="800000"/>
                <a:headEnd/>
                <a:tailEnd/>
              </a:ln>
            </p:spPr>
          </p:pic>
          <p:pic>
            <p:nvPicPr>
              <p:cNvPr id="89168" name="Picture 79" descr="person_terminal_headset"/>
              <p:cNvPicPr>
                <a:picLocks noChangeAspect="1" noChangeArrowheads="1"/>
              </p:cNvPicPr>
              <p:nvPr/>
            </p:nvPicPr>
            <p:blipFill>
              <a:blip r:embed="rId3"/>
              <a:srcRect/>
              <a:stretch>
                <a:fillRect/>
              </a:stretch>
            </p:blipFill>
            <p:spPr bwMode="auto">
              <a:xfrm>
                <a:off x="1807" y="2799"/>
                <a:ext cx="231" cy="303"/>
              </a:xfrm>
              <a:prstGeom prst="rect">
                <a:avLst/>
              </a:prstGeom>
              <a:noFill/>
              <a:ln w="9525">
                <a:noFill/>
                <a:miter lim="800000"/>
                <a:headEnd/>
                <a:tailEnd/>
              </a:ln>
            </p:spPr>
          </p:pic>
          <p:sp>
            <p:nvSpPr>
              <p:cNvPr id="89169" name="Line 80"/>
              <p:cNvSpPr>
                <a:spLocks noChangeShapeType="1"/>
              </p:cNvSpPr>
              <p:nvPr/>
            </p:nvSpPr>
            <p:spPr bwMode="auto">
              <a:xfrm flipV="1">
                <a:off x="816" y="2544"/>
                <a:ext cx="528" cy="48"/>
              </a:xfrm>
              <a:prstGeom prst="line">
                <a:avLst/>
              </a:prstGeom>
              <a:noFill/>
              <a:ln w="38100">
                <a:solidFill>
                  <a:srgbClr val="000000"/>
                </a:solidFill>
                <a:round/>
                <a:headEnd/>
                <a:tailEnd/>
              </a:ln>
            </p:spPr>
            <p:txBody>
              <a:bodyPr wrap="none" anchor="ctr"/>
              <a:lstStyle/>
              <a:p>
                <a:endParaRPr lang="nl-BE">
                  <a:latin typeface="+mn-lt"/>
                </a:endParaRPr>
              </a:p>
            </p:txBody>
          </p:sp>
          <p:sp>
            <p:nvSpPr>
              <p:cNvPr id="89170" name="Line 81"/>
              <p:cNvSpPr>
                <a:spLocks noChangeShapeType="1"/>
              </p:cNvSpPr>
              <p:nvPr/>
            </p:nvSpPr>
            <p:spPr bwMode="auto">
              <a:xfrm>
                <a:off x="1296" y="2160"/>
                <a:ext cx="144" cy="240"/>
              </a:xfrm>
              <a:prstGeom prst="line">
                <a:avLst/>
              </a:prstGeom>
              <a:noFill/>
              <a:ln w="38100">
                <a:solidFill>
                  <a:srgbClr val="000000"/>
                </a:solidFill>
                <a:round/>
                <a:headEnd/>
                <a:tailEnd/>
              </a:ln>
            </p:spPr>
            <p:txBody>
              <a:bodyPr wrap="none" anchor="ctr"/>
              <a:lstStyle/>
              <a:p>
                <a:endParaRPr lang="nl-BE">
                  <a:latin typeface="+mn-lt"/>
                </a:endParaRPr>
              </a:p>
            </p:txBody>
          </p:sp>
          <p:sp>
            <p:nvSpPr>
              <p:cNvPr id="89171" name="Line 82"/>
              <p:cNvSpPr>
                <a:spLocks noChangeShapeType="1"/>
              </p:cNvSpPr>
              <p:nvPr/>
            </p:nvSpPr>
            <p:spPr bwMode="auto">
              <a:xfrm flipV="1">
                <a:off x="1632" y="2304"/>
                <a:ext cx="288" cy="240"/>
              </a:xfrm>
              <a:prstGeom prst="line">
                <a:avLst/>
              </a:prstGeom>
              <a:noFill/>
              <a:ln w="38100">
                <a:solidFill>
                  <a:srgbClr val="000000"/>
                </a:solidFill>
                <a:round/>
                <a:headEnd/>
                <a:tailEnd/>
              </a:ln>
            </p:spPr>
            <p:txBody>
              <a:bodyPr wrap="none" anchor="ctr"/>
              <a:lstStyle/>
              <a:p>
                <a:endParaRPr lang="nl-BE">
                  <a:latin typeface="+mn-lt"/>
                </a:endParaRPr>
              </a:p>
            </p:txBody>
          </p:sp>
          <p:sp>
            <p:nvSpPr>
              <p:cNvPr id="89172" name="Line 83"/>
              <p:cNvSpPr>
                <a:spLocks noChangeShapeType="1"/>
              </p:cNvSpPr>
              <p:nvPr/>
            </p:nvSpPr>
            <p:spPr bwMode="auto">
              <a:xfrm flipV="1">
                <a:off x="1152" y="2832"/>
                <a:ext cx="192" cy="192"/>
              </a:xfrm>
              <a:prstGeom prst="line">
                <a:avLst/>
              </a:prstGeom>
              <a:noFill/>
              <a:ln w="38100">
                <a:solidFill>
                  <a:srgbClr val="000000"/>
                </a:solidFill>
                <a:round/>
                <a:headEnd/>
                <a:tailEnd/>
              </a:ln>
            </p:spPr>
            <p:txBody>
              <a:bodyPr wrap="none" anchor="ctr"/>
              <a:lstStyle/>
              <a:p>
                <a:endParaRPr lang="nl-BE">
                  <a:latin typeface="+mn-lt"/>
                </a:endParaRPr>
              </a:p>
            </p:txBody>
          </p:sp>
          <p:sp>
            <p:nvSpPr>
              <p:cNvPr id="89173" name="Line 84"/>
              <p:cNvSpPr>
                <a:spLocks noChangeShapeType="1"/>
              </p:cNvSpPr>
              <p:nvPr/>
            </p:nvSpPr>
            <p:spPr bwMode="auto">
              <a:xfrm flipH="1" flipV="1">
                <a:off x="1680" y="2688"/>
                <a:ext cx="240" cy="192"/>
              </a:xfrm>
              <a:prstGeom prst="line">
                <a:avLst/>
              </a:prstGeom>
              <a:noFill/>
              <a:ln w="38100">
                <a:solidFill>
                  <a:srgbClr val="000000"/>
                </a:solidFill>
                <a:round/>
                <a:headEnd/>
                <a:tailEnd/>
              </a:ln>
            </p:spPr>
            <p:txBody>
              <a:bodyPr wrap="none" anchor="ctr"/>
              <a:lstStyle/>
              <a:p>
                <a:endParaRPr lang="nl-BE">
                  <a:latin typeface="+mn-lt"/>
                </a:endParaRPr>
              </a:p>
            </p:txBody>
          </p:sp>
          <p:sp>
            <p:nvSpPr>
              <p:cNvPr id="89174" name="Line 85"/>
              <p:cNvSpPr>
                <a:spLocks noChangeShapeType="1"/>
              </p:cNvSpPr>
              <p:nvPr/>
            </p:nvSpPr>
            <p:spPr bwMode="auto">
              <a:xfrm flipV="1">
                <a:off x="816" y="2208"/>
                <a:ext cx="384" cy="384"/>
              </a:xfrm>
              <a:prstGeom prst="line">
                <a:avLst/>
              </a:prstGeom>
              <a:noFill/>
              <a:ln w="38100">
                <a:solidFill>
                  <a:srgbClr val="000000"/>
                </a:solidFill>
                <a:prstDash val="sysDot"/>
                <a:round/>
                <a:headEnd/>
                <a:tailEnd/>
              </a:ln>
            </p:spPr>
            <p:txBody>
              <a:bodyPr wrap="none" anchor="ctr"/>
              <a:lstStyle/>
              <a:p>
                <a:endParaRPr lang="nl-BE">
                  <a:latin typeface="+mn-lt"/>
                </a:endParaRPr>
              </a:p>
            </p:txBody>
          </p:sp>
          <p:sp>
            <p:nvSpPr>
              <p:cNvPr id="89175" name="Line 86"/>
              <p:cNvSpPr>
                <a:spLocks noChangeShapeType="1"/>
              </p:cNvSpPr>
              <p:nvPr/>
            </p:nvSpPr>
            <p:spPr bwMode="auto">
              <a:xfrm flipV="1">
                <a:off x="1968" y="2304"/>
                <a:ext cx="48" cy="576"/>
              </a:xfrm>
              <a:prstGeom prst="line">
                <a:avLst/>
              </a:prstGeom>
              <a:noFill/>
              <a:ln w="38100">
                <a:solidFill>
                  <a:srgbClr val="000000"/>
                </a:solidFill>
                <a:prstDash val="sysDot"/>
                <a:round/>
                <a:headEnd/>
                <a:tailEnd/>
              </a:ln>
            </p:spPr>
            <p:txBody>
              <a:bodyPr wrap="none" anchor="ctr"/>
              <a:lstStyle/>
              <a:p>
                <a:endParaRPr lang="nl-BE">
                  <a:latin typeface="+mn-lt"/>
                </a:endParaRPr>
              </a:p>
            </p:txBody>
          </p:sp>
          <p:sp>
            <p:nvSpPr>
              <p:cNvPr id="89176" name="Line 87"/>
              <p:cNvSpPr>
                <a:spLocks noChangeShapeType="1"/>
              </p:cNvSpPr>
              <p:nvPr/>
            </p:nvSpPr>
            <p:spPr bwMode="auto">
              <a:xfrm flipH="1" flipV="1">
                <a:off x="1296" y="2064"/>
                <a:ext cx="672" cy="144"/>
              </a:xfrm>
              <a:prstGeom prst="line">
                <a:avLst/>
              </a:prstGeom>
              <a:noFill/>
              <a:ln w="38100">
                <a:solidFill>
                  <a:srgbClr val="000000"/>
                </a:solidFill>
                <a:prstDash val="sysDot"/>
                <a:round/>
                <a:headEnd/>
                <a:tailEnd/>
              </a:ln>
            </p:spPr>
            <p:txBody>
              <a:bodyPr wrap="none" anchor="ctr"/>
              <a:lstStyle/>
              <a:p>
                <a:endParaRPr lang="nl-BE">
                  <a:latin typeface="+mn-lt"/>
                </a:endParaRPr>
              </a:p>
            </p:txBody>
          </p:sp>
          <p:sp>
            <p:nvSpPr>
              <p:cNvPr id="89177" name="Line 88"/>
              <p:cNvSpPr>
                <a:spLocks noChangeShapeType="1"/>
              </p:cNvSpPr>
              <p:nvPr/>
            </p:nvSpPr>
            <p:spPr bwMode="auto">
              <a:xfrm flipH="1">
                <a:off x="1152" y="3072"/>
                <a:ext cx="672" cy="48"/>
              </a:xfrm>
              <a:prstGeom prst="line">
                <a:avLst/>
              </a:prstGeom>
              <a:noFill/>
              <a:ln w="38100">
                <a:solidFill>
                  <a:srgbClr val="000000"/>
                </a:solidFill>
                <a:prstDash val="sysDot"/>
                <a:round/>
                <a:headEnd/>
                <a:tailEnd/>
              </a:ln>
            </p:spPr>
            <p:txBody>
              <a:bodyPr wrap="none" anchor="ctr"/>
              <a:lstStyle/>
              <a:p>
                <a:endParaRPr lang="nl-BE">
                  <a:latin typeface="+mn-lt"/>
                </a:endParaRPr>
              </a:p>
            </p:txBody>
          </p:sp>
          <p:sp>
            <p:nvSpPr>
              <p:cNvPr id="89178" name="Line 89"/>
              <p:cNvSpPr>
                <a:spLocks noChangeShapeType="1"/>
              </p:cNvSpPr>
              <p:nvPr/>
            </p:nvSpPr>
            <p:spPr bwMode="auto">
              <a:xfrm flipH="1" flipV="1">
                <a:off x="768" y="2640"/>
                <a:ext cx="240" cy="384"/>
              </a:xfrm>
              <a:prstGeom prst="line">
                <a:avLst/>
              </a:prstGeom>
              <a:noFill/>
              <a:ln w="38100">
                <a:solidFill>
                  <a:srgbClr val="000000"/>
                </a:solidFill>
                <a:prstDash val="sysDot"/>
                <a:round/>
                <a:headEnd/>
                <a:tailEnd/>
              </a:ln>
            </p:spPr>
            <p:txBody>
              <a:bodyPr wrap="none" anchor="ctr"/>
              <a:lstStyle/>
              <a:p>
                <a:endParaRPr lang="nl-BE">
                  <a:latin typeface="+mn-lt"/>
                </a:endParaRPr>
              </a:p>
            </p:txBody>
          </p:sp>
        </p:grpSp>
        <p:grpSp>
          <p:nvGrpSpPr>
            <p:cNvPr id="89154" name="Group 90"/>
            <p:cNvGrpSpPr>
              <a:grpSpLocks/>
            </p:cNvGrpSpPr>
            <p:nvPr/>
          </p:nvGrpSpPr>
          <p:grpSpPr bwMode="auto">
            <a:xfrm>
              <a:off x="3408" y="2064"/>
              <a:ext cx="1584" cy="1296"/>
              <a:chOff x="1056" y="1344"/>
              <a:chExt cx="1584" cy="1296"/>
            </a:xfrm>
          </p:grpSpPr>
          <p:sp>
            <p:nvSpPr>
              <p:cNvPr id="89160" name="Line 91"/>
              <p:cNvSpPr>
                <a:spLocks noChangeShapeType="1"/>
              </p:cNvSpPr>
              <p:nvPr/>
            </p:nvSpPr>
            <p:spPr bwMode="auto">
              <a:xfrm flipV="1">
                <a:off x="1056" y="1344"/>
                <a:ext cx="720" cy="1152"/>
              </a:xfrm>
              <a:prstGeom prst="line">
                <a:avLst/>
              </a:prstGeom>
              <a:noFill/>
              <a:ln w="38100">
                <a:solidFill>
                  <a:schemeClr val="tx1"/>
                </a:solidFill>
                <a:round/>
                <a:headEnd type="arrow" w="med" len="med"/>
                <a:tailEnd type="arrow" w="med" len="med"/>
              </a:ln>
            </p:spPr>
            <p:txBody>
              <a:bodyPr wrap="none" anchor="ctr"/>
              <a:lstStyle/>
              <a:p>
                <a:endParaRPr lang="nl-BE">
                  <a:latin typeface="+mn-lt"/>
                </a:endParaRPr>
              </a:p>
            </p:txBody>
          </p:sp>
          <p:sp>
            <p:nvSpPr>
              <p:cNvPr id="89161" name="Line 92"/>
              <p:cNvSpPr>
                <a:spLocks noChangeShapeType="1"/>
              </p:cNvSpPr>
              <p:nvPr/>
            </p:nvSpPr>
            <p:spPr bwMode="auto">
              <a:xfrm>
                <a:off x="1056" y="2592"/>
                <a:ext cx="1536" cy="48"/>
              </a:xfrm>
              <a:prstGeom prst="line">
                <a:avLst/>
              </a:prstGeom>
              <a:noFill/>
              <a:ln w="38100">
                <a:solidFill>
                  <a:schemeClr val="tx1"/>
                </a:solidFill>
                <a:round/>
                <a:headEnd type="arrow" w="med" len="med"/>
                <a:tailEnd type="arrow" w="med" len="med"/>
              </a:ln>
            </p:spPr>
            <p:txBody>
              <a:bodyPr wrap="none" anchor="ctr"/>
              <a:lstStyle/>
              <a:p>
                <a:endParaRPr lang="nl-BE">
                  <a:latin typeface="+mn-lt"/>
                </a:endParaRPr>
              </a:p>
            </p:txBody>
          </p:sp>
          <p:sp>
            <p:nvSpPr>
              <p:cNvPr id="89162" name="Line 93"/>
              <p:cNvSpPr>
                <a:spLocks noChangeShapeType="1"/>
              </p:cNvSpPr>
              <p:nvPr/>
            </p:nvSpPr>
            <p:spPr bwMode="auto">
              <a:xfrm>
                <a:off x="1872" y="1392"/>
                <a:ext cx="768" cy="1152"/>
              </a:xfrm>
              <a:prstGeom prst="line">
                <a:avLst/>
              </a:prstGeom>
              <a:noFill/>
              <a:ln w="38100">
                <a:solidFill>
                  <a:schemeClr val="tx1"/>
                </a:solidFill>
                <a:round/>
                <a:headEnd type="arrow" w="med" len="med"/>
                <a:tailEnd type="arrow" w="med" len="med"/>
              </a:ln>
            </p:spPr>
            <p:txBody>
              <a:bodyPr wrap="none" anchor="ctr"/>
              <a:lstStyle/>
              <a:p>
                <a:endParaRPr lang="nl-BE">
                  <a:latin typeface="+mn-lt"/>
                </a:endParaRPr>
              </a:p>
            </p:txBody>
          </p:sp>
        </p:grpSp>
        <p:grpSp>
          <p:nvGrpSpPr>
            <p:cNvPr id="89155" name="Group 94"/>
            <p:cNvGrpSpPr>
              <a:grpSpLocks/>
            </p:cNvGrpSpPr>
            <p:nvPr/>
          </p:nvGrpSpPr>
          <p:grpSpPr bwMode="auto">
            <a:xfrm>
              <a:off x="3072" y="2544"/>
              <a:ext cx="2400" cy="1392"/>
              <a:chOff x="720" y="1824"/>
              <a:chExt cx="2400" cy="1392"/>
            </a:xfrm>
          </p:grpSpPr>
          <p:sp>
            <p:nvSpPr>
              <p:cNvPr id="89156" name="Line 95"/>
              <p:cNvSpPr>
                <a:spLocks noChangeShapeType="1"/>
              </p:cNvSpPr>
              <p:nvPr/>
            </p:nvSpPr>
            <p:spPr bwMode="auto">
              <a:xfrm>
                <a:off x="1344" y="3168"/>
                <a:ext cx="816" cy="48"/>
              </a:xfrm>
              <a:prstGeom prst="line">
                <a:avLst/>
              </a:prstGeom>
              <a:noFill/>
              <a:ln w="38100">
                <a:solidFill>
                  <a:srgbClr val="FF0000"/>
                </a:solidFill>
                <a:prstDash val="sysDot"/>
                <a:round/>
                <a:headEnd/>
                <a:tailEnd/>
              </a:ln>
            </p:spPr>
            <p:txBody>
              <a:bodyPr wrap="none" anchor="ctr"/>
              <a:lstStyle/>
              <a:p>
                <a:endParaRPr lang="nl-BE">
                  <a:latin typeface="+mn-lt"/>
                </a:endParaRPr>
              </a:p>
            </p:txBody>
          </p:sp>
          <p:sp>
            <p:nvSpPr>
              <p:cNvPr id="89157" name="Line 96"/>
              <p:cNvSpPr>
                <a:spLocks noChangeShapeType="1"/>
              </p:cNvSpPr>
              <p:nvPr/>
            </p:nvSpPr>
            <p:spPr bwMode="auto">
              <a:xfrm>
                <a:off x="1056" y="2736"/>
                <a:ext cx="816" cy="48"/>
              </a:xfrm>
              <a:prstGeom prst="line">
                <a:avLst/>
              </a:prstGeom>
              <a:noFill/>
              <a:ln w="38100">
                <a:solidFill>
                  <a:srgbClr val="FF0000"/>
                </a:solidFill>
                <a:prstDash val="sysDot"/>
                <a:round/>
                <a:headEnd/>
                <a:tailEnd/>
              </a:ln>
            </p:spPr>
            <p:txBody>
              <a:bodyPr wrap="none" anchor="ctr"/>
              <a:lstStyle/>
              <a:p>
                <a:endParaRPr lang="nl-BE">
                  <a:latin typeface="+mn-lt"/>
                </a:endParaRPr>
              </a:p>
            </p:txBody>
          </p:sp>
          <p:sp>
            <p:nvSpPr>
              <p:cNvPr id="89158" name="Line 97"/>
              <p:cNvSpPr>
                <a:spLocks noChangeShapeType="1"/>
              </p:cNvSpPr>
              <p:nvPr/>
            </p:nvSpPr>
            <p:spPr bwMode="auto">
              <a:xfrm>
                <a:off x="720" y="2208"/>
                <a:ext cx="2400" cy="144"/>
              </a:xfrm>
              <a:prstGeom prst="line">
                <a:avLst/>
              </a:prstGeom>
              <a:noFill/>
              <a:ln w="38100">
                <a:solidFill>
                  <a:srgbClr val="FF0000"/>
                </a:solidFill>
                <a:prstDash val="sysDot"/>
                <a:round/>
                <a:headEnd/>
                <a:tailEnd/>
              </a:ln>
            </p:spPr>
            <p:txBody>
              <a:bodyPr wrap="none" anchor="ctr"/>
              <a:lstStyle/>
              <a:p>
                <a:endParaRPr lang="nl-BE">
                  <a:latin typeface="+mn-lt"/>
                </a:endParaRPr>
              </a:p>
            </p:txBody>
          </p:sp>
          <p:sp>
            <p:nvSpPr>
              <p:cNvPr id="89159" name="Line 98"/>
              <p:cNvSpPr>
                <a:spLocks noChangeShapeType="1"/>
              </p:cNvSpPr>
              <p:nvPr/>
            </p:nvSpPr>
            <p:spPr bwMode="auto">
              <a:xfrm flipV="1">
                <a:off x="1440" y="1824"/>
                <a:ext cx="624" cy="576"/>
              </a:xfrm>
              <a:prstGeom prst="line">
                <a:avLst/>
              </a:prstGeom>
              <a:noFill/>
              <a:ln w="38100">
                <a:solidFill>
                  <a:srgbClr val="FF0000"/>
                </a:solidFill>
                <a:prstDash val="sysDot"/>
                <a:round/>
                <a:headEnd/>
                <a:tailEnd/>
              </a:ln>
            </p:spPr>
            <p:txBody>
              <a:bodyPr wrap="none" anchor="ctr"/>
              <a:lstStyle/>
              <a:p>
                <a:endParaRPr lang="nl-BE">
                  <a:latin typeface="+mn-lt"/>
                </a:endParaRPr>
              </a:p>
            </p:txBody>
          </p:sp>
        </p:grpSp>
      </p:grpSp>
      <p:grpSp>
        <p:nvGrpSpPr>
          <p:cNvPr id="89122" name="Group 99"/>
          <p:cNvGrpSpPr>
            <a:grpSpLocks/>
          </p:cNvGrpSpPr>
          <p:nvPr/>
        </p:nvGrpSpPr>
        <p:grpSpPr bwMode="auto">
          <a:xfrm>
            <a:off x="3505200" y="2209800"/>
            <a:ext cx="2590800" cy="2895600"/>
            <a:chOff x="2352" y="1776"/>
            <a:chExt cx="1615" cy="1553"/>
          </a:xfrm>
        </p:grpSpPr>
        <p:pic>
          <p:nvPicPr>
            <p:cNvPr id="89130" name="Picture 100" descr="person_terminal_headset"/>
            <p:cNvPicPr>
              <a:picLocks noChangeAspect="1" noChangeArrowheads="1"/>
            </p:cNvPicPr>
            <p:nvPr/>
          </p:nvPicPr>
          <p:blipFill>
            <a:blip r:embed="rId3"/>
            <a:srcRect/>
            <a:stretch>
              <a:fillRect/>
            </a:stretch>
          </p:blipFill>
          <p:spPr bwMode="auto">
            <a:xfrm>
              <a:off x="2400" y="2064"/>
              <a:ext cx="271" cy="257"/>
            </a:xfrm>
            <a:prstGeom prst="rect">
              <a:avLst/>
            </a:prstGeom>
            <a:noFill/>
            <a:ln w="9525">
              <a:noFill/>
              <a:miter lim="800000"/>
              <a:headEnd/>
              <a:tailEnd/>
            </a:ln>
          </p:spPr>
        </p:pic>
        <p:pic>
          <p:nvPicPr>
            <p:cNvPr id="89131" name="Picture 101" descr="person_terminal_headset"/>
            <p:cNvPicPr>
              <a:picLocks noChangeAspect="1" noChangeArrowheads="1"/>
            </p:cNvPicPr>
            <p:nvPr/>
          </p:nvPicPr>
          <p:blipFill>
            <a:blip r:embed="rId3"/>
            <a:srcRect/>
            <a:stretch>
              <a:fillRect/>
            </a:stretch>
          </p:blipFill>
          <p:spPr bwMode="auto">
            <a:xfrm>
              <a:off x="3024" y="1776"/>
              <a:ext cx="271" cy="257"/>
            </a:xfrm>
            <a:prstGeom prst="rect">
              <a:avLst/>
            </a:prstGeom>
            <a:noFill/>
            <a:ln w="9525">
              <a:noFill/>
              <a:miter lim="800000"/>
              <a:headEnd/>
              <a:tailEnd/>
            </a:ln>
          </p:spPr>
        </p:pic>
        <p:pic>
          <p:nvPicPr>
            <p:cNvPr id="89132" name="Picture 102" descr="person_terminal_headset"/>
            <p:cNvPicPr>
              <a:picLocks noChangeAspect="1" noChangeArrowheads="1"/>
            </p:cNvPicPr>
            <p:nvPr/>
          </p:nvPicPr>
          <p:blipFill>
            <a:blip r:embed="rId3"/>
            <a:srcRect/>
            <a:stretch>
              <a:fillRect/>
            </a:stretch>
          </p:blipFill>
          <p:spPr bwMode="auto">
            <a:xfrm>
              <a:off x="3024" y="3072"/>
              <a:ext cx="271" cy="257"/>
            </a:xfrm>
            <a:prstGeom prst="rect">
              <a:avLst/>
            </a:prstGeom>
            <a:noFill/>
            <a:ln w="9525">
              <a:noFill/>
              <a:miter lim="800000"/>
              <a:headEnd/>
              <a:tailEnd/>
            </a:ln>
          </p:spPr>
        </p:pic>
        <p:pic>
          <p:nvPicPr>
            <p:cNvPr id="89133" name="Picture 103" descr="person_terminal_headset"/>
            <p:cNvPicPr>
              <a:picLocks noChangeAspect="1" noChangeArrowheads="1"/>
            </p:cNvPicPr>
            <p:nvPr/>
          </p:nvPicPr>
          <p:blipFill>
            <a:blip r:embed="rId3"/>
            <a:srcRect/>
            <a:stretch>
              <a:fillRect/>
            </a:stretch>
          </p:blipFill>
          <p:spPr bwMode="auto">
            <a:xfrm>
              <a:off x="2352" y="2784"/>
              <a:ext cx="271" cy="257"/>
            </a:xfrm>
            <a:prstGeom prst="rect">
              <a:avLst/>
            </a:prstGeom>
            <a:noFill/>
            <a:ln w="9525">
              <a:noFill/>
              <a:miter lim="800000"/>
              <a:headEnd/>
              <a:tailEnd/>
            </a:ln>
          </p:spPr>
        </p:pic>
        <p:pic>
          <p:nvPicPr>
            <p:cNvPr id="89134" name="Picture 104" descr="person_terminal_headset"/>
            <p:cNvPicPr>
              <a:picLocks noChangeAspect="1" noChangeArrowheads="1"/>
            </p:cNvPicPr>
            <p:nvPr/>
          </p:nvPicPr>
          <p:blipFill>
            <a:blip r:embed="rId3"/>
            <a:srcRect/>
            <a:stretch>
              <a:fillRect/>
            </a:stretch>
          </p:blipFill>
          <p:spPr bwMode="auto">
            <a:xfrm>
              <a:off x="3696" y="2064"/>
              <a:ext cx="271" cy="257"/>
            </a:xfrm>
            <a:prstGeom prst="rect">
              <a:avLst/>
            </a:prstGeom>
            <a:noFill/>
            <a:ln w="9525">
              <a:noFill/>
              <a:miter lim="800000"/>
              <a:headEnd/>
              <a:tailEnd/>
            </a:ln>
          </p:spPr>
        </p:pic>
        <p:pic>
          <p:nvPicPr>
            <p:cNvPr id="89135" name="Picture 105" descr="person_terminal_headset"/>
            <p:cNvPicPr>
              <a:picLocks noChangeAspect="1" noChangeArrowheads="1"/>
            </p:cNvPicPr>
            <p:nvPr/>
          </p:nvPicPr>
          <p:blipFill>
            <a:blip r:embed="rId3"/>
            <a:srcRect/>
            <a:stretch>
              <a:fillRect/>
            </a:stretch>
          </p:blipFill>
          <p:spPr bwMode="auto">
            <a:xfrm>
              <a:off x="3696" y="2784"/>
              <a:ext cx="271" cy="257"/>
            </a:xfrm>
            <a:prstGeom prst="rect">
              <a:avLst/>
            </a:prstGeom>
            <a:noFill/>
            <a:ln w="9525">
              <a:noFill/>
              <a:miter lim="800000"/>
              <a:headEnd/>
              <a:tailEnd/>
            </a:ln>
          </p:spPr>
        </p:pic>
        <p:cxnSp>
          <p:nvCxnSpPr>
            <p:cNvPr id="89136" name="AutoShape 106"/>
            <p:cNvCxnSpPr>
              <a:cxnSpLocks noChangeShapeType="1"/>
            </p:cNvCxnSpPr>
            <p:nvPr/>
          </p:nvCxnSpPr>
          <p:spPr bwMode="auto">
            <a:xfrm flipH="1">
              <a:off x="2671" y="2033"/>
              <a:ext cx="489" cy="160"/>
            </a:xfrm>
            <a:prstGeom prst="straightConnector1">
              <a:avLst/>
            </a:prstGeom>
            <a:noFill/>
            <a:ln w="19050">
              <a:solidFill>
                <a:schemeClr val="tx1"/>
              </a:solidFill>
              <a:round/>
              <a:headEnd/>
              <a:tailEnd/>
            </a:ln>
          </p:spPr>
        </p:cxnSp>
        <p:cxnSp>
          <p:nvCxnSpPr>
            <p:cNvPr id="89137" name="AutoShape 107"/>
            <p:cNvCxnSpPr>
              <a:cxnSpLocks noChangeShapeType="1"/>
            </p:cNvCxnSpPr>
            <p:nvPr/>
          </p:nvCxnSpPr>
          <p:spPr bwMode="auto">
            <a:xfrm>
              <a:off x="3160" y="2033"/>
              <a:ext cx="0" cy="1039"/>
            </a:xfrm>
            <a:prstGeom prst="straightConnector1">
              <a:avLst/>
            </a:prstGeom>
            <a:noFill/>
            <a:ln w="19050">
              <a:solidFill>
                <a:schemeClr val="tx1"/>
              </a:solidFill>
              <a:round/>
              <a:headEnd/>
              <a:tailEnd/>
            </a:ln>
          </p:spPr>
        </p:cxnSp>
        <p:cxnSp>
          <p:nvCxnSpPr>
            <p:cNvPr id="89138" name="AutoShape 108"/>
            <p:cNvCxnSpPr>
              <a:cxnSpLocks noChangeShapeType="1"/>
            </p:cNvCxnSpPr>
            <p:nvPr/>
          </p:nvCxnSpPr>
          <p:spPr bwMode="auto">
            <a:xfrm flipH="1">
              <a:off x="2488" y="2193"/>
              <a:ext cx="183" cy="591"/>
            </a:xfrm>
            <a:prstGeom prst="straightConnector1">
              <a:avLst/>
            </a:prstGeom>
            <a:noFill/>
            <a:ln w="19050">
              <a:solidFill>
                <a:schemeClr val="tx1"/>
              </a:solidFill>
              <a:round/>
              <a:headEnd/>
              <a:tailEnd/>
            </a:ln>
          </p:spPr>
        </p:cxnSp>
        <p:cxnSp>
          <p:nvCxnSpPr>
            <p:cNvPr id="89139" name="AutoShape 109"/>
            <p:cNvCxnSpPr>
              <a:cxnSpLocks noChangeShapeType="1"/>
            </p:cNvCxnSpPr>
            <p:nvPr/>
          </p:nvCxnSpPr>
          <p:spPr bwMode="auto">
            <a:xfrm flipH="1">
              <a:off x="2488" y="2784"/>
              <a:ext cx="1344" cy="0"/>
            </a:xfrm>
            <a:prstGeom prst="straightConnector1">
              <a:avLst/>
            </a:prstGeom>
            <a:noFill/>
            <a:ln w="19050">
              <a:solidFill>
                <a:schemeClr val="tx1"/>
              </a:solidFill>
              <a:round/>
              <a:headEnd/>
              <a:tailEnd/>
            </a:ln>
          </p:spPr>
        </p:cxnSp>
        <p:cxnSp>
          <p:nvCxnSpPr>
            <p:cNvPr id="89140" name="AutoShape 110"/>
            <p:cNvCxnSpPr>
              <a:cxnSpLocks noChangeShapeType="1"/>
            </p:cNvCxnSpPr>
            <p:nvPr/>
          </p:nvCxnSpPr>
          <p:spPr bwMode="auto">
            <a:xfrm>
              <a:off x="3160" y="2033"/>
              <a:ext cx="536" cy="160"/>
            </a:xfrm>
            <a:prstGeom prst="straightConnector1">
              <a:avLst/>
            </a:prstGeom>
            <a:noFill/>
            <a:ln w="19050">
              <a:solidFill>
                <a:schemeClr val="tx1"/>
              </a:solidFill>
              <a:round/>
              <a:headEnd/>
              <a:tailEnd/>
            </a:ln>
          </p:spPr>
        </p:cxnSp>
        <p:cxnSp>
          <p:nvCxnSpPr>
            <p:cNvPr id="89141" name="AutoShape 111"/>
            <p:cNvCxnSpPr>
              <a:cxnSpLocks noChangeShapeType="1"/>
            </p:cNvCxnSpPr>
            <p:nvPr/>
          </p:nvCxnSpPr>
          <p:spPr bwMode="auto">
            <a:xfrm flipV="1">
              <a:off x="3160" y="2784"/>
              <a:ext cx="672" cy="288"/>
            </a:xfrm>
            <a:prstGeom prst="straightConnector1">
              <a:avLst/>
            </a:prstGeom>
            <a:noFill/>
            <a:ln w="19050">
              <a:solidFill>
                <a:schemeClr val="tx1"/>
              </a:solidFill>
              <a:round/>
              <a:headEnd/>
              <a:tailEnd/>
            </a:ln>
          </p:spPr>
        </p:cxnSp>
        <p:cxnSp>
          <p:nvCxnSpPr>
            <p:cNvPr id="89142" name="AutoShape 112"/>
            <p:cNvCxnSpPr>
              <a:cxnSpLocks noChangeShapeType="1"/>
            </p:cNvCxnSpPr>
            <p:nvPr/>
          </p:nvCxnSpPr>
          <p:spPr bwMode="auto">
            <a:xfrm flipH="1" flipV="1">
              <a:off x="3696" y="2193"/>
              <a:ext cx="136" cy="591"/>
            </a:xfrm>
            <a:prstGeom prst="straightConnector1">
              <a:avLst/>
            </a:prstGeom>
            <a:noFill/>
            <a:ln w="19050">
              <a:solidFill>
                <a:schemeClr val="tx1"/>
              </a:solidFill>
              <a:round/>
              <a:headEnd/>
              <a:tailEnd/>
            </a:ln>
          </p:spPr>
        </p:cxnSp>
        <p:cxnSp>
          <p:nvCxnSpPr>
            <p:cNvPr id="89143" name="AutoShape 113"/>
            <p:cNvCxnSpPr>
              <a:cxnSpLocks noChangeShapeType="1"/>
            </p:cNvCxnSpPr>
            <p:nvPr/>
          </p:nvCxnSpPr>
          <p:spPr bwMode="auto">
            <a:xfrm flipH="1" flipV="1">
              <a:off x="2488" y="2784"/>
              <a:ext cx="672" cy="288"/>
            </a:xfrm>
            <a:prstGeom prst="straightConnector1">
              <a:avLst/>
            </a:prstGeom>
            <a:noFill/>
            <a:ln w="19050">
              <a:solidFill>
                <a:schemeClr val="tx1"/>
              </a:solidFill>
              <a:round/>
              <a:headEnd/>
              <a:tailEnd/>
            </a:ln>
          </p:spPr>
        </p:cxnSp>
        <p:cxnSp>
          <p:nvCxnSpPr>
            <p:cNvPr id="89144" name="AutoShape 114"/>
            <p:cNvCxnSpPr>
              <a:cxnSpLocks noChangeShapeType="1"/>
            </p:cNvCxnSpPr>
            <p:nvPr/>
          </p:nvCxnSpPr>
          <p:spPr bwMode="auto">
            <a:xfrm>
              <a:off x="2671" y="2193"/>
              <a:ext cx="489" cy="879"/>
            </a:xfrm>
            <a:prstGeom prst="straightConnector1">
              <a:avLst/>
            </a:prstGeom>
            <a:noFill/>
            <a:ln w="19050">
              <a:solidFill>
                <a:schemeClr val="tx1"/>
              </a:solidFill>
              <a:round/>
              <a:headEnd/>
              <a:tailEnd/>
            </a:ln>
          </p:spPr>
        </p:cxnSp>
        <p:cxnSp>
          <p:nvCxnSpPr>
            <p:cNvPr id="89145" name="AutoShape 115"/>
            <p:cNvCxnSpPr>
              <a:cxnSpLocks noChangeShapeType="1"/>
            </p:cNvCxnSpPr>
            <p:nvPr/>
          </p:nvCxnSpPr>
          <p:spPr bwMode="auto">
            <a:xfrm>
              <a:off x="2671" y="2193"/>
              <a:ext cx="1025" cy="0"/>
            </a:xfrm>
            <a:prstGeom prst="straightConnector1">
              <a:avLst/>
            </a:prstGeom>
            <a:noFill/>
            <a:ln w="19050">
              <a:solidFill>
                <a:schemeClr val="tx1"/>
              </a:solidFill>
              <a:prstDash val="sysDot"/>
              <a:round/>
              <a:headEnd/>
              <a:tailEnd/>
            </a:ln>
          </p:spPr>
        </p:cxnSp>
        <p:cxnSp>
          <p:nvCxnSpPr>
            <p:cNvPr id="89146" name="AutoShape 116"/>
            <p:cNvCxnSpPr>
              <a:cxnSpLocks noChangeShapeType="1"/>
            </p:cNvCxnSpPr>
            <p:nvPr/>
          </p:nvCxnSpPr>
          <p:spPr bwMode="auto">
            <a:xfrm flipV="1">
              <a:off x="2488" y="2193"/>
              <a:ext cx="1208" cy="591"/>
            </a:xfrm>
            <a:prstGeom prst="straightConnector1">
              <a:avLst/>
            </a:prstGeom>
            <a:noFill/>
            <a:ln w="19050">
              <a:solidFill>
                <a:schemeClr val="tx1"/>
              </a:solidFill>
              <a:prstDash val="sysDot"/>
              <a:round/>
              <a:headEnd/>
              <a:tailEnd/>
            </a:ln>
          </p:spPr>
        </p:cxnSp>
        <p:cxnSp>
          <p:nvCxnSpPr>
            <p:cNvPr id="89147" name="AutoShape 117"/>
            <p:cNvCxnSpPr>
              <a:cxnSpLocks noChangeShapeType="1"/>
            </p:cNvCxnSpPr>
            <p:nvPr/>
          </p:nvCxnSpPr>
          <p:spPr bwMode="auto">
            <a:xfrm>
              <a:off x="3160" y="2033"/>
              <a:ext cx="672" cy="751"/>
            </a:xfrm>
            <a:prstGeom prst="straightConnector1">
              <a:avLst/>
            </a:prstGeom>
            <a:noFill/>
            <a:ln w="19050">
              <a:solidFill>
                <a:schemeClr val="tx1"/>
              </a:solidFill>
              <a:prstDash val="sysDot"/>
              <a:round/>
              <a:headEnd/>
              <a:tailEnd/>
            </a:ln>
          </p:spPr>
        </p:cxnSp>
        <p:cxnSp>
          <p:nvCxnSpPr>
            <p:cNvPr id="89148" name="AutoShape 118"/>
            <p:cNvCxnSpPr>
              <a:cxnSpLocks noChangeShapeType="1"/>
            </p:cNvCxnSpPr>
            <p:nvPr/>
          </p:nvCxnSpPr>
          <p:spPr bwMode="auto">
            <a:xfrm>
              <a:off x="2671" y="2193"/>
              <a:ext cx="1161" cy="591"/>
            </a:xfrm>
            <a:prstGeom prst="straightConnector1">
              <a:avLst/>
            </a:prstGeom>
            <a:noFill/>
            <a:ln w="19050">
              <a:solidFill>
                <a:schemeClr val="tx1"/>
              </a:solidFill>
              <a:prstDash val="sysDot"/>
              <a:round/>
              <a:headEnd/>
              <a:tailEnd/>
            </a:ln>
          </p:spPr>
        </p:cxnSp>
        <p:cxnSp>
          <p:nvCxnSpPr>
            <p:cNvPr id="89149" name="AutoShape 119"/>
            <p:cNvCxnSpPr>
              <a:cxnSpLocks noChangeShapeType="1"/>
            </p:cNvCxnSpPr>
            <p:nvPr/>
          </p:nvCxnSpPr>
          <p:spPr bwMode="auto">
            <a:xfrm flipV="1">
              <a:off x="2488" y="2033"/>
              <a:ext cx="672" cy="751"/>
            </a:xfrm>
            <a:prstGeom prst="straightConnector1">
              <a:avLst/>
            </a:prstGeom>
            <a:noFill/>
            <a:ln w="19050">
              <a:solidFill>
                <a:schemeClr val="tx1"/>
              </a:solidFill>
              <a:prstDash val="sysDot"/>
              <a:round/>
              <a:headEnd/>
              <a:tailEnd/>
            </a:ln>
          </p:spPr>
        </p:cxnSp>
        <p:cxnSp>
          <p:nvCxnSpPr>
            <p:cNvPr id="89150" name="AutoShape 120"/>
            <p:cNvCxnSpPr>
              <a:cxnSpLocks noChangeShapeType="1"/>
            </p:cNvCxnSpPr>
            <p:nvPr/>
          </p:nvCxnSpPr>
          <p:spPr bwMode="auto">
            <a:xfrm flipV="1">
              <a:off x="3160" y="2193"/>
              <a:ext cx="536" cy="879"/>
            </a:xfrm>
            <a:prstGeom prst="straightConnector1">
              <a:avLst/>
            </a:prstGeom>
            <a:noFill/>
            <a:ln w="19050">
              <a:solidFill>
                <a:schemeClr val="tx1"/>
              </a:solidFill>
              <a:prstDash val="sysDot"/>
              <a:round/>
              <a:headEnd/>
              <a:tailEnd/>
            </a:ln>
          </p:spPr>
        </p:cxnSp>
      </p:grpSp>
      <p:sp>
        <p:nvSpPr>
          <p:cNvPr id="89123" name="Text Box 121"/>
          <p:cNvSpPr txBox="1">
            <a:spLocks noChangeArrowheads="1"/>
          </p:cNvSpPr>
          <p:nvPr/>
        </p:nvSpPr>
        <p:spPr bwMode="auto">
          <a:xfrm>
            <a:off x="746125" y="5527675"/>
            <a:ext cx="1316386" cy="646331"/>
          </a:xfrm>
          <a:prstGeom prst="rect">
            <a:avLst/>
          </a:prstGeom>
          <a:noFill/>
          <a:ln w="9525">
            <a:noFill/>
            <a:miter lim="800000"/>
            <a:headEnd/>
            <a:tailEnd/>
          </a:ln>
        </p:spPr>
        <p:txBody>
          <a:bodyPr wrap="none">
            <a:spAutoFit/>
          </a:bodyPr>
          <a:lstStyle/>
          <a:p>
            <a:r>
              <a:rPr lang="en-US" sz="1800">
                <a:latin typeface="+mn-lt"/>
              </a:rPr>
              <a:t>Napster</a:t>
            </a:r>
          </a:p>
          <a:p>
            <a:r>
              <a:rPr lang="en-US" sz="1800">
                <a:latin typeface="+mn-lt"/>
              </a:rPr>
              <a:t>Audiogalaxy</a:t>
            </a:r>
            <a:endParaRPr lang="en-GB" sz="1800">
              <a:latin typeface="+mn-lt"/>
            </a:endParaRPr>
          </a:p>
        </p:txBody>
      </p:sp>
      <p:sp>
        <p:nvSpPr>
          <p:cNvPr id="89124" name="Text Box 122"/>
          <p:cNvSpPr txBox="1">
            <a:spLocks noChangeArrowheads="1"/>
          </p:cNvSpPr>
          <p:nvPr/>
        </p:nvSpPr>
        <p:spPr bwMode="auto">
          <a:xfrm>
            <a:off x="3733800" y="5487988"/>
            <a:ext cx="1489575" cy="646331"/>
          </a:xfrm>
          <a:prstGeom prst="rect">
            <a:avLst/>
          </a:prstGeom>
          <a:noFill/>
          <a:ln w="9525">
            <a:noFill/>
            <a:miter lim="800000"/>
            <a:headEnd/>
            <a:tailEnd/>
          </a:ln>
        </p:spPr>
        <p:txBody>
          <a:bodyPr wrap="none">
            <a:spAutoFit/>
          </a:bodyPr>
          <a:lstStyle/>
          <a:p>
            <a:r>
              <a:rPr lang="en-US" sz="1800">
                <a:latin typeface="+mn-lt"/>
              </a:rPr>
              <a:t>Early Gnutella</a:t>
            </a:r>
          </a:p>
          <a:p>
            <a:r>
              <a:rPr lang="en-US" sz="1800">
                <a:latin typeface="+mn-lt"/>
              </a:rPr>
              <a:t>FreeNet</a:t>
            </a:r>
            <a:endParaRPr lang="en-GB" sz="1800">
              <a:latin typeface="+mn-lt"/>
            </a:endParaRPr>
          </a:p>
        </p:txBody>
      </p:sp>
      <p:sp>
        <p:nvSpPr>
          <p:cNvPr id="89125" name="Text Box 123"/>
          <p:cNvSpPr txBox="1">
            <a:spLocks noChangeArrowheads="1"/>
          </p:cNvSpPr>
          <p:nvPr/>
        </p:nvSpPr>
        <p:spPr bwMode="auto">
          <a:xfrm>
            <a:off x="6680200" y="5522913"/>
            <a:ext cx="742832" cy="369332"/>
          </a:xfrm>
          <a:prstGeom prst="rect">
            <a:avLst/>
          </a:prstGeom>
          <a:noFill/>
          <a:ln w="9525">
            <a:noFill/>
            <a:miter lim="800000"/>
            <a:headEnd/>
            <a:tailEnd/>
          </a:ln>
        </p:spPr>
        <p:txBody>
          <a:bodyPr wrap="none">
            <a:spAutoFit/>
          </a:bodyPr>
          <a:lstStyle/>
          <a:p>
            <a:r>
              <a:rPr lang="en-US" sz="1800">
                <a:latin typeface="+mn-lt"/>
              </a:rPr>
              <a:t>KazaA</a:t>
            </a:r>
            <a:endParaRPr lang="en-GB" sz="1800">
              <a:latin typeface="+mn-lt"/>
            </a:endParaRPr>
          </a:p>
        </p:txBody>
      </p:sp>
      <p:sp>
        <p:nvSpPr>
          <p:cNvPr id="89126" name="Line 124"/>
          <p:cNvSpPr>
            <a:spLocks noChangeShapeType="1"/>
          </p:cNvSpPr>
          <p:nvPr/>
        </p:nvSpPr>
        <p:spPr bwMode="auto">
          <a:xfrm>
            <a:off x="5299075" y="6165850"/>
            <a:ext cx="576263" cy="0"/>
          </a:xfrm>
          <a:prstGeom prst="line">
            <a:avLst/>
          </a:prstGeom>
          <a:noFill/>
          <a:ln w="57150">
            <a:solidFill>
              <a:schemeClr val="tx1"/>
            </a:solidFill>
            <a:round/>
            <a:headEnd/>
            <a:tailEnd/>
          </a:ln>
        </p:spPr>
        <p:txBody>
          <a:bodyPr wrap="none" anchor="ctr"/>
          <a:lstStyle/>
          <a:p>
            <a:endParaRPr lang="nl-BE">
              <a:latin typeface="+mn-lt"/>
            </a:endParaRPr>
          </a:p>
        </p:txBody>
      </p:sp>
      <p:sp>
        <p:nvSpPr>
          <p:cNvPr id="89127" name="Text Box 125"/>
          <p:cNvSpPr txBox="1">
            <a:spLocks noChangeArrowheads="1"/>
          </p:cNvSpPr>
          <p:nvPr/>
        </p:nvSpPr>
        <p:spPr bwMode="auto">
          <a:xfrm>
            <a:off x="6356448" y="5980113"/>
            <a:ext cx="2908104" cy="369332"/>
          </a:xfrm>
          <a:prstGeom prst="rect">
            <a:avLst/>
          </a:prstGeom>
          <a:noFill/>
          <a:ln w="9525">
            <a:noFill/>
            <a:miter lim="800000"/>
            <a:headEnd/>
            <a:tailEnd/>
          </a:ln>
        </p:spPr>
        <p:txBody>
          <a:bodyPr wrap="none">
            <a:spAutoFit/>
          </a:bodyPr>
          <a:lstStyle/>
          <a:p>
            <a:pPr algn="ctr"/>
            <a:r>
              <a:rPr lang="en-US" sz="1800">
                <a:latin typeface="+mn-lt"/>
              </a:rPr>
              <a:t>control traffic (index, lookup)</a:t>
            </a:r>
          </a:p>
        </p:txBody>
      </p:sp>
      <p:sp>
        <p:nvSpPr>
          <p:cNvPr id="89128" name="Line 126"/>
          <p:cNvSpPr>
            <a:spLocks noChangeShapeType="1"/>
          </p:cNvSpPr>
          <p:nvPr/>
        </p:nvSpPr>
        <p:spPr bwMode="auto">
          <a:xfrm>
            <a:off x="5311775" y="6427788"/>
            <a:ext cx="576263" cy="0"/>
          </a:xfrm>
          <a:prstGeom prst="line">
            <a:avLst/>
          </a:prstGeom>
          <a:noFill/>
          <a:ln w="57150">
            <a:solidFill>
              <a:schemeClr val="tx1"/>
            </a:solidFill>
            <a:prstDash val="sysDot"/>
            <a:round/>
            <a:headEnd/>
            <a:tailEnd/>
          </a:ln>
        </p:spPr>
        <p:txBody>
          <a:bodyPr wrap="none" anchor="ctr"/>
          <a:lstStyle/>
          <a:p>
            <a:endParaRPr lang="nl-BE">
              <a:latin typeface="+mn-lt"/>
            </a:endParaRPr>
          </a:p>
        </p:txBody>
      </p:sp>
      <p:sp>
        <p:nvSpPr>
          <p:cNvPr id="89129" name="Text Box 127"/>
          <p:cNvSpPr txBox="1">
            <a:spLocks noChangeArrowheads="1"/>
          </p:cNvSpPr>
          <p:nvPr/>
        </p:nvSpPr>
        <p:spPr bwMode="auto">
          <a:xfrm>
            <a:off x="6275212" y="6289675"/>
            <a:ext cx="3095976" cy="369332"/>
          </a:xfrm>
          <a:prstGeom prst="rect">
            <a:avLst/>
          </a:prstGeom>
          <a:noFill/>
          <a:ln w="9525">
            <a:noFill/>
            <a:miter lim="800000"/>
            <a:headEnd/>
            <a:tailEnd/>
          </a:ln>
        </p:spPr>
        <p:txBody>
          <a:bodyPr wrap="none">
            <a:spAutoFit/>
          </a:bodyPr>
          <a:lstStyle/>
          <a:p>
            <a:pPr algn="ctr"/>
            <a:r>
              <a:rPr lang="en-US" sz="1800">
                <a:latin typeface="+mn-lt"/>
              </a:rPr>
              <a:t>data traffic (download, upload)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Number Placeholder 2"/>
          <p:cNvSpPr>
            <a:spLocks noGrp="1"/>
          </p:cNvSpPr>
          <p:nvPr>
            <p:ph type="sldNum" sz="quarter" idx="10"/>
          </p:nvPr>
        </p:nvSpPr>
        <p:spPr>
          <a:noFill/>
        </p:spPr>
        <p:txBody>
          <a:bodyPr/>
          <a:lstStyle/>
          <a:p>
            <a:fld id="{A11D80E4-A61F-4B3A-B1B0-8B543EE94345}" type="slidenum">
              <a:rPr lang="en-US">
                <a:latin typeface="+mn-lt"/>
              </a:rPr>
              <a:pPr/>
              <a:t>36</a:t>
            </a:fld>
            <a:endParaRPr lang="en-US">
              <a:latin typeface="+mn-lt"/>
            </a:endParaRPr>
          </a:p>
        </p:txBody>
      </p:sp>
      <p:sp>
        <p:nvSpPr>
          <p:cNvPr id="91138" name="Rectangle 131"/>
          <p:cNvSpPr>
            <a:spLocks noChangeArrowheads="1"/>
          </p:cNvSpPr>
          <p:nvPr/>
        </p:nvSpPr>
        <p:spPr bwMode="auto">
          <a:xfrm>
            <a:off x="7975600" y="1916113"/>
            <a:ext cx="1439863" cy="865187"/>
          </a:xfrm>
          <a:prstGeom prst="rect">
            <a:avLst/>
          </a:prstGeom>
          <a:solidFill>
            <a:srgbClr val="FFFFCC"/>
          </a:solidFill>
          <a:ln w="12700">
            <a:solidFill>
              <a:schemeClr val="tx1"/>
            </a:solidFill>
            <a:miter lim="800000"/>
            <a:headEnd type="none" w="sm" len="sm"/>
            <a:tailEnd type="none" w="sm" len="sm"/>
          </a:ln>
        </p:spPr>
        <p:txBody>
          <a:bodyPr wrap="none" anchor="ctr"/>
          <a:lstStyle/>
          <a:p>
            <a:endParaRPr lang="nl-BE">
              <a:latin typeface="+mn-lt"/>
            </a:endParaRPr>
          </a:p>
        </p:txBody>
      </p:sp>
      <p:sp>
        <p:nvSpPr>
          <p:cNvPr id="91139" name="AutoShape 128"/>
          <p:cNvSpPr>
            <a:spLocks noChangeArrowheads="1"/>
          </p:cNvSpPr>
          <p:nvPr/>
        </p:nvSpPr>
        <p:spPr bwMode="auto">
          <a:xfrm>
            <a:off x="1206500" y="1557338"/>
            <a:ext cx="2089150" cy="1295400"/>
          </a:xfrm>
          <a:prstGeom prst="cube">
            <a:avLst>
              <a:gd name="adj" fmla="val 25000"/>
            </a:avLst>
          </a:prstGeom>
          <a:solidFill>
            <a:srgbClr val="FFFF00"/>
          </a:solidFill>
          <a:ln w="12700">
            <a:solidFill>
              <a:schemeClr val="tx1"/>
            </a:solidFill>
            <a:miter lim="800000"/>
            <a:headEnd type="none" w="sm" len="sm"/>
            <a:tailEnd type="none" w="sm" len="sm"/>
          </a:ln>
        </p:spPr>
        <p:txBody>
          <a:bodyPr wrap="none" anchor="ctr"/>
          <a:lstStyle/>
          <a:p>
            <a:endParaRPr lang="nl-BE">
              <a:latin typeface="+mn-lt"/>
            </a:endParaRPr>
          </a:p>
        </p:txBody>
      </p:sp>
      <p:sp>
        <p:nvSpPr>
          <p:cNvPr id="91140" name="Text Box 2"/>
          <p:cNvSpPr txBox="1">
            <a:spLocks noChangeArrowheads="1"/>
          </p:cNvSpPr>
          <p:nvPr/>
        </p:nvSpPr>
        <p:spPr bwMode="auto">
          <a:xfrm>
            <a:off x="6757988" y="0"/>
            <a:ext cx="2759923" cy="584775"/>
          </a:xfrm>
          <a:prstGeom prst="rect">
            <a:avLst/>
          </a:prstGeom>
          <a:noFill/>
          <a:ln w="12700">
            <a:noFill/>
            <a:miter lim="800000"/>
            <a:headEnd type="none" w="sm" len="sm"/>
            <a:tailEnd type="none" w="sm" len="sm"/>
          </a:ln>
        </p:spPr>
        <p:txBody>
          <a:bodyPr wrap="none">
            <a:spAutoFit/>
          </a:bodyPr>
          <a:lstStyle/>
          <a:p>
            <a:pPr marL="457200" indent="-457200"/>
            <a:r>
              <a:rPr lang="en-US" sz="1600">
                <a:latin typeface="+mn-lt"/>
              </a:rPr>
              <a:t>3.	Architecture</a:t>
            </a:r>
          </a:p>
          <a:p>
            <a:pPr marL="914400" lvl="1" indent="-457200"/>
            <a:r>
              <a:rPr lang="en-US" sz="1600">
                <a:solidFill>
                  <a:schemeClr val="hlink"/>
                </a:solidFill>
                <a:latin typeface="+mn-lt"/>
              </a:rPr>
              <a:t>2.	System architecture</a:t>
            </a:r>
          </a:p>
        </p:txBody>
      </p:sp>
      <p:sp>
        <p:nvSpPr>
          <p:cNvPr id="91141" name="Text Box 3"/>
          <p:cNvSpPr txBox="1">
            <a:spLocks noChangeArrowheads="1"/>
          </p:cNvSpPr>
          <p:nvPr/>
        </p:nvSpPr>
        <p:spPr bwMode="auto">
          <a:xfrm>
            <a:off x="271463" y="-6350"/>
            <a:ext cx="2299027" cy="461665"/>
          </a:xfrm>
          <a:prstGeom prst="rect">
            <a:avLst/>
          </a:prstGeom>
          <a:noFill/>
          <a:ln w="9525">
            <a:noFill/>
            <a:miter lim="800000"/>
            <a:headEnd/>
            <a:tailEnd/>
          </a:ln>
        </p:spPr>
        <p:txBody>
          <a:bodyPr wrap="none">
            <a:spAutoFit/>
          </a:bodyPr>
          <a:lstStyle/>
          <a:p>
            <a:pPr marL="457200" indent="-457200"/>
            <a:r>
              <a:rPr lang="en-US" sz="2400" b="1">
                <a:latin typeface="+mn-lt"/>
              </a:rPr>
              <a:t>P2P : file sharing</a:t>
            </a:r>
            <a:endParaRPr lang="en-US" sz="2400">
              <a:solidFill>
                <a:schemeClr val="bg2"/>
              </a:solidFill>
              <a:latin typeface="+mn-lt"/>
            </a:endParaRPr>
          </a:p>
        </p:txBody>
      </p:sp>
      <p:sp>
        <p:nvSpPr>
          <p:cNvPr id="91142" name="Text Box 4"/>
          <p:cNvSpPr txBox="1">
            <a:spLocks noChangeArrowheads="1"/>
          </p:cNvSpPr>
          <p:nvPr/>
        </p:nvSpPr>
        <p:spPr bwMode="auto">
          <a:xfrm>
            <a:off x="271463" y="692150"/>
            <a:ext cx="1371209" cy="1015663"/>
          </a:xfrm>
          <a:prstGeom prst="rect">
            <a:avLst/>
          </a:prstGeom>
          <a:noFill/>
          <a:ln w="12700">
            <a:noFill/>
            <a:miter lim="800000"/>
            <a:headEnd type="none" w="sm" len="sm"/>
            <a:tailEnd type="none" w="sm" len="sm"/>
          </a:ln>
        </p:spPr>
        <p:txBody>
          <a:bodyPr wrap="none">
            <a:spAutoFit/>
          </a:bodyPr>
          <a:lstStyle/>
          <a:p>
            <a:r>
              <a:rPr lang="en-US" b="1">
                <a:solidFill>
                  <a:schemeClr val="hlink"/>
                </a:solidFill>
                <a:latin typeface="+mn-lt"/>
              </a:rPr>
              <a:t>Structured </a:t>
            </a:r>
          </a:p>
          <a:p>
            <a:endParaRPr lang="en-US" b="1">
              <a:latin typeface="+mn-lt"/>
            </a:endParaRPr>
          </a:p>
          <a:p>
            <a:endParaRPr lang="en-US">
              <a:latin typeface="+mn-lt"/>
            </a:endParaRPr>
          </a:p>
        </p:txBody>
      </p:sp>
      <p:sp>
        <p:nvSpPr>
          <p:cNvPr id="91143" name="Rectangle 5"/>
          <p:cNvSpPr>
            <a:spLocks noChangeArrowheads="1"/>
          </p:cNvSpPr>
          <p:nvPr/>
        </p:nvSpPr>
        <p:spPr bwMode="auto">
          <a:xfrm>
            <a:off x="609600" y="1066800"/>
            <a:ext cx="9293225" cy="5029200"/>
          </a:xfrm>
          <a:prstGeom prst="rect">
            <a:avLst/>
          </a:prstGeom>
          <a:noFill/>
          <a:ln w="9525">
            <a:noFill/>
            <a:miter lim="800000"/>
            <a:headEnd/>
            <a:tailEnd/>
          </a:ln>
        </p:spPr>
        <p:txBody>
          <a:bodyPr/>
          <a:lstStyle/>
          <a:p>
            <a:pPr>
              <a:buFont typeface="Wingdings" pitchFamily="2" charset="2"/>
              <a:buNone/>
            </a:pPr>
            <a:endParaRPr lang="en-GB" sz="2400">
              <a:latin typeface="+mn-lt"/>
            </a:endParaRPr>
          </a:p>
        </p:txBody>
      </p:sp>
      <p:sp>
        <p:nvSpPr>
          <p:cNvPr id="91144" name="Text Box 127"/>
          <p:cNvSpPr txBox="1">
            <a:spLocks noChangeArrowheads="1"/>
          </p:cNvSpPr>
          <p:nvPr/>
        </p:nvSpPr>
        <p:spPr bwMode="auto">
          <a:xfrm>
            <a:off x="1422400" y="2060575"/>
            <a:ext cx="1047082" cy="707886"/>
          </a:xfrm>
          <a:prstGeom prst="rect">
            <a:avLst/>
          </a:prstGeom>
          <a:noFill/>
          <a:ln w="12700">
            <a:noFill/>
            <a:miter lim="800000"/>
            <a:headEnd type="none" w="sm" len="sm"/>
            <a:tailEnd type="none" w="sm" len="sm"/>
          </a:ln>
        </p:spPr>
        <p:txBody>
          <a:bodyPr wrap="none">
            <a:spAutoFit/>
          </a:bodyPr>
          <a:lstStyle/>
          <a:p>
            <a:r>
              <a:rPr lang="en-US">
                <a:latin typeface="+mn-lt"/>
              </a:rPr>
              <a:t>content </a:t>
            </a:r>
          </a:p>
          <a:p>
            <a:r>
              <a:rPr lang="en-US">
                <a:latin typeface="+mn-lt"/>
              </a:rPr>
              <a:t>item</a:t>
            </a:r>
          </a:p>
        </p:txBody>
      </p:sp>
      <p:sp>
        <p:nvSpPr>
          <p:cNvPr id="91145" name="Line 129"/>
          <p:cNvSpPr>
            <a:spLocks noChangeShapeType="1"/>
          </p:cNvSpPr>
          <p:nvPr/>
        </p:nvSpPr>
        <p:spPr bwMode="auto">
          <a:xfrm>
            <a:off x="3222625" y="2349500"/>
            <a:ext cx="2089150" cy="0"/>
          </a:xfrm>
          <a:prstGeom prst="line">
            <a:avLst/>
          </a:prstGeom>
          <a:noFill/>
          <a:ln w="38100">
            <a:solidFill>
              <a:srgbClr val="0033CC"/>
            </a:solidFill>
            <a:round/>
            <a:headEnd/>
            <a:tailEnd type="arrow" w="med" len="med"/>
          </a:ln>
        </p:spPr>
        <p:txBody>
          <a:bodyPr/>
          <a:lstStyle/>
          <a:p>
            <a:endParaRPr lang="nl-BE">
              <a:latin typeface="+mn-lt"/>
            </a:endParaRPr>
          </a:p>
        </p:txBody>
      </p:sp>
      <p:sp>
        <p:nvSpPr>
          <p:cNvPr id="91146" name="Text Box 130"/>
          <p:cNvSpPr txBox="1">
            <a:spLocks noChangeArrowheads="1"/>
          </p:cNvSpPr>
          <p:nvPr/>
        </p:nvSpPr>
        <p:spPr bwMode="auto">
          <a:xfrm>
            <a:off x="5527675" y="1917700"/>
            <a:ext cx="535468" cy="400110"/>
          </a:xfrm>
          <a:prstGeom prst="rect">
            <a:avLst/>
          </a:prstGeom>
          <a:noFill/>
          <a:ln w="12700">
            <a:noFill/>
            <a:miter lim="800000"/>
            <a:headEnd type="none" w="sm" len="sm"/>
            <a:tailEnd type="none" w="sm" len="sm"/>
          </a:ln>
        </p:spPr>
        <p:txBody>
          <a:bodyPr wrap="none">
            <a:spAutoFit/>
          </a:bodyPr>
          <a:lstStyle/>
          <a:p>
            <a:r>
              <a:rPr lang="en-US">
                <a:latin typeface="+mn-lt"/>
              </a:rPr>
              <a:t>key</a:t>
            </a:r>
          </a:p>
        </p:txBody>
      </p:sp>
      <p:sp>
        <p:nvSpPr>
          <p:cNvPr id="91147" name="Text Box 132"/>
          <p:cNvSpPr txBox="1">
            <a:spLocks noChangeArrowheads="1"/>
          </p:cNvSpPr>
          <p:nvPr/>
        </p:nvSpPr>
        <p:spPr bwMode="auto">
          <a:xfrm>
            <a:off x="3222625" y="1851025"/>
            <a:ext cx="1933991" cy="400110"/>
          </a:xfrm>
          <a:prstGeom prst="rect">
            <a:avLst/>
          </a:prstGeom>
          <a:noFill/>
          <a:ln w="12700">
            <a:noFill/>
            <a:miter lim="800000"/>
            <a:headEnd type="none" w="sm" len="sm"/>
            <a:tailEnd type="none" w="sm" len="sm"/>
          </a:ln>
        </p:spPr>
        <p:txBody>
          <a:bodyPr wrap="none">
            <a:spAutoFit/>
          </a:bodyPr>
          <a:lstStyle/>
          <a:p>
            <a:r>
              <a:rPr lang="en-US">
                <a:latin typeface="+mn-lt"/>
              </a:rPr>
              <a:t>hash(itemName)</a:t>
            </a:r>
          </a:p>
        </p:txBody>
      </p:sp>
      <p:sp>
        <p:nvSpPr>
          <p:cNvPr id="91148" name="Line 133"/>
          <p:cNvSpPr>
            <a:spLocks noChangeShapeType="1"/>
          </p:cNvSpPr>
          <p:nvPr/>
        </p:nvSpPr>
        <p:spPr bwMode="auto">
          <a:xfrm>
            <a:off x="6535738" y="2349500"/>
            <a:ext cx="1439862" cy="0"/>
          </a:xfrm>
          <a:prstGeom prst="line">
            <a:avLst/>
          </a:prstGeom>
          <a:noFill/>
          <a:ln w="38100">
            <a:solidFill>
              <a:srgbClr val="0033CC"/>
            </a:solidFill>
            <a:round/>
            <a:headEnd/>
            <a:tailEnd type="arrow" w="med" len="med"/>
          </a:ln>
        </p:spPr>
        <p:txBody>
          <a:bodyPr/>
          <a:lstStyle/>
          <a:p>
            <a:endParaRPr lang="nl-BE">
              <a:latin typeface="+mn-lt"/>
            </a:endParaRPr>
          </a:p>
        </p:txBody>
      </p:sp>
      <p:sp>
        <p:nvSpPr>
          <p:cNvPr id="91149" name="Rectangle 134"/>
          <p:cNvSpPr>
            <a:spLocks noChangeArrowheads="1"/>
          </p:cNvSpPr>
          <p:nvPr/>
        </p:nvSpPr>
        <p:spPr bwMode="auto">
          <a:xfrm>
            <a:off x="5311775" y="1916113"/>
            <a:ext cx="1439863" cy="865187"/>
          </a:xfrm>
          <a:prstGeom prst="rect">
            <a:avLst/>
          </a:prstGeom>
          <a:solidFill>
            <a:srgbClr val="FFFFCC"/>
          </a:solidFill>
          <a:ln w="12700">
            <a:solidFill>
              <a:schemeClr val="tx1"/>
            </a:solidFill>
            <a:miter lim="800000"/>
            <a:headEnd type="none" w="sm" len="sm"/>
            <a:tailEnd type="none" w="sm" len="sm"/>
          </a:ln>
        </p:spPr>
        <p:txBody>
          <a:bodyPr wrap="none" anchor="ctr"/>
          <a:lstStyle/>
          <a:p>
            <a:endParaRPr lang="nl-BE">
              <a:latin typeface="+mn-lt"/>
            </a:endParaRPr>
          </a:p>
        </p:txBody>
      </p:sp>
      <p:sp>
        <p:nvSpPr>
          <p:cNvPr id="91150" name="Text Box 135"/>
          <p:cNvSpPr txBox="1">
            <a:spLocks noChangeArrowheads="1"/>
          </p:cNvSpPr>
          <p:nvPr/>
        </p:nvSpPr>
        <p:spPr bwMode="auto">
          <a:xfrm>
            <a:off x="5743575" y="2139950"/>
            <a:ext cx="535468" cy="400110"/>
          </a:xfrm>
          <a:prstGeom prst="rect">
            <a:avLst/>
          </a:prstGeom>
          <a:noFill/>
          <a:ln w="12700">
            <a:noFill/>
            <a:miter lim="800000"/>
            <a:headEnd type="none" w="sm" len="sm"/>
            <a:tailEnd type="none" w="sm" len="sm"/>
          </a:ln>
        </p:spPr>
        <p:txBody>
          <a:bodyPr wrap="none">
            <a:spAutoFit/>
          </a:bodyPr>
          <a:lstStyle/>
          <a:p>
            <a:r>
              <a:rPr lang="en-US">
                <a:latin typeface="+mn-lt"/>
              </a:rPr>
              <a:t>key</a:t>
            </a:r>
          </a:p>
        </p:txBody>
      </p:sp>
      <p:sp>
        <p:nvSpPr>
          <p:cNvPr id="91151" name="Text Box 136"/>
          <p:cNvSpPr txBox="1">
            <a:spLocks noChangeArrowheads="1"/>
          </p:cNvSpPr>
          <p:nvPr/>
        </p:nvSpPr>
        <p:spPr bwMode="auto">
          <a:xfrm>
            <a:off x="8335963" y="2133600"/>
            <a:ext cx="938077" cy="400110"/>
          </a:xfrm>
          <a:prstGeom prst="rect">
            <a:avLst/>
          </a:prstGeom>
          <a:noFill/>
          <a:ln w="12700">
            <a:noFill/>
            <a:miter lim="800000"/>
            <a:headEnd type="none" w="sm" len="sm"/>
            <a:tailEnd type="none" w="sm" len="sm"/>
          </a:ln>
        </p:spPr>
        <p:txBody>
          <a:bodyPr wrap="none">
            <a:spAutoFit/>
          </a:bodyPr>
          <a:lstStyle/>
          <a:p>
            <a:r>
              <a:rPr lang="en-US">
                <a:latin typeface="+mn-lt"/>
              </a:rPr>
              <a:t>nodeID</a:t>
            </a:r>
          </a:p>
        </p:txBody>
      </p:sp>
      <p:sp>
        <p:nvSpPr>
          <p:cNvPr id="91152" name="Text Box 137"/>
          <p:cNvSpPr txBox="1">
            <a:spLocks noChangeArrowheads="1"/>
          </p:cNvSpPr>
          <p:nvPr/>
        </p:nvSpPr>
        <p:spPr bwMode="auto">
          <a:xfrm>
            <a:off x="6896100" y="1844675"/>
            <a:ext cx="771109" cy="400110"/>
          </a:xfrm>
          <a:prstGeom prst="rect">
            <a:avLst/>
          </a:prstGeom>
          <a:noFill/>
          <a:ln w="12700">
            <a:noFill/>
            <a:miter lim="800000"/>
            <a:headEnd type="none" w="sm" len="sm"/>
            <a:tailEnd type="none" w="sm" len="sm"/>
          </a:ln>
        </p:spPr>
        <p:txBody>
          <a:bodyPr wrap="none">
            <a:spAutoFit/>
          </a:bodyPr>
          <a:lstStyle/>
          <a:p>
            <a:r>
              <a:rPr lang="en-US">
                <a:latin typeface="+mn-lt"/>
              </a:rPr>
              <a:t>f(key)</a:t>
            </a:r>
          </a:p>
        </p:txBody>
      </p:sp>
      <p:sp>
        <p:nvSpPr>
          <p:cNvPr id="91153" name="Rectangle 138"/>
          <p:cNvSpPr>
            <a:spLocks noChangeArrowheads="1"/>
          </p:cNvSpPr>
          <p:nvPr/>
        </p:nvSpPr>
        <p:spPr bwMode="auto">
          <a:xfrm>
            <a:off x="342900" y="2997200"/>
            <a:ext cx="6820713" cy="1631216"/>
          </a:xfrm>
          <a:prstGeom prst="rect">
            <a:avLst/>
          </a:prstGeom>
          <a:noFill/>
          <a:ln w="12700">
            <a:noFill/>
            <a:miter lim="800000"/>
            <a:headEnd type="none" w="sm" len="sm"/>
            <a:tailEnd type="none" w="sm" len="sm"/>
          </a:ln>
        </p:spPr>
        <p:txBody>
          <a:bodyPr wrap="none">
            <a:spAutoFit/>
          </a:bodyPr>
          <a:lstStyle/>
          <a:p>
            <a:r>
              <a:rPr lang="en-US" b="1" dirty="0">
                <a:latin typeface="+mn-lt"/>
              </a:rPr>
              <a:t>Chord</a:t>
            </a:r>
          </a:p>
          <a:p>
            <a:r>
              <a:rPr lang="en-US" b="1" dirty="0">
                <a:latin typeface="+mn-lt"/>
              </a:rPr>
              <a:t>	each node has integer </a:t>
            </a:r>
            <a:r>
              <a:rPr lang="en-US" b="1" dirty="0" err="1">
                <a:latin typeface="+mn-lt"/>
              </a:rPr>
              <a:t>nodeID</a:t>
            </a:r>
            <a:endParaRPr lang="en-US" b="1" dirty="0">
              <a:latin typeface="+mn-lt"/>
            </a:endParaRPr>
          </a:p>
          <a:p>
            <a:r>
              <a:rPr lang="en-US" b="1" dirty="0">
                <a:latin typeface="+mn-lt"/>
              </a:rPr>
              <a:t>	e.g. consider 5 node network </a:t>
            </a:r>
            <a:r>
              <a:rPr lang="en-US" b="1" dirty="0">
                <a:solidFill>
                  <a:schemeClr val="hlink"/>
                </a:solidFill>
                <a:latin typeface="+mn-lt"/>
              </a:rPr>
              <a:t>{</a:t>
            </a:r>
            <a:r>
              <a:rPr lang="en-US" b="1" dirty="0" err="1">
                <a:solidFill>
                  <a:schemeClr val="hlink"/>
                </a:solidFill>
                <a:latin typeface="+mn-lt"/>
              </a:rPr>
              <a:t>nodeID</a:t>
            </a:r>
            <a:r>
              <a:rPr lang="en-US" b="1" dirty="0">
                <a:solidFill>
                  <a:schemeClr val="hlink"/>
                </a:solidFill>
                <a:latin typeface="+mn-lt"/>
              </a:rPr>
              <a:t>}={3,7,10,12,15}</a:t>
            </a:r>
          </a:p>
          <a:p>
            <a:r>
              <a:rPr lang="en-US" b="1" dirty="0">
                <a:latin typeface="+mn-lt"/>
              </a:rPr>
              <a:t>					 </a:t>
            </a:r>
            <a:r>
              <a:rPr lang="en-US" b="1" dirty="0">
                <a:solidFill>
                  <a:srgbClr val="0033CC"/>
                </a:solidFill>
                <a:latin typeface="+mn-lt"/>
              </a:rPr>
              <a:t>{key}={0 .. 15}</a:t>
            </a:r>
          </a:p>
          <a:p>
            <a:endParaRPr lang="en-US" b="1" dirty="0">
              <a:latin typeface="+mn-lt"/>
            </a:endParaRPr>
          </a:p>
        </p:txBody>
      </p:sp>
      <p:sp>
        <p:nvSpPr>
          <p:cNvPr id="91154" name="Oval 139"/>
          <p:cNvSpPr>
            <a:spLocks noChangeArrowheads="1"/>
          </p:cNvSpPr>
          <p:nvPr/>
        </p:nvSpPr>
        <p:spPr bwMode="auto">
          <a:xfrm>
            <a:off x="1782763" y="4508500"/>
            <a:ext cx="2159000" cy="2133600"/>
          </a:xfrm>
          <a:prstGeom prst="ellipse">
            <a:avLst/>
          </a:prstGeom>
          <a:noFill/>
          <a:ln w="38100">
            <a:solidFill>
              <a:srgbClr val="0033CC"/>
            </a:solidFill>
            <a:round/>
            <a:headEnd type="none" w="sm" len="sm"/>
            <a:tailEnd type="none" w="sm" len="sm"/>
          </a:ln>
        </p:spPr>
        <p:txBody>
          <a:bodyPr wrap="none" anchor="ctr"/>
          <a:lstStyle/>
          <a:p>
            <a:endParaRPr lang="nl-BE">
              <a:latin typeface="+mn-lt"/>
            </a:endParaRPr>
          </a:p>
        </p:txBody>
      </p:sp>
      <p:sp>
        <p:nvSpPr>
          <p:cNvPr id="91155" name="Oval 140"/>
          <p:cNvSpPr>
            <a:spLocks noChangeArrowheads="1"/>
          </p:cNvSpPr>
          <p:nvPr/>
        </p:nvSpPr>
        <p:spPr bwMode="auto">
          <a:xfrm>
            <a:off x="3582988" y="4868863"/>
            <a:ext cx="504825" cy="431800"/>
          </a:xfrm>
          <a:prstGeom prst="ellipse">
            <a:avLst/>
          </a:prstGeom>
          <a:solidFill>
            <a:schemeClr val="bg1"/>
          </a:solidFill>
          <a:ln w="38100">
            <a:solidFill>
              <a:srgbClr val="0033CC"/>
            </a:solidFill>
            <a:round/>
            <a:headEnd type="none" w="sm" len="sm"/>
            <a:tailEnd type="none" w="sm" len="sm"/>
          </a:ln>
        </p:spPr>
        <p:txBody>
          <a:bodyPr wrap="none" anchor="ctr"/>
          <a:lstStyle/>
          <a:p>
            <a:endParaRPr lang="nl-BE">
              <a:latin typeface="+mn-lt"/>
            </a:endParaRPr>
          </a:p>
        </p:txBody>
      </p:sp>
      <p:sp>
        <p:nvSpPr>
          <p:cNvPr id="91156" name="Oval 141"/>
          <p:cNvSpPr>
            <a:spLocks noChangeArrowheads="1"/>
          </p:cNvSpPr>
          <p:nvPr/>
        </p:nvSpPr>
        <p:spPr bwMode="auto">
          <a:xfrm>
            <a:off x="2647950" y="4292600"/>
            <a:ext cx="504825" cy="431800"/>
          </a:xfrm>
          <a:prstGeom prst="ellipse">
            <a:avLst/>
          </a:prstGeom>
          <a:solidFill>
            <a:schemeClr val="bg1"/>
          </a:solidFill>
          <a:ln w="38100">
            <a:solidFill>
              <a:srgbClr val="0033CC"/>
            </a:solidFill>
            <a:round/>
            <a:headEnd type="none" w="sm" len="sm"/>
            <a:tailEnd type="none" w="sm" len="sm"/>
          </a:ln>
        </p:spPr>
        <p:txBody>
          <a:bodyPr wrap="none" anchor="ctr"/>
          <a:lstStyle/>
          <a:p>
            <a:endParaRPr lang="nl-BE">
              <a:latin typeface="+mn-lt"/>
            </a:endParaRPr>
          </a:p>
        </p:txBody>
      </p:sp>
      <p:sp>
        <p:nvSpPr>
          <p:cNvPr id="91157" name="Oval 142"/>
          <p:cNvSpPr>
            <a:spLocks noChangeArrowheads="1"/>
          </p:cNvSpPr>
          <p:nvPr/>
        </p:nvSpPr>
        <p:spPr bwMode="auto">
          <a:xfrm>
            <a:off x="1638300" y="4941888"/>
            <a:ext cx="504825" cy="431800"/>
          </a:xfrm>
          <a:prstGeom prst="ellipse">
            <a:avLst/>
          </a:prstGeom>
          <a:solidFill>
            <a:schemeClr val="bg1"/>
          </a:solidFill>
          <a:ln w="38100">
            <a:solidFill>
              <a:srgbClr val="0033CC"/>
            </a:solidFill>
            <a:round/>
            <a:headEnd type="none" w="sm" len="sm"/>
            <a:tailEnd type="none" w="sm" len="sm"/>
          </a:ln>
        </p:spPr>
        <p:txBody>
          <a:bodyPr wrap="none" anchor="ctr"/>
          <a:lstStyle/>
          <a:p>
            <a:endParaRPr lang="nl-BE">
              <a:latin typeface="+mn-lt"/>
            </a:endParaRPr>
          </a:p>
        </p:txBody>
      </p:sp>
      <p:sp>
        <p:nvSpPr>
          <p:cNvPr id="91158" name="Oval 143"/>
          <p:cNvSpPr>
            <a:spLocks noChangeArrowheads="1"/>
          </p:cNvSpPr>
          <p:nvPr/>
        </p:nvSpPr>
        <p:spPr bwMode="auto">
          <a:xfrm>
            <a:off x="1711325" y="5949950"/>
            <a:ext cx="504825" cy="431800"/>
          </a:xfrm>
          <a:prstGeom prst="ellipse">
            <a:avLst/>
          </a:prstGeom>
          <a:solidFill>
            <a:schemeClr val="bg1"/>
          </a:solidFill>
          <a:ln w="38100">
            <a:solidFill>
              <a:srgbClr val="0033CC"/>
            </a:solidFill>
            <a:round/>
            <a:headEnd type="none" w="sm" len="sm"/>
            <a:tailEnd type="none" w="sm" len="sm"/>
          </a:ln>
        </p:spPr>
        <p:txBody>
          <a:bodyPr wrap="none" anchor="ctr"/>
          <a:lstStyle/>
          <a:p>
            <a:endParaRPr lang="nl-BE">
              <a:latin typeface="+mn-lt"/>
            </a:endParaRPr>
          </a:p>
        </p:txBody>
      </p:sp>
      <p:sp>
        <p:nvSpPr>
          <p:cNvPr id="91159" name="Oval 144"/>
          <p:cNvSpPr>
            <a:spLocks noChangeArrowheads="1"/>
          </p:cNvSpPr>
          <p:nvPr/>
        </p:nvSpPr>
        <p:spPr bwMode="auto">
          <a:xfrm>
            <a:off x="3222625" y="6237288"/>
            <a:ext cx="504825" cy="431800"/>
          </a:xfrm>
          <a:prstGeom prst="ellipse">
            <a:avLst/>
          </a:prstGeom>
          <a:solidFill>
            <a:schemeClr val="bg1"/>
          </a:solidFill>
          <a:ln w="38100">
            <a:solidFill>
              <a:srgbClr val="0033CC"/>
            </a:solidFill>
            <a:round/>
            <a:headEnd type="none" w="sm" len="sm"/>
            <a:tailEnd type="none" w="sm" len="sm"/>
          </a:ln>
        </p:spPr>
        <p:txBody>
          <a:bodyPr wrap="none" anchor="ctr"/>
          <a:lstStyle/>
          <a:p>
            <a:endParaRPr lang="nl-BE">
              <a:latin typeface="+mn-lt"/>
            </a:endParaRPr>
          </a:p>
        </p:txBody>
      </p:sp>
      <p:sp>
        <p:nvSpPr>
          <p:cNvPr id="91160" name="Text Box 145"/>
          <p:cNvSpPr txBox="1">
            <a:spLocks noChangeArrowheads="1"/>
          </p:cNvSpPr>
          <p:nvPr/>
        </p:nvSpPr>
        <p:spPr bwMode="auto">
          <a:xfrm>
            <a:off x="3656013" y="4868863"/>
            <a:ext cx="325437" cy="396875"/>
          </a:xfrm>
          <a:prstGeom prst="rect">
            <a:avLst/>
          </a:prstGeom>
          <a:noFill/>
          <a:ln w="12700">
            <a:noFill/>
            <a:miter lim="800000"/>
            <a:headEnd type="none" w="sm" len="sm"/>
            <a:tailEnd type="none" w="sm" len="sm"/>
          </a:ln>
        </p:spPr>
        <p:txBody>
          <a:bodyPr wrap="none">
            <a:spAutoFit/>
          </a:bodyPr>
          <a:lstStyle/>
          <a:p>
            <a:r>
              <a:rPr lang="en-US">
                <a:solidFill>
                  <a:schemeClr val="hlink"/>
                </a:solidFill>
                <a:latin typeface="+mn-lt"/>
              </a:rPr>
              <a:t>3</a:t>
            </a:r>
          </a:p>
        </p:txBody>
      </p:sp>
      <p:sp>
        <p:nvSpPr>
          <p:cNvPr id="91161" name="Text Box 146"/>
          <p:cNvSpPr txBox="1">
            <a:spLocks noChangeArrowheads="1"/>
          </p:cNvSpPr>
          <p:nvPr/>
        </p:nvSpPr>
        <p:spPr bwMode="auto">
          <a:xfrm>
            <a:off x="3295650" y="6237288"/>
            <a:ext cx="325438" cy="396875"/>
          </a:xfrm>
          <a:prstGeom prst="rect">
            <a:avLst/>
          </a:prstGeom>
          <a:noFill/>
          <a:ln w="12700">
            <a:noFill/>
            <a:miter lim="800000"/>
            <a:headEnd type="none" w="sm" len="sm"/>
            <a:tailEnd type="none" w="sm" len="sm"/>
          </a:ln>
        </p:spPr>
        <p:txBody>
          <a:bodyPr wrap="none">
            <a:spAutoFit/>
          </a:bodyPr>
          <a:lstStyle/>
          <a:p>
            <a:r>
              <a:rPr lang="en-US">
                <a:solidFill>
                  <a:schemeClr val="hlink"/>
                </a:solidFill>
                <a:latin typeface="+mn-lt"/>
              </a:rPr>
              <a:t>7</a:t>
            </a:r>
          </a:p>
        </p:txBody>
      </p:sp>
      <p:sp>
        <p:nvSpPr>
          <p:cNvPr id="91162" name="Text Box 147"/>
          <p:cNvSpPr txBox="1">
            <a:spLocks noChangeArrowheads="1"/>
          </p:cNvSpPr>
          <p:nvPr/>
        </p:nvSpPr>
        <p:spPr bwMode="auto">
          <a:xfrm>
            <a:off x="1711325" y="5949950"/>
            <a:ext cx="444352" cy="400110"/>
          </a:xfrm>
          <a:prstGeom prst="rect">
            <a:avLst/>
          </a:prstGeom>
          <a:noFill/>
          <a:ln w="12700">
            <a:noFill/>
            <a:miter lim="800000"/>
            <a:headEnd type="none" w="sm" len="sm"/>
            <a:tailEnd type="none" w="sm" len="sm"/>
          </a:ln>
        </p:spPr>
        <p:txBody>
          <a:bodyPr wrap="none">
            <a:spAutoFit/>
          </a:bodyPr>
          <a:lstStyle/>
          <a:p>
            <a:r>
              <a:rPr lang="en-US">
                <a:solidFill>
                  <a:schemeClr val="hlink"/>
                </a:solidFill>
                <a:latin typeface="+mn-lt"/>
              </a:rPr>
              <a:t>10</a:t>
            </a:r>
          </a:p>
        </p:txBody>
      </p:sp>
      <p:sp>
        <p:nvSpPr>
          <p:cNvPr id="91163" name="Text Box 148"/>
          <p:cNvSpPr txBox="1">
            <a:spLocks noChangeArrowheads="1"/>
          </p:cNvSpPr>
          <p:nvPr/>
        </p:nvSpPr>
        <p:spPr bwMode="auto">
          <a:xfrm>
            <a:off x="1638300" y="4941888"/>
            <a:ext cx="444352" cy="400110"/>
          </a:xfrm>
          <a:prstGeom prst="rect">
            <a:avLst/>
          </a:prstGeom>
          <a:noFill/>
          <a:ln w="12700">
            <a:noFill/>
            <a:miter lim="800000"/>
            <a:headEnd type="none" w="sm" len="sm"/>
            <a:tailEnd type="none" w="sm" len="sm"/>
          </a:ln>
        </p:spPr>
        <p:txBody>
          <a:bodyPr wrap="none">
            <a:spAutoFit/>
          </a:bodyPr>
          <a:lstStyle/>
          <a:p>
            <a:r>
              <a:rPr lang="en-US">
                <a:solidFill>
                  <a:schemeClr val="hlink"/>
                </a:solidFill>
                <a:latin typeface="+mn-lt"/>
              </a:rPr>
              <a:t>12</a:t>
            </a:r>
          </a:p>
        </p:txBody>
      </p:sp>
      <p:sp>
        <p:nvSpPr>
          <p:cNvPr id="91164" name="Text Box 149"/>
          <p:cNvSpPr txBox="1">
            <a:spLocks noChangeArrowheads="1"/>
          </p:cNvSpPr>
          <p:nvPr/>
        </p:nvSpPr>
        <p:spPr bwMode="auto">
          <a:xfrm>
            <a:off x="2719388" y="4292600"/>
            <a:ext cx="444352" cy="400110"/>
          </a:xfrm>
          <a:prstGeom prst="rect">
            <a:avLst/>
          </a:prstGeom>
          <a:noFill/>
          <a:ln w="12700">
            <a:noFill/>
            <a:miter lim="800000"/>
            <a:headEnd type="none" w="sm" len="sm"/>
            <a:tailEnd type="none" w="sm" len="sm"/>
          </a:ln>
        </p:spPr>
        <p:txBody>
          <a:bodyPr wrap="none">
            <a:spAutoFit/>
          </a:bodyPr>
          <a:lstStyle/>
          <a:p>
            <a:r>
              <a:rPr lang="en-US">
                <a:solidFill>
                  <a:schemeClr val="hlink"/>
                </a:solidFill>
                <a:latin typeface="+mn-lt"/>
              </a:rPr>
              <a:t>15</a:t>
            </a:r>
          </a:p>
        </p:txBody>
      </p:sp>
      <p:sp>
        <p:nvSpPr>
          <p:cNvPr id="91165" name="Text Box 150"/>
          <p:cNvSpPr txBox="1">
            <a:spLocks noChangeArrowheads="1"/>
          </p:cNvSpPr>
          <p:nvPr/>
        </p:nvSpPr>
        <p:spPr bwMode="auto">
          <a:xfrm>
            <a:off x="4087813" y="5084763"/>
            <a:ext cx="1056700" cy="400110"/>
          </a:xfrm>
          <a:prstGeom prst="rect">
            <a:avLst/>
          </a:prstGeom>
          <a:noFill/>
          <a:ln w="12700">
            <a:noFill/>
            <a:miter lim="800000"/>
            <a:headEnd type="none" w="sm" len="sm"/>
            <a:tailEnd type="none" w="sm" len="sm"/>
          </a:ln>
        </p:spPr>
        <p:txBody>
          <a:bodyPr wrap="none">
            <a:spAutoFit/>
          </a:bodyPr>
          <a:lstStyle/>
          <a:p>
            <a:r>
              <a:rPr lang="en-US">
                <a:solidFill>
                  <a:srgbClr val="0033CC"/>
                </a:solidFill>
                <a:latin typeface="+mn-lt"/>
              </a:rPr>
              <a:t>{0,1,2,3}</a:t>
            </a:r>
          </a:p>
        </p:txBody>
      </p:sp>
      <p:sp>
        <p:nvSpPr>
          <p:cNvPr id="91166" name="Text Box 151"/>
          <p:cNvSpPr txBox="1">
            <a:spLocks noChangeArrowheads="1"/>
          </p:cNvSpPr>
          <p:nvPr/>
        </p:nvSpPr>
        <p:spPr bwMode="auto">
          <a:xfrm>
            <a:off x="3798888" y="6308725"/>
            <a:ext cx="1056700" cy="400110"/>
          </a:xfrm>
          <a:prstGeom prst="rect">
            <a:avLst/>
          </a:prstGeom>
          <a:noFill/>
          <a:ln w="12700">
            <a:noFill/>
            <a:miter lim="800000"/>
            <a:headEnd type="none" w="sm" len="sm"/>
            <a:tailEnd type="none" w="sm" len="sm"/>
          </a:ln>
        </p:spPr>
        <p:txBody>
          <a:bodyPr wrap="none">
            <a:spAutoFit/>
          </a:bodyPr>
          <a:lstStyle/>
          <a:p>
            <a:r>
              <a:rPr lang="en-US">
                <a:solidFill>
                  <a:srgbClr val="0033CC"/>
                </a:solidFill>
                <a:latin typeface="+mn-lt"/>
              </a:rPr>
              <a:t>{4,5,6,7}</a:t>
            </a:r>
          </a:p>
        </p:txBody>
      </p:sp>
      <p:sp>
        <p:nvSpPr>
          <p:cNvPr id="91167" name="Text Box 152"/>
          <p:cNvSpPr txBox="1">
            <a:spLocks noChangeArrowheads="1"/>
          </p:cNvSpPr>
          <p:nvPr/>
        </p:nvSpPr>
        <p:spPr bwMode="auto">
          <a:xfrm>
            <a:off x="558800" y="6237288"/>
            <a:ext cx="992579" cy="400110"/>
          </a:xfrm>
          <a:prstGeom prst="rect">
            <a:avLst/>
          </a:prstGeom>
          <a:noFill/>
          <a:ln w="12700">
            <a:noFill/>
            <a:miter lim="800000"/>
            <a:headEnd type="none" w="sm" len="sm"/>
            <a:tailEnd type="none" w="sm" len="sm"/>
          </a:ln>
        </p:spPr>
        <p:txBody>
          <a:bodyPr wrap="none">
            <a:spAutoFit/>
          </a:bodyPr>
          <a:lstStyle/>
          <a:p>
            <a:r>
              <a:rPr lang="en-US">
                <a:solidFill>
                  <a:srgbClr val="0033CC"/>
                </a:solidFill>
                <a:latin typeface="+mn-lt"/>
              </a:rPr>
              <a:t>{8,9,10}</a:t>
            </a:r>
          </a:p>
        </p:txBody>
      </p:sp>
      <p:sp>
        <p:nvSpPr>
          <p:cNvPr id="91168" name="Text Box 153"/>
          <p:cNvSpPr txBox="1">
            <a:spLocks noChangeArrowheads="1"/>
          </p:cNvSpPr>
          <p:nvPr/>
        </p:nvSpPr>
        <p:spPr bwMode="auto">
          <a:xfrm>
            <a:off x="487363" y="5229225"/>
            <a:ext cx="939800" cy="396875"/>
          </a:xfrm>
          <a:prstGeom prst="rect">
            <a:avLst/>
          </a:prstGeom>
          <a:noFill/>
          <a:ln w="12700">
            <a:noFill/>
            <a:miter lim="800000"/>
            <a:headEnd type="none" w="sm" len="sm"/>
            <a:tailEnd type="none" w="sm" len="sm"/>
          </a:ln>
        </p:spPr>
        <p:txBody>
          <a:bodyPr wrap="none">
            <a:spAutoFit/>
          </a:bodyPr>
          <a:lstStyle/>
          <a:p>
            <a:r>
              <a:rPr lang="en-US">
                <a:solidFill>
                  <a:srgbClr val="0033CC"/>
                </a:solidFill>
                <a:latin typeface="+mn-lt"/>
              </a:rPr>
              <a:t>{11,12}</a:t>
            </a:r>
          </a:p>
        </p:txBody>
      </p:sp>
      <p:sp>
        <p:nvSpPr>
          <p:cNvPr id="91169" name="Text Box 154"/>
          <p:cNvSpPr txBox="1">
            <a:spLocks noChangeArrowheads="1"/>
          </p:cNvSpPr>
          <p:nvPr/>
        </p:nvSpPr>
        <p:spPr bwMode="auto">
          <a:xfrm>
            <a:off x="1566863" y="4292600"/>
            <a:ext cx="928459" cy="400110"/>
          </a:xfrm>
          <a:prstGeom prst="rect">
            <a:avLst/>
          </a:prstGeom>
          <a:noFill/>
          <a:ln w="12700">
            <a:noFill/>
            <a:miter lim="800000"/>
            <a:headEnd type="none" w="sm" len="sm"/>
            <a:tailEnd type="none" w="sm" len="sm"/>
          </a:ln>
        </p:spPr>
        <p:txBody>
          <a:bodyPr wrap="none">
            <a:spAutoFit/>
          </a:bodyPr>
          <a:lstStyle/>
          <a:p>
            <a:r>
              <a:rPr lang="en-US">
                <a:solidFill>
                  <a:srgbClr val="0033CC"/>
                </a:solidFill>
                <a:latin typeface="+mn-lt"/>
              </a:rPr>
              <a:t>{14,15}</a:t>
            </a:r>
          </a:p>
        </p:txBody>
      </p:sp>
      <p:sp>
        <p:nvSpPr>
          <p:cNvPr id="91170" name="Text Box 155"/>
          <p:cNvSpPr txBox="1">
            <a:spLocks noChangeArrowheads="1"/>
          </p:cNvSpPr>
          <p:nvPr/>
        </p:nvSpPr>
        <p:spPr bwMode="auto">
          <a:xfrm>
            <a:off x="6372225" y="5302250"/>
            <a:ext cx="2467663" cy="707886"/>
          </a:xfrm>
          <a:prstGeom prst="rect">
            <a:avLst/>
          </a:prstGeom>
          <a:noFill/>
          <a:ln w="12700">
            <a:noFill/>
            <a:miter lim="800000"/>
            <a:headEnd type="none" w="sm" len="sm"/>
            <a:tailEnd type="none" w="sm" len="sm"/>
          </a:ln>
        </p:spPr>
        <p:txBody>
          <a:bodyPr wrap="none">
            <a:spAutoFit/>
          </a:bodyPr>
          <a:lstStyle/>
          <a:p>
            <a:r>
              <a:rPr lang="en-US">
                <a:latin typeface="+mn-lt"/>
              </a:rPr>
              <a:t>see chapter </a:t>
            </a:r>
            <a:r>
              <a:rPr lang="ja-JP" altLang="en-US">
                <a:latin typeface="+mn-lt"/>
              </a:rPr>
              <a:t>“</a:t>
            </a:r>
            <a:r>
              <a:rPr lang="en-US" altLang="ja-JP">
                <a:latin typeface="+mn-lt"/>
              </a:rPr>
              <a:t>P2P</a:t>
            </a:r>
            <a:r>
              <a:rPr lang="ja-JP" altLang="en-US">
                <a:latin typeface="+mn-lt"/>
              </a:rPr>
              <a:t>”</a:t>
            </a:r>
            <a:r>
              <a:rPr lang="en-US" altLang="ja-JP">
                <a:latin typeface="+mn-lt"/>
              </a:rPr>
              <a:t> for</a:t>
            </a:r>
          </a:p>
          <a:p>
            <a:r>
              <a:rPr lang="en-US">
                <a:latin typeface="+mn-lt"/>
              </a:rPr>
              <a:t>more details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Number Placeholder 2"/>
          <p:cNvSpPr>
            <a:spLocks noGrp="1"/>
          </p:cNvSpPr>
          <p:nvPr>
            <p:ph type="sldNum" sz="quarter" idx="10"/>
          </p:nvPr>
        </p:nvSpPr>
        <p:spPr>
          <a:noFill/>
        </p:spPr>
        <p:txBody>
          <a:bodyPr/>
          <a:lstStyle/>
          <a:p>
            <a:fld id="{C7FBEBF4-B81E-48E4-840C-A1748A47F6E1}" type="slidenum">
              <a:rPr lang="en-US"/>
              <a:pPr/>
              <a:t>37</a:t>
            </a:fld>
            <a:endParaRPr lang="en-US"/>
          </a:p>
        </p:txBody>
      </p:sp>
      <p:sp>
        <p:nvSpPr>
          <p:cNvPr id="93186" name="Text Box 2"/>
          <p:cNvSpPr txBox="1">
            <a:spLocks noChangeArrowheads="1"/>
          </p:cNvSpPr>
          <p:nvPr/>
        </p:nvSpPr>
        <p:spPr bwMode="auto">
          <a:xfrm>
            <a:off x="1906588" y="2922588"/>
            <a:ext cx="5385385" cy="2677656"/>
          </a:xfrm>
          <a:prstGeom prst="rect">
            <a:avLst/>
          </a:prstGeom>
          <a:noFill/>
          <a:ln w="9525">
            <a:noFill/>
            <a:miter lim="800000"/>
            <a:headEnd/>
            <a:tailEnd/>
          </a:ln>
        </p:spPr>
        <p:txBody>
          <a:bodyPr wrap="none">
            <a:spAutoFit/>
          </a:bodyPr>
          <a:lstStyle/>
          <a:p>
            <a:pPr marL="457200" indent="-457200">
              <a:buFontTx/>
              <a:buAutoNum type="arabicPeriod"/>
            </a:pPr>
            <a:r>
              <a:rPr lang="en-US" sz="2400" b="1" dirty="0">
                <a:solidFill>
                  <a:schemeClr val="bg2"/>
                </a:solidFill>
                <a:latin typeface="+mn-lt"/>
              </a:rPr>
              <a:t>Definitions and Terminology</a:t>
            </a:r>
            <a:endParaRPr lang="en-US" b="1" dirty="0">
              <a:solidFill>
                <a:schemeClr val="bg2"/>
              </a:solidFill>
              <a:latin typeface="+mn-lt"/>
            </a:endParaRPr>
          </a:p>
          <a:p>
            <a:pPr marL="457200" indent="-457200"/>
            <a:r>
              <a:rPr lang="en-US" sz="2400" b="1" dirty="0">
                <a:solidFill>
                  <a:schemeClr val="bg2"/>
                </a:solidFill>
                <a:latin typeface="+mn-lt"/>
              </a:rPr>
              <a:t>2. Developing distributed applications</a:t>
            </a:r>
            <a:endParaRPr lang="en-US" dirty="0">
              <a:solidFill>
                <a:schemeClr val="bg2"/>
              </a:solidFill>
              <a:latin typeface="+mn-lt"/>
            </a:endParaRPr>
          </a:p>
          <a:p>
            <a:pPr marL="457200" indent="-457200"/>
            <a:r>
              <a:rPr lang="en-US" sz="2400" b="1" dirty="0">
                <a:solidFill>
                  <a:schemeClr val="bg2"/>
                </a:solidFill>
                <a:latin typeface="+mn-lt"/>
              </a:rPr>
              <a:t>3. Architecture</a:t>
            </a:r>
          </a:p>
          <a:p>
            <a:pPr marL="457200" indent="-457200"/>
            <a:r>
              <a:rPr lang="en-US" sz="2400" b="1" dirty="0">
                <a:solidFill>
                  <a:schemeClr val="tx2"/>
                </a:solidFill>
                <a:latin typeface="+mn-lt"/>
              </a:rPr>
              <a:t>4. Design: middleware and services</a:t>
            </a:r>
          </a:p>
          <a:p>
            <a:pPr marL="457200" indent="-457200"/>
            <a:r>
              <a:rPr lang="en-US" sz="2400" b="1" dirty="0">
                <a:solidFill>
                  <a:schemeClr val="bg2"/>
                </a:solidFill>
                <a:latin typeface="+mn-lt"/>
              </a:rPr>
              <a:t>5. Classes of distributed systems</a:t>
            </a:r>
          </a:p>
          <a:p>
            <a:pPr marL="457200" indent="-457200"/>
            <a:r>
              <a:rPr lang="en-US" sz="2400" b="1" dirty="0">
                <a:solidFill>
                  <a:schemeClr val="bg2"/>
                </a:solidFill>
                <a:latin typeface="+mn-lt"/>
              </a:rPr>
              <a:t>6. Important architectures and platforms</a:t>
            </a:r>
          </a:p>
          <a:p>
            <a:pPr marL="457200" indent="-457200"/>
            <a:r>
              <a:rPr lang="en-US" sz="2400" dirty="0">
                <a:solidFill>
                  <a:schemeClr val="bg2"/>
                </a:solidFill>
                <a:latin typeface="+mn-lt"/>
              </a:rPr>
              <a:t>...</a:t>
            </a:r>
          </a:p>
        </p:txBody>
      </p:sp>
      <p:sp>
        <p:nvSpPr>
          <p:cNvPr id="93187" name="Text Box 3"/>
          <p:cNvSpPr txBox="1">
            <a:spLocks noChangeArrowheads="1"/>
          </p:cNvSpPr>
          <p:nvPr/>
        </p:nvSpPr>
        <p:spPr bwMode="auto">
          <a:xfrm>
            <a:off x="1998663" y="1052513"/>
            <a:ext cx="7633269" cy="1569660"/>
          </a:xfrm>
          <a:prstGeom prst="rect">
            <a:avLst/>
          </a:prstGeom>
          <a:noFill/>
          <a:ln w="38100">
            <a:solidFill>
              <a:srgbClr val="0033CC"/>
            </a:solidFill>
            <a:miter lim="800000"/>
            <a:headEnd type="none" w="sm" len="sm"/>
            <a:tailEnd type="none" w="sm" len="sm"/>
          </a:ln>
        </p:spPr>
        <p:txBody>
          <a:bodyPr wrap="square">
            <a:spAutoFit/>
          </a:bodyPr>
          <a:lstStyle/>
          <a:p>
            <a:r>
              <a:rPr lang="en-US" sz="2800" b="1" dirty="0"/>
              <a:t>Chapter 1</a:t>
            </a:r>
          </a:p>
          <a:p>
            <a:endParaRPr lang="en-US" sz="1600" b="1" dirty="0"/>
          </a:p>
          <a:p>
            <a:r>
              <a:rPr lang="en-US" sz="3600" b="1" dirty="0" smtClean="0"/>
              <a:t>Distributed Software: Introduction</a:t>
            </a:r>
            <a:endParaRPr lang="en-US" sz="3600" b="1" dirty="0"/>
          </a:p>
          <a:p>
            <a:endParaRPr lang="en-US" sz="1600"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Number Placeholder 2"/>
          <p:cNvSpPr>
            <a:spLocks noGrp="1"/>
          </p:cNvSpPr>
          <p:nvPr>
            <p:ph type="sldNum" sz="quarter" idx="10"/>
          </p:nvPr>
        </p:nvSpPr>
        <p:spPr>
          <a:noFill/>
        </p:spPr>
        <p:txBody>
          <a:bodyPr/>
          <a:lstStyle/>
          <a:p>
            <a:fld id="{589365AF-98D4-4B1F-95D0-5DCED2B6F464}" type="slidenum">
              <a:rPr lang="en-US">
                <a:latin typeface="+mn-lt"/>
              </a:rPr>
              <a:pPr/>
              <a:t>38</a:t>
            </a:fld>
            <a:endParaRPr lang="en-US">
              <a:latin typeface="+mn-lt"/>
            </a:endParaRPr>
          </a:p>
        </p:txBody>
      </p:sp>
      <p:sp>
        <p:nvSpPr>
          <p:cNvPr id="95234" name="Text Box 2"/>
          <p:cNvSpPr txBox="1">
            <a:spLocks noChangeArrowheads="1"/>
          </p:cNvSpPr>
          <p:nvPr/>
        </p:nvSpPr>
        <p:spPr bwMode="auto">
          <a:xfrm>
            <a:off x="6757988" y="-49213"/>
            <a:ext cx="2807500" cy="646331"/>
          </a:xfrm>
          <a:prstGeom prst="rect">
            <a:avLst/>
          </a:prstGeom>
          <a:noFill/>
          <a:ln w="12700">
            <a:noFill/>
            <a:miter lim="800000"/>
            <a:headEnd type="none" w="sm" len="sm"/>
            <a:tailEnd type="none" w="sm" len="sm"/>
          </a:ln>
        </p:spPr>
        <p:txBody>
          <a:bodyPr wrap="none">
            <a:spAutoFit/>
          </a:bodyPr>
          <a:lstStyle/>
          <a:p>
            <a:pPr marL="457200" indent="-457200"/>
            <a:r>
              <a:rPr lang="en-US" sz="1600">
                <a:solidFill>
                  <a:schemeClr val="hlink"/>
                </a:solidFill>
                <a:latin typeface="+mn-lt"/>
              </a:rPr>
              <a:t>4.	Design </a:t>
            </a:r>
            <a:r>
              <a:rPr lang="en-US">
                <a:solidFill>
                  <a:schemeClr val="hlink"/>
                </a:solidFill>
                <a:latin typeface="+mn-lt"/>
              </a:rPr>
              <a:t>: </a:t>
            </a:r>
            <a:r>
              <a:rPr lang="en-US" sz="1600">
                <a:solidFill>
                  <a:schemeClr val="hlink"/>
                </a:solidFill>
                <a:latin typeface="+mn-lt"/>
              </a:rPr>
              <a:t>MW and services</a:t>
            </a:r>
          </a:p>
          <a:p>
            <a:pPr marL="914400" lvl="1" indent="-457200"/>
            <a:endParaRPr lang="en-US" sz="1600">
              <a:solidFill>
                <a:schemeClr val="hlink"/>
              </a:solidFill>
              <a:latin typeface="+mn-lt"/>
            </a:endParaRPr>
          </a:p>
        </p:txBody>
      </p:sp>
      <p:sp>
        <p:nvSpPr>
          <p:cNvPr id="95235" name="Text Box 3"/>
          <p:cNvSpPr txBox="1">
            <a:spLocks noChangeArrowheads="1"/>
          </p:cNvSpPr>
          <p:nvPr/>
        </p:nvSpPr>
        <p:spPr bwMode="auto">
          <a:xfrm>
            <a:off x="271463" y="-6350"/>
            <a:ext cx="2673296" cy="461665"/>
          </a:xfrm>
          <a:prstGeom prst="rect">
            <a:avLst/>
          </a:prstGeom>
          <a:noFill/>
          <a:ln w="9525">
            <a:noFill/>
            <a:miter lim="800000"/>
            <a:headEnd/>
            <a:tailEnd/>
          </a:ln>
        </p:spPr>
        <p:txBody>
          <a:bodyPr wrap="none">
            <a:spAutoFit/>
          </a:bodyPr>
          <a:lstStyle/>
          <a:p>
            <a:pPr marL="457200" indent="-457200"/>
            <a:r>
              <a:rPr lang="en-US" sz="2400" b="1">
                <a:latin typeface="+mn-lt"/>
              </a:rPr>
              <a:t>Role of middleware</a:t>
            </a:r>
            <a:endParaRPr lang="en-US" sz="2400">
              <a:solidFill>
                <a:schemeClr val="bg2"/>
              </a:solidFill>
              <a:latin typeface="+mn-lt"/>
            </a:endParaRPr>
          </a:p>
        </p:txBody>
      </p:sp>
      <p:sp>
        <p:nvSpPr>
          <p:cNvPr id="95236" name="Text Box 4"/>
          <p:cNvSpPr txBox="1">
            <a:spLocks noChangeArrowheads="1"/>
          </p:cNvSpPr>
          <p:nvPr/>
        </p:nvSpPr>
        <p:spPr bwMode="auto">
          <a:xfrm>
            <a:off x="630238" y="914400"/>
            <a:ext cx="6088205" cy="2246769"/>
          </a:xfrm>
          <a:prstGeom prst="rect">
            <a:avLst/>
          </a:prstGeom>
          <a:noFill/>
          <a:ln w="12700">
            <a:noFill/>
            <a:miter lim="800000"/>
            <a:headEnd type="none" w="sm" len="sm"/>
            <a:tailEnd type="none" w="sm" len="sm"/>
          </a:ln>
        </p:spPr>
        <p:txBody>
          <a:bodyPr wrap="none">
            <a:spAutoFit/>
          </a:bodyPr>
          <a:lstStyle/>
          <a:p>
            <a:r>
              <a:rPr lang="en-US" b="1">
                <a:latin typeface="+mn-lt"/>
              </a:rPr>
              <a:t>1) Abstract hardware/software platform</a:t>
            </a:r>
          </a:p>
          <a:p>
            <a:pPr lvl="1">
              <a:buFontTx/>
              <a:buChar char="•"/>
            </a:pPr>
            <a:r>
              <a:rPr lang="en-US">
                <a:latin typeface="+mn-lt"/>
              </a:rPr>
              <a:t> operating system</a:t>
            </a:r>
          </a:p>
          <a:p>
            <a:pPr lvl="1">
              <a:buFontTx/>
              <a:buChar char="•"/>
            </a:pPr>
            <a:r>
              <a:rPr lang="en-US">
                <a:latin typeface="+mn-lt"/>
              </a:rPr>
              <a:t> implementation language</a:t>
            </a:r>
          </a:p>
          <a:p>
            <a:pPr lvl="1">
              <a:buFontTx/>
              <a:buChar char="•"/>
            </a:pPr>
            <a:r>
              <a:rPr lang="en-US">
                <a:latin typeface="+mn-lt"/>
              </a:rPr>
              <a:t> ...</a:t>
            </a:r>
          </a:p>
          <a:p>
            <a:r>
              <a:rPr lang="en-US" b="1">
                <a:solidFill>
                  <a:schemeClr val="tx2"/>
                </a:solidFill>
                <a:latin typeface="+mn-lt"/>
              </a:rPr>
              <a:t>2) Realize transparency</a:t>
            </a:r>
            <a:r>
              <a:rPr lang="en-US">
                <a:latin typeface="+mn-lt"/>
              </a:rPr>
              <a:t> – focus on location transparency</a:t>
            </a:r>
          </a:p>
          <a:p>
            <a:endParaRPr lang="en-US">
              <a:latin typeface="+mn-lt"/>
            </a:endParaRPr>
          </a:p>
          <a:p>
            <a:endParaRPr lang="en-US">
              <a:latin typeface="+mn-lt"/>
            </a:endParaRPr>
          </a:p>
        </p:txBody>
      </p:sp>
      <p:sp>
        <p:nvSpPr>
          <p:cNvPr id="95237" name="AutoShape 6"/>
          <p:cNvSpPr>
            <a:spLocks noChangeAspect="1" noChangeArrowheads="1"/>
          </p:cNvSpPr>
          <p:nvPr/>
        </p:nvSpPr>
        <p:spPr bwMode="auto">
          <a:xfrm>
            <a:off x="1063625" y="2708275"/>
            <a:ext cx="7272338" cy="3965575"/>
          </a:xfrm>
          <a:prstGeom prst="rect">
            <a:avLst/>
          </a:prstGeom>
          <a:noFill/>
          <a:ln w="9525">
            <a:noFill/>
            <a:miter lim="800000"/>
            <a:headEnd/>
            <a:tailEnd/>
          </a:ln>
        </p:spPr>
        <p:txBody>
          <a:bodyPr/>
          <a:lstStyle/>
          <a:p>
            <a:endParaRPr lang="nl-BE">
              <a:latin typeface="+mn-lt"/>
            </a:endParaRPr>
          </a:p>
        </p:txBody>
      </p:sp>
      <p:sp>
        <p:nvSpPr>
          <p:cNvPr id="95238" name="Text Box 7"/>
          <p:cNvSpPr txBox="1">
            <a:spLocks noChangeArrowheads="1"/>
          </p:cNvSpPr>
          <p:nvPr/>
        </p:nvSpPr>
        <p:spPr bwMode="auto">
          <a:xfrm>
            <a:off x="1558925" y="5516563"/>
            <a:ext cx="1322388" cy="331787"/>
          </a:xfrm>
          <a:prstGeom prst="rect">
            <a:avLst/>
          </a:prstGeom>
          <a:solidFill>
            <a:srgbClr val="FFFFFF"/>
          </a:solidFill>
          <a:ln w="9525">
            <a:solidFill>
              <a:srgbClr val="FFFFFF"/>
            </a:solidFill>
            <a:miter lim="800000"/>
            <a:headEnd/>
            <a:tailEnd/>
          </a:ln>
        </p:spPr>
        <p:txBody>
          <a:bodyPr/>
          <a:lstStyle/>
          <a:p>
            <a:r>
              <a:rPr lang="en-US" sz="1400" b="1">
                <a:solidFill>
                  <a:srgbClr val="0033CC"/>
                </a:solidFill>
                <a:latin typeface="+mn-lt"/>
              </a:rPr>
              <a:t>Hardware</a:t>
            </a:r>
          </a:p>
          <a:p>
            <a:r>
              <a:rPr lang="en-US" sz="1400" b="1">
                <a:solidFill>
                  <a:srgbClr val="0033CC"/>
                </a:solidFill>
                <a:latin typeface="+mn-lt"/>
              </a:rPr>
              <a:t> A</a:t>
            </a:r>
          </a:p>
        </p:txBody>
      </p:sp>
      <p:sp>
        <p:nvSpPr>
          <p:cNvPr id="95239" name="Text Box 8"/>
          <p:cNvSpPr txBox="1">
            <a:spLocks noChangeArrowheads="1"/>
          </p:cNvSpPr>
          <p:nvPr/>
        </p:nvSpPr>
        <p:spPr bwMode="auto">
          <a:xfrm>
            <a:off x="1890713" y="6178550"/>
            <a:ext cx="1320800" cy="495300"/>
          </a:xfrm>
          <a:prstGeom prst="rect">
            <a:avLst/>
          </a:prstGeom>
          <a:solidFill>
            <a:srgbClr val="FFFFFF"/>
          </a:solidFill>
          <a:ln w="9525">
            <a:solidFill>
              <a:srgbClr val="FFFFFF"/>
            </a:solidFill>
            <a:miter lim="800000"/>
            <a:headEnd/>
            <a:tailEnd/>
          </a:ln>
        </p:spPr>
        <p:txBody>
          <a:bodyPr/>
          <a:lstStyle/>
          <a:p>
            <a:r>
              <a:rPr lang="en-US" sz="1400" b="1">
                <a:solidFill>
                  <a:srgbClr val="0033CC"/>
                </a:solidFill>
                <a:latin typeface="+mn-lt"/>
              </a:rPr>
              <a:t>Host A</a:t>
            </a:r>
          </a:p>
        </p:txBody>
      </p:sp>
      <p:sp>
        <p:nvSpPr>
          <p:cNvPr id="95240" name="Rectangle 9"/>
          <p:cNvSpPr>
            <a:spLocks noChangeArrowheads="1"/>
          </p:cNvSpPr>
          <p:nvPr/>
        </p:nvSpPr>
        <p:spPr bwMode="auto">
          <a:xfrm>
            <a:off x="1558925" y="5516563"/>
            <a:ext cx="1819275" cy="661987"/>
          </a:xfrm>
          <a:prstGeom prst="rect">
            <a:avLst/>
          </a:prstGeom>
          <a:noFill/>
          <a:ln w="9525">
            <a:solidFill>
              <a:srgbClr val="000000"/>
            </a:solidFill>
            <a:miter lim="800000"/>
            <a:headEnd/>
            <a:tailEnd/>
          </a:ln>
        </p:spPr>
        <p:txBody>
          <a:bodyPr/>
          <a:lstStyle/>
          <a:p>
            <a:endParaRPr lang="nl-BE">
              <a:latin typeface="+mn-lt"/>
            </a:endParaRPr>
          </a:p>
        </p:txBody>
      </p:sp>
      <p:sp>
        <p:nvSpPr>
          <p:cNvPr id="95241" name="Text Box 10"/>
          <p:cNvSpPr txBox="1">
            <a:spLocks noChangeArrowheads="1"/>
          </p:cNvSpPr>
          <p:nvPr/>
        </p:nvSpPr>
        <p:spPr bwMode="auto">
          <a:xfrm>
            <a:off x="1558925" y="4691063"/>
            <a:ext cx="1157288" cy="660400"/>
          </a:xfrm>
          <a:prstGeom prst="rect">
            <a:avLst/>
          </a:prstGeom>
          <a:solidFill>
            <a:srgbClr val="FFFFFF"/>
          </a:solidFill>
          <a:ln w="9525">
            <a:solidFill>
              <a:srgbClr val="FFFFFF"/>
            </a:solidFill>
            <a:miter lim="800000"/>
            <a:headEnd/>
            <a:tailEnd/>
          </a:ln>
        </p:spPr>
        <p:txBody>
          <a:bodyPr/>
          <a:lstStyle/>
          <a:p>
            <a:r>
              <a:rPr lang="en-US" sz="1400" b="1">
                <a:solidFill>
                  <a:srgbClr val="0033CC"/>
                </a:solidFill>
                <a:latin typeface="+mn-lt"/>
              </a:rPr>
              <a:t>Operating</a:t>
            </a:r>
            <a:br>
              <a:rPr lang="en-US" sz="1400" b="1">
                <a:solidFill>
                  <a:srgbClr val="0033CC"/>
                </a:solidFill>
                <a:latin typeface="+mn-lt"/>
              </a:rPr>
            </a:br>
            <a:r>
              <a:rPr lang="en-US" sz="1400" b="1">
                <a:solidFill>
                  <a:srgbClr val="0033CC"/>
                </a:solidFill>
                <a:latin typeface="+mn-lt"/>
              </a:rPr>
              <a:t>system A</a:t>
            </a:r>
          </a:p>
        </p:txBody>
      </p:sp>
      <p:sp>
        <p:nvSpPr>
          <p:cNvPr id="95242" name="Rectangle 11"/>
          <p:cNvSpPr>
            <a:spLocks noChangeArrowheads="1"/>
          </p:cNvSpPr>
          <p:nvPr/>
        </p:nvSpPr>
        <p:spPr bwMode="auto">
          <a:xfrm>
            <a:off x="1558925" y="4525963"/>
            <a:ext cx="1819275" cy="825500"/>
          </a:xfrm>
          <a:prstGeom prst="rect">
            <a:avLst/>
          </a:prstGeom>
          <a:noFill/>
          <a:ln w="9525">
            <a:solidFill>
              <a:srgbClr val="000000"/>
            </a:solidFill>
            <a:miter lim="800000"/>
            <a:headEnd/>
            <a:tailEnd/>
          </a:ln>
        </p:spPr>
        <p:txBody>
          <a:bodyPr/>
          <a:lstStyle/>
          <a:p>
            <a:endParaRPr lang="nl-BE">
              <a:latin typeface="+mn-lt"/>
            </a:endParaRPr>
          </a:p>
        </p:txBody>
      </p:sp>
      <p:sp>
        <p:nvSpPr>
          <p:cNvPr id="95243" name="Text Box 12"/>
          <p:cNvSpPr txBox="1">
            <a:spLocks noChangeArrowheads="1"/>
          </p:cNvSpPr>
          <p:nvPr/>
        </p:nvSpPr>
        <p:spPr bwMode="auto">
          <a:xfrm>
            <a:off x="6683375" y="5516563"/>
            <a:ext cx="1322388" cy="331787"/>
          </a:xfrm>
          <a:prstGeom prst="rect">
            <a:avLst/>
          </a:prstGeom>
          <a:solidFill>
            <a:srgbClr val="FFFFFF"/>
          </a:solidFill>
          <a:ln w="9525">
            <a:solidFill>
              <a:srgbClr val="FFFFFF"/>
            </a:solidFill>
            <a:miter lim="800000"/>
            <a:headEnd/>
            <a:tailEnd/>
          </a:ln>
        </p:spPr>
        <p:txBody>
          <a:bodyPr/>
          <a:lstStyle/>
          <a:p>
            <a:r>
              <a:rPr lang="en-US" sz="1400" b="1">
                <a:solidFill>
                  <a:srgbClr val="0033CC"/>
                </a:solidFill>
                <a:latin typeface="+mn-lt"/>
              </a:rPr>
              <a:t>Hardware</a:t>
            </a:r>
          </a:p>
          <a:p>
            <a:r>
              <a:rPr lang="en-US" sz="1400" b="1">
                <a:solidFill>
                  <a:srgbClr val="0033CC"/>
                </a:solidFill>
                <a:latin typeface="+mn-lt"/>
              </a:rPr>
              <a:t> B</a:t>
            </a:r>
          </a:p>
        </p:txBody>
      </p:sp>
      <p:sp>
        <p:nvSpPr>
          <p:cNvPr id="95244" name="Text Box 13"/>
          <p:cNvSpPr txBox="1">
            <a:spLocks noChangeArrowheads="1"/>
          </p:cNvSpPr>
          <p:nvPr/>
        </p:nvSpPr>
        <p:spPr bwMode="auto">
          <a:xfrm>
            <a:off x="6518275" y="6178550"/>
            <a:ext cx="1322388" cy="495300"/>
          </a:xfrm>
          <a:prstGeom prst="rect">
            <a:avLst/>
          </a:prstGeom>
          <a:solidFill>
            <a:srgbClr val="FFFFFF"/>
          </a:solidFill>
          <a:ln w="9525">
            <a:solidFill>
              <a:srgbClr val="FFFFFF"/>
            </a:solidFill>
            <a:miter lim="800000"/>
            <a:headEnd/>
            <a:tailEnd/>
          </a:ln>
        </p:spPr>
        <p:txBody>
          <a:bodyPr/>
          <a:lstStyle/>
          <a:p>
            <a:r>
              <a:rPr lang="en-US" sz="1400" b="1">
                <a:solidFill>
                  <a:srgbClr val="0033CC"/>
                </a:solidFill>
                <a:latin typeface="+mn-lt"/>
              </a:rPr>
              <a:t>Host B</a:t>
            </a:r>
          </a:p>
        </p:txBody>
      </p:sp>
      <p:sp>
        <p:nvSpPr>
          <p:cNvPr id="95245" name="Rectangle 14"/>
          <p:cNvSpPr>
            <a:spLocks noChangeArrowheads="1"/>
          </p:cNvSpPr>
          <p:nvPr/>
        </p:nvSpPr>
        <p:spPr bwMode="auto">
          <a:xfrm>
            <a:off x="5856288" y="5516563"/>
            <a:ext cx="1819275" cy="661987"/>
          </a:xfrm>
          <a:prstGeom prst="rect">
            <a:avLst/>
          </a:prstGeom>
          <a:noFill/>
          <a:ln w="9525">
            <a:solidFill>
              <a:srgbClr val="000000"/>
            </a:solidFill>
            <a:miter lim="800000"/>
            <a:headEnd/>
            <a:tailEnd/>
          </a:ln>
        </p:spPr>
        <p:txBody>
          <a:bodyPr/>
          <a:lstStyle/>
          <a:p>
            <a:endParaRPr lang="nl-BE">
              <a:latin typeface="+mn-lt"/>
            </a:endParaRPr>
          </a:p>
        </p:txBody>
      </p:sp>
      <p:sp>
        <p:nvSpPr>
          <p:cNvPr id="95246" name="Text Box 15"/>
          <p:cNvSpPr txBox="1">
            <a:spLocks noChangeArrowheads="1"/>
          </p:cNvSpPr>
          <p:nvPr/>
        </p:nvSpPr>
        <p:spPr bwMode="auto">
          <a:xfrm>
            <a:off x="6683375" y="4691063"/>
            <a:ext cx="1157288" cy="660400"/>
          </a:xfrm>
          <a:prstGeom prst="rect">
            <a:avLst/>
          </a:prstGeom>
          <a:solidFill>
            <a:srgbClr val="FFFFFF"/>
          </a:solidFill>
          <a:ln w="9525">
            <a:solidFill>
              <a:srgbClr val="FFFFFF"/>
            </a:solidFill>
            <a:miter lim="800000"/>
            <a:headEnd/>
            <a:tailEnd/>
          </a:ln>
        </p:spPr>
        <p:txBody>
          <a:bodyPr/>
          <a:lstStyle/>
          <a:p>
            <a:r>
              <a:rPr lang="en-US" sz="1400" b="1">
                <a:solidFill>
                  <a:srgbClr val="0033CC"/>
                </a:solidFill>
                <a:latin typeface="+mn-lt"/>
              </a:rPr>
              <a:t>Operating</a:t>
            </a:r>
            <a:br>
              <a:rPr lang="en-US" sz="1400" b="1">
                <a:solidFill>
                  <a:srgbClr val="0033CC"/>
                </a:solidFill>
                <a:latin typeface="+mn-lt"/>
              </a:rPr>
            </a:br>
            <a:r>
              <a:rPr lang="en-US" sz="1400" b="1">
                <a:solidFill>
                  <a:srgbClr val="0033CC"/>
                </a:solidFill>
                <a:latin typeface="+mn-lt"/>
              </a:rPr>
              <a:t>system B</a:t>
            </a:r>
          </a:p>
        </p:txBody>
      </p:sp>
      <p:sp>
        <p:nvSpPr>
          <p:cNvPr id="95247" name="Rectangle 16"/>
          <p:cNvSpPr>
            <a:spLocks noChangeArrowheads="1"/>
          </p:cNvSpPr>
          <p:nvPr/>
        </p:nvSpPr>
        <p:spPr bwMode="auto">
          <a:xfrm>
            <a:off x="5856288" y="4525963"/>
            <a:ext cx="1819275" cy="825500"/>
          </a:xfrm>
          <a:prstGeom prst="rect">
            <a:avLst/>
          </a:prstGeom>
          <a:noFill/>
          <a:ln w="9525">
            <a:solidFill>
              <a:srgbClr val="000000"/>
            </a:solidFill>
            <a:miter lim="800000"/>
            <a:headEnd/>
            <a:tailEnd/>
          </a:ln>
        </p:spPr>
        <p:txBody>
          <a:bodyPr/>
          <a:lstStyle/>
          <a:p>
            <a:endParaRPr lang="nl-BE">
              <a:latin typeface="+mn-lt"/>
            </a:endParaRPr>
          </a:p>
        </p:txBody>
      </p:sp>
      <p:sp>
        <p:nvSpPr>
          <p:cNvPr id="95248" name="Rectangle 17"/>
          <p:cNvSpPr>
            <a:spLocks noChangeArrowheads="1"/>
          </p:cNvSpPr>
          <p:nvPr/>
        </p:nvSpPr>
        <p:spPr bwMode="auto">
          <a:xfrm>
            <a:off x="1558925" y="3700463"/>
            <a:ext cx="6116638" cy="660400"/>
          </a:xfrm>
          <a:prstGeom prst="rect">
            <a:avLst/>
          </a:prstGeom>
          <a:solidFill>
            <a:srgbClr val="FFFFFF"/>
          </a:solidFill>
          <a:ln w="9525">
            <a:solidFill>
              <a:srgbClr val="000000"/>
            </a:solidFill>
            <a:miter lim="800000"/>
            <a:headEnd/>
            <a:tailEnd/>
          </a:ln>
        </p:spPr>
        <p:txBody>
          <a:bodyPr/>
          <a:lstStyle/>
          <a:p>
            <a:endParaRPr lang="nl-BE">
              <a:latin typeface="+mn-lt"/>
            </a:endParaRPr>
          </a:p>
        </p:txBody>
      </p:sp>
      <p:sp>
        <p:nvSpPr>
          <p:cNvPr id="95249" name="Text Box 18"/>
          <p:cNvSpPr txBox="1">
            <a:spLocks noChangeArrowheads="1"/>
          </p:cNvSpPr>
          <p:nvPr/>
        </p:nvSpPr>
        <p:spPr bwMode="auto">
          <a:xfrm>
            <a:off x="4038600" y="3865563"/>
            <a:ext cx="1652588" cy="330200"/>
          </a:xfrm>
          <a:prstGeom prst="rect">
            <a:avLst/>
          </a:prstGeom>
          <a:solidFill>
            <a:srgbClr val="FFFFFF"/>
          </a:solidFill>
          <a:ln w="9525">
            <a:solidFill>
              <a:srgbClr val="FFFFFF"/>
            </a:solidFill>
            <a:miter lim="800000"/>
            <a:headEnd/>
            <a:tailEnd/>
          </a:ln>
        </p:spPr>
        <p:txBody>
          <a:bodyPr/>
          <a:lstStyle/>
          <a:p>
            <a:r>
              <a:rPr lang="en-US" sz="1400" b="1">
                <a:solidFill>
                  <a:schemeClr val="hlink"/>
                </a:solidFill>
                <a:latin typeface="+mn-lt"/>
              </a:rPr>
              <a:t>Middleware</a:t>
            </a:r>
          </a:p>
        </p:txBody>
      </p:sp>
      <p:sp>
        <p:nvSpPr>
          <p:cNvPr id="95250" name="Text Box 19"/>
          <p:cNvSpPr txBox="1">
            <a:spLocks noChangeArrowheads="1"/>
          </p:cNvSpPr>
          <p:nvPr/>
        </p:nvSpPr>
        <p:spPr bwMode="auto">
          <a:xfrm>
            <a:off x="1558925" y="2708275"/>
            <a:ext cx="1487488" cy="660400"/>
          </a:xfrm>
          <a:prstGeom prst="rect">
            <a:avLst/>
          </a:prstGeom>
          <a:solidFill>
            <a:srgbClr val="FFFFFF"/>
          </a:solidFill>
          <a:ln w="9525">
            <a:solidFill>
              <a:srgbClr val="FFFFFF"/>
            </a:solidFill>
            <a:miter lim="800000"/>
            <a:headEnd/>
            <a:tailEnd/>
          </a:ln>
        </p:spPr>
        <p:txBody>
          <a:bodyPr/>
          <a:lstStyle/>
          <a:p>
            <a:r>
              <a:rPr lang="en-US" sz="1400" b="1">
                <a:solidFill>
                  <a:srgbClr val="0033CC"/>
                </a:solidFill>
                <a:latin typeface="+mn-lt"/>
              </a:rPr>
              <a:t>Distributed</a:t>
            </a:r>
            <a:br>
              <a:rPr lang="en-US" sz="1400" b="1">
                <a:solidFill>
                  <a:srgbClr val="0033CC"/>
                </a:solidFill>
                <a:latin typeface="+mn-lt"/>
              </a:rPr>
            </a:br>
            <a:r>
              <a:rPr lang="en-US" sz="1400" b="1">
                <a:solidFill>
                  <a:srgbClr val="0033CC"/>
                </a:solidFill>
                <a:latin typeface="+mn-lt"/>
              </a:rPr>
              <a:t>Application</a:t>
            </a:r>
          </a:p>
        </p:txBody>
      </p:sp>
      <p:sp>
        <p:nvSpPr>
          <p:cNvPr id="95251" name="Rectangle 20"/>
          <p:cNvSpPr>
            <a:spLocks noChangeArrowheads="1"/>
          </p:cNvSpPr>
          <p:nvPr/>
        </p:nvSpPr>
        <p:spPr bwMode="auto">
          <a:xfrm>
            <a:off x="1558925" y="2708275"/>
            <a:ext cx="1819275" cy="825500"/>
          </a:xfrm>
          <a:prstGeom prst="rect">
            <a:avLst/>
          </a:prstGeom>
          <a:noFill/>
          <a:ln w="9525">
            <a:solidFill>
              <a:srgbClr val="000000"/>
            </a:solidFill>
            <a:miter lim="800000"/>
            <a:headEnd/>
            <a:tailEnd/>
          </a:ln>
        </p:spPr>
        <p:txBody>
          <a:bodyPr/>
          <a:lstStyle/>
          <a:p>
            <a:endParaRPr lang="nl-BE">
              <a:latin typeface="+mn-lt"/>
            </a:endParaRPr>
          </a:p>
        </p:txBody>
      </p:sp>
      <p:sp>
        <p:nvSpPr>
          <p:cNvPr id="95252" name="Text Box 21"/>
          <p:cNvSpPr txBox="1">
            <a:spLocks noChangeArrowheads="1"/>
          </p:cNvSpPr>
          <p:nvPr/>
        </p:nvSpPr>
        <p:spPr bwMode="auto">
          <a:xfrm>
            <a:off x="6188075" y="2708275"/>
            <a:ext cx="1487488" cy="660400"/>
          </a:xfrm>
          <a:prstGeom prst="rect">
            <a:avLst/>
          </a:prstGeom>
          <a:solidFill>
            <a:srgbClr val="FFFFFF"/>
          </a:solidFill>
          <a:ln w="9525">
            <a:solidFill>
              <a:srgbClr val="FFFFFF"/>
            </a:solidFill>
            <a:miter lim="800000"/>
            <a:headEnd/>
            <a:tailEnd/>
          </a:ln>
        </p:spPr>
        <p:txBody>
          <a:bodyPr/>
          <a:lstStyle/>
          <a:p>
            <a:r>
              <a:rPr lang="en-US" sz="1400" b="1">
                <a:solidFill>
                  <a:srgbClr val="0033CC"/>
                </a:solidFill>
                <a:latin typeface="+mn-lt"/>
              </a:rPr>
              <a:t>Distributed</a:t>
            </a:r>
            <a:br>
              <a:rPr lang="en-US" sz="1400" b="1">
                <a:solidFill>
                  <a:srgbClr val="0033CC"/>
                </a:solidFill>
                <a:latin typeface="+mn-lt"/>
              </a:rPr>
            </a:br>
            <a:r>
              <a:rPr lang="en-US" sz="1400" b="1">
                <a:solidFill>
                  <a:srgbClr val="0033CC"/>
                </a:solidFill>
                <a:latin typeface="+mn-lt"/>
              </a:rPr>
              <a:t>Application</a:t>
            </a:r>
          </a:p>
        </p:txBody>
      </p:sp>
      <p:sp>
        <p:nvSpPr>
          <p:cNvPr id="95253" name="Rectangle 22"/>
          <p:cNvSpPr>
            <a:spLocks noChangeArrowheads="1"/>
          </p:cNvSpPr>
          <p:nvPr/>
        </p:nvSpPr>
        <p:spPr bwMode="auto">
          <a:xfrm>
            <a:off x="5856288" y="2708275"/>
            <a:ext cx="1819275" cy="825500"/>
          </a:xfrm>
          <a:prstGeom prst="rect">
            <a:avLst/>
          </a:prstGeom>
          <a:noFill/>
          <a:ln w="9525">
            <a:solidFill>
              <a:srgbClr val="000000"/>
            </a:solidFill>
            <a:miter lim="800000"/>
            <a:headEnd/>
            <a:tailEnd/>
          </a:ln>
        </p:spPr>
        <p:txBody>
          <a:bodyPr/>
          <a:lstStyle/>
          <a:p>
            <a:endParaRPr lang="nl-BE">
              <a:latin typeface="+mn-lt"/>
            </a:endParaRPr>
          </a:p>
        </p:txBody>
      </p:sp>
      <p:sp>
        <p:nvSpPr>
          <p:cNvPr id="95254" name="Rectangle 23"/>
          <p:cNvSpPr>
            <a:spLocks noChangeArrowheads="1"/>
          </p:cNvSpPr>
          <p:nvPr/>
        </p:nvSpPr>
        <p:spPr bwMode="auto">
          <a:xfrm>
            <a:off x="1724025" y="3865563"/>
            <a:ext cx="1643063" cy="355600"/>
          </a:xfrm>
          <a:prstGeom prst="rect">
            <a:avLst/>
          </a:prstGeom>
          <a:solidFill>
            <a:srgbClr val="FFFFFF"/>
          </a:solidFill>
          <a:ln w="9525">
            <a:solidFill>
              <a:srgbClr val="000000"/>
            </a:solidFill>
            <a:miter lim="800000"/>
            <a:headEnd/>
            <a:tailEnd/>
          </a:ln>
        </p:spPr>
        <p:txBody>
          <a:bodyPr/>
          <a:lstStyle/>
          <a:p>
            <a:endParaRPr lang="nl-BE">
              <a:latin typeface="+mn-lt"/>
            </a:endParaRPr>
          </a:p>
        </p:txBody>
      </p:sp>
      <p:sp>
        <p:nvSpPr>
          <p:cNvPr id="95255" name="Text Box 24"/>
          <p:cNvSpPr txBox="1">
            <a:spLocks noChangeArrowheads="1"/>
          </p:cNvSpPr>
          <p:nvPr/>
        </p:nvSpPr>
        <p:spPr bwMode="auto">
          <a:xfrm>
            <a:off x="1724025" y="3865563"/>
            <a:ext cx="1787525" cy="284162"/>
          </a:xfrm>
          <a:prstGeom prst="rect">
            <a:avLst/>
          </a:prstGeom>
          <a:noFill/>
          <a:ln w="9525">
            <a:noFill/>
            <a:miter lim="800000"/>
            <a:headEnd/>
            <a:tailEnd/>
          </a:ln>
        </p:spPr>
        <p:txBody>
          <a:bodyPr/>
          <a:lstStyle/>
          <a:p>
            <a:r>
              <a:rPr lang="en-US" sz="1400" b="1">
                <a:solidFill>
                  <a:srgbClr val="0033CC"/>
                </a:solidFill>
                <a:latin typeface="+mn-lt"/>
              </a:rPr>
              <a:t>Remote invocation</a:t>
            </a:r>
          </a:p>
        </p:txBody>
      </p:sp>
      <p:sp>
        <p:nvSpPr>
          <p:cNvPr id="95256" name="Rectangle 25"/>
          <p:cNvSpPr>
            <a:spLocks noChangeArrowheads="1"/>
          </p:cNvSpPr>
          <p:nvPr/>
        </p:nvSpPr>
        <p:spPr bwMode="auto">
          <a:xfrm>
            <a:off x="5815013" y="3865563"/>
            <a:ext cx="1693862" cy="355600"/>
          </a:xfrm>
          <a:prstGeom prst="rect">
            <a:avLst/>
          </a:prstGeom>
          <a:solidFill>
            <a:srgbClr val="FFFFFF"/>
          </a:solidFill>
          <a:ln w="9525">
            <a:solidFill>
              <a:srgbClr val="000000"/>
            </a:solidFill>
            <a:miter lim="800000"/>
            <a:headEnd/>
            <a:tailEnd/>
          </a:ln>
        </p:spPr>
        <p:txBody>
          <a:bodyPr/>
          <a:lstStyle/>
          <a:p>
            <a:endParaRPr lang="nl-BE">
              <a:latin typeface="+mn-lt"/>
            </a:endParaRPr>
          </a:p>
        </p:txBody>
      </p:sp>
      <p:sp>
        <p:nvSpPr>
          <p:cNvPr id="95257" name="Text Box 26"/>
          <p:cNvSpPr txBox="1">
            <a:spLocks noChangeArrowheads="1"/>
          </p:cNvSpPr>
          <p:nvPr/>
        </p:nvSpPr>
        <p:spPr bwMode="auto">
          <a:xfrm>
            <a:off x="5815013" y="3865563"/>
            <a:ext cx="1860550" cy="355600"/>
          </a:xfrm>
          <a:prstGeom prst="rect">
            <a:avLst/>
          </a:prstGeom>
          <a:noFill/>
          <a:ln w="9525">
            <a:noFill/>
            <a:miter lim="800000"/>
            <a:headEnd/>
            <a:tailEnd/>
          </a:ln>
        </p:spPr>
        <p:txBody>
          <a:bodyPr/>
          <a:lstStyle/>
          <a:p>
            <a:r>
              <a:rPr lang="en-US" sz="1400" b="1">
                <a:solidFill>
                  <a:srgbClr val="0033CC"/>
                </a:solidFill>
                <a:latin typeface="+mn-lt"/>
              </a:rPr>
              <a:t>Remote invocation</a:t>
            </a:r>
          </a:p>
        </p:txBody>
      </p:sp>
      <p:sp>
        <p:nvSpPr>
          <p:cNvPr id="95258" name="Rectangle 27"/>
          <p:cNvSpPr>
            <a:spLocks noChangeArrowheads="1"/>
          </p:cNvSpPr>
          <p:nvPr/>
        </p:nvSpPr>
        <p:spPr bwMode="auto">
          <a:xfrm>
            <a:off x="2551113" y="4691063"/>
            <a:ext cx="660400" cy="330200"/>
          </a:xfrm>
          <a:prstGeom prst="rect">
            <a:avLst/>
          </a:prstGeom>
          <a:solidFill>
            <a:srgbClr val="FFFFFF"/>
          </a:solidFill>
          <a:ln w="9525">
            <a:solidFill>
              <a:srgbClr val="000000"/>
            </a:solidFill>
            <a:miter lim="800000"/>
            <a:headEnd/>
            <a:tailEnd/>
          </a:ln>
        </p:spPr>
        <p:txBody>
          <a:bodyPr/>
          <a:lstStyle/>
          <a:p>
            <a:endParaRPr lang="nl-BE">
              <a:latin typeface="+mn-lt"/>
            </a:endParaRPr>
          </a:p>
        </p:txBody>
      </p:sp>
      <p:sp>
        <p:nvSpPr>
          <p:cNvPr id="95259" name="Text Box 28"/>
          <p:cNvSpPr txBox="1">
            <a:spLocks noChangeArrowheads="1"/>
          </p:cNvSpPr>
          <p:nvPr/>
        </p:nvSpPr>
        <p:spPr bwMode="auto">
          <a:xfrm>
            <a:off x="2551113" y="4691063"/>
            <a:ext cx="1157287" cy="330200"/>
          </a:xfrm>
          <a:prstGeom prst="rect">
            <a:avLst/>
          </a:prstGeom>
          <a:noFill/>
          <a:ln w="9525">
            <a:noFill/>
            <a:miter lim="800000"/>
            <a:headEnd/>
            <a:tailEnd/>
          </a:ln>
        </p:spPr>
        <p:txBody>
          <a:bodyPr/>
          <a:lstStyle/>
          <a:p>
            <a:r>
              <a:rPr lang="en-US" sz="1400" b="1">
                <a:solidFill>
                  <a:srgbClr val="0033CC"/>
                </a:solidFill>
                <a:latin typeface="+mn-lt"/>
              </a:rPr>
              <a:t>Socket</a:t>
            </a:r>
          </a:p>
        </p:txBody>
      </p:sp>
      <p:sp>
        <p:nvSpPr>
          <p:cNvPr id="95260" name="Rectangle 29"/>
          <p:cNvSpPr>
            <a:spLocks noChangeArrowheads="1"/>
          </p:cNvSpPr>
          <p:nvPr/>
        </p:nvSpPr>
        <p:spPr bwMode="auto">
          <a:xfrm>
            <a:off x="6021388" y="4691063"/>
            <a:ext cx="661987" cy="330200"/>
          </a:xfrm>
          <a:prstGeom prst="rect">
            <a:avLst/>
          </a:prstGeom>
          <a:solidFill>
            <a:srgbClr val="FFFFFF"/>
          </a:solidFill>
          <a:ln w="9525">
            <a:solidFill>
              <a:srgbClr val="000000"/>
            </a:solidFill>
            <a:miter lim="800000"/>
            <a:headEnd/>
            <a:tailEnd/>
          </a:ln>
        </p:spPr>
        <p:txBody>
          <a:bodyPr/>
          <a:lstStyle/>
          <a:p>
            <a:endParaRPr lang="nl-BE">
              <a:latin typeface="+mn-lt"/>
            </a:endParaRPr>
          </a:p>
        </p:txBody>
      </p:sp>
      <p:sp>
        <p:nvSpPr>
          <p:cNvPr id="95261" name="Text Box 30"/>
          <p:cNvSpPr txBox="1">
            <a:spLocks noChangeArrowheads="1"/>
          </p:cNvSpPr>
          <p:nvPr/>
        </p:nvSpPr>
        <p:spPr bwMode="auto">
          <a:xfrm>
            <a:off x="6021388" y="4691063"/>
            <a:ext cx="1157287" cy="330200"/>
          </a:xfrm>
          <a:prstGeom prst="rect">
            <a:avLst/>
          </a:prstGeom>
          <a:noFill/>
          <a:ln w="9525">
            <a:noFill/>
            <a:miter lim="800000"/>
            <a:headEnd/>
            <a:tailEnd/>
          </a:ln>
        </p:spPr>
        <p:txBody>
          <a:bodyPr/>
          <a:lstStyle/>
          <a:p>
            <a:r>
              <a:rPr lang="en-US" sz="1400" b="1">
                <a:solidFill>
                  <a:srgbClr val="0033CC"/>
                </a:solidFill>
                <a:latin typeface="+mn-lt"/>
              </a:rPr>
              <a:t>Socket</a:t>
            </a:r>
          </a:p>
        </p:txBody>
      </p:sp>
      <p:sp>
        <p:nvSpPr>
          <p:cNvPr id="95262" name="Rectangle 31"/>
          <p:cNvSpPr>
            <a:spLocks noChangeArrowheads="1"/>
          </p:cNvSpPr>
          <p:nvPr/>
        </p:nvSpPr>
        <p:spPr bwMode="auto">
          <a:xfrm>
            <a:off x="2551113" y="5683250"/>
            <a:ext cx="660400" cy="330200"/>
          </a:xfrm>
          <a:prstGeom prst="rect">
            <a:avLst/>
          </a:prstGeom>
          <a:solidFill>
            <a:srgbClr val="FFFFFF"/>
          </a:solidFill>
          <a:ln w="9525">
            <a:solidFill>
              <a:srgbClr val="000000"/>
            </a:solidFill>
            <a:miter lim="800000"/>
            <a:headEnd/>
            <a:tailEnd/>
          </a:ln>
        </p:spPr>
        <p:txBody>
          <a:bodyPr/>
          <a:lstStyle/>
          <a:p>
            <a:endParaRPr lang="nl-BE">
              <a:latin typeface="+mn-lt"/>
            </a:endParaRPr>
          </a:p>
        </p:txBody>
      </p:sp>
      <p:sp>
        <p:nvSpPr>
          <p:cNvPr id="95263" name="Text Box 32"/>
          <p:cNvSpPr txBox="1">
            <a:spLocks noChangeArrowheads="1"/>
          </p:cNvSpPr>
          <p:nvPr/>
        </p:nvSpPr>
        <p:spPr bwMode="auto">
          <a:xfrm>
            <a:off x="2551113" y="5683250"/>
            <a:ext cx="1157287" cy="330200"/>
          </a:xfrm>
          <a:prstGeom prst="rect">
            <a:avLst/>
          </a:prstGeom>
          <a:noFill/>
          <a:ln w="9525">
            <a:noFill/>
            <a:miter lim="800000"/>
            <a:headEnd/>
            <a:tailEnd/>
          </a:ln>
        </p:spPr>
        <p:txBody>
          <a:bodyPr/>
          <a:lstStyle/>
          <a:p>
            <a:r>
              <a:rPr lang="en-US" sz="1400" b="1">
                <a:solidFill>
                  <a:srgbClr val="0033CC"/>
                </a:solidFill>
                <a:latin typeface="+mn-lt"/>
              </a:rPr>
              <a:t>NIC</a:t>
            </a:r>
          </a:p>
        </p:txBody>
      </p:sp>
      <p:sp>
        <p:nvSpPr>
          <p:cNvPr id="95264" name="Rectangle 33"/>
          <p:cNvSpPr>
            <a:spLocks noChangeArrowheads="1"/>
          </p:cNvSpPr>
          <p:nvPr/>
        </p:nvSpPr>
        <p:spPr bwMode="auto">
          <a:xfrm>
            <a:off x="6021388" y="5683250"/>
            <a:ext cx="661987" cy="330200"/>
          </a:xfrm>
          <a:prstGeom prst="rect">
            <a:avLst/>
          </a:prstGeom>
          <a:solidFill>
            <a:srgbClr val="FFFFFF"/>
          </a:solidFill>
          <a:ln w="9525">
            <a:solidFill>
              <a:srgbClr val="000000"/>
            </a:solidFill>
            <a:miter lim="800000"/>
            <a:headEnd/>
            <a:tailEnd/>
          </a:ln>
        </p:spPr>
        <p:txBody>
          <a:bodyPr/>
          <a:lstStyle/>
          <a:p>
            <a:endParaRPr lang="nl-BE">
              <a:latin typeface="+mn-lt"/>
            </a:endParaRPr>
          </a:p>
        </p:txBody>
      </p:sp>
      <p:sp>
        <p:nvSpPr>
          <p:cNvPr id="95265" name="Text Box 34"/>
          <p:cNvSpPr txBox="1">
            <a:spLocks noChangeArrowheads="1"/>
          </p:cNvSpPr>
          <p:nvPr/>
        </p:nvSpPr>
        <p:spPr bwMode="auto">
          <a:xfrm>
            <a:off x="6021388" y="5683250"/>
            <a:ext cx="1157287" cy="330200"/>
          </a:xfrm>
          <a:prstGeom prst="rect">
            <a:avLst/>
          </a:prstGeom>
          <a:noFill/>
          <a:ln w="9525">
            <a:noFill/>
            <a:miter lim="800000"/>
            <a:headEnd/>
            <a:tailEnd/>
          </a:ln>
        </p:spPr>
        <p:txBody>
          <a:bodyPr/>
          <a:lstStyle/>
          <a:p>
            <a:r>
              <a:rPr lang="en-US" sz="1400" b="1">
                <a:solidFill>
                  <a:srgbClr val="0033CC"/>
                </a:solidFill>
                <a:latin typeface="+mn-lt"/>
              </a:rPr>
              <a:t>NIC</a:t>
            </a:r>
          </a:p>
        </p:txBody>
      </p:sp>
      <p:sp>
        <p:nvSpPr>
          <p:cNvPr id="95266" name="Line 35"/>
          <p:cNvSpPr>
            <a:spLocks noChangeShapeType="1"/>
          </p:cNvSpPr>
          <p:nvPr/>
        </p:nvSpPr>
        <p:spPr bwMode="auto">
          <a:xfrm>
            <a:off x="2881313" y="3533775"/>
            <a:ext cx="0" cy="331788"/>
          </a:xfrm>
          <a:prstGeom prst="line">
            <a:avLst/>
          </a:prstGeom>
          <a:noFill/>
          <a:ln w="28575">
            <a:solidFill>
              <a:srgbClr val="0033CC"/>
            </a:solidFill>
            <a:round/>
            <a:headEnd/>
            <a:tailEnd type="arrow" w="med" len="med"/>
          </a:ln>
        </p:spPr>
        <p:txBody>
          <a:bodyPr/>
          <a:lstStyle/>
          <a:p>
            <a:endParaRPr lang="nl-BE">
              <a:latin typeface="+mn-lt"/>
            </a:endParaRPr>
          </a:p>
        </p:txBody>
      </p:sp>
      <p:sp>
        <p:nvSpPr>
          <p:cNvPr id="95267" name="Line 36"/>
          <p:cNvSpPr>
            <a:spLocks noChangeShapeType="1"/>
          </p:cNvSpPr>
          <p:nvPr/>
        </p:nvSpPr>
        <p:spPr bwMode="auto">
          <a:xfrm>
            <a:off x="2881313" y="4195763"/>
            <a:ext cx="0" cy="495300"/>
          </a:xfrm>
          <a:prstGeom prst="line">
            <a:avLst/>
          </a:prstGeom>
          <a:noFill/>
          <a:ln w="28575">
            <a:solidFill>
              <a:srgbClr val="0033CC"/>
            </a:solidFill>
            <a:round/>
            <a:headEnd/>
            <a:tailEnd type="arrow" w="med" len="med"/>
          </a:ln>
        </p:spPr>
        <p:txBody>
          <a:bodyPr/>
          <a:lstStyle/>
          <a:p>
            <a:endParaRPr lang="nl-BE">
              <a:latin typeface="+mn-lt"/>
            </a:endParaRPr>
          </a:p>
        </p:txBody>
      </p:sp>
      <p:sp>
        <p:nvSpPr>
          <p:cNvPr id="95268" name="Line 37"/>
          <p:cNvSpPr>
            <a:spLocks noChangeShapeType="1"/>
          </p:cNvSpPr>
          <p:nvPr/>
        </p:nvSpPr>
        <p:spPr bwMode="auto">
          <a:xfrm>
            <a:off x="2881313" y="5021263"/>
            <a:ext cx="0" cy="661987"/>
          </a:xfrm>
          <a:prstGeom prst="line">
            <a:avLst/>
          </a:prstGeom>
          <a:noFill/>
          <a:ln w="28575">
            <a:solidFill>
              <a:srgbClr val="0033CC"/>
            </a:solidFill>
            <a:round/>
            <a:headEnd/>
            <a:tailEnd type="arrow" w="med" len="med"/>
          </a:ln>
        </p:spPr>
        <p:txBody>
          <a:bodyPr/>
          <a:lstStyle/>
          <a:p>
            <a:endParaRPr lang="nl-BE">
              <a:latin typeface="+mn-lt"/>
            </a:endParaRPr>
          </a:p>
        </p:txBody>
      </p:sp>
      <p:sp>
        <p:nvSpPr>
          <p:cNvPr id="95269" name="Line 38"/>
          <p:cNvSpPr>
            <a:spLocks noChangeShapeType="1"/>
          </p:cNvSpPr>
          <p:nvPr/>
        </p:nvSpPr>
        <p:spPr bwMode="auto">
          <a:xfrm flipV="1">
            <a:off x="6353175" y="5021263"/>
            <a:ext cx="0" cy="661987"/>
          </a:xfrm>
          <a:prstGeom prst="line">
            <a:avLst/>
          </a:prstGeom>
          <a:noFill/>
          <a:ln w="28575">
            <a:solidFill>
              <a:srgbClr val="0033CC"/>
            </a:solidFill>
            <a:round/>
            <a:headEnd/>
            <a:tailEnd type="arrow" w="med" len="med"/>
          </a:ln>
        </p:spPr>
        <p:txBody>
          <a:bodyPr/>
          <a:lstStyle/>
          <a:p>
            <a:endParaRPr lang="nl-BE">
              <a:latin typeface="+mn-lt"/>
            </a:endParaRPr>
          </a:p>
        </p:txBody>
      </p:sp>
      <p:sp>
        <p:nvSpPr>
          <p:cNvPr id="95270" name="Line 39"/>
          <p:cNvSpPr>
            <a:spLocks noChangeShapeType="1"/>
          </p:cNvSpPr>
          <p:nvPr/>
        </p:nvSpPr>
        <p:spPr bwMode="auto">
          <a:xfrm flipV="1">
            <a:off x="6353175" y="4195763"/>
            <a:ext cx="0" cy="495300"/>
          </a:xfrm>
          <a:prstGeom prst="line">
            <a:avLst/>
          </a:prstGeom>
          <a:noFill/>
          <a:ln w="28575">
            <a:solidFill>
              <a:srgbClr val="0033CC"/>
            </a:solidFill>
            <a:round/>
            <a:headEnd/>
            <a:tailEnd type="arrow" w="med" len="med"/>
          </a:ln>
        </p:spPr>
        <p:txBody>
          <a:bodyPr/>
          <a:lstStyle/>
          <a:p>
            <a:endParaRPr lang="nl-BE">
              <a:latin typeface="+mn-lt"/>
            </a:endParaRPr>
          </a:p>
        </p:txBody>
      </p:sp>
      <p:sp>
        <p:nvSpPr>
          <p:cNvPr id="95271" name="Line 40"/>
          <p:cNvSpPr>
            <a:spLocks noChangeShapeType="1"/>
          </p:cNvSpPr>
          <p:nvPr/>
        </p:nvSpPr>
        <p:spPr bwMode="auto">
          <a:xfrm flipV="1">
            <a:off x="6353175" y="3533775"/>
            <a:ext cx="0" cy="331788"/>
          </a:xfrm>
          <a:prstGeom prst="line">
            <a:avLst/>
          </a:prstGeom>
          <a:noFill/>
          <a:ln w="28575">
            <a:solidFill>
              <a:srgbClr val="0033CC"/>
            </a:solidFill>
            <a:round/>
            <a:headEnd/>
            <a:tailEnd type="arrow" w="med" len="med"/>
          </a:ln>
        </p:spPr>
        <p:txBody>
          <a:bodyPr/>
          <a:lstStyle/>
          <a:p>
            <a:endParaRPr lang="nl-BE">
              <a:latin typeface="+mn-lt"/>
            </a:endParaRPr>
          </a:p>
        </p:txBody>
      </p:sp>
      <p:sp>
        <p:nvSpPr>
          <p:cNvPr id="95272" name="AutoShape 41"/>
          <p:cNvSpPr>
            <a:spLocks noChangeArrowheads="1"/>
          </p:cNvSpPr>
          <p:nvPr/>
        </p:nvSpPr>
        <p:spPr bwMode="auto">
          <a:xfrm>
            <a:off x="3708400" y="5351463"/>
            <a:ext cx="1652588" cy="992187"/>
          </a:xfrm>
          <a:prstGeom prst="cloudCallout">
            <a:avLst>
              <a:gd name="adj1" fmla="val -6741"/>
              <a:gd name="adj2" fmla="val 7366"/>
            </a:avLst>
          </a:prstGeom>
          <a:solidFill>
            <a:srgbClr val="CCCCFF"/>
          </a:solidFill>
          <a:ln w="9525">
            <a:solidFill>
              <a:srgbClr val="000000"/>
            </a:solidFill>
            <a:round/>
            <a:headEnd/>
            <a:tailEnd/>
          </a:ln>
        </p:spPr>
        <p:txBody>
          <a:bodyPr/>
          <a:lstStyle/>
          <a:p>
            <a:endParaRPr lang="nl-BE" sz="1400" b="1">
              <a:latin typeface="+mn-lt"/>
            </a:endParaRPr>
          </a:p>
        </p:txBody>
      </p:sp>
      <p:sp>
        <p:nvSpPr>
          <p:cNvPr id="95273" name="Line 42"/>
          <p:cNvSpPr>
            <a:spLocks noChangeShapeType="1"/>
          </p:cNvSpPr>
          <p:nvPr/>
        </p:nvSpPr>
        <p:spPr bwMode="auto">
          <a:xfrm>
            <a:off x="3708400" y="3700463"/>
            <a:ext cx="1982788" cy="0"/>
          </a:xfrm>
          <a:prstGeom prst="line">
            <a:avLst/>
          </a:prstGeom>
          <a:noFill/>
          <a:ln w="9525">
            <a:solidFill>
              <a:srgbClr val="FFFFFF"/>
            </a:solidFill>
            <a:round/>
            <a:headEnd/>
            <a:tailEnd/>
          </a:ln>
        </p:spPr>
        <p:txBody>
          <a:bodyPr/>
          <a:lstStyle/>
          <a:p>
            <a:endParaRPr lang="nl-BE">
              <a:latin typeface="+mn-lt"/>
            </a:endParaRPr>
          </a:p>
        </p:txBody>
      </p:sp>
      <p:sp>
        <p:nvSpPr>
          <p:cNvPr id="95274" name="Line 43"/>
          <p:cNvSpPr>
            <a:spLocks noChangeShapeType="1"/>
          </p:cNvSpPr>
          <p:nvPr/>
        </p:nvSpPr>
        <p:spPr bwMode="auto">
          <a:xfrm>
            <a:off x="3708400" y="4360863"/>
            <a:ext cx="1982788" cy="0"/>
          </a:xfrm>
          <a:prstGeom prst="line">
            <a:avLst/>
          </a:prstGeom>
          <a:noFill/>
          <a:ln w="9525">
            <a:solidFill>
              <a:srgbClr val="FFFFFF"/>
            </a:solidFill>
            <a:round/>
            <a:headEnd/>
            <a:tailEnd/>
          </a:ln>
        </p:spPr>
        <p:txBody>
          <a:bodyPr/>
          <a:lstStyle/>
          <a:p>
            <a:endParaRPr lang="nl-BE">
              <a:latin typeface="+mn-lt"/>
            </a:endParaRPr>
          </a:p>
        </p:txBody>
      </p:sp>
      <p:sp>
        <p:nvSpPr>
          <p:cNvPr id="95275" name="Line 44"/>
          <p:cNvSpPr>
            <a:spLocks noChangeShapeType="1"/>
          </p:cNvSpPr>
          <p:nvPr/>
        </p:nvSpPr>
        <p:spPr bwMode="auto">
          <a:xfrm>
            <a:off x="3708400" y="3700463"/>
            <a:ext cx="1982788" cy="0"/>
          </a:xfrm>
          <a:prstGeom prst="line">
            <a:avLst/>
          </a:prstGeom>
          <a:noFill/>
          <a:ln w="9525">
            <a:solidFill>
              <a:srgbClr val="000000"/>
            </a:solidFill>
            <a:prstDash val="dash"/>
            <a:round/>
            <a:headEnd/>
            <a:tailEnd/>
          </a:ln>
        </p:spPr>
        <p:txBody>
          <a:bodyPr/>
          <a:lstStyle/>
          <a:p>
            <a:endParaRPr lang="nl-BE">
              <a:latin typeface="+mn-lt"/>
            </a:endParaRPr>
          </a:p>
        </p:txBody>
      </p:sp>
      <p:sp>
        <p:nvSpPr>
          <p:cNvPr id="95276" name="Line 45"/>
          <p:cNvSpPr>
            <a:spLocks noChangeShapeType="1"/>
          </p:cNvSpPr>
          <p:nvPr/>
        </p:nvSpPr>
        <p:spPr bwMode="auto">
          <a:xfrm>
            <a:off x="3708400" y="4360863"/>
            <a:ext cx="1982788" cy="0"/>
          </a:xfrm>
          <a:prstGeom prst="line">
            <a:avLst/>
          </a:prstGeom>
          <a:noFill/>
          <a:ln w="9525">
            <a:solidFill>
              <a:srgbClr val="000000"/>
            </a:solidFill>
            <a:prstDash val="dash"/>
            <a:round/>
            <a:headEnd/>
            <a:tailEnd/>
          </a:ln>
        </p:spPr>
        <p:txBody>
          <a:bodyPr/>
          <a:lstStyle/>
          <a:p>
            <a:endParaRPr lang="nl-BE">
              <a:latin typeface="+mn-lt"/>
            </a:endParaRPr>
          </a:p>
        </p:txBody>
      </p:sp>
      <p:sp>
        <p:nvSpPr>
          <p:cNvPr id="95277" name="Line 46"/>
          <p:cNvSpPr>
            <a:spLocks noChangeShapeType="1"/>
          </p:cNvSpPr>
          <p:nvPr/>
        </p:nvSpPr>
        <p:spPr bwMode="auto">
          <a:xfrm>
            <a:off x="3378200" y="3038475"/>
            <a:ext cx="2478088" cy="0"/>
          </a:xfrm>
          <a:prstGeom prst="line">
            <a:avLst/>
          </a:prstGeom>
          <a:noFill/>
          <a:ln w="38100">
            <a:solidFill>
              <a:schemeClr val="hlink"/>
            </a:solidFill>
            <a:prstDash val="dash"/>
            <a:round/>
            <a:headEnd/>
            <a:tailEnd type="arrow" w="med" len="med"/>
          </a:ln>
        </p:spPr>
        <p:txBody>
          <a:bodyPr/>
          <a:lstStyle/>
          <a:p>
            <a:endParaRPr lang="nl-BE">
              <a:latin typeface="+mn-lt"/>
            </a:endParaRPr>
          </a:p>
        </p:txBody>
      </p:sp>
      <p:sp>
        <p:nvSpPr>
          <p:cNvPr id="95278" name="Text Box 47"/>
          <p:cNvSpPr txBox="1">
            <a:spLocks noChangeArrowheads="1"/>
          </p:cNvSpPr>
          <p:nvPr/>
        </p:nvSpPr>
        <p:spPr bwMode="auto">
          <a:xfrm>
            <a:off x="3873500" y="3038475"/>
            <a:ext cx="1652588" cy="330200"/>
          </a:xfrm>
          <a:prstGeom prst="rect">
            <a:avLst/>
          </a:prstGeom>
          <a:noFill/>
          <a:ln w="9525">
            <a:noFill/>
            <a:miter lim="800000"/>
            <a:headEnd/>
            <a:tailEnd/>
          </a:ln>
        </p:spPr>
        <p:txBody>
          <a:bodyPr/>
          <a:lstStyle/>
          <a:p>
            <a:r>
              <a:rPr lang="en-US" sz="1400" b="1">
                <a:solidFill>
                  <a:schemeClr val="hlink"/>
                </a:solidFill>
                <a:latin typeface="+mn-lt"/>
              </a:rPr>
              <a:t>Logical interaction</a:t>
            </a:r>
          </a:p>
        </p:txBody>
      </p:sp>
      <p:sp>
        <p:nvSpPr>
          <p:cNvPr id="95279" name="Line 48"/>
          <p:cNvSpPr>
            <a:spLocks noChangeShapeType="1"/>
          </p:cNvSpPr>
          <p:nvPr/>
        </p:nvSpPr>
        <p:spPr bwMode="auto">
          <a:xfrm>
            <a:off x="3211513" y="5848350"/>
            <a:ext cx="2809875" cy="0"/>
          </a:xfrm>
          <a:prstGeom prst="line">
            <a:avLst/>
          </a:prstGeom>
          <a:noFill/>
          <a:ln w="28575">
            <a:solidFill>
              <a:srgbClr val="0033CC"/>
            </a:solidFill>
            <a:round/>
            <a:headEnd/>
            <a:tailEnd type="arrow" w="med" len="med"/>
          </a:ln>
        </p:spPr>
        <p:txBody>
          <a:bodyPr/>
          <a:lstStyle/>
          <a:p>
            <a:endParaRPr lang="nl-BE">
              <a:latin typeface="+mn-l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Number Placeholder 2"/>
          <p:cNvSpPr>
            <a:spLocks noGrp="1"/>
          </p:cNvSpPr>
          <p:nvPr>
            <p:ph type="sldNum" sz="quarter" idx="10"/>
          </p:nvPr>
        </p:nvSpPr>
        <p:spPr>
          <a:noFill/>
        </p:spPr>
        <p:txBody>
          <a:bodyPr/>
          <a:lstStyle/>
          <a:p>
            <a:fld id="{4E3D6137-5EEE-4E01-A828-3BCCD87077D1}" type="slidenum">
              <a:rPr lang="en-US">
                <a:latin typeface="+mn-lt"/>
              </a:rPr>
              <a:pPr/>
              <a:t>39</a:t>
            </a:fld>
            <a:endParaRPr lang="en-US">
              <a:latin typeface="+mn-lt"/>
            </a:endParaRPr>
          </a:p>
        </p:txBody>
      </p:sp>
      <p:sp>
        <p:nvSpPr>
          <p:cNvPr id="97282" name="Text Box 2"/>
          <p:cNvSpPr txBox="1">
            <a:spLocks noChangeArrowheads="1"/>
          </p:cNvSpPr>
          <p:nvPr/>
        </p:nvSpPr>
        <p:spPr bwMode="auto">
          <a:xfrm>
            <a:off x="6757988" y="-49213"/>
            <a:ext cx="2807500" cy="646331"/>
          </a:xfrm>
          <a:prstGeom prst="rect">
            <a:avLst/>
          </a:prstGeom>
          <a:noFill/>
          <a:ln w="12700">
            <a:noFill/>
            <a:miter lim="800000"/>
            <a:headEnd type="none" w="sm" len="sm"/>
            <a:tailEnd type="none" w="sm" len="sm"/>
          </a:ln>
        </p:spPr>
        <p:txBody>
          <a:bodyPr wrap="none">
            <a:spAutoFit/>
          </a:bodyPr>
          <a:lstStyle/>
          <a:p>
            <a:pPr marL="457200" indent="-457200"/>
            <a:r>
              <a:rPr lang="en-US" sz="1600">
                <a:solidFill>
                  <a:schemeClr val="hlink"/>
                </a:solidFill>
                <a:latin typeface="+mn-lt"/>
              </a:rPr>
              <a:t>4.	Design </a:t>
            </a:r>
            <a:r>
              <a:rPr lang="en-US">
                <a:solidFill>
                  <a:schemeClr val="hlink"/>
                </a:solidFill>
                <a:latin typeface="+mn-lt"/>
              </a:rPr>
              <a:t>: </a:t>
            </a:r>
            <a:r>
              <a:rPr lang="en-US" sz="1600">
                <a:solidFill>
                  <a:schemeClr val="hlink"/>
                </a:solidFill>
                <a:latin typeface="+mn-lt"/>
              </a:rPr>
              <a:t>MW and services</a:t>
            </a:r>
          </a:p>
          <a:p>
            <a:pPr marL="914400" lvl="1" indent="-457200"/>
            <a:endParaRPr lang="en-US" sz="1600">
              <a:solidFill>
                <a:schemeClr val="hlink"/>
              </a:solidFill>
              <a:latin typeface="+mn-lt"/>
            </a:endParaRPr>
          </a:p>
        </p:txBody>
      </p:sp>
      <p:sp>
        <p:nvSpPr>
          <p:cNvPr id="97283" name="Text Box 3"/>
          <p:cNvSpPr txBox="1">
            <a:spLocks noChangeArrowheads="1"/>
          </p:cNvSpPr>
          <p:nvPr/>
        </p:nvSpPr>
        <p:spPr bwMode="auto">
          <a:xfrm>
            <a:off x="271463" y="-6350"/>
            <a:ext cx="2673296" cy="461665"/>
          </a:xfrm>
          <a:prstGeom prst="rect">
            <a:avLst/>
          </a:prstGeom>
          <a:noFill/>
          <a:ln w="9525">
            <a:noFill/>
            <a:miter lim="800000"/>
            <a:headEnd/>
            <a:tailEnd/>
          </a:ln>
        </p:spPr>
        <p:txBody>
          <a:bodyPr wrap="none">
            <a:spAutoFit/>
          </a:bodyPr>
          <a:lstStyle/>
          <a:p>
            <a:pPr marL="457200" indent="-457200"/>
            <a:r>
              <a:rPr lang="en-US" sz="2400" b="1">
                <a:latin typeface="+mn-lt"/>
              </a:rPr>
              <a:t>Role of middleware</a:t>
            </a:r>
            <a:endParaRPr lang="en-US" sz="2400">
              <a:solidFill>
                <a:schemeClr val="bg2"/>
              </a:solidFill>
              <a:latin typeface="+mn-lt"/>
            </a:endParaRPr>
          </a:p>
        </p:txBody>
      </p:sp>
      <p:sp>
        <p:nvSpPr>
          <p:cNvPr id="97284" name="Text Box 4"/>
          <p:cNvSpPr txBox="1">
            <a:spLocks noChangeArrowheads="1"/>
          </p:cNvSpPr>
          <p:nvPr/>
        </p:nvSpPr>
        <p:spPr bwMode="auto">
          <a:xfrm>
            <a:off x="630238" y="914400"/>
            <a:ext cx="7917937" cy="5940088"/>
          </a:xfrm>
          <a:prstGeom prst="rect">
            <a:avLst/>
          </a:prstGeom>
          <a:noFill/>
          <a:ln w="12700">
            <a:noFill/>
            <a:miter lim="800000"/>
            <a:headEnd type="none" w="sm" len="sm"/>
            <a:tailEnd type="none" w="sm" len="sm"/>
          </a:ln>
        </p:spPr>
        <p:txBody>
          <a:bodyPr wrap="none">
            <a:spAutoFit/>
          </a:bodyPr>
          <a:lstStyle/>
          <a:p>
            <a:r>
              <a:rPr lang="en-US" b="1">
                <a:latin typeface="+mn-lt"/>
              </a:rPr>
              <a:t>3) Provide generic services</a:t>
            </a:r>
          </a:p>
          <a:p>
            <a:r>
              <a:rPr lang="en-US" b="1">
                <a:solidFill>
                  <a:srgbClr val="0033CC"/>
                </a:solidFill>
                <a:latin typeface="+mn-lt"/>
              </a:rPr>
              <a:t>Naming service</a:t>
            </a:r>
          </a:p>
          <a:p>
            <a:r>
              <a:rPr lang="en-US">
                <a:latin typeface="+mn-lt"/>
              </a:rPr>
              <a:t>	 associate logical names to remote entities</a:t>
            </a:r>
            <a:endParaRPr lang="nl-NL">
              <a:latin typeface="+mn-lt"/>
            </a:endParaRPr>
          </a:p>
          <a:p>
            <a:r>
              <a:rPr lang="en-US" b="1">
                <a:solidFill>
                  <a:srgbClr val="0033CC"/>
                </a:solidFill>
                <a:latin typeface="+mn-lt"/>
              </a:rPr>
              <a:t>Discovery and registration service</a:t>
            </a:r>
          </a:p>
          <a:p>
            <a:r>
              <a:rPr lang="en-US">
                <a:latin typeface="+mn-lt"/>
              </a:rPr>
              <a:t>	 easy service lookup and registration</a:t>
            </a:r>
            <a:endParaRPr lang="nl-NL">
              <a:latin typeface="+mn-lt"/>
            </a:endParaRPr>
          </a:p>
          <a:p>
            <a:r>
              <a:rPr lang="en-US" b="1">
                <a:solidFill>
                  <a:srgbClr val="0033CC"/>
                </a:solidFill>
                <a:latin typeface="+mn-lt"/>
              </a:rPr>
              <a:t>Transaction service</a:t>
            </a:r>
          </a:p>
          <a:p>
            <a:r>
              <a:rPr lang="en-US">
                <a:latin typeface="+mn-lt"/>
              </a:rPr>
              <a:t>	 support distributed (database) transactions</a:t>
            </a:r>
            <a:endParaRPr lang="nl-NL">
              <a:latin typeface="+mn-lt"/>
            </a:endParaRPr>
          </a:p>
          <a:p>
            <a:r>
              <a:rPr lang="en-US" b="1">
                <a:solidFill>
                  <a:srgbClr val="0033CC"/>
                </a:solidFill>
                <a:latin typeface="+mn-lt"/>
              </a:rPr>
              <a:t>Security service</a:t>
            </a:r>
          </a:p>
          <a:p>
            <a:r>
              <a:rPr lang="en-US">
                <a:latin typeface="+mn-lt"/>
              </a:rPr>
              <a:t>	 support to authenticate and authorize users</a:t>
            </a:r>
            <a:endParaRPr lang="nl-NL">
              <a:latin typeface="+mn-lt"/>
            </a:endParaRPr>
          </a:p>
          <a:p>
            <a:r>
              <a:rPr lang="en-US" b="1">
                <a:solidFill>
                  <a:srgbClr val="0033CC"/>
                </a:solidFill>
                <a:latin typeface="+mn-lt"/>
              </a:rPr>
              <a:t>Event service</a:t>
            </a:r>
          </a:p>
          <a:p>
            <a:r>
              <a:rPr lang="en-US">
                <a:latin typeface="+mn-lt"/>
              </a:rPr>
              <a:t>	 distributed notification of events</a:t>
            </a:r>
            <a:endParaRPr lang="nl-NL">
              <a:latin typeface="+mn-lt"/>
            </a:endParaRPr>
          </a:p>
          <a:p>
            <a:r>
              <a:rPr lang="en-US" b="1">
                <a:solidFill>
                  <a:srgbClr val="0033CC"/>
                </a:solidFill>
                <a:latin typeface="+mn-lt"/>
              </a:rPr>
              <a:t>Data replication</a:t>
            </a:r>
          </a:p>
          <a:p>
            <a:r>
              <a:rPr lang="en-US">
                <a:latin typeface="+mn-lt"/>
              </a:rPr>
              <a:t>	 offer the same data at different locations to optimize data access</a:t>
            </a:r>
            <a:endParaRPr lang="nl-NL">
              <a:latin typeface="+mn-lt"/>
            </a:endParaRPr>
          </a:p>
          <a:p>
            <a:r>
              <a:rPr lang="en-US" b="1">
                <a:solidFill>
                  <a:srgbClr val="0033CC"/>
                </a:solidFill>
                <a:latin typeface="+mn-lt"/>
              </a:rPr>
              <a:t>Persistence service</a:t>
            </a:r>
          </a:p>
          <a:p>
            <a:r>
              <a:rPr lang="en-US">
                <a:latin typeface="+mn-lt"/>
              </a:rPr>
              <a:t>	 to transparently offer data persistence </a:t>
            </a:r>
          </a:p>
          <a:p>
            <a:r>
              <a:rPr lang="en-US">
                <a:latin typeface="+mn-lt"/>
              </a:rPr>
              <a:t>	(i.e. data is automatically stored in a persistent medium)</a:t>
            </a:r>
            <a:endParaRPr lang="nl-NL">
              <a:latin typeface="+mn-lt"/>
            </a:endParaRPr>
          </a:p>
          <a:p>
            <a:r>
              <a:rPr lang="en-US" b="1">
                <a:solidFill>
                  <a:srgbClr val="0033CC"/>
                </a:solidFill>
                <a:latin typeface="+mn-lt"/>
              </a:rPr>
              <a:t>Life cycle service</a:t>
            </a:r>
          </a:p>
          <a:p>
            <a:r>
              <a:rPr lang="en-US">
                <a:latin typeface="+mn-lt"/>
              </a:rPr>
              <a:t>	 managing service components </a:t>
            </a:r>
          </a:p>
          <a:p>
            <a:r>
              <a:rPr lang="en-US">
                <a:latin typeface="+mn-lt"/>
              </a:rPr>
              <a:t>	(start up of services, shut down, etc.)</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2"/>
          <p:cNvSpPr>
            <a:spLocks noGrp="1"/>
          </p:cNvSpPr>
          <p:nvPr>
            <p:ph type="sldNum" sz="quarter" idx="10"/>
          </p:nvPr>
        </p:nvSpPr>
        <p:spPr>
          <a:noFill/>
        </p:spPr>
        <p:txBody>
          <a:bodyPr/>
          <a:lstStyle/>
          <a:p>
            <a:fld id="{FCCE0A76-6818-4AB7-8B4D-67043A7C917D}" type="slidenum">
              <a:rPr lang="en-US">
                <a:latin typeface="+mn-lt"/>
              </a:rPr>
              <a:pPr/>
              <a:t>4</a:t>
            </a:fld>
            <a:endParaRPr lang="en-US">
              <a:latin typeface="+mn-lt"/>
            </a:endParaRPr>
          </a:p>
        </p:txBody>
      </p:sp>
      <p:sp>
        <p:nvSpPr>
          <p:cNvPr id="25602" name="Text Box 2"/>
          <p:cNvSpPr txBox="1">
            <a:spLocks noChangeArrowheads="1"/>
          </p:cNvSpPr>
          <p:nvPr/>
        </p:nvSpPr>
        <p:spPr bwMode="auto">
          <a:xfrm>
            <a:off x="6757988" y="0"/>
            <a:ext cx="2966710" cy="584775"/>
          </a:xfrm>
          <a:prstGeom prst="rect">
            <a:avLst/>
          </a:prstGeom>
          <a:noFill/>
          <a:ln w="12700">
            <a:noFill/>
            <a:miter lim="800000"/>
            <a:headEnd type="none" w="sm" len="sm"/>
            <a:tailEnd type="none" w="sm" len="sm"/>
          </a:ln>
        </p:spPr>
        <p:txBody>
          <a:bodyPr wrap="none">
            <a:spAutoFit/>
          </a:bodyPr>
          <a:lstStyle/>
          <a:p>
            <a:pPr marL="457200" indent="-457200">
              <a:buFontTx/>
              <a:buAutoNum type="arabicPeriod"/>
            </a:pPr>
            <a:r>
              <a:rPr lang="en-US" sz="1600">
                <a:latin typeface="+mn-lt"/>
              </a:rPr>
              <a:t>Definitions and terminology</a:t>
            </a:r>
          </a:p>
          <a:p>
            <a:pPr marL="914400" lvl="1" indent="-457200"/>
            <a:r>
              <a:rPr lang="en-US" sz="1600">
                <a:solidFill>
                  <a:schemeClr val="hlink"/>
                </a:solidFill>
                <a:latin typeface="+mn-lt"/>
              </a:rPr>
              <a:t>2.	Examples</a:t>
            </a:r>
          </a:p>
        </p:txBody>
      </p:sp>
      <p:sp>
        <p:nvSpPr>
          <p:cNvPr id="25603" name="Text Box 3"/>
          <p:cNvSpPr txBox="1">
            <a:spLocks noChangeArrowheads="1"/>
          </p:cNvSpPr>
          <p:nvPr/>
        </p:nvSpPr>
        <p:spPr bwMode="auto">
          <a:xfrm>
            <a:off x="271463" y="-6350"/>
            <a:ext cx="2164503" cy="461665"/>
          </a:xfrm>
          <a:prstGeom prst="rect">
            <a:avLst/>
          </a:prstGeom>
          <a:noFill/>
          <a:ln w="9525">
            <a:noFill/>
            <a:miter lim="800000"/>
            <a:headEnd/>
            <a:tailEnd/>
          </a:ln>
        </p:spPr>
        <p:txBody>
          <a:bodyPr wrap="none">
            <a:spAutoFit/>
          </a:bodyPr>
          <a:lstStyle/>
          <a:p>
            <a:pPr marL="457200" indent="-457200"/>
            <a:r>
              <a:rPr lang="en-US" sz="2400" b="1">
                <a:latin typeface="+mn-lt"/>
              </a:rPr>
              <a:t>Grid computing</a:t>
            </a:r>
            <a:endParaRPr lang="en-US" sz="2400">
              <a:solidFill>
                <a:schemeClr val="bg2"/>
              </a:solidFill>
              <a:latin typeface="+mn-lt"/>
            </a:endParaRPr>
          </a:p>
        </p:txBody>
      </p:sp>
      <p:sp>
        <p:nvSpPr>
          <p:cNvPr id="25604" name="Rectangle 4"/>
          <p:cNvSpPr>
            <a:spLocks noChangeArrowheads="1"/>
          </p:cNvSpPr>
          <p:nvPr/>
        </p:nvSpPr>
        <p:spPr bwMode="auto">
          <a:xfrm>
            <a:off x="0" y="629593"/>
            <a:ext cx="184731" cy="461665"/>
          </a:xfrm>
          <a:prstGeom prst="rect">
            <a:avLst/>
          </a:prstGeom>
          <a:noFill/>
          <a:ln w="12700">
            <a:noFill/>
            <a:miter lim="800000"/>
            <a:headEnd type="none" w="sm" len="sm"/>
            <a:tailEnd type="none" w="sm" len="sm"/>
          </a:ln>
        </p:spPr>
        <p:txBody>
          <a:bodyPr wrap="none" anchor="ctr">
            <a:spAutoFit/>
          </a:bodyPr>
          <a:lstStyle/>
          <a:p>
            <a:endParaRPr lang="nl-BE" sz="2400">
              <a:latin typeface="+mn-lt"/>
            </a:endParaRPr>
          </a:p>
        </p:txBody>
      </p:sp>
      <p:sp>
        <p:nvSpPr>
          <p:cNvPr id="25605" name="Text Box 82"/>
          <p:cNvSpPr txBox="1">
            <a:spLocks noChangeArrowheads="1"/>
          </p:cNvSpPr>
          <p:nvPr/>
        </p:nvSpPr>
        <p:spPr bwMode="auto">
          <a:xfrm>
            <a:off x="342900" y="981075"/>
            <a:ext cx="8424863" cy="1349375"/>
          </a:xfrm>
          <a:prstGeom prst="rect">
            <a:avLst/>
          </a:prstGeom>
          <a:noFill/>
          <a:ln w="38100">
            <a:solidFill>
              <a:srgbClr val="0033CC"/>
            </a:solidFill>
            <a:miter lim="800000"/>
            <a:headEnd/>
            <a:tailEnd/>
          </a:ln>
        </p:spPr>
        <p:txBody>
          <a:bodyPr>
            <a:spAutoFit/>
          </a:bodyPr>
          <a:lstStyle/>
          <a:p>
            <a:r>
              <a:rPr lang="ja-JP" altLang="en-US" b="1">
                <a:latin typeface="+mn-lt"/>
              </a:rPr>
              <a:t>“</a:t>
            </a:r>
            <a:r>
              <a:rPr lang="en-US" altLang="ja-JP" b="1">
                <a:latin typeface="+mn-lt"/>
              </a:rPr>
              <a:t>A computational grid is a hardware and software infrastructure </a:t>
            </a:r>
          </a:p>
          <a:p>
            <a:r>
              <a:rPr lang="en-US" b="1">
                <a:latin typeface="+mn-lt"/>
              </a:rPr>
              <a:t>that provides dependable, consistent, pervasive,  and inexpensive </a:t>
            </a:r>
          </a:p>
          <a:p>
            <a:r>
              <a:rPr lang="en-US" b="1">
                <a:latin typeface="+mn-lt"/>
              </a:rPr>
              <a:t>access to high-end computational capabilities.</a:t>
            </a:r>
            <a:r>
              <a:rPr lang="ja-JP" altLang="en-US" b="1">
                <a:latin typeface="+mn-lt"/>
              </a:rPr>
              <a:t>”</a:t>
            </a:r>
            <a:r>
              <a:rPr lang="en-US" altLang="ja-JP" b="1">
                <a:latin typeface="+mn-lt"/>
              </a:rPr>
              <a:t> </a:t>
            </a:r>
          </a:p>
          <a:p>
            <a:r>
              <a:rPr lang="en-US" b="1">
                <a:latin typeface="+mn-lt"/>
              </a:rPr>
              <a:t>					[Kesselman &amp; Foster, 1998] </a:t>
            </a:r>
          </a:p>
        </p:txBody>
      </p:sp>
      <p:pic>
        <p:nvPicPr>
          <p:cNvPr id="25606" name="Picture 84" descr="FITCE_GlobalComputingGrid"/>
          <p:cNvPicPr>
            <a:picLocks noGrp="1" noChangeAspect="1" noChangeArrowheads="1"/>
          </p:cNvPicPr>
          <p:nvPr>
            <p:ph/>
          </p:nvPr>
        </p:nvPicPr>
        <p:blipFill>
          <a:blip r:embed="rId3"/>
          <a:srcRect/>
          <a:stretch>
            <a:fillRect/>
          </a:stretch>
        </p:blipFill>
        <p:spPr>
          <a:xfrm>
            <a:off x="342900" y="2420938"/>
            <a:ext cx="6624638" cy="4062412"/>
          </a:xfrm>
          <a:noFill/>
        </p:spPr>
      </p:pic>
      <p:sp>
        <p:nvSpPr>
          <p:cNvPr id="25607" name="Text Box 83"/>
          <p:cNvSpPr txBox="1">
            <a:spLocks noChangeArrowheads="1"/>
          </p:cNvSpPr>
          <p:nvPr/>
        </p:nvSpPr>
        <p:spPr bwMode="auto">
          <a:xfrm>
            <a:off x="3871913" y="5851525"/>
            <a:ext cx="4538871" cy="1015663"/>
          </a:xfrm>
          <a:prstGeom prst="rect">
            <a:avLst/>
          </a:prstGeom>
          <a:solidFill>
            <a:schemeClr val="bg1"/>
          </a:solidFill>
          <a:ln w="12700">
            <a:noFill/>
            <a:miter lim="800000"/>
            <a:headEnd type="none" w="sm" len="sm"/>
            <a:tailEnd type="none" w="sm" len="sm"/>
          </a:ln>
        </p:spPr>
        <p:txBody>
          <a:bodyPr wrap="none">
            <a:spAutoFit/>
          </a:bodyPr>
          <a:lstStyle/>
          <a:p>
            <a:pPr>
              <a:buFontTx/>
              <a:buChar char="•"/>
            </a:pPr>
            <a:r>
              <a:rPr lang="en-US" b="1">
                <a:solidFill>
                  <a:srgbClr val="0033CC"/>
                </a:solidFill>
                <a:latin typeface="+mn-lt"/>
              </a:rPr>
              <a:t> Geographically spread resources</a:t>
            </a:r>
          </a:p>
          <a:p>
            <a:pPr>
              <a:buFontTx/>
              <a:buChar char="•"/>
            </a:pPr>
            <a:r>
              <a:rPr lang="en-US" b="1">
                <a:solidFill>
                  <a:srgbClr val="0033CC"/>
                </a:solidFill>
                <a:latin typeface="+mn-lt"/>
              </a:rPr>
              <a:t> Resource heterogeneity</a:t>
            </a:r>
          </a:p>
          <a:p>
            <a:pPr>
              <a:buFontTx/>
              <a:buChar char="•"/>
            </a:pPr>
            <a:r>
              <a:rPr lang="en-US" b="1">
                <a:solidFill>
                  <a:srgbClr val="0033CC"/>
                </a:solidFill>
                <a:latin typeface="+mn-lt"/>
              </a:rPr>
              <a:t> No single entity of control (no big boss)</a:t>
            </a:r>
            <a:endParaRPr lang="en-US">
              <a:latin typeface="+mn-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Number Placeholder 2"/>
          <p:cNvSpPr>
            <a:spLocks noGrp="1"/>
          </p:cNvSpPr>
          <p:nvPr>
            <p:ph type="sldNum" sz="quarter" idx="10"/>
          </p:nvPr>
        </p:nvSpPr>
        <p:spPr>
          <a:noFill/>
        </p:spPr>
        <p:txBody>
          <a:bodyPr/>
          <a:lstStyle/>
          <a:p>
            <a:fld id="{601B2955-3006-4A5B-84B9-6FAD71554684}" type="slidenum">
              <a:rPr lang="en-US">
                <a:latin typeface="+mn-lt"/>
              </a:rPr>
              <a:pPr/>
              <a:t>40</a:t>
            </a:fld>
            <a:endParaRPr lang="en-US">
              <a:latin typeface="+mn-lt"/>
            </a:endParaRPr>
          </a:p>
        </p:txBody>
      </p:sp>
      <p:sp>
        <p:nvSpPr>
          <p:cNvPr id="99330" name="Text Box 2"/>
          <p:cNvSpPr txBox="1">
            <a:spLocks noChangeArrowheads="1"/>
          </p:cNvSpPr>
          <p:nvPr/>
        </p:nvSpPr>
        <p:spPr bwMode="auto">
          <a:xfrm>
            <a:off x="6757988" y="0"/>
            <a:ext cx="2781852" cy="584775"/>
          </a:xfrm>
          <a:prstGeom prst="rect">
            <a:avLst/>
          </a:prstGeom>
          <a:noFill/>
          <a:ln w="12700">
            <a:noFill/>
            <a:miter lim="800000"/>
            <a:headEnd type="none" w="sm" len="sm"/>
            <a:tailEnd type="none" w="sm" len="sm"/>
          </a:ln>
        </p:spPr>
        <p:txBody>
          <a:bodyPr wrap="none">
            <a:spAutoFit/>
          </a:bodyPr>
          <a:lstStyle/>
          <a:p>
            <a:pPr marL="457200" indent="-457200"/>
            <a:r>
              <a:rPr lang="en-US" sz="1600">
                <a:solidFill>
                  <a:schemeClr val="hlink"/>
                </a:solidFill>
                <a:latin typeface="+mn-lt"/>
              </a:rPr>
              <a:t>4.	Design : MW and services</a:t>
            </a:r>
          </a:p>
          <a:p>
            <a:pPr marL="914400" lvl="1" indent="-457200"/>
            <a:endParaRPr lang="en-US" sz="1600">
              <a:solidFill>
                <a:schemeClr val="hlink"/>
              </a:solidFill>
              <a:latin typeface="+mn-lt"/>
            </a:endParaRPr>
          </a:p>
        </p:txBody>
      </p:sp>
      <p:sp>
        <p:nvSpPr>
          <p:cNvPr id="99331" name="Text Box 3"/>
          <p:cNvSpPr txBox="1">
            <a:spLocks noChangeArrowheads="1"/>
          </p:cNvSpPr>
          <p:nvPr/>
        </p:nvSpPr>
        <p:spPr bwMode="auto">
          <a:xfrm>
            <a:off x="271463" y="-6350"/>
            <a:ext cx="2480487" cy="461665"/>
          </a:xfrm>
          <a:prstGeom prst="rect">
            <a:avLst/>
          </a:prstGeom>
          <a:noFill/>
          <a:ln w="9525">
            <a:noFill/>
            <a:miter lim="800000"/>
            <a:headEnd/>
            <a:tailEnd/>
          </a:ln>
        </p:spPr>
        <p:txBody>
          <a:bodyPr wrap="none">
            <a:spAutoFit/>
          </a:bodyPr>
          <a:lstStyle/>
          <a:p>
            <a:pPr marL="457200" indent="-457200"/>
            <a:r>
              <a:rPr lang="en-US" sz="2400" b="1">
                <a:latin typeface="+mn-lt"/>
              </a:rPr>
              <a:t>Middleware Layer</a:t>
            </a:r>
            <a:endParaRPr lang="en-US" sz="2400">
              <a:solidFill>
                <a:schemeClr val="bg2"/>
              </a:solidFill>
              <a:latin typeface="+mn-lt"/>
            </a:endParaRPr>
          </a:p>
        </p:txBody>
      </p:sp>
      <p:sp>
        <p:nvSpPr>
          <p:cNvPr id="99332" name="Rectangle 5"/>
          <p:cNvSpPr>
            <a:spLocks noChangeArrowheads="1"/>
          </p:cNvSpPr>
          <p:nvPr/>
        </p:nvSpPr>
        <p:spPr bwMode="auto">
          <a:xfrm>
            <a:off x="774700" y="5445125"/>
            <a:ext cx="6408738" cy="720725"/>
          </a:xfrm>
          <a:prstGeom prst="rect">
            <a:avLst/>
          </a:prstGeom>
          <a:solidFill>
            <a:srgbClr val="9999FF"/>
          </a:solidFill>
          <a:ln w="9525">
            <a:solidFill>
              <a:srgbClr val="9999FF"/>
            </a:solidFill>
            <a:miter lim="800000"/>
            <a:headEnd/>
            <a:tailEnd/>
          </a:ln>
        </p:spPr>
        <p:txBody>
          <a:bodyPr wrap="none" anchor="ctr"/>
          <a:lstStyle/>
          <a:p>
            <a:endParaRPr lang="nl-BE">
              <a:latin typeface="+mn-lt"/>
            </a:endParaRPr>
          </a:p>
        </p:txBody>
      </p:sp>
      <p:sp>
        <p:nvSpPr>
          <p:cNvPr id="99333" name="Text Box 6"/>
          <p:cNvSpPr txBox="1">
            <a:spLocks noChangeArrowheads="1"/>
          </p:cNvSpPr>
          <p:nvPr/>
        </p:nvSpPr>
        <p:spPr bwMode="auto">
          <a:xfrm>
            <a:off x="2103855" y="5595938"/>
            <a:ext cx="3964739" cy="461665"/>
          </a:xfrm>
          <a:prstGeom prst="rect">
            <a:avLst/>
          </a:prstGeom>
          <a:noFill/>
          <a:ln w="9525">
            <a:noFill/>
            <a:miter lim="800000"/>
            <a:headEnd/>
            <a:tailEnd/>
          </a:ln>
        </p:spPr>
        <p:txBody>
          <a:bodyPr wrap="none">
            <a:spAutoFit/>
          </a:bodyPr>
          <a:lstStyle/>
          <a:p>
            <a:pPr algn="ctr"/>
            <a:r>
              <a:rPr lang="en-US" sz="2400" b="1">
                <a:latin typeface="+mn-lt"/>
              </a:rPr>
              <a:t>Computer/network hardware</a:t>
            </a:r>
          </a:p>
        </p:txBody>
      </p:sp>
      <p:sp>
        <p:nvSpPr>
          <p:cNvPr id="99334" name="Rectangle 7"/>
          <p:cNvSpPr>
            <a:spLocks noChangeArrowheads="1"/>
          </p:cNvSpPr>
          <p:nvPr/>
        </p:nvSpPr>
        <p:spPr bwMode="auto">
          <a:xfrm>
            <a:off x="774700" y="4581525"/>
            <a:ext cx="6408738" cy="720725"/>
          </a:xfrm>
          <a:prstGeom prst="rect">
            <a:avLst/>
          </a:prstGeom>
          <a:solidFill>
            <a:srgbClr val="9999FF"/>
          </a:solidFill>
          <a:ln w="9525">
            <a:solidFill>
              <a:srgbClr val="9999FF"/>
            </a:solidFill>
            <a:miter lim="800000"/>
            <a:headEnd/>
            <a:tailEnd/>
          </a:ln>
        </p:spPr>
        <p:txBody>
          <a:bodyPr wrap="none" anchor="ctr"/>
          <a:lstStyle/>
          <a:p>
            <a:pPr algn="ctr"/>
            <a:endParaRPr lang="nl-BE">
              <a:latin typeface="+mn-lt"/>
            </a:endParaRPr>
          </a:p>
        </p:txBody>
      </p:sp>
      <p:sp>
        <p:nvSpPr>
          <p:cNvPr id="99335" name="Text Box 8"/>
          <p:cNvSpPr txBox="1">
            <a:spLocks noChangeArrowheads="1"/>
          </p:cNvSpPr>
          <p:nvPr/>
        </p:nvSpPr>
        <p:spPr bwMode="auto">
          <a:xfrm>
            <a:off x="2885836" y="4732338"/>
            <a:ext cx="2419829" cy="461665"/>
          </a:xfrm>
          <a:prstGeom prst="rect">
            <a:avLst/>
          </a:prstGeom>
          <a:noFill/>
          <a:ln w="9525">
            <a:noFill/>
            <a:miter lim="800000"/>
            <a:headEnd/>
            <a:tailEnd/>
          </a:ln>
        </p:spPr>
        <p:txBody>
          <a:bodyPr wrap="none">
            <a:spAutoFit/>
          </a:bodyPr>
          <a:lstStyle/>
          <a:p>
            <a:pPr algn="ctr"/>
            <a:r>
              <a:rPr lang="en-US" sz="2400" b="1">
                <a:latin typeface="+mn-lt"/>
              </a:rPr>
              <a:t>Operating system</a:t>
            </a:r>
          </a:p>
        </p:txBody>
      </p:sp>
      <p:sp>
        <p:nvSpPr>
          <p:cNvPr id="99336" name="Rectangle 9"/>
          <p:cNvSpPr>
            <a:spLocks noChangeArrowheads="1"/>
          </p:cNvSpPr>
          <p:nvPr/>
        </p:nvSpPr>
        <p:spPr bwMode="auto">
          <a:xfrm>
            <a:off x="774700" y="1844675"/>
            <a:ext cx="6408738" cy="2663825"/>
          </a:xfrm>
          <a:prstGeom prst="rect">
            <a:avLst/>
          </a:prstGeom>
          <a:solidFill>
            <a:srgbClr val="FFFF66"/>
          </a:solidFill>
          <a:ln w="9525">
            <a:solidFill>
              <a:srgbClr val="FFFF66"/>
            </a:solidFill>
            <a:miter lim="800000"/>
            <a:headEnd/>
            <a:tailEnd/>
          </a:ln>
        </p:spPr>
        <p:txBody>
          <a:bodyPr wrap="none" anchor="ctr"/>
          <a:lstStyle/>
          <a:p>
            <a:endParaRPr lang="nl-BE">
              <a:latin typeface="+mn-lt"/>
            </a:endParaRPr>
          </a:p>
        </p:txBody>
      </p:sp>
      <p:sp>
        <p:nvSpPr>
          <p:cNvPr id="99337" name="Text Box 10"/>
          <p:cNvSpPr txBox="1">
            <a:spLocks noChangeArrowheads="1"/>
          </p:cNvSpPr>
          <p:nvPr/>
        </p:nvSpPr>
        <p:spPr bwMode="auto">
          <a:xfrm>
            <a:off x="3137243" y="1779588"/>
            <a:ext cx="1728102" cy="461665"/>
          </a:xfrm>
          <a:prstGeom prst="rect">
            <a:avLst/>
          </a:prstGeom>
          <a:noFill/>
          <a:ln w="9525">
            <a:noFill/>
            <a:miter lim="800000"/>
            <a:headEnd/>
            <a:tailEnd/>
          </a:ln>
        </p:spPr>
        <p:txBody>
          <a:bodyPr wrap="none">
            <a:spAutoFit/>
          </a:bodyPr>
          <a:lstStyle/>
          <a:p>
            <a:pPr algn="ctr"/>
            <a:r>
              <a:rPr lang="en-US" sz="2400" b="1">
                <a:latin typeface="+mn-lt"/>
              </a:rPr>
              <a:t>Middleware</a:t>
            </a:r>
          </a:p>
        </p:txBody>
      </p:sp>
      <p:sp>
        <p:nvSpPr>
          <p:cNvPr id="99338" name="Rectangle 11"/>
          <p:cNvSpPr>
            <a:spLocks noChangeArrowheads="1"/>
          </p:cNvSpPr>
          <p:nvPr/>
        </p:nvSpPr>
        <p:spPr bwMode="auto">
          <a:xfrm>
            <a:off x="774700" y="981075"/>
            <a:ext cx="6408738" cy="720725"/>
          </a:xfrm>
          <a:prstGeom prst="rect">
            <a:avLst/>
          </a:prstGeom>
          <a:solidFill>
            <a:srgbClr val="9999FF"/>
          </a:solidFill>
          <a:ln w="9525">
            <a:solidFill>
              <a:srgbClr val="9999FF"/>
            </a:solidFill>
            <a:miter lim="800000"/>
            <a:headEnd/>
            <a:tailEnd/>
          </a:ln>
        </p:spPr>
        <p:txBody>
          <a:bodyPr wrap="none" anchor="ctr"/>
          <a:lstStyle/>
          <a:p>
            <a:endParaRPr lang="nl-BE">
              <a:latin typeface="+mn-lt"/>
            </a:endParaRPr>
          </a:p>
        </p:txBody>
      </p:sp>
      <p:sp>
        <p:nvSpPr>
          <p:cNvPr id="99339" name="Text Box 12"/>
          <p:cNvSpPr txBox="1">
            <a:spLocks noChangeArrowheads="1"/>
          </p:cNvSpPr>
          <p:nvPr/>
        </p:nvSpPr>
        <p:spPr bwMode="auto">
          <a:xfrm>
            <a:off x="2410863" y="1131888"/>
            <a:ext cx="3403111" cy="461665"/>
          </a:xfrm>
          <a:prstGeom prst="rect">
            <a:avLst/>
          </a:prstGeom>
          <a:noFill/>
          <a:ln w="9525">
            <a:noFill/>
            <a:miter lim="800000"/>
            <a:headEnd/>
            <a:tailEnd/>
          </a:ln>
        </p:spPr>
        <p:txBody>
          <a:bodyPr wrap="none">
            <a:spAutoFit/>
          </a:bodyPr>
          <a:lstStyle/>
          <a:p>
            <a:pPr algn="ctr"/>
            <a:r>
              <a:rPr lang="en-US" sz="2400" b="1">
                <a:latin typeface="+mn-lt"/>
              </a:rPr>
              <a:t>Applications and services</a:t>
            </a:r>
          </a:p>
        </p:txBody>
      </p:sp>
      <p:sp>
        <p:nvSpPr>
          <p:cNvPr id="99340" name="AutoShape 13"/>
          <p:cNvSpPr>
            <a:spLocks/>
          </p:cNvSpPr>
          <p:nvPr/>
        </p:nvSpPr>
        <p:spPr bwMode="auto">
          <a:xfrm>
            <a:off x="7256463" y="4510088"/>
            <a:ext cx="431800" cy="1727200"/>
          </a:xfrm>
          <a:prstGeom prst="rightBrace">
            <a:avLst>
              <a:gd name="adj1" fmla="val 33333"/>
              <a:gd name="adj2" fmla="val 50000"/>
            </a:avLst>
          </a:prstGeom>
          <a:noFill/>
          <a:ln w="38100">
            <a:solidFill>
              <a:srgbClr val="FF0000"/>
            </a:solidFill>
            <a:round/>
            <a:headEnd/>
            <a:tailEnd/>
          </a:ln>
        </p:spPr>
        <p:txBody>
          <a:bodyPr wrap="none" anchor="ctr"/>
          <a:lstStyle/>
          <a:p>
            <a:endParaRPr lang="nl-BE">
              <a:latin typeface="+mn-lt"/>
            </a:endParaRPr>
          </a:p>
        </p:txBody>
      </p:sp>
      <p:sp>
        <p:nvSpPr>
          <p:cNvPr id="99341" name="Text Box 14"/>
          <p:cNvSpPr txBox="1">
            <a:spLocks noChangeArrowheads="1"/>
          </p:cNvSpPr>
          <p:nvPr/>
        </p:nvSpPr>
        <p:spPr bwMode="auto">
          <a:xfrm>
            <a:off x="7822101" y="5164138"/>
            <a:ext cx="1297598" cy="461665"/>
          </a:xfrm>
          <a:prstGeom prst="rect">
            <a:avLst/>
          </a:prstGeom>
          <a:noFill/>
          <a:ln w="9525">
            <a:noFill/>
            <a:miter lim="800000"/>
            <a:headEnd/>
            <a:tailEnd/>
          </a:ln>
        </p:spPr>
        <p:txBody>
          <a:bodyPr wrap="none">
            <a:spAutoFit/>
          </a:bodyPr>
          <a:lstStyle/>
          <a:p>
            <a:pPr algn="ctr"/>
            <a:r>
              <a:rPr lang="en-US" sz="2400" b="1">
                <a:latin typeface="+mn-lt"/>
              </a:rPr>
              <a:t>Platform</a:t>
            </a:r>
          </a:p>
        </p:txBody>
      </p:sp>
      <p:sp>
        <p:nvSpPr>
          <p:cNvPr id="99342" name="Text Box 16"/>
          <p:cNvSpPr txBox="1">
            <a:spLocks noChangeArrowheads="1"/>
          </p:cNvSpPr>
          <p:nvPr/>
        </p:nvSpPr>
        <p:spPr bwMode="auto">
          <a:xfrm>
            <a:off x="1156684" y="2570163"/>
            <a:ext cx="2784095" cy="646331"/>
          </a:xfrm>
          <a:prstGeom prst="rect">
            <a:avLst/>
          </a:prstGeom>
          <a:solidFill>
            <a:schemeClr val="accent2"/>
          </a:solidFill>
          <a:ln w="9525">
            <a:noFill/>
            <a:miter lim="800000"/>
            <a:headEnd/>
            <a:tailEnd/>
          </a:ln>
        </p:spPr>
        <p:txBody>
          <a:bodyPr wrap="none">
            <a:spAutoFit/>
          </a:bodyPr>
          <a:lstStyle/>
          <a:p>
            <a:pPr algn="ctr"/>
            <a:r>
              <a:rPr lang="en-US" sz="1800" b="1">
                <a:latin typeface="+mn-lt"/>
              </a:rPr>
              <a:t>Remote procedure call</a:t>
            </a:r>
          </a:p>
          <a:p>
            <a:pPr algn="ctr"/>
            <a:r>
              <a:rPr lang="en-US" sz="1800" b="1">
                <a:latin typeface="+mn-lt"/>
              </a:rPr>
              <a:t>Remote method invocation</a:t>
            </a:r>
          </a:p>
        </p:txBody>
      </p:sp>
      <p:sp>
        <p:nvSpPr>
          <p:cNvPr id="99343" name="Text Box 17"/>
          <p:cNvSpPr txBox="1">
            <a:spLocks noChangeArrowheads="1"/>
          </p:cNvSpPr>
          <p:nvPr/>
        </p:nvSpPr>
        <p:spPr bwMode="auto">
          <a:xfrm>
            <a:off x="1197308" y="3289300"/>
            <a:ext cx="2971133" cy="369332"/>
          </a:xfrm>
          <a:prstGeom prst="rect">
            <a:avLst/>
          </a:prstGeom>
          <a:solidFill>
            <a:schemeClr val="accent2"/>
          </a:solidFill>
          <a:ln w="9525">
            <a:noFill/>
            <a:miter lim="800000"/>
            <a:headEnd/>
            <a:tailEnd/>
          </a:ln>
        </p:spPr>
        <p:txBody>
          <a:bodyPr wrap="none">
            <a:spAutoFit/>
          </a:bodyPr>
          <a:lstStyle/>
          <a:p>
            <a:pPr algn="ctr"/>
            <a:r>
              <a:rPr lang="en-US" sz="1800" b="1">
                <a:latin typeface="+mn-lt"/>
              </a:rPr>
              <a:t>Inter-process communication</a:t>
            </a:r>
          </a:p>
        </p:txBody>
      </p:sp>
      <p:sp>
        <p:nvSpPr>
          <p:cNvPr id="99344" name="Text Box 18"/>
          <p:cNvSpPr txBox="1">
            <a:spLocks noChangeArrowheads="1"/>
          </p:cNvSpPr>
          <p:nvPr/>
        </p:nvSpPr>
        <p:spPr bwMode="auto">
          <a:xfrm>
            <a:off x="4707673" y="3289300"/>
            <a:ext cx="1870192" cy="369332"/>
          </a:xfrm>
          <a:prstGeom prst="rect">
            <a:avLst/>
          </a:prstGeom>
          <a:solidFill>
            <a:schemeClr val="accent2"/>
          </a:solidFill>
          <a:ln w="9525">
            <a:noFill/>
            <a:miter lim="800000"/>
            <a:headEnd/>
            <a:tailEnd/>
          </a:ln>
        </p:spPr>
        <p:txBody>
          <a:bodyPr wrap="none">
            <a:spAutoFit/>
          </a:bodyPr>
          <a:lstStyle/>
          <a:p>
            <a:pPr algn="ctr"/>
            <a:r>
              <a:rPr lang="en-US" sz="1800" b="1">
                <a:latin typeface="+mn-lt"/>
              </a:rPr>
              <a:t>Event notification</a:t>
            </a:r>
          </a:p>
        </p:txBody>
      </p:sp>
      <p:sp>
        <p:nvSpPr>
          <p:cNvPr id="99345" name="Text Box 19"/>
          <p:cNvSpPr txBox="1">
            <a:spLocks noChangeArrowheads="1"/>
          </p:cNvSpPr>
          <p:nvPr/>
        </p:nvSpPr>
        <p:spPr bwMode="auto">
          <a:xfrm>
            <a:off x="4687794" y="3721100"/>
            <a:ext cx="1706749" cy="369332"/>
          </a:xfrm>
          <a:prstGeom prst="rect">
            <a:avLst/>
          </a:prstGeom>
          <a:solidFill>
            <a:schemeClr val="accent2"/>
          </a:solidFill>
          <a:ln w="9525">
            <a:noFill/>
            <a:miter lim="800000"/>
            <a:headEnd/>
            <a:tailEnd/>
          </a:ln>
        </p:spPr>
        <p:txBody>
          <a:bodyPr wrap="none">
            <a:spAutoFit/>
          </a:bodyPr>
          <a:lstStyle/>
          <a:p>
            <a:pPr algn="ctr"/>
            <a:r>
              <a:rPr lang="en-US" sz="1800" b="1">
                <a:latin typeface="+mn-lt"/>
              </a:rPr>
              <a:t>Data replication</a:t>
            </a:r>
          </a:p>
        </p:txBody>
      </p:sp>
      <p:sp>
        <p:nvSpPr>
          <p:cNvPr id="99346" name="Text Box 20"/>
          <p:cNvSpPr txBox="1">
            <a:spLocks noChangeArrowheads="1"/>
          </p:cNvSpPr>
          <p:nvPr/>
        </p:nvSpPr>
        <p:spPr bwMode="auto">
          <a:xfrm>
            <a:off x="1061516" y="2138363"/>
            <a:ext cx="1158330" cy="369332"/>
          </a:xfrm>
          <a:prstGeom prst="rect">
            <a:avLst/>
          </a:prstGeom>
          <a:solidFill>
            <a:schemeClr val="accent2"/>
          </a:solidFill>
          <a:ln w="9525">
            <a:noFill/>
            <a:miter lim="800000"/>
            <a:headEnd/>
            <a:tailEnd/>
          </a:ln>
        </p:spPr>
        <p:txBody>
          <a:bodyPr wrap="none">
            <a:spAutoFit/>
          </a:bodyPr>
          <a:lstStyle/>
          <a:p>
            <a:pPr algn="ctr"/>
            <a:r>
              <a:rPr lang="en-US" sz="1800" b="1">
                <a:latin typeface="+mn-lt"/>
              </a:rPr>
              <a:t>Streaming</a:t>
            </a:r>
          </a:p>
        </p:txBody>
      </p:sp>
      <p:sp>
        <p:nvSpPr>
          <p:cNvPr id="99347" name="Text Box 21"/>
          <p:cNvSpPr txBox="1">
            <a:spLocks noChangeArrowheads="1"/>
          </p:cNvSpPr>
          <p:nvPr/>
        </p:nvSpPr>
        <p:spPr bwMode="auto">
          <a:xfrm>
            <a:off x="1102904" y="3721100"/>
            <a:ext cx="1647054" cy="369332"/>
          </a:xfrm>
          <a:prstGeom prst="rect">
            <a:avLst/>
          </a:prstGeom>
          <a:solidFill>
            <a:schemeClr val="accent2"/>
          </a:solidFill>
          <a:ln w="9525">
            <a:noFill/>
            <a:miter lim="800000"/>
            <a:headEnd/>
            <a:tailEnd/>
          </a:ln>
        </p:spPr>
        <p:txBody>
          <a:bodyPr wrap="none">
            <a:spAutoFit/>
          </a:bodyPr>
          <a:lstStyle/>
          <a:p>
            <a:pPr algn="ctr"/>
            <a:r>
              <a:rPr lang="en-US" sz="1800" b="1">
                <a:latin typeface="+mn-lt"/>
              </a:rPr>
              <a:t>Naming service</a:t>
            </a:r>
          </a:p>
        </p:txBody>
      </p:sp>
      <p:sp>
        <p:nvSpPr>
          <p:cNvPr id="99348" name="Text Box 22"/>
          <p:cNvSpPr txBox="1">
            <a:spLocks noChangeArrowheads="1"/>
          </p:cNvSpPr>
          <p:nvPr/>
        </p:nvSpPr>
        <p:spPr bwMode="auto">
          <a:xfrm>
            <a:off x="4753661" y="2425700"/>
            <a:ext cx="2005229" cy="369332"/>
          </a:xfrm>
          <a:prstGeom prst="rect">
            <a:avLst/>
          </a:prstGeom>
          <a:solidFill>
            <a:schemeClr val="accent2"/>
          </a:solidFill>
          <a:ln w="9525">
            <a:noFill/>
            <a:miter lim="800000"/>
            <a:headEnd/>
            <a:tailEnd/>
          </a:ln>
        </p:spPr>
        <p:txBody>
          <a:bodyPr wrap="none">
            <a:spAutoFit/>
          </a:bodyPr>
          <a:lstStyle/>
          <a:p>
            <a:pPr algn="ctr"/>
            <a:r>
              <a:rPr lang="en-US" sz="1800" b="1">
                <a:latin typeface="+mn-lt"/>
              </a:rPr>
              <a:t>Transaction service</a:t>
            </a:r>
          </a:p>
        </p:txBody>
      </p:sp>
      <p:sp>
        <p:nvSpPr>
          <p:cNvPr id="99349" name="Text Box 23"/>
          <p:cNvSpPr txBox="1">
            <a:spLocks noChangeArrowheads="1"/>
          </p:cNvSpPr>
          <p:nvPr/>
        </p:nvSpPr>
        <p:spPr bwMode="auto">
          <a:xfrm>
            <a:off x="4656914" y="2857500"/>
            <a:ext cx="955710" cy="369332"/>
          </a:xfrm>
          <a:prstGeom prst="rect">
            <a:avLst/>
          </a:prstGeom>
          <a:solidFill>
            <a:schemeClr val="accent2"/>
          </a:solidFill>
          <a:ln w="9525">
            <a:noFill/>
            <a:miter lim="800000"/>
            <a:headEnd/>
            <a:tailEnd/>
          </a:ln>
        </p:spPr>
        <p:txBody>
          <a:bodyPr wrap="none">
            <a:spAutoFit/>
          </a:bodyPr>
          <a:lstStyle/>
          <a:p>
            <a:pPr algn="ctr"/>
            <a:r>
              <a:rPr lang="en-US" sz="1800" b="1">
                <a:latin typeface="+mn-lt"/>
              </a:rPr>
              <a:t>Security</a:t>
            </a:r>
          </a:p>
        </p:txBody>
      </p:sp>
      <p:sp>
        <p:nvSpPr>
          <p:cNvPr id="99350" name="Text Box 24"/>
          <p:cNvSpPr txBox="1">
            <a:spLocks noChangeArrowheads="1"/>
          </p:cNvSpPr>
          <p:nvPr/>
        </p:nvSpPr>
        <p:spPr bwMode="auto">
          <a:xfrm>
            <a:off x="4738527" y="4154488"/>
            <a:ext cx="1884683" cy="369332"/>
          </a:xfrm>
          <a:prstGeom prst="rect">
            <a:avLst/>
          </a:prstGeom>
          <a:solidFill>
            <a:schemeClr val="accent2"/>
          </a:solidFill>
          <a:ln w="9525">
            <a:noFill/>
            <a:miter lim="800000"/>
            <a:headEnd/>
            <a:tailEnd/>
          </a:ln>
        </p:spPr>
        <p:txBody>
          <a:bodyPr wrap="none">
            <a:spAutoFit/>
          </a:bodyPr>
          <a:lstStyle/>
          <a:p>
            <a:pPr algn="ctr"/>
            <a:r>
              <a:rPr lang="en-US" sz="1800" b="1">
                <a:latin typeface="+mn-lt"/>
              </a:rPr>
              <a:t>Persistent storage</a:t>
            </a:r>
          </a:p>
        </p:txBody>
      </p:sp>
      <p:sp>
        <p:nvSpPr>
          <p:cNvPr id="99351" name="Text Box 26"/>
          <p:cNvSpPr txBox="1">
            <a:spLocks noChangeArrowheads="1"/>
          </p:cNvSpPr>
          <p:nvPr/>
        </p:nvSpPr>
        <p:spPr bwMode="auto">
          <a:xfrm>
            <a:off x="1208550" y="4154488"/>
            <a:ext cx="3029612" cy="369332"/>
          </a:xfrm>
          <a:prstGeom prst="rect">
            <a:avLst/>
          </a:prstGeom>
          <a:solidFill>
            <a:schemeClr val="accent2"/>
          </a:solidFill>
          <a:ln w="9525">
            <a:noFill/>
            <a:miter lim="800000"/>
            <a:headEnd/>
            <a:tailEnd/>
          </a:ln>
        </p:spPr>
        <p:txBody>
          <a:bodyPr wrap="none">
            <a:spAutoFit/>
          </a:bodyPr>
          <a:lstStyle/>
          <a:p>
            <a:pPr algn="ctr"/>
            <a:r>
              <a:rPr lang="en-US" sz="1800" b="1">
                <a:latin typeface="+mn-lt"/>
              </a:rPr>
              <a:t>Discovery/registration service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2"/>
          <p:cNvSpPr>
            <a:spLocks noGrp="1"/>
          </p:cNvSpPr>
          <p:nvPr>
            <p:ph type="sldNum" sz="quarter" idx="10"/>
          </p:nvPr>
        </p:nvSpPr>
        <p:spPr>
          <a:noFill/>
        </p:spPr>
        <p:txBody>
          <a:bodyPr/>
          <a:lstStyle/>
          <a:p>
            <a:fld id="{33F47330-0632-4AA4-AE0B-A5A6787DD455}" type="slidenum">
              <a:rPr lang="en-US">
                <a:latin typeface="+mn-lt"/>
              </a:rPr>
              <a:pPr/>
              <a:t>41</a:t>
            </a:fld>
            <a:endParaRPr lang="en-US">
              <a:latin typeface="+mn-lt"/>
            </a:endParaRPr>
          </a:p>
        </p:txBody>
      </p:sp>
      <p:sp>
        <p:nvSpPr>
          <p:cNvPr id="101378" name="Text Box 2"/>
          <p:cNvSpPr txBox="1">
            <a:spLocks noChangeArrowheads="1"/>
          </p:cNvSpPr>
          <p:nvPr/>
        </p:nvSpPr>
        <p:spPr bwMode="auto">
          <a:xfrm>
            <a:off x="1906588" y="2922588"/>
            <a:ext cx="5385385" cy="2677656"/>
          </a:xfrm>
          <a:prstGeom prst="rect">
            <a:avLst/>
          </a:prstGeom>
          <a:noFill/>
          <a:ln w="9525">
            <a:noFill/>
            <a:miter lim="800000"/>
            <a:headEnd/>
            <a:tailEnd/>
          </a:ln>
        </p:spPr>
        <p:txBody>
          <a:bodyPr wrap="none">
            <a:spAutoFit/>
          </a:bodyPr>
          <a:lstStyle/>
          <a:p>
            <a:pPr marL="457200" indent="-457200">
              <a:buFontTx/>
              <a:buAutoNum type="arabicPeriod"/>
            </a:pPr>
            <a:r>
              <a:rPr lang="en-US" sz="2400" b="1">
                <a:solidFill>
                  <a:schemeClr val="bg2"/>
                </a:solidFill>
                <a:latin typeface="+mn-lt"/>
              </a:rPr>
              <a:t>Definitions and Terminology</a:t>
            </a:r>
            <a:endParaRPr lang="en-US" b="1">
              <a:solidFill>
                <a:schemeClr val="bg2"/>
              </a:solidFill>
              <a:latin typeface="+mn-lt"/>
            </a:endParaRPr>
          </a:p>
          <a:p>
            <a:pPr marL="457200" indent="-457200"/>
            <a:r>
              <a:rPr lang="en-US" sz="2400" b="1">
                <a:solidFill>
                  <a:schemeClr val="bg2"/>
                </a:solidFill>
                <a:latin typeface="+mn-lt"/>
              </a:rPr>
              <a:t>2. Developing distributed applications</a:t>
            </a:r>
            <a:endParaRPr lang="en-US">
              <a:solidFill>
                <a:schemeClr val="bg2"/>
              </a:solidFill>
              <a:latin typeface="+mn-lt"/>
            </a:endParaRPr>
          </a:p>
          <a:p>
            <a:pPr marL="457200" indent="-457200"/>
            <a:r>
              <a:rPr lang="en-US" sz="2400" b="1">
                <a:solidFill>
                  <a:schemeClr val="bg2"/>
                </a:solidFill>
                <a:latin typeface="+mn-lt"/>
              </a:rPr>
              <a:t>3. Architecture</a:t>
            </a:r>
          </a:p>
          <a:p>
            <a:pPr marL="457200" indent="-457200"/>
            <a:r>
              <a:rPr lang="en-US" sz="2400" b="1">
                <a:solidFill>
                  <a:schemeClr val="bg2"/>
                </a:solidFill>
                <a:latin typeface="+mn-lt"/>
              </a:rPr>
              <a:t>4. Design: middleware and services</a:t>
            </a:r>
          </a:p>
          <a:p>
            <a:pPr marL="457200" indent="-457200"/>
            <a:r>
              <a:rPr lang="en-US" sz="2400" b="1">
                <a:solidFill>
                  <a:schemeClr val="tx2"/>
                </a:solidFill>
                <a:latin typeface="+mn-lt"/>
              </a:rPr>
              <a:t>5. Classes of distributed systems</a:t>
            </a:r>
          </a:p>
          <a:p>
            <a:pPr marL="457200" indent="-457200"/>
            <a:r>
              <a:rPr lang="en-US" sz="2400" b="1">
                <a:solidFill>
                  <a:schemeClr val="bg2"/>
                </a:solidFill>
                <a:latin typeface="+mn-lt"/>
              </a:rPr>
              <a:t>6. Important architectures and platforms</a:t>
            </a:r>
          </a:p>
          <a:p>
            <a:pPr marL="457200" indent="-457200"/>
            <a:r>
              <a:rPr lang="en-US" sz="2400">
                <a:solidFill>
                  <a:schemeClr val="bg2"/>
                </a:solidFill>
                <a:latin typeface="+mn-lt"/>
              </a:rPr>
              <a:t>...</a:t>
            </a:r>
          </a:p>
        </p:txBody>
      </p:sp>
      <p:sp>
        <p:nvSpPr>
          <p:cNvPr id="101379" name="Text Box 3"/>
          <p:cNvSpPr txBox="1">
            <a:spLocks noChangeArrowheads="1"/>
          </p:cNvSpPr>
          <p:nvPr/>
        </p:nvSpPr>
        <p:spPr bwMode="auto">
          <a:xfrm>
            <a:off x="1998663" y="1052513"/>
            <a:ext cx="6408737" cy="1595437"/>
          </a:xfrm>
          <a:prstGeom prst="rect">
            <a:avLst/>
          </a:prstGeom>
          <a:noFill/>
          <a:ln w="38100">
            <a:solidFill>
              <a:srgbClr val="0033CC"/>
            </a:solidFill>
            <a:miter lim="800000"/>
            <a:headEnd type="none" w="sm" len="sm"/>
            <a:tailEnd type="none" w="sm" len="sm"/>
          </a:ln>
        </p:spPr>
        <p:txBody>
          <a:bodyPr>
            <a:spAutoFit/>
          </a:bodyPr>
          <a:lstStyle/>
          <a:p>
            <a:r>
              <a:rPr lang="en-US" sz="2800" b="1">
                <a:latin typeface="+mn-lt"/>
              </a:rPr>
              <a:t>Chapter 1</a:t>
            </a:r>
          </a:p>
          <a:p>
            <a:endParaRPr lang="en-US" sz="1600" b="1">
              <a:latin typeface="+mn-lt"/>
            </a:endParaRPr>
          </a:p>
          <a:p>
            <a:r>
              <a:rPr lang="en-US" sz="3600" b="1">
                <a:latin typeface="+mn-lt"/>
              </a:rPr>
              <a:t>		Introduction</a:t>
            </a:r>
          </a:p>
          <a:p>
            <a:endParaRPr lang="en-US" sz="1600" b="1">
              <a:latin typeface="+mn-l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Number Placeholder 2"/>
          <p:cNvSpPr>
            <a:spLocks noGrp="1"/>
          </p:cNvSpPr>
          <p:nvPr>
            <p:ph type="sldNum" sz="quarter" idx="10"/>
          </p:nvPr>
        </p:nvSpPr>
        <p:spPr>
          <a:noFill/>
        </p:spPr>
        <p:txBody>
          <a:bodyPr/>
          <a:lstStyle/>
          <a:p>
            <a:fld id="{E2D4A74F-49A7-4612-BC87-D64DC1C20F92}" type="slidenum">
              <a:rPr lang="en-US">
                <a:latin typeface="+mn-lt"/>
              </a:rPr>
              <a:pPr/>
              <a:t>42</a:t>
            </a:fld>
            <a:endParaRPr lang="en-US">
              <a:latin typeface="+mn-lt"/>
            </a:endParaRPr>
          </a:p>
        </p:txBody>
      </p:sp>
      <p:sp>
        <p:nvSpPr>
          <p:cNvPr id="103426" name="Text Box 2"/>
          <p:cNvSpPr txBox="1">
            <a:spLocks noChangeArrowheads="1"/>
          </p:cNvSpPr>
          <p:nvPr/>
        </p:nvSpPr>
        <p:spPr bwMode="auto">
          <a:xfrm>
            <a:off x="6757988" y="0"/>
            <a:ext cx="2322624" cy="584775"/>
          </a:xfrm>
          <a:prstGeom prst="rect">
            <a:avLst/>
          </a:prstGeom>
          <a:noFill/>
          <a:ln w="12700">
            <a:noFill/>
            <a:miter lim="800000"/>
            <a:headEnd type="none" w="sm" len="sm"/>
            <a:tailEnd type="none" w="sm" len="sm"/>
          </a:ln>
        </p:spPr>
        <p:txBody>
          <a:bodyPr wrap="none">
            <a:spAutoFit/>
          </a:bodyPr>
          <a:lstStyle/>
          <a:p>
            <a:pPr marL="457200" indent="-457200"/>
            <a:r>
              <a:rPr lang="en-US" sz="1600">
                <a:solidFill>
                  <a:schemeClr val="hlink"/>
                </a:solidFill>
                <a:latin typeface="+mn-lt"/>
              </a:rPr>
              <a:t>5.	Classes of distr. syst</a:t>
            </a:r>
            <a:r>
              <a:rPr lang="en-US" sz="1600">
                <a:latin typeface="+mn-lt"/>
              </a:rPr>
              <a:t>.</a:t>
            </a:r>
          </a:p>
          <a:p>
            <a:pPr marL="914400" lvl="1" indent="-457200"/>
            <a:endParaRPr lang="en-US" sz="1600">
              <a:solidFill>
                <a:schemeClr val="hlink"/>
              </a:solidFill>
              <a:latin typeface="+mn-lt"/>
            </a:endParaRPr>
          </a:p>
        </p:txBody>
      </p:sp>
      <p:sp>
        <p:nvSpPr>
          <p:cNvPr id="103427" name="Text Box 3"/>
          <p:cNvSpPr txBox="1">
            <a:spLocks noChangeArrowheads="1"/>
          </p:cNvSpPr>
          <p:nvPr/>
        </p:nvSpPr>
        <p:spPr bwMode="auto">
          <a:xfrm>
            <a:off x="271463" y="-6350"/>
            <a:ext cx="1482778" cy="461665"/>
          </a:xfrm>
          <a:prstGeom prst="rect">
            <a:avLst/>
          </a:prstGeom>
          <a:noFill/>
          <a:ln w="9525">
            <a:noFill/>
            <a:miter lim="800000"/>
            <a:headEnd/>
            <a:tailEnd/>
          </a:ln>
        </p:spPr>
        <p:txBody>
          <a:bodyPr wrap="none">
            <a:spAutoFit/>
          </a:bodyPr>
          <a:lstStyle/>
          <a:p>
            <a:pPr marL="457200" indent="-457200"/>
            <a:r>
              <a:rPr lang="en-US" sz="2400" b="1">
                <a:latin typeface="+mn-lt"/>
              </a:rPr>
              <a:t>Taxonomy</a:t>
            </a:r>
            <a:endParaRPr lang="en-US" sz="2400">
              <a:solidFill>
                <a:schemeClr val="bg2"/>
              </a:solidFill>
              <a:latin typeface="+mn-lt"/>
            </a:endParaRPr>
          </a:p>
        </p:txBody>
      </p:sp>
      <p:sp>
        <p:nvSpPr>
          <p:cNvPr id="103428" name="AutoShape 6"/>
          <p:cNvSpPr>
            <a:spLocks noChangeAspect="1" noChangeArrowheads="1"/>
          </p:cNvSpPr>
          <p:nvPr/>
        </p:nvSpPr>
        <p:spPr bwMode="auto">
          <a:xfrm>
            <a:off x="0" y="620713"/>
            <a:ext cx="8696325" cy="6261100"/>
          </a:xfrm>
          <a:prstGeom prst="rect">
            <a:avLst/>
          </a:prstGeom>
          <a:noFill/>
          <a:ln w="9525">
            <a:noFill/>
            <a:miter lim="800000"/>
            <a:headEnd/>
            <a:tailEnd/>
          </a:ln>
        </p:spPr>
        <p:txBody>
          <a:bodyPr/>
          <a:lstStyle/>
          <a:p>
            <a:endParaRPr lang="nl-BE">
              <a:latin typeface="+mn-lt"/>
            </a:endParaRPr>
          </a:p>
        </p:txBody>
      </p:sp>
      <p:sp>
        <p:nvSpPr>
          <p:cNvPr id="103429" name="Text Box 7"/>
          <p:cNvSpPr txBox="1">
            <a:spLocks noChangeArrowheads="1"/>
          </p:cNvSpPr>
          <p:nvPr/>
        </p:nvSpPr>
        <p:spPr bwMode="auto">
          <a:xfrm>
            <a:off x="522288" y="968375"/>
            <a:ext cx="3303587" cy="522288"/>
          </a:xfrm>
          <a:prstGeom prst="rect">
            <a:avLst/>
          </a:prstGeom>
          <a:noFill/>
          <a:ln w="9525">
            <a:noFill/>
            <a:miter lim="800000"/>
            <a:headEnd/>
            <a:tailEnd/>
          </a:ln>
        </p:spPr>
        <p:txBody>
          <a:bodyPr/>
          <a:lstStyle/>
          <a:p>
            <a:r>
              <a:rPr lang="en-US" sz="1600" b="1">
                <a:solidFill>
                  <a:schemeClr val="hlink"/>
                </a:solidFill>
                <a:latin typeface="+mn-lt"/>
              </a:rPr>
              <a:t>Responsiveness</a:t>
            </a:r>
            <a:endParaRPr lang="en-US" sz="1600">
              <a:solidFill>
                <a:schemeClr val="hlink"/>
              </a:solidFill>
              <a:latin typeface="+mn-lt"/>
            </a:endParaRPr>
          </a:p>
        </p:txBody>
      </p:sp>
      <p:sp>
        <p:nvSpPr>
          <p:cNvPr id="103430" name="Line 8"/>
          <p:cNvSpPr>
            <a:spLocks noChangeShapeType="1"/>
          </p:cNvSpPr>
          <p:nvPr/>
        </p:nvSpPr>
        <p:spPr bwMode="auto">
          <a:xfrm flipV="1">
            <a:off x="2087563" y="1671638"/>
            <a:ext cx="1587" cy="3652837"/>
          </a:xfrm>
          <a:prstGeom prst="line">
            <a:avLst/>
          </a:prstGeom>
          <a:noFill/>
          <a:ln w="9525">
            <a:solidFill>
              <a:srgbClr val="000000"/>
            </a:solidFill>
            <a:round/>
            <a:headEnd/>
            <a:tailEnd type="arrow" w="med" len="med"/>
          </a:ln>
        </p:spPr>
        <p:txBody>
          <a:bodyPr/>
          <a:lstStyle/>
          <a:p>
            <a:endParaRPr lang="nl-BE">
              <a:latin typeface="+mn-lt"/>
            </a:endParaRPr>
          </a:p>
        </p:txBody>
      </p:sp>
      <p:sp>
        <p:nvSpPr>
          <p:cNvPr id="103431" name="Line 9"/>
          <p:cNvSpPr>
            <a:spLocks noChangeShapeType="1"/>
          </p:cNvSpPr>
          <p:nvPr/>
        </p:nvSpPr>
        <p:spPr bwMode="auto">
          <a:xfrm>
            <a:off x="2087563" y="1671638"/>
            <a:ext cx="6608762" cy="1587"/>
          </a:xfrm>
          <a:prstGeom prst="line">
            <a:avLst/>
          </a:prstGeom>
          <a:noFill/>
          <a:ln w="9525">
            <a:solidFill>
              <a:srgbClr val="000000"/>
            </a:solidFill>
            <a:prstDash val="dash"/>
            <a:round/>
            <a:headEnd/>
            <a:tailEnd/>
          </a:ln>
        </p:spPr>
        <p:txBody>
          <a:bodyPr/>
          <a:lstStyle/>
          <a:p>
            <a:endParaRPr lang="nl-BE">
              <a:latin typeface="+mn-lt"/>
            </a:endParaRPr>
          </a:p>
        </p:txBody>
      </p:sp>
      <p:sp>
        <p:nvSpPr>
          <p:cNvPr id="103432" name="Line 10"/>
          <p:cNvSpPr>
            <a:spLocks noChangeShapeType="1"/>
          </p:cNvSpPr>
          <p:nvPr/>
        </p:nvSpPr>
        <p:spPr bwMode="auto">
          <a:xfrm>
            <a:off x="2087563" y="2889250"/>
            <a:ext cx="6608762" cy="1588"/>
          </a:xfrm>
          <a:prstGeom prst="line">
            <a:avLst/>
          </a:prstGeom>
          <a:noFill/>
          <a:ln w="9525">
            <a:solidFill>
              <a:srgbClr val="000000"/>
            </a:solidFill>
            <a:prstDash val="dash"/>
            <a:round/>
            <a:headEnd/>
            <a:tailEnd/>
          </a:ln>
        </p:spPr>
        <p:txBody>
          <a:bodyPr/>
          <a:lstStyle/>
          <a:p>
            <a:endParaRPr lang="nl-BE">
              <a:latin typeface="+mn-lt"/>
            </a:endParaRPr>
          </a:p>
        </p:txBody>
      </p:sp>
      <p:sp>
        <p:nvSpPr>
          <p:cNvPr id="103433" name="Line 11"/>
          <p:cNvSpPr>
            <a:spLocks noChangeShapeType="1"/>
          </p:cNvSpPr>
          <p:nvPr/>
        </p:nvSpPr>
        <p:spPr bwMode="auto">
          <a:xfrm>
            <a:off x="2087563" y="4106863"/>
            <a:ext cx="6608762" cy="1587"/>
          </a:xfrm>
          <a:prstGeom prst="line">
            <a:avLst/>
          </a:prstGeom>
          <a:noFill/>
          <a:ln w="9525">
            <a:solidFill>
              <a:srgbClr val="000000"/>
            </a:solidFill>
            <a:prstDash val="dash"/>
            <a:round/>
            <a:headEnd/>
            <a:tailEnd/>
          </a:ln>
        </p:spPr>
        <p:txBody>
          <a:bodyPr/>
          <a:lstStyle/>
          <a:p>
            <a:endParaRPr lang="nl-BE">
              <a:latin typeface="+mn-lt"/>
            </a:endParaRPr>
          </a:p>
        </p:txBody>
      </p:sp>
      <p:sp>
        <p:nvSpPr>
          <p:cNvPr id="103434" name="Line 12"/>
          <p:cNvSpPr>
            <a:spLocks noChangeShapeType="1"/>
          </p:cNvSpPr>
          <p:nvPr/>
        </p:nvSpPr>
        <p:spPr bwMode="auto">
          <a:xfrm>
            <a:off x="2087563" y="5324475"/>
            <a:ext cx="6608762" cy="1588"/>
          </a:xfrm>
          <a:prstGeom prst="line">
            <a:avLst/>
          </a:prstGeom>
          <a:noFill/>
          <a:ln w="9525">
            <a:solidFill>
              <a:srgbClr val="000000"/>
            </a:solidFill>
            <a:round/>
            <a:headEnd/>
            <a:tailEnd type="arrow" w="med" len="med"/>
          </a:ln>
        </p:spPr>
        <p:txBody>
          <a:bodyPr/>
          <a:lstStyle/>
          <a:p>
            <a:endParaRPr lang="nl-BE">
              <a:latin typeface="+mn-lt"/>
            </a:endParaRPr>
          </a:p>
        </p:txBody>
      </p:sp>
      <p:sp>
        <p:nvSpPr>
          <p:cNvPr id="103435" name="Line 13"/>
          <p:cNvSpPr>
            <a:spLocks noChangeShapeType="1"/>
          </p:cNvSpPr>
          <p:nvPr/>
        </p:nvSpPr>
        <p:spPr bwMode="auto">
          <a:xfrm>
            <a:off x="4173538" y="1671638"/>
            <a:ext cx="1587" cy="3652837"/>
          </a:xfrm>
          <a:prstGeom prst="line">
            <a:avLst/>
          </a:prstGeom>
          <a:noFill/>
          <a:ln w="9525">
            <a:solidFill>
              <a:srgbClr val="000000"/>
            </a:solidFill>
            <a:prstDash val="dash"/>
            <a:round/>
            <a:headEnd/>
            <a:tailEnd/>
          </a:ln>
        </p:spPr>
        <p:txBody>
          <a:bodyPr/>
          <a:lstStyle/>
          <a:p>
            <a:endParaRPr lang="nl-BE">
              <a:latin typeface="+mn-lt"/>
            </a:endParaRPr>
          </a:p>
        </p:txBody>
      </p:sp>
      <p:sp>
        <p:nvSpPr>
          <p:cNvPr id="103436" name="Line 14"/>
          <p:cNvSpPr>
            <a:spLocks noChangeShapeType="1"/>
          </p:cNvSpPr>
          <p:nvPr/>
        </p:nvSpPr>
        <p:spPr bwMode="auto">
          <a:xfrm>
            <a:off x="6261100" y="1671638"/>
            <a:ext cx="1588" cy="3652837"/>
          </a:xfrm>
          <a:prstGeom prst="line">
            <a:avLst/>
          </a:prstGeom>
          <a:noFill/>
          <a:ln w="9525">
            <a:solidFill>
              <a:srgbClr val="000000"/>
            </a:solidFill>
            <a:prstDash val="dash"/>
            <a:round/>
            <a:headEnd/>
            <a:tailEnd/>
          </a:ln>
        </p:spPr>
        <p:txBody>
          <a:bodyPr/>
          <a:lstStyle/>
          <a:p>
            <a:endParaRPr lang="nl-BE">
              <a:latin typeface="+mn-lt"/>
            </a:endParaRPr>
          </a:p>
        </p:txBody>
      </p:sp>
      <p:sp>
        <p:nvSpPr>
          <p:cNvPr id="103437" name="Line 15"/>
          <p:cNvSpPr>
            <a:spLocks noChangeShapeType="1"/>
          </p:cNvSpPr>
          <p:nvPr/>
        </p:nvSpPr>
        <p:spPr bwMode="auto">
          <a:xfrm>
            <a:off x="8347075" y="1671638"/>
            <a:ext cx="1588" cy="3652837"/>
          </a:xfrm>
          <a:prstGeom prst="line">
            <a:avLst/>
          </a:prstGeom>
          <a:noFill/>
          <a:ln w="9525">
            <a:solidFill>
              <a:srgbClr val="000000"/>
            </a:solidFill>
            <a:prstDash val="dash"/>
            <a:round/>
            <a:headEnd/>
            <a:tailEnd/>
          </a:ln>
        </p:spPr>
        <p:txBody>
          <a:bodyPr/>
          <a:lstStyle/>
          <a:p>
            <a:endParaRPr lang="nl-BE">
              <a:latin typeface="+mn-lt"/>
            </a:endParaRPr>
          </a:p>
        </p:txBody>
      </p:sp>
      <p:sp>
        <p:nvSpPr>
          <p:cNvPr id="103438" name="Text Box 16"/>
          <p:cNvSpPr txBox="1">
            <a:spLocks noChangeArrowheads="1"/>
          </p:cNvSpPr>
          <p:nvPr/>
        </p:nvSpPr>
        <p:spPr bwMode="auto">
          <a:xfrm>
            <a:off x="6608763" y="5497513"/>
            <a:ext cx="1565275" cy="696912"/>
          </a:xfrm>
          <a:prstGeom prst="rect">
            <a:avLst/>
          </a:prstGeom>
          <a:noFill/>
          <a:ln w="9525">
            <a:noFill/>
            <a:miter lim="800000"/>
            <a:headEnd/>
            <a:tailEnd/>
          </a:ln>
        </p:spPr>
        <p:txBody>
          <a:bodyPr/>
          <a:lstStyle/>
          <a:p>
            <a:r>
              <a:rPr lang="en-US" sz="1600">
                <a:latin typeface="+mn-lt"/>
              </a:rPr>
              <a:t>Data collection</a:t>
            </a:r>
          </a:p>
        </p:txBody>
      </p:sp>
      <p:sp>
        <p:nvSpPr>
          <p:cNvPr id="103439" name="Text Box 17"/>
          <p:cNvSpPr txBox="1">
            <a:spLocks noChangeArrowheads="1"/>
          </p:cNvSpPr>
          <p:nvPr/>
        </p:nvSpPr>
        <p:spPr bwMode="auto">
          <a:xfrm>
            <a:off x="4348163" y="5497513"/>
            <a:ext cx="1565275" cy="696912"/>
          </a:xfrm>
          <a:prstGeom prst="rect">
            <a:avLst/>
          </a:prstGeom>
          <a:noFill/>
          <a:ln w="9525">
            <a:noFill/>
            <a:miter lim="800000"/>
            <a:headEnd/>
            <a:tailEnd/>
          </a:ln>
        </p:spPr>
        <p:txBody>
          <a:bodyPr/>
          <a:lstStyle/>
          <a:p>
            <a:r>
              <a:rPr lang="en-US" sz="1600">
                <a:latin typeface="+mn-lt"/>
              </a:rPr>
              <a:t>Transactional</a:t>
            </a:r>
          </a:p>
        </p:txBody>
      </p:sp>
      <p:sp>
        <p:nvSpPr>
          <p:cNvPr id="103440" name="Text Box 18"/>
          <p:cNvSpPr txBox="1">
            <a:spLocks noChangeArrowheads="1"/>
          </p:cNvSpPr>
          <p:nvPr/>
        </p:nvSpPr>
        <p:spPr bwMode="auto">
          <a:xfrm>
            <a:off x="2087563" y="5497513"/>
            <a:ext cx="1738312" cy="696912"/>
          </a:xfrm>
          <a:prstGeom prst="rect">
            <a:avLst/>
          </a:prstGeom>
          <a:noFill/>
          <a:ln w="9525">
            <a:noFill/>
            <a:miter lim="800000"/>
            <a:headEnd/>
            <a:tailEnd/>
          </a:ln>
        </p:spPr>
        <p:txBody>
          <a:bodyPr/>
          <a:lstStyle/>
          <a:p>
            <a:r>
              <a:rPr lang="en-US" sz="1600">
                <a:latin typeface="+mn-lt"/>
              </a:rPr>
              <a:t>Computation</a:t>
            </a:r>
            <a:br>
              <a:rPr lang="en-US" sz="1600">
                <a:latin typeface="+mn-lt"/>
              </a:rPr>
            </a:br>
            <a:r>
              <a:rPr lang="en-US" sz="1600">
                <a:latin typeface="+mn-lt"/>
              </a:rPr>
              <a:t>Storage</a:t>
            </a:r>
          </a:p>
        </p:txBody>
      </p:sp>
      <p:sp>
        <p:nvSpPr>
          <p:cNvPr id="103441" name="Text Box 19"/>
          <p:cNvSpPr txBox="1">
            <a:spLocks noChangeArrowheads="1"/>
          </p:cNvSpPr>
          <p:nvPr/>
        </p:nvSpPr>
        <p:spPr bwMode="auto">
          <a:xfrm>
            <a:off x="522288" y="4624388"/>
            <a:ext cx="1390650" cy="522287"/>
          </a:xfrm>
          <a:prstGeom prst="rect">
            <a:avLst/>
          </a:prstGeom>
          <a:noFill/>
          <a:ln w="9525">
            <a:noFill/>
            <a:miter lim="800000"/>
            <a:headEnd/>
            <a:tailEnd/>
          </a:ln>
        </p:spPr>
        <p:txBody>
          <a:bodyPr/>
          <a:lstStyle/>
          <a:p>
            <a:r>
              <a:rPr lang="en-US" sz="1600">
                <a:latin typeface="+mn-lt"/>
              </a:rPr>
              <a:t>Do not care</a:t>
            </a:r>
          </a:p>
        </p:txBody>
      </p:sp>
      <p:sp>
        <p:nvSpPr>
          <p:cNvPr id="103442" name="Text Box 20"/>
          <p:cNvSpPr txBox="1">
            <a:spLocks noChangeArrowheads="1"/>
          </p:cNvSpPr>
          <p:nvPr/>
        </p:nvSpPr>
        <p:spPr bwMode="auto">
          <a:xfrm>
            <a:off x="522288" y="3228975"/>
            <a:ext cx="1565275" cy="522288"/>
          </a:xfrm>
          <a:prstGeom prst="rect">
            <a:avLst/>
          </a:prstGeom>
          <a:noFill/>
          <a:ln w="9525">
            <a:noFill/>
            <a:miter lim="800000"/>
            <a:headEnd/>
            <a:tailEnd/>
          </a:ln>
        </p:spPr>
        <p:txBody>
          <a:bodyPr/>
          <a:lstStyle/>
          <a:p>
            <a:r>
              <a:rPr lang="en-US" sz="1600">
                <a:latin typeface="+mn-lt"/>
              </a:rPr>
              <a:t>Soft real time</a:t>
            </a:r>
          </a:p>
        </p:txBody>
      </p:sp>
      <p:sp>
        <p:nvSpPr>
          <p:cNvPr id="103443" name="Text Box 21"/>
          <p:cNvSpPr txBox="1">
            <a:spLocks noChangeArrowheads="1"/>
          </p:cNvSpPr>
          <p:nvPr/>
        </p:nvSpPr>
        <p:spPr bwMode="auto">
          <a:xfrm>
            <a:off x="522288" y="2011363"/>
            <a:ext cx="1565275" cy="522287"/>
          </a:xfrm>
          <a:prstGeom prst="rect">
            <a:avLst/>
          </a:prstGeom>
          <a:solidFill>
            <a:srgbClr val="FFFFFF"/>
          </a:solidFill>
          <a:ln w="9525">
            <a:noFill/>
            <a:miter lim="800000"/>
            <a:headEnd/>
            <a:tailEnd/>
          </a:ln>
        </p:spPr>
        <p:txBody>
          <a:bodyPr/>
          <a:lstStyle/>
          <a:p>
            <a:r>
              <a:rPr lang="en-US" sz="1600">
                <a:latin typeface="+mn-lt"/>
              </a:rPr>
              <a:t>Hard real time</a:t>
            </a:r>
          </a:p>
        </p:txBody>
      </p:sp>
      <p:sp>
        <p:nvSpPr>
          <p:cNvPr id="103444" name="Text Box 22"/>
          <p:cNvSpPr txBox="1">
            <a:spLocks noChangeArrowheads="1"/>
          </p:cNvSpPr>
          <p:nvPr/>
        </p:nvSpPr>
        <p:spPr bwMode="auto">
          <a:xfrm>
            <a:off x="2435225" y="4446588"/>
            <a:ext cx="1579563" cy="638175"/>
          </a:xfrm>
          <a:prstGeom prst="rect">
            <a:avLst/>
          </a:prstGeom>
          <a:solidFill>
            <a:srgbClr val="FFFFFF"/>
          </a:solidFill>
          <a:ln w="9525">
            <a:solidFill>
              <a:srgbClr val="000000"/>
            </a:solidFill>
            <a:miter lim="800000"/>
            <a:headEnd/>
            <a:tailEnd/>
          </a:ln>
        </p:spPr>
        <p:txBody>
          <a:bodyPr/>
          <a:lstStyle/>
          <a:p>
            <a:r>
              <a:rPr lang="en-US" sz="1600">
                <a:solidFill>
                  <a:srgbClr val="0033CC"/>
                </a:solidFill>
                <a:latin typeface="+mn-lt"/>
              </a:rPr>
              <a:t>E-science grids/clusters</a:t>
            </a:r>
          </a:p>
        </p:txBody>
      </p:sp>
      <p:sp>
        <p:nvSpPr>
          <p:cNvPr id="103445" name="Text Box 23"/>
          <p:cNvSpPr txBox="1">
            <a:spLocks noChangeArrowheads="1"/>
          </p:cNvSpPr>
          <p:nvPr/>
        </p:nvSpPr>
        <p:spPr bwMode="auto">
          <a:xfrm>
            <a:off x="2435225" y="3228975"/>
            <a:ext cx="1390650" cy="696913"/>
          </a:xfrm>
          <a:prstGeom prst="rect">
            <a:avLst/>
          </a:prstGeom>
          <a:solidFill>
            <a:srgbClr val="FFFFFF"/>
          </a:solidFill>
          <a:ln w="9525">
            <a:solidFill>
              <a:srgbClr val="000000"/>
            </a:solidFill>
            <a:miter lim="800000"/>
            <a:headEnd/>
            <a:tailEnd/>
          </a:ln>
        </p:spPr>
        <p:txBody>
          <a:bodyPr/>
          <a:lstStyle/>
          <a:p>
            <a:r>
              <a:rPr lang="en-US" sz="1600">
                <a:solidFill>
                  <a:srgbClr val="0033CC"/>
                </a:solidFill>
                <a:latin typeface="+mn-lt"/>
              </a:rPr>
              <a:t>Service grids</a:t>
            </a:r>
          </a:p>
        </p:txBody>
      </p:sp>
      <p:sp>
        <p:nvSpPr>
          <p:cNvPr id="103446" name="Text Box 24"/>
          <p:cNvSpPr txBox="1">
            <a:spLocks noChangeArrowheads="1"/>
          </p:cNvSpPr>
          <p:nvPr/>
        </p:nvSpPr>
        <p:spPr bwMode="auto">
          <a:xfrm>
            <a:off x="2435225" y="2360613"/>
            <a:ext cx="1390650" cy="695325"/>
          </a:xfrm>
          <a:prstGeom prst="rect">
            <a:avLst/>
          </a:prstGeom>
          <a:solidFill>
            <a:srgbClr val="FFFFFF"/>
          </a:solidFill>
          <a:ln w="9525">
            <a:solidFill>
              <a:srgbClr val="000000"/>
            </a:solidFill>
            <a:miter lim="800000"/>
            <a:headEnd/>
            <a:tailEnd/>
          </a:ln>
        </p:spPr>
        <p:txBody>
          <a:bodyPr/>
          <a:lstStyle/>
          <a:p>
            <a:r>
              <a:rPr lang="en-US" sz="1600">
                <a:solidFill>
                  <a:srgbClr val="0033CC"/>
                </a:solidFill>
                <a:latin typeface="+mn-lt"/>
              </a:rPr>
              <a:t>Multimedia</a:t>
            </a:r>
            <a:br>
              <a:rPr lang="en-US" sz="1600">
                <a:solidFill>
                  <a:srgbClr val="0033CC"/>
                </a:solidFill>
                <a:latin typeface="+mn-lt"/>
              </a:rPr>
            </a:br>
            <a:r>
              <a:rPr lang="en-US" sz="1600">
                <a:solidFill>
                  <a:srgbClr val="0033CC"/>
                </a:solidFill>
                <a:latin typeface="+mn-lt"/>
              </a:rPr>
              <a:t>grids</a:t>
            </a:r>
          </a:p>
        </p:txBody>
      </p:sp>
      <p:sp>
        <p:nvSpPr>
          <p:cNvPr id="103447" name="Text Box 25"/>
          <p:cNvSpPr txBox="1">
            <a:spLocks noChangeArrowheads="1"/>
          </p:cNvSpPr>
          <p:nvPr/>
        </p:nvSpPr>
        <p:spPr bwMode="auto">
          <a:xfrm>
            <a:off x="4522788" y="3751263"/>
            <a:ext cx="1724025" cy="1190625"/>
          </a:xfrm>
          <a:prstGeom prst="rect">
            <a:avLst/>
          </a:prstGeom>
          <a:solidFill>
            <a:srgbClr val="FFFFFF"/>
          </a:solidFill>
          <a:ln w="9525">
            <a:solidFill>
              <a:srgbClr val="000000"/>
            </a:solidFill>
            <a:miter lim="800000"/>
            <a:headEnd/>
            <a:tailEnd/>
          </a:ln>
        </p:spPr>
        <p:txBody>
          <a:bodyPr/>
          <a:lstStyle/>
          <a:p>
            <a:r>
              <a:rPr lang="en-US" sz="1600">
                <a:solidFill>
                  <a:srgbClr val="0033CC"/>
                </a:solidFill>
                <a:latin typeface="+mn-lt"/>
              </a:rPr>
              <a:t>Business</a:t>
            </a:r>
            <a:br>
              <a:rPr lang="en-US" sz="1600">
                <a:solidFill>
                  <a:srgbClr val="0033CC"/>
                </a:solidFill>
                <a:latin typeface="+mn-lt"/>
              </a:rPr>
            </a:br>
            <a:r>
              <a:rPr lang="en-US" sz="1600">
                <a:solidFill>
                  <a:srgbClr val="0033CC"/>
                </a:solidFill>
                <a:latin typeface="+mn-lt"/>
              </a:rPr>
              <a:t>Applications</a:t>
            </a:r>
            <a:br>
              <a:rPr lang="en-US" sz="1600">
                <a:solidFill>
                  <a:srgbClr val="0033CC"/>
                </a:solidFill>
                <a:latin typeface="+mn-lt"/>
              </a:rPr>
            </a:br>
            <a:r>
              <a:rPr lang="en-US" sz="1600">
                <a:solidFill>
                  <a:srgbClr val="0033CC"/>
                </a:solidFill>
                <a:latin typeface="+mn-lt"/>
              </a:rPr>
              <a:t>(e.g. web shop, banking, …)</a:t>
            </a:r>
          </a:p>
        </p:txBody>
      </p:sp>
      <p:sp>
        <p:nvSpPr>
          <p:cNvPr id="103448" name="Text Box 26"/>
          <p:cNvSpPr txBox="1">
            <a:spLocks noChangeArrowheads="1"/>
          </p:cNvSpPr>
          <p:nvPr/>
        </p:nvSpPr>
        <p:spPr bwMode="auto">
          <a:xfrm>
            <a:off x="4522788" y="2205038"/>
            <a:ext cx="1652587" cy="1223962"/>
          </a:xfrm>
          <a:prstGeom prst="rect">
            <a:avLst/>
          </a:prstGeom>
          <a:solidFill>
            <a:srgbClr val="FFFFFF"/>
          </a:solidFill>
          <a:ln w="9525">
            <a:solidFill>
              <a:srgbClr val="000000"/>
            </a:solidFill>
            <a:miter lim="800000"/>
            <a:headEnd/>
            <a:tailEnd/>
          </a:ln>
        </p:spPr>
        <p:txBody>
          <a:bodyPr/>
          <a:lstStyle/>
          <a:p>
            <a:r>
              <a:rPr lang="en-US" sz="1600">
                <a:solidFill>
                  <a:srgbClr val="0033CC"/>
                </a:solidFill>
                <a:latin typeface="+mn-lt"/>
              </a:rPr>
              <a:t>Infrastructure</a:t>
            </a:r>
            <a:br>
              <a:rPr lang="en-US" sz="1600">
                <a:solidFill>
                  <a:srgbClr val="0033CC"/>
                </a:solidFill>
                <a:latin typeface="+mn-lt"/>
              </a:rPr>
            </a:br>
            <a:r>
              <a:rPr lang="en-US" sz="1600">
                <a:solidFill>
                  <a:srgbClr val="0033CC"/>
                </a:solidFill>
                <a:latin typeface="+mn-lt"/>
              </a:rPr>
              <a:t>Management</a:t>
            </a:r>
            <a:br>
              <a:rPr lang="en-US" sz="1600">
                <a:solidFill>
                  <a:srgbClr val="0033CC"/>
                </a:solidFill>
                <a:latin typeface="+mn-lt"/>
              </a:rPr>
            </a:br>
            <a:r>
              <a:rPr lang="en-US" sz="1600">
                <a:solidFill>
                  <a:srgbClr val="0033CC"/>
                </a:solidFill>
                <a:latin typeface="+mn-lt"/>
              </a:rPr>
              <a:t>(e.g. VoIP system)</a:t>
            </a:r>
          </a:p>
        </p:txBody>
      </p:sp>
      <p:sp>
        <p:nvSpPr>
          <p:cNvPr id="103449" name="Text Box 27"/>
          <p:cNvSpPr txBox="1">
            <a:spLocks noChangeArrowheads="1"/>
          </p:cNvSpPr>
          <p:nvPr/>
        </p:nvSpPr>
        <p:spPr bwMode="auto">
          <a:xfrm>
            <a:off x="6261100" y="4076700"/>
            <a:ext cx="2074863" cy="1239838"/>
          </a:xfrm>
          <a:prstGeom prst="rect">
            <a:avLst/>
          </a:prstGeom>
          <a:solidFill>
            <a:srgbClr val="FFFFFF"/>
          </a:solidFill>
          <a:ln w="9525">
            <a:solidFill>
              <a:srgbClr val="000000"/>
            </a:solidFill>
            <a:miter lim="800000"/>
            <a:headEnd/>
            <a:tailEnd/>
          </a:ln>
        </p:spPr>
        <p:txBody>
          <a:bodyPr/>
          <a:lstStyle/>
          <a:p>
            <a:r>
              <a:rPr lang="en-US" sz="1600">
                <a:solidFill>
                  <a:srgbClr val="0033CC"/>
                </a:solidFill>
                <a:latin typeface="+mn-lt"/>
              </a:rPr>
              <a:t>Off-line monitoring systems (e.g. national pollution measurement network)</a:t>
            </a:r>
          </a:p>
        </p:txBody>
      </p:sp>
      <p:sp>
        <p:nvSpPr>
          <p:cNvPr id="103450" name="Text Box 28"/>
          <p:cNvSpPr txBox="1">
            <a:spLocks noChangeArrowheads="1"/>
          </p:cNvSpPr>
          <p:nvPr/>
        </p:nvSpPr>
        <p:spPr bwMode="auto">
          <a:xfrm>
            <a:off x="6261100" y="1838325"/>
            <a:ext cx="2074863" cy="1374775"/>
          </a:xfrm>
          <a:prstGeom prst="rect">
            <a:avLst/>
          </a:prstGeom>
          <a:solidFill>
            <a:srgbClr val="FFFFFF"/>
          </a:solidFill>
          <a:ln w="9525">
            <a:solidFill>
              <a:srgbClr val="000000"/>
            </a:solidFill>
            <a:miter lim="800000"/>
            <a:headEnd/>
            <a:tailEnd/>
          </a:ln>
        </p:spPr>
        <p:txBody>
          <a:bodyPr/>
          <a:lstStyle/>
          <a:p>
            <a:r>
              <a:rPr lang="en-US" sz="1600">
                <a:solidFill>
                  <a:srgbClr val="0033CC"/>
                </a:solidFill>
                <a:latin typeface="+mn-lt"/>
              </a:rPr>
              <a:t>E-health monitoring systems (e.g. monitoring of life-critical functions in a hospital)</a:t>
            </a:r>
          </a:p>
        </p:txBody>
      </p:sp>
      <p:sp>
        <p:nvSpPr>
          <p:cNvPr id="103451" name="Text Box 29"/>
          <p:cNvSpPr txBox="1">
            <a:spLocks noChangeArrowheads="1"/>
          </p:cNvSpPr>
          <p:nvPr/>
        </p:nvSpPr>
        <p:spPr bwMode="auto">
          <a:xfrm>
            <a:off x="4519613" y="6165850"/>
            <a:ext cx="3303587" cy="522288"/>
          </a:xfrm>
          <a:prstGeom prst="rect">
            <a:avLst/>
          </a:prstGeom>
          <a:noFill/>
          <a:ln w="9525">
            <a:noFill/>
            <a:miter lim="800000"/>
            <a:headEnd/>
            <a:tailEnd/>
          </a:ln>
        </p:spPr>
        <p:txBody>
          <a:bodyPr/>
          <a:lstStyle/>
          <a:p>
            <a:r>
              <a:rPr lang="en-US" sz="1600" b="1">
                <a:solidFill>
                  <a:schemeClr val="hlink"/>
                </a:solidFill>
                <a:latin typeface="+mn-lt"/>
              </a:rPr>
              <a:t>Functionality</a:t>
            </a:r>
            <a:endParaRPr lang="en-US" sz="1600">
              <a:solidFill>
                <a:schemeClr val="hlink"/>
              </a:solidFill>
              <a:latin typeface="+mn-l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Number Placeholder 2"/>
          <p:cNvSpPr>
            <a:spLocks noGrp="1"/>
          </p:cNvSpPr>
          <p:nvPr>
            <p:ph type="sldNum" sz="quarter" idx="10"/>
          </p:nvPr>
        </p:nvSpPr>
        <p:spPr>
          <a:noFill/>
        </p:spPr>
        <p:txBody>
          <a:bodyPr/>
          <a:lstStyle/>
          <a:p>
            <a:fld id="{7D6FCDD6-2D3D-4D82-BCD6-1499003D0DCC}" type="slidenum">
              <a:rPr lang="en-US">
                <a:latin typeface="+mn-lt"/>
              </a:rPr>
              <a:pPr/>
              <a:t>43</a:t>
            </a:fld>
            <a:endParaRPr lang="en-US">
              <a:latin typeface="+mn-lt"/>
            </a:endParaRPr>
          </a:p>
        </p:txBody>
      </p:sp>
      <p:sp>
        <p:nvSpPr>
          <p:cNvPr id="105474" name="Text Box 2"/>
          <p:cNvSpPr txBox="1">
            <a:spLocks noChangeArrowheads="1"/>
          </p:cNvSpPr>
          <p:nvPr/>
        </p:nvSpPr>
        <p:spPr bwMode="auto">
          <a:xfrm>
            <a:off x="1906588" y="2708275"/>
            <a:ext cx="5385385" cy="4154984"/>
          </a:xfrm>
          <a:prstGeom prst="rect">
            <a:avLst/>
          </a:prstGeom>
          <a:noFill/>
          <a:ln w="9525">
            <a:noFill/>
            <a:miter lim="800000"/>
            <a:headEnd/>
            <a:tailEnd/>
          </a:ln>
        </p:spPr>
        <p:txBody>
          <a:bodyPr wrap="none">
            <a:spAutoFit/>
          </a:bodyPr>
          <a:lstStyle/>
          <a:p>
            <a:pPr marL="457200" indent="-457200">
              <a:buFontTx/>
              <a:buAutoNum type="arabicPeriod"/>
            </a:pPr>
            <a:r>
              <a:rPr lang="en-US" sz="2400" b="1" dirty="0">
                <a:solidFill>
                  <a:schemeClr val="bg2"/>
                </a:solidFill>
                <a:latin typeface="+mn-lt"/>
              </a:rPr>
              <a:t>Definitions and Terminology</a:t>
            </a:r>
            <a:endParaRPr lang="en-US" b="1" dirty="0">
              <a:solidFill>
                <a:schemeClr val="bg2"/>
              </a:solidFill>
              <a:latin typeface="+mn-lt"/>
            </a:endParaRPr>
          </a:p>
          <a:p>
            <a:pPr marL="457200" indent="-457200"/>
            <a:r>
              <a:rPr lang="en-US" sz="2400" b="1" dirty="0">
                <a:solidFill>
                  <a:schemeClr val="bg2"/>
                </a:solidFill>
                <a:latin typeface="+mn-lt"/>
              </a:rPr>
              <a:t>2. Developing distributed applications</a:t>
            </a:r>
            <a:endParaRPr lang="en-US" dirty="0">
              <a:solidFill>
                <a:schemeClr val="bg2"/>
              </a:solidFill>
              <a:latin typeface="+mn-lt"/>
            </a:endParaRPr>
          </a:p>
          <a:p>
            <a:pPr marL="457200" indent="-457200"/>
            <a:r>
              <a:rPr lang="en-US" sz="2400" b="1" dirty="0">
                <a:solidFill>
                  <a:schemeClr val="bg2"/>
                </a:solidFill>
                <a:latin typeface="+mn-lt"/>
              </a:rPr>
              <a:t>3. Architecture</a:t>
            </a:r>
          </a:p>
          <a:p>
            <a:pPr marL="457200" indent="-457200"/>
            <a:r>
              <a:rPr lang="en-US" sz="2400" b="1" dirty="0">
                <a:solidFill>
                  <a:schemeClr val="bg2"/>
                </a:solidFill>
                <a:latin typeface="+mn-lt"/>
              </a:rPr>
              <a:t>4. Design: middleware and services</a:t>
            </a:r>
          </a:p>
          <a:p>
            <a:pPr marL="457200" indent="-457200"/>
            <a:r>
              <a:rPr lang="en-US" sz="2400" b="1" dirty="0">
                <a:solidFill>
                  <a:schemeClr val="bg2"/>
                </a:solidFill>
                <a:latin typeface="+mn-lt"/>
              </a:rPr>
              <a:t>5. Classes of distributed systems</a:t>
            </a:r>
          </a:p>
          <a:p>
            <a:pPr marL="457200" indent="-457200"/>
            <a:r>
              <a:rPr lang="en-US" sz="2400" b="1" dirty="0">
                <a:solidFill>
                  <a:schemeClr val="tx2"/>
                </a:solidFill>
                <a:latin typeface="+mn-lt"/>
              </a:rPr>
              <a:t>6. Important architectures and platforms</a:t>
            </a:r>
            <a:endParaRPr lang="en-US" sz="1800" dirty="0">
              <a:solidFill>
                <a:schemeClr val="tx2"/>
              </a:solidFill>
              <a:latin typeface="+mn-lt"/>
            </a:endParaRPr>
          </a:p>
          <a:p>
            <a:pPr marL="457200" indent="-457200"/>
            <a:r>
              <a:rPr lang="en-US" sz="1800" dirty="0">
                <a:solidFill>
                  <a:schemeClr val="tx2"/>
                </a:solidFill>
                <a:latin typeface="+mn-lt"/>
              </a:rPr>
              <a:t>	1. Thin versus thick ?</a:t>
            </a:r>
          </a:p>
          <a:p>
            <a:pPr marL="457200" indent="-457200"/>
            <a:r>
              <a:rPr lang="en-US" sz="1800" dirty="0">
                <a:solidFill>
                  <a:schemeClr val="tx2"/>
                </a:solidFill>
                <a:latin typeface="+mn-lt"/>
              </a:rPr>
              <a:t>	2. Grid and cluster systems</a:t>
            </a:r>
          </a:p>
          <a:p>
            <a:pPr marL="457200" indent="-457200"/>
            <a:r>
              <a:rPr lang="en-US" sz="1800" dirty="0">
                <a:solidFill>
                  <a:schemeClr val="tx2"/>
                </a:solidFill>
                <a:latin typeface="+mn-lt"/>
              </a:rPr>
              <a:t>	3. Transactional systems</a:t>
            </a:r>
          </a:p>
          <a:p>
            <a:pPr marL="457200" indent="-457200"/>
            <a:r>
              <a:rPr lang="en-US" sz="1800" dirty="0">
                <a:solidFill>
                  <a:schemeClr val="tx2"/>
                </a:solidFill>
                <a:latin typeface="+mn-lt"/>
              </a:rPr>
              <a:t>	4. Integration</a:t>
            </a:r>
          </a:p>
          <a:p>
            <a:pPr marL="457200" indent="-457200"/>
            <a:r>
              <a:rPr lang="en-US" sz="2400" b="1" dirty="0">
                <a:solidFill>
                  <a:schemeClr val="bg2"/>
                </a:solidFill>
                <a:latin typeface="+mn-lt"/>
              </a:rPr>
              <a:t>7. </a:t>
            </a:r>
            <a:r>
              <a:rPr lang="en-US" sz="2400" b="1" dirty="0" smtClean="0">
                <a:solidFill>
                  <a:schemeClr val="bg2"/>
                </a:solidFill>
                <a:latin typeface="+mn-lt"/>
              </a:rPr>
              <a:t>Scalability and high availability</a:t>
            </a:r>
            <a:endParaRPr lang="en-US" sz="2400" b="1" dirty="0">
              <a:solidFill>
                <a:schemeClr val="bg2"/>
              </a:solidFill>
              <a:latin typeface="+mn-lt"/>
            </a:endParaRPr>
          </a:p>
          <a:p>
            <a:pPr marL="457200" indent="-457200"/>
            <a:r>
              <a:rPr lang="en-US" sz="2400" dirty="0">
                <a:solidFill>
                  <a:schemeClr val="bg2"/>
                </a:solidFill>
                <a:latin typeface="+mn-lt"/>
              </a:rPr>
              <a:t>...</a:t>
            </a:r>
          </a:p>
        </p:txBody>
      </p:sp>
      <p:sp>
        <p:nvSpPr>
          <p:cNvPr id="105475" name="Text Box 3"/>
          <p:cNvSpPr txBox="1">
            <a:spLocks noChangeArrowheads="1"/>
          </p:cNvSpPr>
          <p:nvPr/>
        </p:nvSpPr>
        <p:spPr bwMode="auto">
          <a:xfrm>
            <a:off x="1998663" y="1052513"/>
            <a:ext cx="7489253" cy="1569660"/>
          </a:xfrm>
          <a:prstGeom prst="rect">
            <a:avLst/>
          </a:prstGeom>
          <a:noFill/>
          <a:ln w="38100">
            <a:solidFill>
              <a:srgbClr val="0033CC"/>
            </a:solidFill>
            <a:miter lim="800000"/>
            <a:headEnd type="none" w="sm" len="sm"/>
            <a:tailEnd type="none" w="sm" len="sm"/>
          </a:ln>
        </p:spPr>
        <p:txBody>
          <a:bodyPr wrap="square">
            <a:spAutoFit/>
          </a:bodyPr>
          <a:lstStyle/>
          <a:p>
            <a:r>
              <a:rPr lang="en-US" sz="2800" b="1" dirty="0">
                <a:latin typeface="+mn-lt"/>
              </a:rPr>
              <a:t>Chapter 1</a:t>
            </a:r>
          </a:p>
          <a:p>
            <a:endParaRPr lang="en-US" sz="1600" b="1" dirty="0">
              <a:latin typeface="+mn-lt"/>
            </a:endParaRPr>
          </a:p>
          <a:p>
            <a:r>
              <a:rPr lang="en-US" sz="3600" b="1" dirty="0" smtClean="0"/>
              <a:t>Distributed Software: </a:t>
            </a:r>
            <a:r>
              <a:rPr lang="en-US" sz="3600" b="1" dirty="0" smtClean="0">
                <a:latin typeface="+mn-lt"/>
              </a:rPr>
              <a:t>Introduction</a:t>
            </a:r>
            <a:endParaRPr lang="en-US" sz="3600" b="1" dirty="0">
              <a:latin typeface="+mn-lt"/>
            </a:endParaRPr>
          </a:p>
          <a:p>
            <a:endParaRPr lang="en-US" sz="1600" b="1" dirty="0">
              <a:latin typeface="+mn-l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Number Placeholder 2"/>
          <p:cNvSpPr>
            <a:spLocks noGrp="1"/>
          </p:cNvSpPr>
          <p:nvPr>
            <p:ph type="sldNum" sz="quarter" idx="10"/>
          </p:nvPr>
        </p:nvSpPr>
        <p:spPr>
          <a:noFill/>
        </p:spPr>
        <p:txBody>
          <a:bodyPr/>
          <a:lstStyle/>
          <a:p>
            <a:fld id="{EFF57121-65C0-4BF5-B481-F661F174F51A}" type="slidenum">
              <a:rPr lang="en-US">
                <a:latin typeface="+mn-lt"/>
              </a:rPr>
              <a:pPr/>
              <a:t>44</a:t>
            </a:fld>
            <a:endParaRPr lang="en-US">
              <a:latin typeface="+mn-lt"/>
            </a:endParaRPr>
          </a:p>
        </p:txBody>
      </p:sp>
      <p:sp>
        <p:nvSpPr>
          <p:cNvPr id="107522" name="Text Box 2"/>
          <p:cNvSpPr txBox="1">
            <a:spLocks noChangeArrowheads="1"/>
          </p:cNvSpPr>
          <p:nvPr/>
        </p:nvSpPr>
        <p:spPr bwMode="auto">
          <a:xfrm>
            <a:off x="6757988" y="0"/>
            <a:ext cx="2964594" cy="830997"/>
          </a:xfrm>
          <a:prstGeom prst="rect">
            <a:avLst/>
          </a:prstGeom>
          <a:noFill/>
          <a:ln w="12700">
            <a:noFill/>
            <a:miter lim="800000"/>
            <a:headEnd type="none" w="sm" len="sm"/>
            <a:tailEnd type="none" w="sm" len="sm"/>
          </a:ln>
        </p:spPr>
        <p:txBody>
          <a:bodyPr wrap="none">
            <a:spAutoFit/>
          </a:bodyPr>
          <a:lstStyle/>
          <a:p>
            <a:pPr marL="457200" indent="-457200">
              <a:buFontTx/>
              <a:buAutoNum type="arabicPeriod" startAt="6"/>
            </a:pPr>
            <a:r>
              <a:rPr lang="en-US" sz="1600">
                <a:latin typeface="+mn-lt"/>
              </a:rPr>
              <a:t>Architectures and Platforms</a:t>
            </a:r>
            <a:endParaRPr lang="en-US" sz="1600">
              <a:solidFill>
                <a:schemeClr val="hlink"/>
              </a:solidFill>
              <a:latin typeface="+mn-lt"/>
            </a:endParaRPr>
          </a:p>
          <a:p>
            <a:pPr marL="914400" lvl="1" indent="-457200">
              <a:buFontTx/>
              <a:buAutoNum type="arabicPeriod"/>
            </a:pPr>
            <a:r>
              <a:rPr lang="en-US" sz="1600">
                <a:solidFill>
                  <a:schemeClr val="hlink"/>
                </a:solidFill>
                <a:latin typeface="+mn-lt"/>
              </a:rPr>
              <a:t>Client think/thin</a:t>
            </a:r>
          </a:p>
          <a:p>
            <a:pPr marL="914400" lvl="1" indent="-457200"/>
            <a:endParaRPr lang="en-US" sz="1600">
              <a:solidFill>
                <a:schemeClr val="hlink"/>
              </a:solidFill>
              <a:latin typeface="+mn-lt"/>
            </a:endParaRPr>
          </a:p>
        </p:txBody>
      </p:sp>
      <p:sp>
        <p:nvSpPr>
          <p:cNvPr id="107523" name="Text Box 3"/>
          <p:cNvSpPr txBox="1">
            <a:spLocks noChangeArrowheads="1"/>
          </p:cNvSpPr>
          <p:nvPr/>
        </p:nvSpPr>
        <p:spPr bwMode="auto">
          <a:xfrm>
            <a:off x="271463" y="-6350"/>
            <a:ext cx="3214085" cy="461665"/>
          </a:xfrm>
          <a:prstGeom prst="rect">
            <a:avLst/>
          </a:prstGeom>
          <a:noFill/>
          <a:ln w="9525">
            <a:noFill/>
            <a:miter lim="800000"/>
            <a:headEnd/>
            <a:tailEnd/>
          </a:ln>
        </p:spPr>
        <p:txBody>
          <a:bodyPr wrap="none">
            <a:spAutoFit/>
          </a:bodyPr>
          <a:lstStyle/>
          <a:p>
            <a:pPr marL="457200" indent="-457200"/>
            <a:r>
              <a:rPr lang="en-US" sz="2400" b="1">
                <a:latin typeface="+mn-lt"/>
              </a:rPr>
              <a:t>How thick is the client ?</a:t>
            </a:r>
            <a:endParaRPr lang="en-US" sz="2400">
              <a:solidFill>
                <a:schemeClr val="bg2"/>
              </a:solidFill>
              <a:latin typeface="+mn-lt"/>
            </a:endParaRPr>
          </a:p>
        </p:txBody>
      </p:sp>
      <p:sp>
        <p:nvSpPr>
          <p:cNvPr id="107524" name="Text Box 4"/>
          <p:cNvSpPr txBox="1">
            <a:spLocks noChangeArrowheads="1"/>
          </p:cNvSpPr>
          <p:nvPr/>
        </p:nvSpPr>
        <p:spPr bwMode="auto">
          <a:xfrm>
            <a:off x="630238" y="914400"/>
            <a:ext cx="7287251" cy="5940088"/>
          </a:xfrm>
          <a:prstGeom prst="rect">
            <a:avLst/>
          </a:prstGeom>
          <a:noFill/>
          <a:ln w="12700">
            <a:noFill/>
            <a:miter lim="800000"/>
            <a:headEnd type="none" w="sm" len="sm"/>
            <a:tailEnd type="none" w="sm" len="sm"/>
          </a:ln>
        </p:spPr>
        <p:txBody>
          <a:bodyPr wrap="none">
            <a:spAutoFit/>
          </a:bodyPr>
          <a:lstStyle/>
          <a:p>
            <a:r>
              <a:rPr lang="en-US" b="1" dirty="0">
                <a:solidFill>
                  <a:srgbClr val="0033CC"/>
                </a:solidFill>
                <a:latin typeface="+mn-lt"/>
              </a:rPr>
              <a:t>Thin client</a:t>
            </a:r>
          </a:p>
          <a:p>
            <a:r>
              <a:rPr lang="en-US" dirty="0">
                <a:solidFill>
                  <a:srgbClr val="008200"/>
                </a:solidFill>
                <a:latin typeface="+mn-lt"/>
              </a:rPr>
              <a:t>+</a:t>
            </a:r>
            <a:r>
              <a:rPr lang="en-US" dirty="0">
                <a:latin typeface="+mn-lt"/>
              </a:rPr>
              <a:t> cheaper and many devices involved -&gt; overall cheaper</a:t>
            </a:r>
          </a:p>
          <a:p>
            <a:r>
              <a:rPr lang="en-US" dirty="0">
                <a:solidFill>
                  <a:srgbClr val="008200"/>
                </a:solidFill>
                <a:latin typeface="+mn-lt"/>
              </a:rPr>
              <a:t>+</a:t>
            </a:r>
            <a:r>
              <a:rPr lang="en-US" dirty="0">
                <a:latin typeface="+mn-lt"/>
              </a:rPr>
              <a:t> cheaper to update (controlled by server), and less updates needed</a:t>
            </a:r>
            <a:endParaRPr lang="en-US" dirty="0">
              <a:solidFill>
                <a:schemeClr val="hlink"/>
              </a:solidFill>
              <a:latin typeface="+mn-lt"/>
            </a:endParaRPr>
          </a:p>
          <a:p>
            <a:r>
              <a:rPr lang="en-US" dirty="0">
                <a:solidFill>
                  <a:schemeClr val="hlink"/>
                </a:solidFill>
                <a:latin typeface="+mn-lt"/>
              </a:rPr>
              <a:t>- </a:t>
            </a:r>
            <a:r>
              <a:rPr lang="en-US" dirty="0">
                <a:latin typeface="+mn-lt"/>
              </a:rPr>
              <a:t>some functions more natural to support on client</a:t>
            </a:r>
          </a:p>
          <a:p>
            <a:r>
              <a:rPr lang="en-US" dirty="0">
                <a:solidFill>
                  <a:schemeClr val="hlink"/>
                </a:solidFill>
                <a:latin typeface="+mn-lt"/>
              </a:rPr>
              <a:t>- </a:t>
            </a:r>
            <a:r>
              <a:rPr lang="en-US" dirty="0">
                <a:latin typeface="+mn-lt"/>
              </a:rPr>
              <a:t>permanent network connection needed</a:t>
            </a:r>
          </a:p>
          <a:p>
            <a:endParaRPr lang="en-US" dirty="0">
              <a:latin typeface="+mn-lt"/>
            </a:endParaRPr>
          </a:p>
          <a:p>
            <a:endParaRPr lang="en-US" dirty="0">
              <a:latin typeface="+mn-lt"/>
            </a:endParaRPr>
          </a:p>
          <a:p>
            <a:endParaRPr lang="en-US" dirty="0">
              <a:latin typeface="+mn-lt"/>
            </a:endParaRPr>
          </a:p>
          <a:p>
            <a:r>
              <a:rPr lang="en-US" b="1" dirty="0">
                <a:solidFill>
                  <a:srgbClr val="0033CC"/>
                </a:solidFill>
                <a:latin typeface="+mn-lt"/>
              </a:rPr>
              <a:t>Technologies</a:t>
            </a:r>
          </a:p>
          <a:p>
            <a:pPr>
              <a:buFontTx/>
              <a:buChar char="-"/>
            </a:pPr>
            <a:r>
              <a:rPr lang="en-US" b="1" dirty="0">
                <a:latin typeface="+mn-lt"/>
              </a:rPr>
              <a:t> web browser</a:t>
            </a:r>
          </a:p>
          <a:p>
            <a:r>
              <a:rPr lang="en-US" b="1" dirty="0">
                <a:latin typeface="+mn-lt"/>
              </a:rPr>
              <a:t>	</a:t>
            </a:r>
            <a:r>
              <a:rPr lang="en-US" dirty="0">
                <a:solidFill>
                  <a:srgbClr val="008200"/>
                </a:solidFill>
                <a:latin typeface="+mn-lt"/>
              </a:rPr>
              <a:t>+</a:t>
            </a:r>
            <a:r>
              <a:rPr lang="en-US" b="1" dirty="0">
                <a:latin typeface="+mn-lt"/>
              </a:rPr>
              <a:t> </a:t>
            </a:r>
            <a:r>
              <a:rPr lang="en-US" dirty="0">
                <a:latin typeface="+mn-lt"/>
              </a:rPr>
              <a:t>ubiquitous and uniform client</a:t>
            </a:r>
          </a:p>
          <a:p>
            <a:r>
              <a:rPr lang="en-US" dirty="0">
                <a:latin typeface="+mn-lt"/>
              </a:rPr>
              <a:t>	</a:t>
            </a:r>
            <a:r>
              <a:rPr lang="en-US" dirty="0">
                <a:solidFill>
                  <a:srgbClr val="008200"/>
                </a:solidFill>
                <a:latin typeface="+mn-lt"/>
              </a:rPr>
              <a:t>+</a:t>
            </a:r>
            <a:r>
              <a:rPr lang="en-US" dirty="0">
                <a:latin typeface="+mn-lt"/>
              </a:rPr>
              <a:t> no network blockages (firewalls) for HTTP (port 80)</a:t>
            </a:r>
          </a:p>
          <a:p>
            <a:r>
              <a:rPr lang="en-US" dirty="0">
                <a:latin typeface="+mn-lt"/>
              </a:rPr>
              <a:t>	</a:t>
            </a:r>
            <a:r>
              <a:rPr lang="en-US" dirty="0">
                <a:solidFill>
                  <a:srgbClr val="008200"/>
                </a:solidFill>
                <a:latin typeface="+mn-lt"/>
              </a:rPr>
              <a:t>+</a:t>
            </a:r>
            <a:r>
              <a:rPr lang="en-US" dirty="0">
                <a:latin typeface="+mn-lt"/>
              </a:rPr>
              <a:t> huge user base</a:t>
            </a:r>
          </a:p>
          <a:p>
            <a:r>
              <a:rPr lang="en-US" dirty="0">
                <a:latin typeface="+mn-lt"/>
              </a:rPr>
              <a:t>	</a:t>
            </a:r>
            <a:r>
              <a:rPr lang="en-US" dirty="0">
                <a:solidFill>
                  <a:srgbClr val="008200"/>
                </a:solidFill>
                <a:latin typeface="+mn-lt"/>
              </a:rPr>
              <a:t>+</a:t>
            </a:r>
            <a:r>
              <a:rPr lang="en-US" dirty="0">
                <a:latin typeface="+mn-lt"/>
              </a:rPr>
              <a:t> browser functionality can be extended</a:t>
            </a:r>
          </a:p>
          <a:p>
            <a:pPr>
              <a:buFontTx/>
              <a:buChar char="-"/>
            </a:pPr>
            <a:r>
              <a:rPr lang="en-US" b="1" dirty="0">
                <a:latin typeface="+mn-lt"/>
              </a:rPr>
              <a:t> remote desktop clients </a:t>
            </a:r>
          </a:p>
          <a:p>
            <a:pPr lvl="1"/>
            <a:r>
              <a:rPr lang="en-US" dirty="0">
                <a:latin typeface="+mn-lt"/>
              </a:rPr>
              <a:t>	(cf. Athena) </a:t>
            </a:r>
            <a:r>
              <a:rPr lang="ja-JP" altLang="en-US" dirty="0">
                <a:latin typeface="+mn-lt"/>
              </a:rPr>
              <a:t>“</a:t>
            </a:r>
            <a:r>
              <a:rPr lang="en-US" altLang="ja-JP" dirty="0">
                <a:latin typeface="+mn-lt"/>
              </a:rPr>
              <a:t>screen scrapers</a:t>
            </a:r>
            <a:r>
              <a:rPr lang="ja-JP" altLang="en-US" dirty="0">
                <a:latin typeface="+mn-lt"/>
              </a:rPr>
              <a:t>”</a:t>
            </a:r>
            <a:endParaRPr lang="en-US" altLang="ja-JP" dirty="0">
              <a:latin typeface="+mn-lt"/>
            </a:endParaRPr>
          </a:p>
          <a:p>
            <a:pPr>
              <a:buFontTx/>
              <a:buChar char="-"/>
            </a:pPr>
            <a:endParaRPr lang="en-US" dirty="0">
              <a:latin typeface="+mn-lt"/>
            </a:endParaRPr>
          </a:p>
          <a:p>
            <a:endParaRPr lang="en-US" dirty="0">
              <a:latin typeface="+mn-lt"/>
            </a:endParaRPr>
          </a:p>
          <a:p>
            <a:pPr>
              <a:buFontTx/>
              <a:buChar char="-"/>
            </a:pPr>
            <a:endParaRPr lang="en-US" dirty="0">
              <a:latin typeface="+mn-l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Number Placeholder 2"/>
          <p:cNvSpPr>
            <a:spLocks noGrp="1"/>
          </p:cNvSpPr>
          <p:nvPr>
            <p:ph type="sldNum" sz="quarter" idx="10"/>
          </p:nvPr>
        </p:nvSpPr>
        <p:spPr>
          <a:noFill/>
        </p:spPr>
        <p:txBody>
          <a:bodyPr/>
          <a:lstStyle/>
          <a:p>
            <a:fld id="{DCDC1FAE-B583-42A0-9532-D26C8C44D637}" type="slidenum">
              <a:rPr lang="en-US">
                <a:latin typeface="+mn-lt"/>
              </a:rPr>
              <a:pPr/>
              <a:t>45</a:t>
            </a:fld>
            <a:endParaRPr lang="en-US">
              <a:latin typeface="+mn-lt"/>
            </a:endParaRPr>
          </a:p>
        </p:txBody>
      </p:sp>
      <p:sp>
        <p:nvSpPr>
          <p:cNvPr id="109570" name="Text Box 2"/>
          <p:cNvSpPr txBox="1">
            <a:spLocks noChangeArrowheads="1"/>
          </p:cNvSpPr>
          <p:nvPr/>
        </p:nvSpPr>
        <p:spPr bwMode="auto">
          <a:xfrm>
            <a:off x="6757988" y="0"/>
            <a:ext cx="2964594" cy="830997"/>
          </a:xfrm>
          <a:prstGeom prst="rect">
            <a:avLst/>
          </a:prstGeom>
          <a:noFill/>
          <a:ln w="12700">
            <a:noFill/>
            <a:miter lim="800000"/>
            <a:headEnd type="none" w="sm" len="sm"/>
            <a:tailEnd type="none" w="sm" len="sm"/>
          </a:ln>
        </p:spPr>
        <p:txBody>
          <a:bodyPr wrap="none">
            <a:spAutoFit/>
          </a:bodyPr>
          <a:lstStyle/>
          <a:p>
            <a:pPr marL="457200" indent="-457200">
              <a:buFontTx/>
              <a:buAutoNum type="arabicPeriod" startAt="6"/>
            </a:pPr>
            <a:r>
              <a:rPr lang="en-US" sz="1600">
                <a:latin typeface="+mn-lt"/>
              </a:rPr>
              <a:t>Architectures and Platforms</a:t>
            </a:r>
            <a:endParaRPr lang="en-US" sz="1600">
              <a:solidFill>
                <a:schemeClr val="hlink"/>
              </a:solidFill>
              <a:latin typeface="+mn-lt"/>
            </a:endParaRPr>
          </a:p>
          <a:p>
            <a:pPr marL="914400" lvl="1" indent="-457200"/>
            <a:r>
              <a:rPr lang="en-US" sz="1600">
                <a:solidFill>
                  <a:schemeClr val="hlink"/>
                </a:solidFill>
                <a:latin typeface="+mn-lt"/>
              </a:rPr>
              <a:t>2. Grids and clusters</a:t>
            </a:r>
          </a:p>
          <a:p>
            <a:pPr marL="914400" lvl="1" indent="-457200"/>
            <a:endParaRPr lang="en-US" sz="1600">
              <a:solidFill>
                <a:schemeClr val="hlink"/>
              </a:solidFill>
              <a:latin typeface="+mn-lt"/>
            </a:endParaRPr>
          </a:p>
        </p:txBody>
      </p:sp>
      <p:sp>
        <p:nvSpPr>
          <p:cNvPr id="109571" name="Text Box 3"/>
          <p:cNvSpPr txBox="1">
            <a:spLocks noChangeArrowheads="1"/>
          </p:cNvSpPr>
          <p:nvPr/>
        </p:nvSpPr>
        <p:spPr bwMode="auto">
          <a:xfrm>
            <a:off x="271463" y="-6350"/>
            <a:ext cx="2435475" cy="461665"/>
          </a:xfrm>
          <a:prstGeom prst="rect">
            <a:avLst/>
          </a:prstGeom>
          <a:noFill/>
          <a:ln w="9525">
            <a:noFill/>
            <a:miter lim="800000"/>
            <a:headEnd/>
            <a:tailEnd/>
          </a:ln>
        </p:spPr>
        <p:txBody>
          <a:bodyPr wrap="none">
            <a:spAutoFit/>
          </a:bodyPr>
          <a:lstStyle/>
          <a:p>
            <a:pPr marL="457200" indent="-457200"/>
            <a:r>
              <a:rPr lang="en-US" sz="2400" b="1">
                <a:latin typeface="+mn-lt"/>
              </a:rPr>
              <a:t>Clusters and grids</a:t>
            </a:r>
            <a:endParaRPr lang="en-US" sz="2400">
              <a:solidFill>
                <a:schemeClr val="bg2"/>
              </a:solidFill>
              <a:latin typeface="+mn-lt"/>
            </a:endParaRPr>
          </a:p>
        </p:txBody>
      </p:sp>
      <p:sp>
        <p:nvSpPr>
          <p:cNvPr id="109572" name="Text Box 4"/>
          <p:cNvSpPr txBox="1">
            <a:spLocks noChangeArrowheads="1"/>
          </p:cNvSpPr>
          <p:nvPr/>
        </p:nvSpPr>
        <p:spPr bwMode="auto">
          <a:xfrm>
            <a:off x="630238" y="914400"/>
            <a:ext cx="6280758" cy="5324535"/>
          </a:xfrm>
          <a:prstGeom prst="rect">
            <a:avLst/>
          </a:prstGeom>
          <a:noFill/>
          <a:ln w="12700">
            <a:noFill/>
            <a:miter lim="800000"/>
            <a:headEnd type="none" w="sm" len="sm"/>
            <a:tailEnd type="none" w="sm" len="sm"/>
          </a:ln>
        </p:spPr>
        <p:txBody>
          <a:bodyPr wrap="none">
            <a:spAutoFit/>
          </a:bodyPr>
          <a:lstStyle/>
          <a:p>
            <a:r>
              <a:rPr lang="en-US" b="1" dirty="0">
                <a:solidFill>
                  <a:srgbClr val="0033CC"/>
                </a:solidFill>
                <a:latin typeface="+mn-lt"/>
              </a:rPr>
              <a:t>Cluster middleware</a:t>
            </a:r>
          </a:p>
          <a:p>
            <a:pPr>
              <a:buFontTx/>
              <a:buChar char="•"/>
            </a:pPr>
            <a:r>
              <a:rPr lang="en-US" dirty="0">
                <a:latin typeface="+mn-lt"/>
              </a:rPr>
              <a:t> job scheduling</a:t>
            </a:r>
            <a:endParaRPr lang="nl-NL" dirty="0">
              <a:latin typeface="+mn-lt"/>
            </a:endParaRPr>
          </a:p>
          <a:p>
            <a:pPr>
              <a:buFontTx/>
              <a:buChar char="•"/>
            </a:pPr>
            <a:r>
              <a:rPr lang="en-US" dirty="0">
                <a:latin typeface="+mn-lt"/>
              </a:rPr>
              <a:t> cluster monitoring</a:t>
            </a:r>
            <a:endParaRPr lang="nl-NL" dirty="0">
              <a:latin typeface="+mn-lt"/>
            </a:endParaRPr>
          </a:p>
          <a:p>
            <a:pPr>
              <a:buFontTx/>
              <a:buChar char="•"/>
            </a:pPr>
            <a:r>
              <a:rPr lang="en-US" dirty="0">
                <a:latin typeface="+mn-lt"/>
              </a:rPr>
              <a:t> user administration</a:t>
            </a:r>
            <a:endParaRPr lang="nl-NL" dirty="0">
              <a:latin typeface="+mn-lt"/>
            </a:endParaRPr>
          </a:p>
          <a:p>
            <a:pPr>
              <a:buFontTx/>
              <a:buChar char="•"/>
            </a:pPr>
            <a:r>
              <a:rPr lang="en-US" dirty="0">
                <a:latin typeface="+mn-lt"/>
              </a:rPr>
              <a:t> matchmaking</a:t>
            </a:r>
            <a:endParaRPr lang="nl-NL" dirty="0">
              <a:latin typeface="+mn-lt"/>
            </a:endParaRPr>
          </a:p>
          <a:p>
            <a:pPr>
              <a:buFontTx/>
              <a:buChar char="•"/>
            </a:pPr>
            <a:r>
              <a:rPr lang="en-US" dirty="0">
                <a:latin typeface="+mn-lt"/>
              </a:rPr>
              <a:t> job submission</a:t>
            </a:r>
          </a:p>
          <a:p>
            <a:r>
              <a:rPr lang="en-US" dirty="0">
                <a:latin typeface="+mn-lt"/>
              </a:rPr>
              <a:t>Important technologies: </a:t>
            </a:r>
            <a:r>
              <a:rPr lang="en-US" dirty="0" smtClean="0">
                <a:latin typeface="+mn-lt"/>
              </a:rPr>
              <a:t>Oracle Fusion, </a:t>
            </a:r>
            <a:r>
              <a:rPr lang="en-US" dirty="0" err="1">
                <a:latin typeface="+mn-lt"/>
              </a:rPr>
              <a:t>Mosix</a:t>
            </a:r>
            <a:endParaRPr lang="en-US" dirty="0">
              <a:latin typeface="+mn-lt"/>
            </a:endParaRPr>
          </a:p>
          <a:p>
            <a:endParaRPr lang="en-US" dirty="0">
              <a:latin typeface="+mn-lt"/>
            </a:endParaRPr>
          </a:p>
          <a:p>
            <a:endParaRPr lang="en-US" dirty="0">
              <a:latin typeface="+mn-lt"/>
            </a:endParaRPr>
          </a:p>
          <a:p>
            <a:endParaRPr lang="en-US" dirty="0">
              <a:latin typeface="+mn-lt"/>
            </a:endParaRPr>
          </a:p>
          <a:p>
            <a:r>
              <a:rPr lang="en-US" b="1" dirty="0">
                <a:solidFill>
                  <a:srgbClr val="0033CC"/>
                </a:solidFill>
                <a:latin typeface="+mn-lt"/>
              </a:rPr>
              <a:t>Grid middleware</a:t>
            </a:r>
          </a:p>
          <a:p>
            <a:pPr>
              <a:buFontTx/>
              <a:buChar char="•"/>
            </a:pPr>
            <a:r>
              <a:rPr lang="en-US" dirty="0">
                <a:latin typeface="+mn-lt"/>
              </a:rPr>
              <a:t> meta-</a:t>
            </a:r>
            <a:r>
              <a:rPr lang="en-US" dirty="0" err="1">
                <a:latin typeface="+mn-lt"/>
              </a:rPr>
              <a:t>schedulling</a:t>
            </a:r>
            <a:endParaRPr lang="en-US" dirty="0">
              <a:latin typeface="+mn-lt"/>
            </a:endParaRPr>
          </a:p>
          <a:p>
            <a:pPr>
              <a:buFontTx/>
              <a:buChar char="•"/>
            </a:pPr>
            <a:r>
              <a:rPr lang="en-US" dirty="0">
                <a:latin typeface="+mn-lt"/>
              </a:rPr>
              <a:t> abstraction of heterogeneity</a:t>
            </a:r>
          </a:p>
          <a:p>
            <a:pPr>
              <a:buFontTx/>
              <a:buChar char="•"/>
            </a:pPr>
            <a:r>
              <a:rPr lang="en-US" dirty="0">
                <a:latin typeface="+mn-lt"/>
              </a:rPr>
              <a:t> information service</a:t>
            </a:r>
          </a:p>
          <a:p>
            <a:r>
              <a:rPr lang="en-US" dirty="0">
                <a:latin typeface="+mn-lt"/>
              </a:rPr>
              <a:t>Important technologies :</a:t>
            </a:r>
          </a:p>
          <a:p>
            <a:r>
              <a:rPr lang="en-US" dirty="0">
                <a:latin typeface="+mn-lt"/>
              </a:rPr>
              <a:t>	Globus (and </a:t>
            </a:r>
            <a:r>
              <a:rPr lang="en-US" dirty="0" err="1">
                <a:latin typeface="+mn-lt"/>
              </a:rPr>
              <a:t>descendents</a:t>
            </a:r>
            <a:r>
              <a:rPr lang="en-US" dirty="0">
                <a:latin typeface="+mn-lt"/>
              </a:rPr>
              <a:t>), </a:t>
            </a:r>
            <a:r>
              <a:rPr lang="en-US" dirty="0" err="1">
                <a:latin typeface="+mn-lt"/>
              </a:rPr>
              <a:t>gLite</a:t>
            </a:r>
            <a:r>
              <a:rPr lang="en-US" dirty="0">
                <a:latin typeface="+mn-lt"/>
              </a:rPr>
              <a:t> (used in EGEE(+))</a:t>
            </a:r>
          </a:p>
          <a:p>
            <a:r>
              <a:rPr lang="en-US" dirty="0">
                <a:latin typeface="+mn-lt"/>
              </a:rPr>
              <a:t>	interacting jobs : Message Passing Interface (MPI)</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Number Placeholder 2"/>
          <p:cNvSpPr>
            <a:spLocks noGrp="1"/>
          </p:cNvSpPr>
          <p:nvPr>
            <p:ph type="sldNum" sz="quarter" idx="10"/>
          </p:nvPr>
        </p:nvSpPr>
        <p:spPr>
          <a:noFill/>
        </p:spPr>
        <p:txBody>
          <a:bodyPr/>
          <a:lstStyle/>
          <a:p>
            <a:fld id="{244CD5AD-6DBE-4449-9932-F7F18E0E22A7}" type="slidenum">
              <a:rPr lang="en-US">
                <a:latin typeface="+mn-lt"/>
              </a:rPr>
              <a:pPr/>
              <a:t>46</a:t>
            </a:fld>
            <a:endParaRPr lang="en-US">
              <a:latin typeface="+mn-lt"/>
            </a:endParaRPr>
          </a:p>
        </p:txBody>
      </p:sp>
      <p:sp>
        <p:nvSpPr>
          <p:cNvPr id="111618" name="Text Box 2"/>
          <p:cNvSpPr txBox="1">
            <a:spLocks noChangeArrowheads="1"/>
          </p:cNvSpPr>
          <p:nvPr/>
        </p:nvSpPr>
        <p:spPr bwMode="auto">
          <a:xfrm>
            <a:off x="6757988" y="0"/>
            <a:ext cx="2964594" cy="830997"/>
          </a:xfrm>
          <a:prstGeom prst="rect">
            <a:avLst/>
          </a:prstGeom>
          <a:noFill/>
          <a:ln w="12700">
            <a:noFill/>
            <a:miter lim="800000"/>
            <a:headEnd type="none" w="sm" len="sm"/>
            <a:tailEnd type="none" w="sm" len="sm"/>
          </a:ln>
        </p:spPr>
        <p:txBody>
          <a:bodyPr wrap="none">
            <a:spAutoFit/>
          </a:bodyPr>
          <a:lstStyle/>
          <a:p>
            <a:pPr marL="457200" indent="-457200">
              <a:buFontTx/>
              <a:buAutoNum type="arabicPeriod" startAt="6"/>
            </a:pPr>
            <a:r>
              <a:rPr lang="en-US" sz="1600">
                <a:latin typeface="+mn-lt"/>
              </a:rPr>
              <a:t>Architectures and Platforms</a:t>
            </a:r>
            <a:endParaRPr lang="en-US" sz="1600">
              <a:solidFill>
                <a:schemeClr val="hlink"/>
              </a:solidFill>
              <a:latin typeface="+mn-lt"/>
            </a:endParaRPr>
          </a:p>
          <a:p>
            <a:pPr marL="914400" lvl="1" indent="-457200"/>
            <a:r>
              <a:rPr lang="en-US" sz="1600">
                <a:solidFill>
                  <a:schemeClr val="hlink"/>
                </a:solidFill>
                <a:latin typeface="+mn-lt"/>
              </a:rPr>
              <a:t>2. Grids and clusters</a:t>
            </a:r>
          </a:p>
          <a:p>
            <a:pPr marL="914400" lvl="1" indent="-457200"/>
            <a:endParaRPr lang="en-US" sz="1600">
              <a:solidFill>
                <a:schemeClr val="hlink"/>
              </a:solidFill>
              <a:latin typeface="+mn-lt"/>
            </a:endParaRPr>
          </a:p>
        </p:txBody>
      </p:sp>
      <p:sp>
        <p:nvSpPr>
          <p:cNvPr id="111619" name="Text Box 3"/>
          <p:cNvSpPr txBox="1">
            <a:spLocks noChangeArrowheads="1"/>
          </p:cNvSpPr>
          <p:nvPr/>
        </p:nvSpPr>
        <p:spPr bwMode="auto">
          <a:xfrm>
            <a:off x="271463" y="-6350"/>
            <a:ext cx="1828065" cy="461665"/>
          </a:xfrm>
          <a:prstGeom prst="rect">
            <a:avLst/>
          </a:prstGeom>
          <a:noFill/>
          <a:ln w="9525">
            <a:noFill/>
            <a:miter lim="800000"/>
            <a:headEnd/>
            <a:tailEnd/>
          </a:ln>
        </p:spPr>
        <p:txBody>
          <a:bodyPr wrap="none">
            <a:spAutoFit/>
          </a:bodyPr>
          <a:lstStyle/>
          <a:p>
            <a:pPr marL="457200" indent="-457200"/>
            <a:r>
              <a:rPr lang="en-US" sz="2400" b="1">
                <a:latin typeface="+mn-lt"/>
              </a:rPr>
              <a:t>Grid@UGent</a:t>
            </a:r>
            <a:endParaRPr lang="en-US" sz="2400">
              <a:solidFill>
                <a:schemeClr val="bg2"/>
              </a:solidFill>
              <a:latin typeface="+mn-lt"/>
            </a:endParaRPr>
          </a:p>
        </p:txBody>
      </p:sp>
      <p:pic>
        <p:nvPicPr>
          <p:cNvPr id="111620" name="Picture 5"/>
          <p:cNvPicPr>
            <a:picLocks noChangeAspect="1" noChangeArrowheads="1"/>
          </p:cNvPicPr>
          <p:nvPr/>
        </p:nvPicPr>
        <p:blipFill>
          <a:blip r:embed="rId3"/>
          <a:srcRect/>
          <a:stretch>
            <a:fillRect/>
          </a:stretch>
        </p:blipFill>
        <p:spPr bwMode="auto">
          <a:xfrm>
            <a:off x="2513013" y="1143000"/>
            <a:ext cx="3308350" cy="5149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Number Placeholder 2"/>
          <p:cNvSpPr>
            <a:spLocks noGrp="1"/>
          </p:cNvSpPr>
          <p:nvPr>
            <p:ph type="sldNum" sz="quarter" idx="10"/>
          </p:nvPr>
        </p:nvSpPr>
        <p:spPr>
          <a:noFill/>
        </p:spPr>
        <p:txBody>
          <a:bodyPr/>
          <a:lstStyle/>
          <a:p>
            <a:fld id="{62251CE4-308E-451F-837E-AD07A36BCCC2}" type="slidenum">
              <a:rPr lang="en-US">
                <a:latin typeface="+mn-lt"/>
              </a:rPr>
              <a:pPr/>
              <a:t>47</a:t>
            </a:fld>
            <a:endParaRPr lang="en-US">
              <a:latin typeface="+mn-lt"/>
            </a:endParaRPr>
          </a:p>
        </p:txBody>
      </p:sp>
      <p:sp>
        <p:nvSpPr>
          <p:cNvPr id="113666" name="Text Box 2"/>
          <p:cNvSpPr txBox="1">
            <a:spLocks noChangeArrowheads="1"/>
          </p:cNvSpPr>
          <p:nvPr/>
        </p:nvSpPr>
        <p:spPr bwMode="auto">
          <a:xfrm>
            <a:off x="6757988" y="0"/>
            <a:ext cx="2964594" cy="830997"/>
          </a:xfrm>
          <a:prstGeom prst="rect">
            <a:avLst/>
          </a:prstGeom>
          <a:noFill/>
          <a:ln w="12700">
            <a:noFill/>
            <a:miter lim="800000"/>
            <a:headEnd type="none" w="sm" len="sm"/>
            <a:tailEnd type="none" w="sm" len="sm"/>
          </a:ln>
        </p:spPr>
        <p:txBody>
          <a:bodyPr wrap="none">
            <a:spAutoFit/>
          </a:bodyPr>
          <a:lstStyle/>
          <a:p>
            <a:pPr marL="457200" indent="-457200">
              <a:buFontTx/>
              <a:buAutoNum type="arabicPeriod" startAt="6"/>
            </a:pPr>
            <a:r>
              <a:rPr lang="en-US" sz="1600">
                <a:latin typeface="+mn-lt"/>
              </a:rPr>
              <a:t>Architectures and Platforms</a:t>
            </a:r>
            <a:endParaRPr lang="en-US" sz="1600">
              <a:solidFill>
                <a:schemeClr val="hlink"/>
              </a:solidFill>
              <a:latin typeface="+mn-lt"/>
            </a:endParaRPr>
          </a:p>
          <a:p>
            <a:pPr marL="914400" lvl="1" indent="-457200"/>
            <a:r>
              <a:rPr lang="en-US" sz="1600">
                <a:solidFill>
                  <a:schemeClr val="hlink"/>
                </a:solidFill>
                <a:latin typeface="+mn-lt"/>
              </a:rPr>
              <a:t>2. Grids and clusters</a:t>
            </a:r>
          </a:p>
          <a:p>
            <a:pPr marL="914400" lvl="1" indent="-457200"/>
            <a:endParaRPr lang="en-US" sz="1600">
              <a:solidFill>
                <a:schemeClr val="hlink"/>
              </a:solidFill>
              <a:latin typeface="+mn-lt"/>
            </a:endParaRPr>
          </a:p>
        </p:txBody>
      </p:sp>
      <p:sp>
        <p:nvSpPr>
          <p:cNvPr id="113667" name="Text Box 3"/>
          <p:cNvSpPr txBox="1">
            <a:spLocks noChangeArrowheads="1"/>
          </p:cNvSpPr>
          <p:nvPr/>
        </p:nvSpPr>
        <p:spPr bwMode="auto">
          <a:xfrm>
            <a:off x="271463" y="-6350"/>
            <a:ext cx="2643994" cy="461665"/>
          </a:xfrm>
          <a:prstGeom prst="rect">
            <a:avLst/>
          </a:prstGeom>
          <a:noFill/>
          <a:ln w="9525">
            <a:noFill/>
            <a:miter lim="800000"/>
            <a:headEnd/>
            <a:tailEnd/>
          </a:ln>
        </p:spPr>
        <p:txBody>
          <a:bodyPr wrap="none">
            <a:spAutoFit/>
          </a:bodyPr>
          <a:lstStyle/>
          <a:p>
            <a:pPr marL="457200" indent="-457200"/>
            <a:r>
              <a:rPr lang="en-US" sz="2400" b="1">
                <a:latin typeface="+mn-lt"/>
              </a:rPr>
              <a:t>Cloud@IBCN.INTEC</a:t>
            </a:r>
            <a:endParaRPr lang="en-US" sz="2400">
              <a:solidFill>
                <a:schemeClr val="bg2"/>
              </a:solidFill>
              <a:latin typeface="+mn-lt"/>
            </a:endParaRPr>
          </a:p>
        </p:txBody>
      </p:sp>
      <p:pic>
        <p:nvPicPr>
          <p:cNvPr id="113668" name="Picture 2" descr="CRW_2779_small"/>
          <p:cNvPicPr>
            <a:picLocks noChangeAspect="1" noChangeArrowheads="1"/>
          </p:cNvPicPr>
          <p:nvPr/>
        </p:nvPicPr>
        <p:blipFill>
          <a:blip r:embed="rId3"/>
          <a:srcRect/>
          <a:stretch>
            <a:fillRect/>
          </a:stretch>
        </p:blipFill>
        <p:spPr bwMode="auto">
          <a:xfrm>
            <a:off x="0" y="685800"/>
            <a:ext cx="7777163" cy="5180013"/>
          </a:xfrm>
          <a:prstGeom prst="rect">
            <a:avLst/>
          </a:prstGeom>
          <a:noFill/>
          <a:ln w="9525">
            <a:noFill/>
            <a:miter lim="800000"/>
            <a:headEnd/>
            <a:tailEnd/>
          </a:ln>
        </p:spPr>
      </p:pic>
      <p:pic>
        <p:nvPicPr>
          <p:cNvPr id="113669" name="Picture 6" descr="VirtualWall.JPG"/>
          <p:cNvPicPr>
            <a:picLocks noChangeAspect="1"/>
          </p:cNvPicPr>
          <p:nvPr/>
        </p:nvPicPr>
        <p:blipFill>
          <a:blip r:embed="rId4"/>
          <a:srcRect/>
          <a:stretch>
            <a:fillRect/>
          </a:stretch>
        </p:blipFill>
        <p:spPr bwMode="auto">
          <a:xfrm>
            <a:off x="2436813" y="1905000"/>
            <a:ext cx="6954837" cy="4624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40" name="Line 26"/>
          <p:cNvSpPr>
            <a:spLocks noChangeShapeType="1"/>
          </p:cNvSpPr>
          <p:nvPr/>
        </p:nvSpPr>
        <p:spPr bwMode="auto">
          <a:xfrm>
            <a:off x="5743500" y="1127348"/>
            <a:ext cx="0" cy="1150937"/>
          </a:xfrm>
          <a:prstGeom prst="line">
            <a:avLst/>
          </a:prstGeom>
          <a:noFill/>
          <a:ln w="38100">
            <a:solidFill>
              <a:schemeClr val="accent2"/>
            </a:solidFill>
            <a:round/>
            <a:headEnd type="none" w="sm" len="sm"/>
            <a:tailEnd type="arrow" w="med" len="med"/>
          </a:ln>
        </p:spPr>
        <p:txBody>
          <a:bodyPr/>
          <a:lstStyle/>
          <a:p>
            <a:endParaRPr lang="nl-BE">
              <a:latin typeface="+mn-lt"/>
            </a:endParaRPr>
          </a:p>
        </p:txBody>
      </p:sp>
      <p:sp>
        <p:nvSpPr>
          <p:cNvPr id="115713" name="Slide Number Placeholder 2"/>
          <p:cNvSpPr>
            <a:spLocks noGrp="1"/>
          </p:cNvSpPr>
          <p:nvPr>
            <p:ph type="sldNum" sz="quarter" idx="10"/>
          </p:nvPr>
        </p:nvSpPr>
        <p:spPr>
          <a:noFill/>
        </p:spPr>
        <p:txBody>
          <a:bodyPr/>
          <a:lstStyle/>
          <a:p>
            <a:fld id="{1E855FDF-27F5-4B30-B989-6FA8B3FE4A90}" type="slidenum">
              <a:rPr lang="en-US">
                <a:latin typeface="+mn-lt"/>
              </a:rPr>
              <a:pPr/>
              <a:t>48</a:t>
            </a:fld>
            <a:endParaRPr lang="en-US" dirty="0">
              <a:latin typeface="+mn-lt"/>
            </a:endParaRPr>
          </a:p>
        </p:txBody>
      </p:sp>
      <p:sp>
        <p:nvSpPr>
          <p:cNvPr id="115739" name="Text Box 22"/>
          <p:cNvSpPr txBox="1">
            <a:spLocks noChangeArrowheads="1"/>
          </p:cNvSpPr>
          <p:nvPr/>
        </p:nvSpPr>
        <p:spPr bwMode="auto">
          <a:xfrm>
            <a:off x="3318319" y="622523"/>
            <a:ext cx="2640013" cy="523875"/>
          </a:xfrm>
          <a:prstGeom prst="rect">
            <a:avLst/>
          </a:prstGeom>
          <a:noFill/>
          <a:ln w="38100">
            <a:solidFill>
              <a:schemeClr val="accent2"/>
            </a:solidFill>
            <a:miter lim="800000"/>
            <a:headEnd type="none" w="sm" len="sm"/>
            <a:tailEnd type="none" w="sm" len="sm"/>
          </a:ln>
        </p:spPr>
        <p:txBody>
          <a:bodyPr wrap="none">
            <a:spAutoFit/>
          </a:bodyPr>
          <a:lstStyle/>
          <a:p>
            <a:pPr>
              <a:buFontTx/>
              <a:buChar char="•"/>
            </a:pPr>
            <a:r>
              <a:rPr lang="en-US" sz="1400" b="1">
                <a:solidFill>
                  <a:schemeClr val="accent1"/>
                </a:solidFill>
                <a:latin typeface="+mn-lt"/>
              </a:rPr>
              <a:t>Thin client (web, screenscraper)</a:t>
            </a:r>
          </a:p>
          <a:p>
            <a:pPr>
              <a:buFontTx/>
              <a:buChar char="•"/>
            </a:pPr>
            <a:r>
              <a:rPr lang="en-US" sz="1400" b="1">
                <a:solidFill>
                  <a:schemeClr val="accent1"/>
                </a:solidFill>
                <a:latin typeface="+mn-lt"/>
              </a:rPr>
              <a:t>Thick client</a:t>
            </a:r>
          </a:p>
        </p:txBody>
      </p:sp>
      <p:sp>
        <p:nvSpPr>
          <p:cNvPr id="115715" name="Text Box 2"/>
          <p:cNvSpPr txBox="1">
            <a:spLocks noChangeArrowheads="1"/>
          </p:cNvSpPr>
          <p:nvPr/>
        </p:nvSpPr>
        <p:spPr bwMode="auto">
          <a:xfrm>
            <a:off x="6757988" y="0"/>
            <a:ext cx="2964594" cy="830997"/>
          </a:xfrm>
          <a:prstGeom prst="rect">
            <a:avLst/>
          </a:prstGeom>
          <a:noFill/>
          <a:ln w="12700">
            <a:noFill/>
            <a:miter lim="800000"/>
            <a:headEnd type="none" w="sm" len="sm"/>
            <a:tailEnd type="none" w="sm" len="sm"/>
          </a:ln>
        </p:spPr>
        <p:txBody>
          <a:bodyPr wrap="none">
            <a:spAutoFit/>
          </a:bodyPr>
          <a:lstStyle/>
          <a:p>
            <a:pPr marL="457200" indent="-457200">
              <a:buFontTx/>
              <a:buAutoNum type="arabicPeriod" startAt="6"/>
            </a:pPr>
            <a:r>
              <a:rPr lang="en-US" sz="1600">
                <a:latin typeface="+mn-lt"/>
              </a:rPr>
              <a:t>Architectures and Platforms</a:t>
            </a:r>
            <a:endParaRPr lang="en-US" sz="1600">
              <a:solidFill>
                <a:schemeClr val="hlink"/>
              </a:solidFill>
              <a:latin typeface="+mn-lt"/>
            </a:endParaRPr>
          </a:p>
          <a:p>
            <a:pPr marL="914400" lvl="1" indent="-457200"/>
            <a:r>
              <a:rPr lang="en-US" sz="1600">
                <a:solidFill>
                  <a:schemeClr val="hlink"/>
                </a:solidFill>
                <a:latin typeface="+mn-lt"/>
              </a:rPr>
              <a:t>3. Transactional systems</a:t>
            </a:r>
          </a:p>
          <a:p>
            <a:pPr marL="914400" lvl="1" indent="-457200"/>
            <a:endParaRPr lang="en-US" sz="1600">
              <a:solidFill>
                <a:schemeClr val="hlink"/>
              </a:solidFill>
              <a:latin typeface="+mn-lt"/>
            </a:endParaRPr>
          </a:p>
        </p:txBody>
      </p:sp>
      <p:sp>
        <p:nvSpPr>
          <p:cNvPr id="115716" name="Text Box 3"/>
          <p:cNvSpPr txBox="1">
            <a:spLocks noChangeArrowheads="1"/>
          </p:cNvSpPr>
          <p:nvPr/>
        </p:nvSpPr>
        <p:spPr bwMode="auto">
          <a:xfrm>
            <a:off x="271463" y="-6350"/>
            <a:ext cx="2497415" cy="461665"/>
          </a:xfrm>
          <a:prstGeom prst="rect">
            <a:avLst/>
          </a:prstGeom>
          <a:noFill/>
          <a:ln w="9525">
            <a:noFill/>
            <a:miter lim="800000"/>
            <a:headEnd/>
            <a:tailEnd/>
          </a:ln>
        </p:spPr>
        <p:txBody>
          <a:bodyPr wrap="none">
            <a:spAutoFit/>
          </a:bodyPr>
          <a:lstStyle/>
          <a:p>
            <a:pPr marL="457200" indent="-457200"/>
            <a:r>
              <a:rPr lang="en-US" sz="2400" b="1">
                <a:latin typeface="+mn-lt"/>
              </a:rPr>
              <a:t>3-tier architecture</a:t>
            </a:r>
            <a:endParaRPr lang="en-US" sz="2400">
              <a:solidFill>
                <a:schemeClr val="bg2"/>
              </a:solidFill>
              <a:latin typeface="+mn-lt"/>
            </a:endParaRPr>
          </a:p>
        </p:txBody>
      </p:sp>
      <p:sp>
        <p:nvSpPr>
          <p:cNvPr id="115717" name="AutoShape 6"/>
          <p:cNvSpPr>
            <a:spLocks noChangeAspect="1" noChangeArrowheads="1"/>
          </p:cNvSpPr>
          <p:nvPr/>
        </p:nvSpPr>
        <p:spPr bwMode="auto">
          <a:xfrm>
            <a:off x="1206500" y="1125538"/>
            <a:ext cx="7777163" cy="4148137"/>
          </a:xfrm>
          <a:prstGeom prst="rect">
            <a:avLst/>
          </a:prstGeom>
          <a:noFill/>
          <a:ln w="9525">
            <a:noFill/>
            <a:miter lim="800000"/>
            <a:headEnd/>
            <a:tailEnd/>
          </a:ln>
        </p:spPr>
        <p:txBody>
          <a:bodyPr/>
          <a:lstStyle/>
          <a:p>
            <a:endParaRPr lang="nl-BE">
              <a:latin typeface="+mn-lt"/>
            </a:endParaRPr>
          </a:p>
        </p:txBody>
      </p:sp>
      <p:sp>
        <p:nvSpPr>
          <p:cNvPr id="115718" name="Text Box 7"/>
          <p:cNvSpPr txBox="1">
            <a:spLocks noChangeArrowheads="1"/>
          </p:cNvSpPr>
          <p:nvPr/>
        </p:nvSpPr>
        <p:spPr bwMode="auto">
          <a:xfrm>
            <a:off x="1725613" y="5186363"/>
            <a:ext cx="863600" cy="690562"/>
          </a:xfrm>
          <a:prstGeom prst="rect">
            <a:avLst/>
          </a:prstGeom>
          <a:solidFill>
            <a:srgbClr val="FFFFFF"/>
          </a:solidFill>
          <a:ln w="38100">
            <a:solidFill>
              <a:schemeClr val="hlink"/>
            </a:solidFill>
            <a:miter lim="800000"/>
            <a:headEnd/>
            <a:tailEnd/>
          </a:ln>
        </p:spPr>
        <p:txBody>
          <a:bodyPr/>
          <a:lstStyle/>
          <a:p>
            <a:pPr algn="ctr"/>
            <a:r>
              <a:rPr lang="en-US" sz="1800" b="1">
                <a:solidFill>
                  <a:schemeClr val="hlink"/>
                </a:solidFill>
                <a:latin typeface="+mn-lt"/>
              </a:rPr>
              <a:t>Client</a:t>
            </a:r>
            <a:endParaRPr lang="en-US" sz="1800">
              <a:solidFill>
                <a:schemeClr val="hlink"/>
              </a:solidFill>
              <a:latin typeface="+mn-lt"/>
            </a:endParaRPr>
          </a:p>
        </p:txBody>
      </p:sp>
      <p:sp>
        <p:nvSpPr>
          <p:cNvPr id="115719" name="Text Box 8"/>
          <p:cNvSpPr txBox="1">
            <a:spLocks noChangeArrowheads="1"/>
          </p:cNvSpPr>
          <p:nvPr/>
        </p:nvSpPr>
        <p:spPr bwMode="auto">
          <a:xfrm>
            <a:off x="5354638" y="5186363"/>
            <a:ext cx="3282950" cy="690562"/>
          </a:xfrm>
          <a:prstGeom prst="rect">
            <a:avLst/>
          </a:prstGeom>
          <a:solidFill>
            <a:srgbClr val="FFFFFF"/>
          </a:solidFill>
          <a:ln w="38100">
            <a:solidFill>
              <a:schemeClr val="hlink"/>
            </a:solidFill>
            <a:miter lim="800000"/>
            <a:headEnd/>
            <a:tailEnd/>
          </a:ln>
        </p:spPr>
        <p:txBody>
          <a:bodyPr/>
          <a:lstStyle/>
          <a:p>
            <a:pPr algn="ctr"/>
            <a:r>
              <a:rPr lang="en-US" sz="1800" b="1">
                <a:solidFill>
                  <a:schemeClr val="hlink"/>
                </a:solidFill>
                <a:latin typeface="+mn-lt"/>
              </a:rPr>
              <a:t>Server</a:t>
            </a:r>
            <a:endParaRPr lang="en-US" sz="1800">
              <a:solidFill>
                <a:schemeClr val="hlink"/>
              </a:solidFill>
              <a:latin typeface="+mn-lt"/>
            </a:endParaRPr>
          </a:p>
        </p:txBody>
      </p:sp>
      <p:sp>
        <p:nvSpPr>
          <p:cNvPr id="115720" name="AutoShape 9"/>
          <p:cNvSpPr>
            <a:spLocks noChangeArrowheads="1"/>
          </p:cNvSpPr>
          <p:nvPr/>
        </p:nvSpPr>
        <p:spPr bwMode="auto">
          <a:xfrm>
            <a:off x="5354638" y="2247900"/>
            <a:ext cx="863600" cy="2765425"/>
          </a:xfrm>
          <a:prstGeom prst="roundRect">
            <a:avLst>
              <a:gd name="adj" fmla="val 16667"/>
            </a:avLst>
          </a:prstGeom>
          <a:solidFill>
            <a:srgbClr val="FFFFFF"/>
          </a:solidFill>
          <a:ln w="38100">
            <a:solidFill>
              <a:srgbClr val="0033CC"/>
            </a:solidFill>
            <a:round/>
            <a:headEnd/>
            <a:tailEnd/>
          </a:ln>
        </p:spPr>
        <p:txBody>
          <a:bodyPr/>
          <a:lstStyle/>
          <a:p>
            <a:endParaRPr lang="nl-BE">
              <a:latin typeface="+mn-lt"/>
            </a:endParaRPr>
          </a:p>
        </p:txBody>
      </p:sp>
      <p:sp>
        <p:nvSpPr>
          <p:cNvPr id="115721" name="Text Box 10"/>
          <p:cNvSpPr txBox="1">
            <a:spLocks noChangeArrowheads="1"/>
          </p:cNvSpPr>
          <p:nvPr/>
        </p:nvSpPr>
        <p:spPr bwMode="auto">
          <a:xfrm rot="-5400000">
            <a:off x="4837907" y="3456781"/>
            <a:ext cx="1943100" cy="706437"/>
          </a:xfrm>
          <a:prstGeom prst="rect">
            <a:avLst/>
          </a:prstGeom>
          <a:solidFill>
            <a:srgbClr val="FFFFFF"/>
          </a:solidFill>
          <a:ln w="9525">
            <a:noFill/>
            <a:miter lim="800000"/>
            <a:headEnd/>
            <a:tailEnd/>
          </a:ln>
        </p:spPr>
        <p:txBody>
          <a:bodyPr/>
          <a:lstStyle/>
          <a:p>
            <a:pPr algn="ctr"/>
            <a:r>
              <a:rPr lang="en-US" sz="1600" dirty="0">
                <a:solidFill>
                  <a:srgbClr val="0033CC"/>
                </a:solidFill>
                <a:latin typeface="+mn-lt"/>
              </a:rPr>
              <a:t>Presentation Layer</a:t>
            </a:r>
          </a:p>
        </p:txBody>
      </p:sp>
      <p:sp>
        <p:nvSpPr>
          <p:cNvPr id="115722" name="AutoShape 11"/>
          <p:cNvSpPr>
            <a:spLocks noChangeArrowheads="1"/>
          </p:cNvSpPr>
          <p:nvPr/>
        </p:nvSpPr>
        <p:spPr bwMode="auto">
          <a:xfrm>
            <a:off x="6564313" y="2247900"/>
            <a:ext cx="863600" cy="2765425"/>
          </a:xfrm>
          <a:prstGeom prst="roundRect">
            <a:avLst>
              <a:gd name="adj" fmla="val 16667"/>
            </a:avLst>
          </a:prstGeom>
          <a:solidFill>
            <a:srgbClr val="FFFFFF"/>
          </a:solidFill>
          <a:ln w="38100">
            <a:solidFill>
              <a:srgbClr val="0033CC"/>
            </a:solidFill>
            <a:round/>
            <a:headEnd/>
            <a:tailEnd/>
          </a:ln>
        </p:spPr>
        <p:txBody>
          <a:bodyPr/>
          <a:lstStyle/>
          <a:p>
            <a:endParaRPr lang="nl-BE">
              <a:latin typeface="+mn-lt"/>
            </a:endParaRPr>
          </a:p>
        </p:txBody>
      </p:sp>
      <p:sp>
        <p:nvSpPr>
          <p:cNvPr id="115723" name="Text Box 12"/>
          <p:cNvSpPr txBox="1">
            <a:spLocks noChangeArrowheads="1"/>
          </p:cNvSpPr>
          <p:nvPr/>
        </p:nvSpPr>
        <p:spPr bwMode="auto">
          <a:xfrm rot="-5400000">
            <a:off x="5851525" y="3305175"/>
            <a:ext cx="2232025" cy="720725"/>
          </a:xfrm>
          <a:prstGeom prst="rect">
            <a:avLst/>
          </a:prstGeom>
          <a:solidFill>
            <a:srgbClr val="FFFFFF"/>
          </a:solidFill>
          <a:ln w="9525">
            <a:noFill/>
            <a:miter lim="800000"/>
            <a:headEnd/>
            <a:tailEnd/>
          </a:ln>
        </p:spPr>
        <p:txBody>
          <a:bodyPr/>
          <a:lstStyle/>
          <a:p>
            <a:pPr algn="ctr"/>
            <a:r>
              <a:rPr lang="en-US" sz="1600" dirty="0">
                <a:solidFill>
                  <a:srgbClr val="0033CC"/>
                </a:solidFill>
                <a:latin typeface="+mn-lt"/>
              </a:rPr>
              <a:t>Business Logic Layer</a:t>
            </a:r>
          </a:p>
        </p:txBody>
      </p:sp>
      <p:sp>
        <p:nvSpPr>
          <p:cNvPr id="115724" name="AutoShape 13"/>
          <p:cNvSpPr>
            <a:spLocks noChangeArrowheads="1"/>
          </p:cNvSpPr>
          <p:nvPr/>
        </p:nvSpPr>
        <p:spPr bwMode="auto">
          <a:xfrm>
            <a:off x="7773988" y="2247900"/>
            <a:ext cx="863600" cy="2765425"/>
          </a:xfrm>
          <a:prstGeom prst="roundRect">
            <a:avLst>
              <a:gd name="adj" fmla="val 16667"/>
            </a:avLst>
          </a:prstGeom>
          <a:solidFill>
            <a:srgbClr val="FFFFFF"/>
          </a:solidFill>
          <a:ln w="38100">
            <a:solidFill>
              <a:srgbClr val="0033CC"/>
            </a:solidFill>
            <a:round/>
            <a:headEnd/>
            <a:tailEnd/>
          </a:ln>
        </p:spPr>
        <p:txBody>
          <a:bodyPr/>
          <a:lstStyle/>
          <a:p>
            <a:endParaRPr lang="nl-BE">
              <a:latin typeface="+mn-lt"/>
            </a:endParaRPr>
          </a:p>
        </p:txBody>
      </p:sp>
      <p:sp>
        <p:nvSpPr>
          <p:cNvPr id="115725" name="Text Box 14"/>
          <p:cNvSpPr txBox="1">
            <a:spLocks noChangeArrowheads="1"/>
          </p:cNvSpPr>
          <p:nvPr/>
        </p:nvSpPr>
        <p:spPr bwMode="auto">
          <a:xfrm rot="-5400000">
            <a:off x="7111207" y="3369469"/>
            <a:ext cx="2132012" cy="692150"/>
          </a:xfrm>
          <a:prstGeom prst="rect">
            <a:avLst/>
          </a:prstGeom>
          <a:solidFill>
            <a:srgbClr val="FFFFFF"/>
          </a:solidFill>
          <a:ln w="9525">
            <a:noFill/>
            <a:miter lim="800000"/>
            <a:headEnd/>
            <a:tailEnd/>
          </a:ln>
        </p:spPr>
        <p:txBody>
          <a:bodyPr/>
          <a:lstStyle/>
          <a:p>
            <a:pPr algn="ctr"/>
            <a:r>
              <a:rPr lang="en-US" sz="1600" dirty="0">
                <a:solidFill>
                  <a:srgbClr val="0033CC"/>
                </a:solidFill>
                <a:latin typeface="+mn-lt"/>
              </a:rPr>
              <a:t>Persistent Data Storage</a:t>
            </a:r>
          </a:p>
        </p:txBody>
      </p:sp>
      <p:sp>
        <p:nvSpPr>
          <p:cNvPr id="115726" name="AutoShape 15"/>
          <p:cNvSpPr>
            <a:spLocks noChangeArrowheads="1"/>
          </p:cNvSpPr>
          <p:nvPr/>
        </p:nvSpPr>
        <p:spPr bwMode="auto">
          <a:xfrm>
            <a:off x="1725613" y="2247900"/>
            <a:ext cx="863600" cy="2765425"/>
          </a:xfrm>
          <a:prstGeom prst="roundRect">
            <a:avLst>
              <a:gd name="adj" fmla="val 16667"/>
            </a:avLst>
          </a:prstGeom>
          <a:solidFill>
            <a:srgbClr val="FFFFFF"/>
          </a:solidFill>
          <a:ln w="38100">
            <a:solidFill>
              <a:srgbClr val="0033CC"/>
            </a:solidFill>
            <a:round/>
            <a:headEnd/>
            <a:tailEnd/>
          </a:ln>
        </p:spPr>
        <p:txBody>
          <a:bodyPr/>
          <a:lstStyle/>
          <a:p>
            <a:endParaRPr lang="nl-BE">
              <a:latin typeface="+mn-lt"/>
            </a:endParaRPr>
          </a:p>
        </p:txBody>
      </p:sp>
      <p:sp>
        <p:nvSpPr>
          <p:cNvPr id="115727" name="Text Box 16"/>
          <p:cNvSpPr txBox="1">
            <a:spLocks noChangeArrowheads="1"/>
          </p:cNvSpPr>
          <p:nvPr/>
        </p:nvSpPr>
        <p:spPr bwMode="auto">
          <a:xfrm rot="-5400000">
            <a:off x="919163" y="3413125"/>
            <a:ext cx="2376488" cy="503237"/>
          </a:xfrm>
          <a:prstGeom prst="rect">
            <a:avLst/>
          </a:prstGeom>
          <a:solidFill>
            <a:srgbClr val="FFFFFF"/>
          </a:solidFill>
          <a:ln w="9525">
            <a:noFill/>
            <a:miter lim="800000"/>
            <a:headEnd/>
            <a:tailEnd/>
          </a:ln>
        </p:spPr>
        <p:txBody>
          <a:bodyPr/>
          <a:lstStyle/>
          <a:p>
            <a:pPr algn="ctr"/>
            <a:r>
              <a:rPr lang="en-US" sz="1600" dirty="0">
                <a:solidFill>
                  <a:srgbClr val="0033CC"/>
                </a:solidFill>
                <a:latin typeface="+mn-lt"/>
              </a:rPr>
              <a:t>User interface</a:t>
            </a:r>
          </a:p>
        </p:txBody>
      </p:sp>
      <p:sp>
        <p:nvSpPr>
          <p:cNvPr id="115728" name="AutoShape 17"/>
          <p:cNvSpPr>
            <a:spLocks noChangeArrowheads="1"/>
          </p:cNvSpPr>
          <p:nvPr/>
        </p:nvSpPr>
        <p:spPr bwMode="auto">
          <a:xfrm>
            <a:off x="2935288" y="3111500"/>
            <a:ext cx="1900237" cy="1555750"/>
          </a:xfrm>
          <a:prstGeom prst="cloudCallout">
            <a:avLst>
              <a:gd name="adj1" fmla="val -46032"/>
              <a:gd name="adj2" fmla="val 16727"/>
            </a:avLst>
          </a:prstGeom>
          <a:solidFill>
            <a:schemeClr val="accent1"/>
          </a:solidFill>
          <a:ln w="9525">
            <a:solidFill>
              <a:srgbClr val="000000"/>
            </a:solidFill>
            <a:round/>
            <a:headEnd/>
            <a:tailEnd/>
          </a:ln>
        </p:spPr>
        <p:txBody>
          <a:bodyPr/>
          <a:lstStyle/>
          <a:p>
            <a:endParaRPr lang="nl-BE">
              <a:latin typeface="+mn-lt"/>
            </a:endParaRPr>
          </a:p>
        </p:txBody>
      </p:sp>
      <p:sp>
        <p:nvSpPr>
          <p:cNvPr id="115729" name="Line 18"/>
          <p:cNvSpPr>
            <a:spLocks noChangeShapeType="1"/>
          </p:cNvSpPr>
          <p:nvPr/>
        </p:nvSpPr>
        <p:spPr bwMode="auto">
          <a:xfrm>
            <a:off x="2589213" y="3803650"/>
            <a:ext cx="2765425" cy="0"/>
          </a:xfrm>
          <a:prstGeom prst="line">
            <a:avLst/>
          </a:prstGeom>
          <a:noFill/>
          <a:ln w="38100">
            <a:solidFill>
              <a:srgbClr val="0033CC"/>
            </a:solidFill>
            <a:prstDash val="dash"/>
            <a:round/>
            <a:headEnd type="arrow" w="med" len="med"/>
            <a:tailEnd type="arrow" w="med" len="med"/>
          </a:ln>
        </p:spPr>
        <p:txBody>
          <a:bodyPr/>
          <a:lstStyle/>
          <a:p>
            <a:endParaRPr lang="nl-BE">
              <a:latin typeface="+mn-lt"/>
            </a:endParaRPr>
          </a:p>
        </p:txBody>
      </p:sp>
      <p:sp>
        <p:nvSpPr>
          <p:cNvPr id="115730" name="Line 19"/>
          <p:cNvSpPr>
            <a:spLocks noChangeShapeType="1"/>
          </p:cNvSpPr>
          <p:nvPr/>
        </p:nvSpPr>
        <p:spPr bwMode="auto">
          <a:xfrm>
            <a:off x="6218238" y="3803650"/>
            <a:ext cx="346075" cy="0"/>
          </a:xfrm>
          <a:prstGeom prst="line">
            <a:avLst/>
          </a:prstGeom>
          <a:noFill/>
          <a:ln w="38100">
            <a:solidFill>
              <a:srgbClr val="0033CC"/>
            </a:solidFill>
            <a:round/>
            <a:headEnd type="arrow" w="med" len="med"/>
            <a:tailEnd type="arrow" w="med" len="med"/>
          </a:ln>
        </p:spPr>
        <p:txBody>
          <a:bodyPr/>
          <a:lstStyle/>
          <a:p>
            <a:endParaRPr lang="nl-BE">
              <a:latin typeface="+mn-lt"/>
            </a:endParaRPr>
          </a:p>
        </p:txBody>
      </p:sp>
      <p:sp>
        <p:nvSpPr>
          <p:cNvPr id="115731" name="Line 20"/>
          <p:cNvSpPr>
            <a:spLocks noChangeShapeType="1"/>
          </p:cNvSpPr>
          <p:nvPr/>
        </p:nvSpPr>
        <p:spPr bwMode="auto">
          <a:xfrm>
            <a:off x="7427913" y="3803650"/>
            <a:ext cx="346075" cy="0"/>
          </a:xfrm>
          <a:prstGeom prst="line">
            <a:avLst/>
          </a:prstGeom>
          <a:noFill/>
          <a:ln w="38100">
            <a:solidFill>
              <a:srgbClr val="0033CC"/>
            </a:solidFill>
            <a:round/>
            <a:headEnd type="arrow" w="med" len="med"/>
            <a:tailEnd type="arrow" w="med" len="med"/>
          </a:ln>
        </p:spPr>
        <p:txBody>
          <a:bodyPr/>
          <a:lstStyle/>
          <a:p>
            <a:endParaRPr lang="nl-BE">
              <a:latin typeface="+mn-lt"/>
            </a:endParaRPr>
          </a:p>
        </p:txBody>
      </p:sp>
      <p:sp>
        <p:nvSpPr>
          <p:cNvPr id="115732" name="Text Box 21"/>
          <p:cNvSpPr txBox="1">
            <a:spLocks noChangeArrowheads="1"/>
          </p:cNvSpPr>
          <p:nvPr/>
        </p:nvSpPr>
        <p:spPr bwMode="auto">
          <a:xfrm>
            <a:off x="2647950" y="5851525"/>
            <a:ext cx="3740832" cy="1015663"/>
          </a:xfrm>
          <a:prstGeom prst="rect">
            <a:avLst/>
          </a:prstGeom>
          <a:noFill/>
          <a:ln w="12700">
            <a:noFill/>
            <a:miter lim="800000"/>
            <a:headEnd type="none" w="sm" len="sm"/>
            <a:tailEnd type="none" w="sm" len="sm"/>
          </a:ln>
        </p:spPr>
        <p:txBody>
          <a:bodyPr wrap="none">
            <a:spAutoFit/>
          </a:bodyPr>
          <a:lstStyle/>
          <a:p>
            <a:r>
              <a:rPr lang="en-US" b="1">
                <a:solidFill>
                  <a:srgbClr val="0033CC"/>
                </a:solidFill>
                <a:latin typeface="+mn-lt"/>
              </a:rPr>
              <a:t>3-tier business architecture</a:t>
            </a:r>
          </a:p>
          <a:p>
            <a:r>
              <a:rPr lang="en-US">
                <a:latin typeface="+mn-lt"/>
              </a:rPr>
              <a:t>layered architecture</a:t>
            </a:r>
          </a:p>
          <a:p>
            <a:r>
              <a:rPr lang="en-US">
                <a:latin typeface="+mn-lt"/>
              </a:rPr>
              <a:t>rationale : separiation of concerns</a:t>
            </a:r>
          </a:p>
        </p:txBody>
      </p:sp>
      <p:sp>
        <p:nvSpPr>
          <p:cNvPr id="115737" name="Text Box 24"/>
          <p:cNvSpPr txBox="1">
            <a:spLocks noChangeArrowheads="1"/>
          </p:cNvSpPr>
          <p:nvPr/>
        </p:nvSpPr>
        <p:spPr bwMode="auto">
          <a:xfrm>
            <a:off x="3728244" y="1260217"/>
            <a:ext cx="2897187" cy="738187"/>
          </a:xfrm>
          <a:prstGeom prst="rect">
            <a:avLst/>
          </a:prstGeom>
          <a:solidFill>
            <a:schemeClr val="bg1"/>
          </a:solidFill>
          <a:ln w="38100">
            <a:solidFill>
              <a:schemeClr val="accent2"/>
            </a:solidFill>
            <a:miter lim="800000"/>
            <a:headEnd type="none" w="sm" len="sm"/>
            <a:tailEnd type="none" w="sm" len="sm"/>
          </a:ln>
        </p:spPr>
        <p:txBody>
          <a:bodyPr wrap="none">
            <a:spAutoFit/>
          </a:bodyPr>
          <a:lstStyle/>
          <a:p>
            <a:pPr>
              <a:buFontTx/>
              <a:buChar char="•"/>
            </a:pPr>
            <a:r>
              <a:rPr lang="en-US" sz="1400" b="1">
                <a:solidFill>
                  <a:schemeClr val="accent1"/>
                </a:solidFill>
                <a:latin typeface="+mn-lt"/>
              </a:rPr>
              <a:t>Web components (UI, webservices)</a:t>
            </a:r>
          </a:p>
          <a:p>
            <a:pPr>
              <a:buFontTx/>
              <a:buChar char="•"/>
            </a:pPr>
            <a:r>
              <a:rPr lang="en-US" sz="1400" b="1">
                <a:solidFill>
                  <a:schemeClr val="accent1"/>
                </a:solidFill>
                <a:latin typeface="+mn-lt"/>
              </a:rPr>
              <a:t>non web components</a:t>
            </a:r>
          </a:p>
          <a:p>
            <a:pPr>
              <a:buFontTx/>
              <a:buChar char="•"/>
            </a:pPr>
            <a:r>
              <a:rPr lang="en-US" sz="1400" b="1">
                <a:solidFill>
                  <a:schemeClr val="accent1"/>
                </a:solidFill>
                <a:latin typeface="+mn-lt"/>
              </a:rPr>
              <a:t>plain old objects</a:t>
            </a:r>
          </a:p>
        </p:txBody>
      </p:sp>
      <p:sp>
        <p:nvSpPr>
          <p:cNvPr id="115738" name="Line 28"/>
          <p:cNvSpPr>
            <a:spLocks noChangeShapeType="1"/>
          </p:cNvSpPr>
          <p:nvPr/>
        </p:nvSpPr>
        <p:spPr bwMode="auto">
          <a:xfrm>
            <a:off x="6625431" y="1629310"/>
            <a:ext cx="315562" cy="595247"/>
          </a:xfrm>
          <a:prstGeom prst="line">
            <a:avLst/>
          </a:prstGeom>
          <a:noFill/>
          <a:ln w="38100">
            <a:solidFill>
              <a:schemeClr val="accent2"/>
            </a:solidFill>
            <a:round/>
            <a:headEnd type="none" w="sm" len="sm"/>
            <a:tailEnd type="arrow" w="med" len="med"/>
          </a:ln>
        </p:spPr>
        <p:txBody>
          <a:bodyPr/>
          <a:lstStyle/>
          <a:p>
            <a:endParaRPr lang="nl-BE">
              <a:latin typeface="+mn-lt"/>
            </a:endParaRPr>
          </a:p>
        </p:txBody>
      </p:sp>
      <p:grpSp>
        <p:nvGrpSpPr>
          <p:cNvPr id="4" name="Group 31"/>
          <p:cNvGrpSpPr>
            <a:grpSpLocks/>
          </p:cNvGrpSpPr>
          <p:nvPr/>
        </p:nvGrpSpPr>
        <p:grpSpPr bwMode="auto">
          <a:xfrm>
            <a:off x="7201345" y="1081815"/>
            <a:ext cx="2214563" cy="1152525"/>
            <a:chOff x="4571" y="663"/>
            <a:chExt cx="1395" cy="726"/>
          </a:xfrm>
        </p:grpSpPr>
        <p:sp>
          <p:nvSpPr>
            <p:cNvPr id="115735" name="Text Box 25"/>
            <p:cNvSpPr txBox="1">
              <a:spLocks noChangeArrowheads="1"/>
            </p:cNvSpPr>
            <p:nvPr/>
          </p:nvSpPr>
          <p:spPr bwMode="auto">
            <a:xfrm>
              <a:off x="4571" y="663"/>
              <a:ext cx="1395" cy="465"/>
            </a:xfrm>
            <a:prstGeom prst="rect">
              <a:avLst/>
            </a:prstGeom>
            <a:noFill/>
            <a:ln w="38100">
              <a:solidFill>
                <a:schemeClr val="accent2"/>
              </a:solidFill>
              <a:miter lim="800000"/>
              <a:headEnd type="none" w="sm" len="sm"/>
              <a:tailEnd type="none" w="sm" len="sm"/>
            </a:ln>
          </p:spPr>
          <p:txBody>
            <a:bodyPr wrap="none">
              <a:spAutoFit/>
            </a:bodyPr>
            <a:lstStyle/>
            <a:p>
              <a:pPr>
                <a:buFontTx/>
                <a:buChar char="•"/>
              </a:pPr>
              <a:r>
                <a:rPr lang="en-US" sz="1400" b="1">
                  <a:solidFill>
                    <a:schemeClr val="accent1"/>
                  </a:solidFill>
                  <a:latin typeface="+mn-lt"/>
                </a:rPr>
                <a:t>Relational DB</a:t>
              </a:r>
            </a:p>
            <a:p>
              <a:pPr>
                <a:buFontTx/>
                <a:buChar char="•"/>
              </a:pPr>
              <a:r>
                <a:rPr lang="en-US" sz="1400" b="1">
                  <a:solidFill>
                    <a:schemeClr val="accent1"/>
                  </a:solidFill>
                  <a:latin typeface="+mn-lt"/>
                </a:rPr>
                <a:t>Object relational mapping</a:t>
              </a:r>
            </a:p>
            <a:p>
              <a:pPr>
                <a:buFontTx/>
                <a:buChar char="•"/>
              </a:pPr>
              <a:r>
                <a:rPr lang="en-US" sz="1400" b="1">
                  <a:solidFill>
                    <a:schemeClr val="accent1"/>
                  </a:solidFill>
                  <a:latin typeface="+mn-lt"/>
                </a:rPr>
                <a:t>Custom solution</a:t>
              </a:r>
            </a:p>
          </p:txBody>
        </p:sp>
        <p:sp>
          <p:nvSpPr>
            <p:cNvPr id="115736" name="Line 29"/>
            <p:cNvSpPr>
              <a:spLocks noChangeShapeType="1"/>
            </p:cNvSpPr>
            <p:nvPr/>
          </p:nvSpPr>
          <p:spPr bwMode="auto">
            <a:xfrm>
              <a:off x="5206" y="1117"/>
              <a:ext cx="0" cy="272"/>
            </a:xfrm>
            <a:prstGeom prst="line">
              <a:avLst/>
            </a:prstGeom>
            <a:noFill/>
            <a:ln w="38100">
              <a:solidFill>
                <a:schemeClr val="accent2"/>
              </a:solidFill>
              <a:round/>
              <a:headEnd type="none" w="sm" len="sm"/>
              <a:tailEnd type="arrow" w="med" len="med"/>
            </a:ln>
          </p:spPr>
          <p:txBody>
            <a:bodyPr/>
            <a:lstStyle/>
            <a:p>
              <a:endParaRPr lang="nl-BE">
                <a:latin typeface="+mn-lt"/>
              </a:endParaRPr>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Number Placeholder 2"/>
          <p:cNvSpPr>
            <a:spLocks noGrp="1"/>
          </p:cNvSpPr>
          <p:nvPr>
            <p:ph type="sldNum" sz="quarter" idx="10"/>
          </p:nvPr>
        </p:nvSpPr>
        <p:spPr>
          <a:noFill/>
        </p:spPr>
        <p:txBody>
          <a:bodyPr/>
          <a:lstStyle/>
          <a:p>
            <a:fld id="{AFDE77A4-F052-40E3-94DB-95B1DF9C3BFF}" type="slidenum">
              <a:rPr lang="en-US">
                <a:latin typeface="+mn-lt"/>
              </a:rPr>
              <a:pPr/>
              <a:t>49</a:t>
            </a:fld>
            <a:endParaRPr lang="en-US">
              <a:latin typeface="+mn-lt"/>
            </a:endParaRPr>
          </a:p>
        </p:txBody>
      </p:sp>
      <p:sp>
        <p:nvSpPr>
          <p:cNvPr id="117762" name="Text Box 5"/>
          <p:cNvSpPr txBox="1">
            <a:spLocks noChangeArrowheads="1"/>
          </p:cNvSpPr>
          <p:nvPr/>
        </p:nvSpPr>
        <p:spPr bwMode="auto">
          <a:xfrm>
            <a:off x="6757988" y="0"/>
            <a:ext cx="2964594" cy="830997"/>
          </a:xfrm>
          <a:prstGeom prst="rect">
            <a:avLst/>
          </a:prstGeom>
          <a:noFill/>
          <a:ln w="12700">
            <a:noFill/>
            <a:miter lim="800000"/>
            <a:headEnd type="none" w="sm" len="sm"/>
            <a:tailEnd type="none" w="sm" len="sm"/>
          </a:ln>
        </p:spPr>
        <p:txBody>
          <a:bodyPr wrap="none">
            <a:spAutoFit/>
          </a:bodyPr>
          <a:lstStyle/>
          <a:p>
            <a:pPr marL="457200" indent="-457200">
              <a:buFontTx/>
              <a:buAutoNum type="arabicPeriod" startAt="6"/>
            </a:pPr>
            <a:r>
              <a:rPr lang="en-US" sz="1600">
                <a:latin typeface="+mn-lt"/>
              </a:rPr>
              <a:t>Architectures and Platforms</a:t>
            </a:r>
            <a:endParaRPr lang="en-US" sz="1600">
              <a:solidFill>
                <a:schemeClr val="hlink"/>
              </a:solidFill>
              <a:latin typeface="+mn-lt"/>
            </a:endParaRPr>
          </a:p>
          <a:p>
            <a:pPr marL="914400" lvl="1" indent="-457200"/>
            <a:r>
              <a:rPr lang="en-US" sz="1600">
                <a:solidFill>
                  <a:schemeClr val="hlink"/>
                </a:solidFill>
                <a:latin typeface="+mn-lt"/>
              </a:rPr>
              <a:t>4. Integration</a:t>
            </a:r>
          </a:p>
          <a:p>
            <a:pPr marL="914400" lvl="1" indent="-457200"/>
            <a:endParaRPr lang="en-US" sz="1600">
              <a:solidFill>
                <a:schemeClr val="hlink"/>
              </a:solidFill>
              <a:latin typeface="+mn-lt"/>
            </a:endParaRPr>
          </a:p>
        </p:txBody>
      </p:sp>
      <p:sp>
        <p:nvSpPr>
          <p:cNvPr id="117763" name="Text Box 6"/>
          <p:cNvSpPr txBox="1">
            <a:spLocks noChangeArrowheads="1"/>
          </p:cNvSpPr>
          <p:nvPr/>
        </p:nvSpPr>
        <p:spPr bwMode="auto">
          <a:xfrm>
            <a:off x="271463" y="-6350"/>
            <a:ext cx="3208699" cy="461665"/>
          </a:xfrm>
          <a:prstGeom prst="rect">
            <a:avLst/>
          </a:prstGeom>
          <a:noFill/>
          <a:ln w="9525">
            <a:noFill/>
            <a:miter lim="800000"/>
            <a:headEnd/>
            <a:tailEnd/>
          </a:ln>
        </p:spPr>
        <p:txBody>
          <a:bodyPr wrap="none">
            <a:spAutoFit/>
          </a:bodyPr>
          <a:lstStyle/>
          <a:p>
            <a:pPr marL="457200" indent="-457200"/>
            <a:r>
              <a:rPr lang="en-US" sz="2400" b="1" dirty="0">
                <a:latin typeface="+mn-lt"/>
              </a:rPr>
              <a:t>Integration through bus</a:t>
            </a:r>
            <a:endParaRPr lang="en-US" sz="2400" dirty="0">
              <a:solidFill>
                <a:schemeClr val="bg2"/>
              </a:solidFill>
              <a:latin typeface="+mn-lt"/>
            </a:endParaRPr>
          </a:p>
        </p:txBody>
      </p:sp>
      <p:sp>
        <p:nvSpPr>
          <p:cNvPr id="117764" name="AutoShape 29"/>
          <p:cNvSpPr>
            <a:spLocks noChangeAspect="1" noChangeArrowheads="1"/>
          </p:cNvSpPr>
          <p:nvPr/>
        </p:nvSpPr>
        <p:spPr bwMode="auto">
          <a:xfrm>
            <a:off x="2863850" y="1412875"/>
            <a:ext cx="4032250" cy="3298825"/>
          </a:xfrm>
          <a:prstGeom prst="rect">
            <a:avLst/>
          </a:prstGeom>
          <a:noFill/>
          <a:ln w="9525">
            <a:noFill/>
            <a:miter lim="800000"/>
            <a:headEnd/>
            <a:tailEnd/>
          </a:ln>
        </p:spPr>
        <p:txBody>
          <a:bodyPr/>
          <a:lstStyle/>
          <a:p>
            <a:endParaRPr lang="nl-BE">
              <a:latin typeface="+mn-lt"/>
            </a:endParaRPr>
          </a:p>
        </p:txBody>
      </p:sp>
      <p:sp>
        <p:nvSpPr>
          <p:cNvPr id="117765" name="AutoShape 30"/>
          <p:cNvSpPr>
            <a:spLocks noChangeAspect="1" noChangeArrowheads="1"/>
          </p:cNvSpPr>
          <p:nvPr/>
        </p:nvSpPr>
        <p:spPr bwMode="auto">
          <a:xfrm>
            <a:off x="2790825" y="1125538"/>
            <a:ext cx="5905500" cy="4976812"/>
          </a:xfrm>
          <a:prstGeom prst="rect">
            <a:avLst/>
          </a:prstGeom>
          <a:noFill/>
          <a:ln w="9525">
            <a:noFill/>
            <a:miter lim="800000"/>
            <a:headEnd/>
            <a:tailEnd/>
          </a:ln>
        </p:spPr>
        <p:txBody>
          <a:bodyPr/>
          <a:lstStyle/>
          <a:p>
            <a:endParaRPr lang="nl-BE">
              <a:latin typeface="+mn-lt"/>
            </a:endParaRPr>
          </a:p>
        </p:txBody>
      </p:sp>
      <p:sp>
        <p:nvSpPr>
          <p:cNvPr id="117766" name="Text Box 31"/>
          <p:cNvSpPr txBox="1">
            <a:spLocks noChangeArrowheads="1"/>
          </p:cNvSpPr>
          <p:nvPr/>
        </p:nvSpPr>
        <p:spPr bwMode="auto">
          <a:xfrm>
            <a:off x="4217988" y="2835275"/>
            <a:ext cx="1730375" cy="454025"/>
          </a:xfrm>
          <a:prstGeom prst="rect">
            <a:avLst/>
          </a:prstGeom>
          <a:solidFill>
            <a:srgbClr val="FFFFFF"/>
          </a:solidFill>
          <a:ln w="9525">
            <a:solidFill>
              <a:srgbClr val="FFFFFF"/>
            </a:solidFill>
            <a:miter lim="800000"/>
            <a:headEnd/>
            <a:tailEnd/>
          </a:ln>
        </p:spPr>
        <p:txBody>
          <a:bodyPr/>
          <a:lstStyle/>
          <a:p>
            <a:pPr algn="ctr"/>
            <a:r>
              <a:rPr lang="en-US" sz="1600" b="1" dirty="0">
                <a:latin typeface="+mn-lt"/>
              </a:rPr>
              <a:t>Integration solution</a:t>
            </a:r>
          </a:p>
        </p:txBody>
      </p:sp>
      <p:sp>
        <p:nvSpPr>
          <p:cNvPr id="117767" name="Text Box 32"/>
          <p:cNvSpPr txBox="1">
            <a:spLocks noChangeArrowheads="1"/>
          </p:cNvSpPr>
          <p:nvPr/>
        </p:nvSpPr>
        <p:spPr bwMode="auto">
          <a:xfrm>
            <a:off x="3271391" y="4171950"/>
            <a:ext cx="1824037" cy="608013"/>
          </a:xfrm>
          <a:prstGeom prst="rect">
            <a:avLst/>
          </a:prstGeom>
          <a:noFill/>
          <a:ln w="9525">
            <a:noFill/>
            <a:miter lim="800000"/>
            <a:headEnd/>
            <a:tailEnd/>
          </a:ln>
        </p:spPr>
        <p:txBody>
          <a:bodyPr/>
          <a:lstStyle/>
          <a:p>
            <a:r>
              <a:rPr lang="en-US" sz="1600" b="1" dirty="0">
                <a:latin typeface="+mn-lt"/>
              </a:rPr>
              <a:t>Application 1</a:t>
            </a:r>
          </a:p>
        </p:txBody>
      </p:sp>
      <p:sp>
        <p:nvSpPr>
          <p:cNvPr id="117768" name="Text Box 33"/>
          <p:cNvSpPr txBox="1">
            <a:spLocks noChangeArrowheads="1"/>
          </p:cNvSpPr>
          <p:nvPr/>
        </p:nvSpPr>
        <p:spPr bwMode="auto">
          <a:xfrm>
            <a:off x="4207494" y="1509713"/>
            <a:ext cx="1824038" cy="608012"/>
          </a:xfrm>
          <a:prstGeom prst="rect">
            <a:avLst/>
          </a:prstGeom>
          <a:noFill/>
          <a:ln w="9525">
            <a:noFill/>
            <a:miter lim="800000"/>
            <a:headEnd/>
            <a:tailEnd/>
          </a:ln>
        </p:spPr>
        <p:txBody>
          <a:bodyPr/>
          <a:lstStyle/>
          <a:p>
            <a:pPr algn="ctr"/>
            <a:r>
              <a:rPr lang="en-US" sz="1600" b="1" dirty="0">
                <a:latin typeface="+mn-lt"/>
              </a:rPr>
              <a:t>Application 3</a:t>
            </a:r>
          </a:p>
        </p:txBody>
      </p:sp>
      <p:sp>
        <p:nvSpPr>
          <p:cNvPr id="117769" name="Rectangle 41"/>
          <p:cNvSpPr>
            <a:spLocks noChangeArrowheads="1"/>
          </p:cNvSpPr>
          <p:nvPr/>
        </p:nvSpPr>
        <p:spPr bwMode="auto">
          <a:xfrm>
            <a:off x="3995738" y="1417638"/>
            <a:ext cx="2133600" cy="923925"/>
          </a:xfrm>
          <a:prstGeom prst="rect">
            <a:avLst/>
          </a:prstGeom>
          <a:noFill/>
          <a:ln w="38100">
            <a:solidFill>
              <a:srgbClr val="0033CC"/>
            </a:solidFill>
            <a:miter lim="800000"/>
            <a:headEnd/>
            <a:tailEnd/>
          </a:ln>
        </p:spPr>
        <p:txBody>
          <a:bodyPr/>
          <a:lstStyle/>
          <a:p>
            <a:endParaRPr lang="nl-BE">
              <a:latin typeface="+mn-lt"/>
            </a:endParaRPr>
          </a:p>
        </p:txBody>
      </p:sp>
      <p:sp>
        <p:nvSpPr>
          <p:cNvPr id="117770" name="Rectangle 42"/>
          <p:cNvSpPr>
            <a:spLocks noChangeArrowheads="1"/>
          </p:cNvSpPr>
          <p:nvPr/>
        </p:nvSpPr>
        <p:spPr bwMode="auto">
          <a:xfrm>
            <a:off x="2874963" y="3962400"/>
            <a:ext cx="2133600" cy="923925"/>
          </a:xfrm>
          <a:prstGeom prst="rect">
            <a:avLst/>
          </a:prstGeom>
          <a:noFill/>
          <a:ln w="38100">
            <a:solidFill>
              <a:srgbClr val="0033CC"/>
            </a:solidFill>
            <a:miter lim="800000"/>
            <a:headEnd/>
            <a:tailEnd/>
          </a:ln>
        </p:spPr>
        <p:txBody>
          <a:bodyPr/>
          <a:lstStyle/>
          <a:p>
            <a:endParaRPr lang="nl-BE">
              <a:latin typeface="+mn-lt"/>
            </a:endParaRPr>
          </a:p>
        </p:txBody>
      </p:sp>
      <p:sp>
        <p:nvSpPr>
          <p:cNvPr id="117771" name="Text Box 43"/>
          <p:cNvSpPr txBox="1">
            <a:spLocks noChangeArrowheads="1"/>
          </p:cNvSpPr>
          <p:nvPr/>
        </p:nvSpPr>
        <p:spPr bwMode="auto">
          <a:xfrm>
            <a:off x="5480050" y="4154488"/>
            <a:ext cx="1822450" cy="608012"/>
          </a:xfrm>
          <a:prstGeom prst="rect">
            <a:avLst/>
          </a:prstGeom>
          <a:noFill/>
          <a:ln w="9525">
            <a:noFill/>
            <a:miter lim="800000"/>
            <a:headEnd/>
            <a:tailEnd/>
          </a:ln>
        </p:spPr>
        <p:txBody>
          <a:bodyPr/>
          <a:lstStyle/>
          <a:p>
            <a:r>
              <a:rPr lang="en-US" sz="1600" b="1">
                <a:latin typeface="+mn-lt"/>
              </a:rPr>
              <a:t>Application 2</a:t>
            </a:r>
          </a:p>
        </p:txBody>
      </p:sp>
      <p:sp>
        <p:nvSpPr>
          <p:cNvPr id="117772" name="Rectangle 46"/>
          <p:cNvSpPr>
            <a:spLocks noChangeArrowheads="1"/>
          </p:cNvSpPr>
          <p:nvPr/>
        </p:nvSpPr>
        <p:spPr bwMode="auto">
          <a:xfrm>
            <a:off x="5276850" y="3944938"/>
            <a:ext cx="2133600" cy="923925"/>
          </a:xfrm>
          <a:prstGeom prst="rect">
            <a:avLst/>
          </a:prstGeom>
          <a:noFill/>
          <a:ln w="38100">
            <a:solidFill>
              <a:srgbClr val="0033CC"/>
            </a:solidFill>
            <a:miter lim="800000"/>
            <a:headEnd/>
            <a:tailEnd/>
          </a:ln>
        </p:spPr>
        <p:txBody>
          <a:bodyPr/>
          <a:lstStyle/>
          <a:p>
            <a:endParaRPr lang="nl-BE">
              <a:latin typeface="+mn-lt"/>
            </a:endParaRPr>
          </a:p>
        </p:txBody>
      </p:sp>
      <p:sp>
        <p:nvSpPr>
          <p:cNvPr id="117773" name="AutoShape 47"/>
          <p:cNvSpPr>
            <a:spLocks noChangeArrowheads="1"/>
          </p:cNvSpPr>
          <p:nvPr/>
        </p:nvSpPr>
        <p:spPr bwMode="auto">
          <a:xfrm>
            <a:off x="2908300" y="2582863"/>
            <a:ext cx="4275138" cy="1133475"/>
          </a:xfrm>
          <a:prstGeom prst="leftRightArrow">
            <a:avLst>
              <a:gd name="adj1" fmla="val 50000"/>
              <a:gd name="adj2" fmla="val 75434"/>
            </a:avLst>
          </a:prstGeom>
          <a:noFill/>
          <a:ln w="38100">
            <a:solidFill>
              <a:srgbClr val="0033CC"/>
            </a:solidFill>
            <a:miter lim="800000"/>
            <a:headEnd/>
            <a:tailEnd/>
          </a:ln>
        </p:spPr>
        <p:txBody>
          <a:bodyPr/>
          <a:lstStyle/>
          <a:p>
            <a:endParaRPr lang="nl-BE">
              <a:latin typeface="+mn-lt"/>
            </a:endParaRPr>
          </a:p>
        </p:txBody>
      </p:sp>
      <p:sp>
        <p:nvSpPr>
          <p:cNvPr id="117774" name="AutoShape 49"/>
          <p:cNvSpPr>
            <a:spLocks noChangeArrowheads="1"/>
          </p:cNvSpPr>
          <p:nvPr/>
        </p:nvSpPr>
        <p:spPr bwMode="auto">
          <a:xfrm>
            <a:off x="4448051" y="3429000"/>
            <a:ext cx="287337" cy="504825"/>
          </a:xfrm>
          <a:prstGeom prst="upDownArrow">
            <a:avLst>
              <a:gd name="adj1" fmla="val 50000"/>
              <a:gd name="adj2" fmla="val 35138"/>
            </a:avLst>
          </a:prstGeom>
          <a:solidFill>
            <a:schemeClr val="hlink"/>
          </a:solidFill>
          <a:ln w="12700">
            <a:solidFill>
              <a:schemeClr val="hlink"/>
            </a:solidFill>
            <a:miter lim="800000"/>
            <a:headEnd type="none" w="sm" len="sm"/>
            <a:tailEnd type="none" w="sm" len="sm"/>
          </a:ln>
        </p:spPr>
        <p:txBody>
          <a:bodyPr vert="eaVert" wrap="none" anchor="ctr"/>
          <a:lstStyle/>
          <a:p>
            <a:endParaRPr lang="nl-BE">
              <a:latin typeface="+mn-lt"/>
            </a:endParaRPr>
          </a:p>
        </p:txBody>
      </p:sp>
      <p:sp>
        <p:nvSpPr>
          <p:cNvPr id="117775" name="AutoShape 50"/>
          <p:cNvSpPr>
            <a:spLocks noChangeArrowheads="1"/>
          </p:cNvSpPr>
          <p:nvPr/>
        </p:nvSpPr>
        <p:spPr bwMode="auto">
          <a:xfrm>
            <a:off x="5456238" y="3429000"/>
            <a:ext cx="287337" cy="504825"/>
          </a:xfrm>
          <a:prstGeom prst="upDownArrow">
            <a:avLst>
              <a:gd name="adj1" fmla="val 50000"/>
              <a:gd name="adj2" fmla="val 35138"/>
            </a:avLst>
          </a:prstGeom>
          <a:solidFill>
            <a:schemeClr val="hlink"/>
          </a:solidFill>
          <a:ln w="12700">
            <a:solidFill>
              <a:schemeClr val="hlink"/>
            </a:solidFill>
            <a:miter lim="800000"/>
            <a:headEnd type="none" w="sm" len="sm"/>
            <a:tailEnd type="none" w="sm" len="sm"/>
          </a:ln>
        </p:spPr>
        <p:txBody>
          <a:bodyPr vert="eaVert" wrap="none" anchor="ctr"/>
          <a:lstStyle/>
          <a:p>
            <a:endParaRPr lang="nl-BE">
              <a:latin typeface="+mn-lt"/>
            </a:endParaRPr>
          </a:p>
        </p:txBody>
      </p:sp>
      <p:sp>
        <p:nvSpPr>
          <p:cNvPr id="117776" name="AutoShape 51"/>
          <p:cNvSpPr>
            <a:spLocks noChangeArrowheads="1"/>
          </p:cNvSpPr>
          <p:nvPr/>
        </p:nvSpPr>
        <p:spPr bwMode="auto">
          <a:xfrm>
            <a:off x="4951412" y="2347913"/>
            <a:ext cx="287338" cy="504825"/>
          </a:xfrm>
          <a:prstGeom prst="upDownArrow">
            <a:avLst>
              <a:gd name="adj1" fmla="val 50000"/>
              <a:gd name="adj2" fmla="val 35138"/>
            </a:avLst>
          </a:prstGeom>
          <a:solidFill>
            <a:schemeClr val="hlink"/>
          </a:solidFill>
          <a:ln w="12700">
            <a:solidFill>
              <a:schemeClr val="hlink"/>
            </a:solidFill>
            <a:miter lim="800000"/>
            <a:headEnd type="none" w="sm" len="sm"/>
            <a:tailEnd type="none" w="sm" len="sm"/>
          </a:ln>
        </p:spPr>
        <p:txBody>
          <a:bodyPr vert="eaVert" wrap="none" anchor="ctr"/>
          <a:lstStyle/>
          <a:p>
            <a:endParaRPr lang="nl-BE">
              <a:latin typeface="+mn-lt"/>
            </a:endParaRPr>
          </a:p>
        </p:txBody>
      </p:sp>
      <p:sp>
        <p:nvSpPr>
          <p:cNvPr id="117777" name="Text Box 52"/>
          <p:cNvSpPr txBox="1">
            <a:spLocks noChangeArrowheads="1"/>
          </p:cNvSpPr>
          <p:nvPr/>
        </p:nvSpPr>
        <p:spPr bwMode="auto">
          <a:xfrm>
            <a:off x="1906588" y="5157788"/>
            <a:ext cx="4997650" cy="1015663"/>
          </a:xfrm>
          <a:prstGeom prst="rect">
            <a:avLst/>
          </a:prstGeom>
          <a:noFill/>
          <a:ln w="12700">
            <a:noFill/>
            <a:miter lim="800000"/>
            <a:headEnd type="none" w="sm" len="sm"/>
            <a:tailEnd type="none" w="sm" len="sm"/>
          </a:ln>
        </p:spPr>
        <p:txBody>
          <a:bodyPr wrap="none">
            <a:spAutoFit/>
          </a:bodyPr>
          <a:lstStyle/>
          <a:p>
            <a:r>
              <a:rPr lang="en-US">
                <a:solidFill>
                  <a:srgbClr val="0033CC"/>
                </a:solidFill>
                <a:latin typeface="+mn-lt"/>
              </a:rPr>
              <a:t>Integration solutions :</a:t>
            </a:r>
          </a:p>
          <a:p>
            <a:r>
              <a:rPr lang="en-US">
                <a:latin typeface="+mn-lt"/>
              </a:rPr>
              <a:t>	- Enterprise service bus (SOAP based)</a:t>
            </a:r>
          </a:p>
          <a:p>
            <a:r>
              <a:rPr lang="en-US">
                <a:latin typeface="+mn-lt"/>
              </a:rPr>
              <a:t>	- Message Oriented Middleware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2"/>
          <p:cNvSpPr>
            <a:spLocks noGrp="1"/>
          </p:cNvSpPr>
          <p:nvPr>
            <p:ph type="sldNum" sz="quarter" idx="10"/>
          </p:nvPr>
        </p:nvSpPr>
        <p:spPr>
          <a:noFill/>
        </p:spPr>
        <p:txBody>
          <a:bodyPr/>
          <a:lstStyle/>
          <a:p>
            <a:fld id="{7ADEC27F-DA11-4122-966C-FB2CBFE3F36F}" type="slidenum">
              <a:rPr lang="en-US">
                <a:latin typeface="+mn-lt"/>
              </a:rPr>
              <a:pPr/>
              <a:t>5</a:t>
            </a:fld>
            <a:endParaRPr lang="en-US">
              <a:latin typeface="+mn-lt"/>
            </a:endParaRPr>
          </a:p>
        </p:txBody>
      </p:sp>
      <p:sp>
        <p:nvSpPr>
          <p:cNvPr id="27650" name="Text Box 2"/>
          <p:cNvSpPr txBox="1">
            <a:spLocks noChangeArrowheads="1"/>
          </p:cNvSpPr>
          <p:nvPr/>
        </p:nvSpPr>
        <p:spPr bwMode="auto">
          <a:xfrm>
            <a:off x="6757988" y="0"/>
            <a:ext cx="2966710" cy="584775"/>
          </a:xfrm>
          <a:prstGeom prst="rect">
            <a:avLst/>
          </a:prstGeom>
          <a:noFill/>
          <a:ln w="12700">
            <a:noFill/>
            <a:miter lim="800000"/>
            <a:headEnd type="none" w="sm" len="sm"/>
            <a:tailEnd type="none" w="sm" len="sm"/>
          </a:ln>
        </p:spPr>
        <p:txBody>
          <a:bodyPr wrap="none">
            <a:spAutoFit/>
          </a:bodyPr>
          <a:lstStyle/>
          <a:p>
            <a:pPr marL="457200" indent="-457200">
              <a:buFontTx/>
              <a:buAutoNum type="arabicPeriod"/>
            </a:pPr>
            <a:r>
              <a:rPr lang="en-US" sz="1600">
                <a:latin typeface="+mn-lt"/>
              </a:rPr>
              <a:t>Definitions and terminology</a:t>
            </a:r>
          </a:p>
          <a:p>
            <a:pPr marL="914400" lvl="1" indent="-457200"/>
            <a:r>
              <a:rPr lang="en-US" sz="1600">
                <a:solidFill>
                  <a:schemeClr val="hlink"/>
                </a:solidFill>
                <a:latin typeface="+mn-lt"/>
              </a:rPr>
              <a:t>2.	Examples</a:t>
            </a:r>
          </a:p>
        </p:txBody>
      </p:sp>
      <p:sp>
        <p:nvSpPr>
          <p:cNvPr id="27651" name="Text Box 3"/>
          <p:cNvSpPr txBox="1">
            <a:spLocks noChangeArrowheads="1"/>
          </p:cNvSpPr>
          <p:nvPr/>
        </p:nvSpPr>
        <p:spPr bwMode="auto">
          <a:xfrm>
            <a:off x="271463" y="-6350"/>
            <a:ext cx="2164503" cy="461665"/>
          </a:xfrm>
          <a:prstGeom prst="rect">
            <a:avLst/>
          </a:prstGeom>
          <a:noFill/>
          <a:ln w="9525">
            <a:noFill/>
            <a:miter lim="800000"/>
            <a:headEnd/>
            <a:tailEnd/>
          </a:ln>
        </p:spPr>
        <p:txBody>
          <a:bodyPr wrap="none">
            <a:spAutoFit/>
          </a:bodyPr>
          <a:lstStyle/>
          <a:p>
            <a:pPr marL="457200" indent="-457200"/>
            <a:r>
              <a:rPr lang="en-US" sz="2400" b="1">
                <a:latin typeface="+mn-lt"/>
              </a:rPr>
              <a:t>Grid computing</a:t>
            </a:r>
            <a:endParaRPr lang="en-US" sz="2400">
              <a:solidFill>
                <a:schemeClr val="bg2"/>
              </a:solidFill>
              <a:latin typeface="+mn-lt"/>
            </a:endParaRPr>
          </a:p>
        </p:txBody>
      </p:sp>
      <p:sp>
        <p:nvSpPr>
          <p:cNvPr id="27652" name="Rectangle 4"/>
          <p:cNvSpPr>
            <a:spLocks noChangeArrowheads="1"/>
          </p:cNvSpPr>
          <p:nvPr/>
        </p:nvSpPr>
        <p:spPr bwMode="auto">
          <a:xfrm>
            <a:off x="0" y="629593"/>
            <a:ext cx="184731" cy="461665"/>
          </a:xfrm>
          <a:prstGeom prst="rect">
            <a:avLst/>
          </a:prstGeom>
          <a:noFill/>
          <a:ln w="12700">
            <a:noFill/>
            <a:miter lim="800000"/>
            <a:headEnd type="none" w="sm" len="sm"/>
            <a:tailEnd type="none" w="sm" len="sm"/>
          </a:ln>
        </p:spPr>
        <p:txBody>
          <a:bodyPr wrap="none" anchor="ctr">
            <a:spAutoFit/>
          </a:bodyPr>
          <a:lstStyle/>
          <a:p>
            <a:endParaRPr lang="nl-BE" sz="2400">
              <a:latin typeface="+mn-lt"/>
            </a:endParaRPr>
          </a:p>
        </p:txBody>
      </p:sp>
      <p:pic>
        <p:nvPicPr>
          <p:cNvPr id="27653" name="Picture 9" descr="Sector12_Transfertable"/>
          <p:cNvPicPr>
            <a:picLocks noChangeAspect="1" noChangeArrowheads="1"/>
          </p:cNvPicPr>
          <p:nvPr/>
        </p:nvPicPr>
        <p:blipFill>
          <a:blip r:embed="rId3"/>
          <a:srcRect/>
          <a:stretch>
            <a:fillRect/>
          </a:stretch>
        </p:blipFill>
        <p:spPr bwMode="auto">
          <a:xfrm>
            <a:off x="774700" y="1628775"/>
            <a:ext cx="4554538" cy="2800350"/>
          </a:xfrm>
          <a:prstGeom prst="rect">
            <a:avLst/>
          </a:prstGeom>
          <a:noFill/>
          <a:ln w="9525">
            <a:noFill/>
            <a:miter lim="800000"/>
            <a:headEnd/>
            <a:tailEnd/>
          </a:ln>
        </p:spPr>
      </p:pic>
      <p:pic>
        <p:nvPicPr>
          <p:cNvPr id="27654" name="Picture 10" descr="world-map-green6"/>
          <p:cNvPicPr>
            <a:picLocks noChangeAspect="1" noChangeArrowheads="1"/>
          </p:cNvPicPr>
          <p:nvPr/>
        </p:nvPicPr>
        <p:blipFill>
          <a:blip r:embed="rId4"/>
          <a:srcRect/>
          <a:stretch>
            <a:fillRect/>
          </a:stretch>
        </p:blipFill>
        <p:spPr bwMode="auto">
          <a:xfrm>
            <a:off x="2598738" y="3371850"/>
            <a:ext cx="6648450" cy="3092450"/>
          </a:xfrm>
          <a:prstGeom prst="rect">
            <a:avLst/>
          </a:prstGeom>
          <a:noFill/>
          <a:ln w="9525">
            <a:noFill/>
            <a:miter lim="800000"/>
            <a:headEnd/>
            <a:tailEnd/>
          </a:ln>
        </p:spPr>
      </p:pic>
      <p:sp>
        <p:nvSpPr>
          <p:cNvPr id="27655" name="Text Box 11"/>
          <p:cNvSpPr txBox="1">
            <a:spLocks noChangeArrowheads="1"/>
          </p:cNvSpPr>
          <p:nvPr/>
        </p:nvSpPr>
        <p:spPr bwMode="auto">
          <a:xfrm>
            <a:off x="5527675" y="1700213"/>
            <a:ext cx="3758658" cy="1569660"/>
          </a:xfrm>
          <a:prstGeom prst="rect">
            <a:avLst/>
          </a:prstGeom>
          <a:noFill/>
          <a:ln w="9525">
            <a:noFill/>
            <a:miter lim="800000"/>
            <a:headEnd/>
            <a:tailEnd/>
          </a:ln>
        </p:spPr>
        <p:txBody>
          <a:bodyPr wrap="none">
            <a:spAutoFit/>
          </a:bodyPr>
          <a:lstStyle/>
          <a:p>
            <a:r>
              <a:rPr lang="en-US" sz="2400" b="1" dirty="0" smtClean="0">
                <a:solidFill>
                  <a:srgbClr val="0033CC"/>
                </a:solidFill>
                <a:latin typeface="+mn-lt"/>
              </a:rPr>
              <a:t>Requirements</a:t>
            </a:r>
            <a:endParaRPr lang="en-US" sz="2400" b="1" dirty="0">
              <a:solidFill>
                <a:srgbClr val="0033CC"/>
              </a:solidFill>
              <a:latin typeface="+mn-lt"/>
            </a:endParaRPr>
          </a:p>
          <a:p>
            <a:pPr>
              <a:buFontTx/>
              <a:buChar char="•"/>
            </a:pPr>
            <a:r>
              <a:rPr lang="en-US" sz="2400" dirty="0">
                <a:latin typeface="+mn-lt"/>
              </a:rPr>
              <a:t> &gt; 6000 users</a:t>
            </a:r>
          </a:p>
          <a:p>
            <a:pPr>
              <a:buFontTx/>
              <a:buChar char="•"/>
            </a:pPr>
            <a:r>
              <a:rPr lang="en-US" sz="2400" dirty="0">
                <a:latin typeface="+mn-lt"/>
              </a:rPr>
              <a:t> 20 </a:t>
            </a:r>
            <a:r>
              <a:rPr lang="en-US" sz="2400" dirty="0" err="1">
                <a:latin typeface="+mn-lt"/>
              </a:rPr>
              <a:t>Pbyte</a:t>
            </a:r>
            <a:r>
              <a:rPr lang="en-US" sz="2400" dirty="0">
                <a:latin typeface="+mn-lt"/>
              </a:rPr>
              <a:t>/year [20 10</a:t>
            </a:r>
            <a:r>
              <a:rPr lang="en-US" sz="2400" baseline="30000" dirty="0">
                <a:latin typeface="+mn-lt"/>
              </a:rPr>
              <a:t>6</a:t>
            </a:r>
            <a:r>
              <a:rPr lang="en-US" sz="2400" dirty="0">
                <a:latin typeface="+mn-lt"/>
              </a:rPr>
              <a:t> CDs]</a:t>
            </a:r>
          </a:p>
          <a:p>
            <a:pPr>
              <a:buFontTx/>
              <a:buChar char="•"/>
            </a:pPr>
            <a:r>
              <a:rPr lang="en-US" sz="2400" dirty="0">
                <a:latin typeface="+mn-lt"/>
              </a:rPr>
              <a:t> &gt; 70 000 GFLOP  </a:t>
            </a:r>
          </a:p>
        </p:txBody>
      </p:sp>
      <p:sp>
        <p:nvSpPr>
          <p:cNvPr id="379916" name="Rectangle 12"/>
          <p:cNvSpPr>
            <a:spLocks noChangeArrowheads="1"/>
          </p:cNvSpPr>
          <p:nvPr/>
        </p:nvSpPr>
        <p:spPr bwMode="auto">
          <a:xfrm>
            <a:off x="774700" y="981075"/>
            <a:ext cx="2861681" cy="646331"/>
          </a:xfrm>
          <a:prstGeom prst="rect">
            <a:avLst/>
          </a:prstGeom>
          <a:noFill/>
          <a:ln w="9525">
            <a:noFill/>
            <a:miter lim="800000"/>
            <a:headEnd/>
            <a:tailEnd/>
          </a:ln>
          <a:effectLst/>
        </p:spPr>
        <p:txBody>
          <a:bodyPr wrap="none">
            <a:spAutoFit/>
          </a:bodyPr>
          <a:lstStyle/>
          <a:p>
            <a:pPr>
              <a:defRPr/>
            </a:pPr>
            <a:r>
              <a:rPr lang="de-DE" sz="1800" b="1">
                <a:solidFill>
                  <a:srgbClr val="0033CC"/>
                </a:solidFill>
                <a:effectLst>
                  <a:outerShdw blurRad="38100" dist="38100" dir="2700000" algn="tl">
                    <a:srgbClr val="DDDDDD"/>
                  </a:outerShdw>
                </a:effectLst>
                <a:latin typeface="+mn-lt"/>
                <a:ea typeface="ＭＳ Ｐゴシック" charset="0"/>
                <a:cs typeface="ＭＳ Ｐゴシック" charset="0"/>
              </a:rPr>
              <a:t>Large Hadron Collider (LHC) </a:t>
            </a:r>
          </a:p>
          <a:p>
            <a:pPr>
              <a:defRPr/>
            </a:pPr>
            <a:r>
              <a:rPr lang="de-DE" sz="1800" b="1">
                <a:solidFill>
                  <a:srgbClr val="0033CC"/>
                </a:solidFill>
                <a:effectLst>
                  <a:outerShdw blurRad="38100" dist="38100" dir="2700000" algn="tl">
                    <a:srgbClr val="DDDDDD"/>
                  </a:outerShdw>
                </a:effectLst>
                <a:latin typeface="+mn-lt"/>
                <a:ea typeface="ＭＳ Ｐゴシック" charset="0"/>
                <a:cs typeface="ＭＳ Ｐゴシック" charset="0"/>
              </a:rPr>
              <a:t>Computing Grid Project LCG</a:t>
            </a:r>
            <a:endParaRPr lang="en-US" sz="1800" b="1">
              <a:solidFill>
                <a:srgbClr val="0033CC"/>
              </a:solidFill>
              <a:effectLst>
                <a:outerShdw blurRad="38100" dist="38100" dir="2700000" algn="tl">
                  <a:srgbClr val="DDDDDD"/>
                </a:outerShdw>
              </a:effectLst>
              <a:latin typeface="+mn-lt"/>
              <a:ea typeface="ＭＳ Ｐゴシック" charset="0"/>
              <a:cs typeface="ＭＳ Ｐゴシック" charset="0"/>
            </a:endParaRPr>
          </a:p>
        </p:txBody>
      </p:sp>
      <p:pic>
        <p:nvPicPr>
          <p:cNvPr id="27657" name="Picture 13" descr="cern72"/>
          <p:cNvPicPr>
            <a:picLocks noGrp="1" noChangeAspect="1" noChangeArrowheads="1"/>
          </p:cNvPicPr>
          <p:nvPr>
            <p:ph/>
          </p:nvPr>
        </p:nvPicPr>
        <p:blipFill>
          <a:blip r:embed="rId5"/>
          <a:srcRect/>
          <a:stretch>
            <a:fillRect/>
          </a:stretch>
        </p:blipFill>
        <p:spPr>
          <a:xfrm>
            <a:off x="774700" y="4581525"/>
            <a:ext cx="1081088" cy="1081088"/>
          </a:xfr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Number Placeholder 2"/>
          <p:cNvSpPr>
            <a:spLocks noGrp="1"/>
          </p:cNvSpPr>
          <p:nvPr>
            <p:ph type="sldNum" sz="quarter" idx="10"/>
          </p:nvPr>
        </p:nvSpPr>
        <p:spPr>
          <a:noFill/>
        </p:spPr>
        <p:txBody>
          <a:bodyPr/>
          <a:lstStyle/>
          <a:p>
            <a:fld id="{7D6FCDD6-2D3D-4D82-BCD6-1499003D0DCC}" type="slidenum">
              <a:rPr lang="en-US">
                <a:latin typeface="+mn-lt"/>
              </a:rPr>
              <a:pPr/>
              <a:t>50</a:t>
            </a:fld>
            <a:endParaRPr lang="en-US">
              <a:latin typeface="+mn-lt"/>
            </a:endParaRPr>
          </a:p>
        </p:txBody>
      </p:sp>
      <p:sp>
        <p:nvSpPr>
          <p:cNvPr id="105474" name="Text Box 2"/>
          <p:cNvSpPr txBox="1">
            <a:spLocks noChangeArrowheads="1"/>
          </p:cNvSpPr>
          <p:nvPr/>
        </p:nvSpPr>
        <p:spPr bwMode="auto">
          <a:xfrm>
            <a:off x="1906588" y="2708275"/>
            <a:ext cx="5385385" cy="4154984"/>
          </a:xfrm>
          <a:prstGeom prst="rect">
            <a:avLst/>
          </a:prstGeom>
          <a:noFill/>
          <a:ln w="9525">
            <a:noFill/>
            <a:miter lim="800000"/>
            <a:headEnd/>
            <a:tailEnd/>
          </a:ln>
        </p:spPr>
        <p:txBody>
          <a:bodyPr wrap="none">
            <a:spAutoFit/>
          </a:bodyPr>
          <a:lstStyle/>
          <a:p>
            <a:pPr marL="457200" indent="-457200"/>
            <a:r>
              <a:rPr lang="en-US" sz="2400" b="1" dirty="0" smtClean="0">
                <a:solidFill>
                  <a:schemeClr val="bg2"/>
                </a:solidFill>
                <a:latin typeface="+mn-lt"/>
              </a:rPr>
              <a:t>…</a:t>
            </a:r>
            <a:endParaRPr lang="en-US" dirty="0">
              <a:solidFill>
                <a:schemeClr val="bg2"/>
              </a:solidFill>
              <a:latin typeface="+mn-lt"/>
            </a:endParaRPr>
          </a:p>
          <a:p>
            <a:pPr marL="457200" indent="-457200"/>
            <a:r>
              <a:rPr lang="en-US" sz="2400" b="1" dirty="0">
                <a:solidFill>
                  <a:schemeClr val="bg2"/>
                </a:solidFill>
                <a:latin typeface="+mn-lt"/>
              </a:rPr>
              <a:t>3. Architecture</a:t>
            </a:r>
          </a:p>
          <a:p>
            <a:pPr marL="457200" indent="-457200"/>
            <a:r>
              <a:rPr lang="en-US" sz="2400" b="1" dirty="0">
                <a:solidFill>
                  <a:schemeClr val="bg2"/>
                </a:solidFill>
                <a:latin typeface="+mn-lt"/>
              </a:rPr>
              <a:t>4. Design: middleware and services</a:t>
            </a:r>
          </a:p>
          <a:p>
            <a:pPr marL="457200" indent="-457200"/>
            <a:r>
              <a:rPr lang="en-US" sz="2400" b="1" dirty="0">
                <a:solidFill>
                  <a:schemeClr val="bg2"/>
                </a:solidFill>
                <a:latin typeface="+mn-lt"/>
              </a:rPr>
              <a:t>5. Classes of distributed systems</a:t>
            </a:r>
          </a:p>
          <a:p>
            <a:pPr marL="457200" indent="-457200"/>
            <a:r>
              <a:rPr lang="en-US" sz="2400" b="1" dirty="0">
                <a:solidFill>
                  <a:schemeClr val="bg2"/>
                </a:solidFill>
                <a:latin typeface="+mn-lt"/>
              </a:rPr>
              <a:t>6. Important architectures and platforms</a:t>
            </a:r>
            <a:endParaRPr lang="en-US" sz="1800" dirty="0">
              <a:solidFill>
                <a:schemeClr val="bg2"/>
              </a:solidFill>
              <a:latin typeface="+mn-lt"/>
            </a:endParaRPr>
          </a:p>
          <a:p>
            <a:pPr marL="457200" indent="-457200"/>
            <a:r>
              <a:rPr lang="en-US" sz="1800" dirty="0">
                <a:solidFill>
                  <a:schemeClr val="bg2"/>
                </a:solidFill>
                <a:latin typeface="+mn-lt"/>
              </a:rPr>
              <a:t>	1. Thin versus thick ?</a:t>
            </a:r>
          </a:p>
          <a:p>
            <a:pPr marL="457200" indent="-457200"/>
            <a:r>
              <a:rPr lang="en-US" sz="1800" dirty="0">
                <a:solidFill>
                  <a:schemeClr val="bg2"/>
                </a:solidFill>
                <a:latin typeface="+mn-lt"/>
              </a:rPr>
              <a:t>	2. Grid and cluster systems</a:t>
            </a:r>
          </a:p>
          <a:p>
            <a:pPr marL="457200" indent="-457200"/>
            <a:r>
              <a:rPr lang="en-US" sz="1800" dirty="0">
                <a:solidFill>
                  <a:schemeClr val="bg2"/>
                </a:solidFill>
                <a:latin typeface="+mn-lt"/>
              </a:rPr>
              <a:t>	3. Transactional systems</a:t>
            </a:r>
          </a:p>
          <a:p>
            <a:pPr marL="457200" indent="-457200"/>
            <a:r>
              <a:rPr lang="en-US" sz="1800" dirty="0">
                <a:solidFill>
                  <a:schemeClr val="bg2"/>
                </a:solidFill>
                <a:latin typeface="+mn-lt"/>
              </a:rPr>
              <a:t>	4. Integration</a:t>
            </a:r>
          </a:p>
          <a:p>
            <a:pPr marL="457200" indent="-457200"/>
            <a:r>
              <a:rPr lang="en-US" sz="2400" b="1" dirty="0" smtClean="0">
                <a:latin typeface="+mn-lt"/>
              </a:rPr>
              <a:t>7. Scalability and high availability</a:t>
            </a:r>
          </a:p>
          <a:p>
            <a:pPr marL="457200" indent="-457200"/>
            <a:r>
              <a:rPr lang="en-US" sz="2400" b="1" dirty="0" smtClean="0">
                <a:solidFill>
                  <a:schemeClr val="bg2"/>
                </a:solidFill>
                <a:latin typeface="+mn-lt"/>
              </a:rPr>
              <a:t>8. </a:t>
            </a:r>
            <a:r>
              <a:rPr lang="en-US" sz="2400" b="1" dirty="0">
                <a:solidFill>
                  <a:schemeClr val="bg2"/>
                </a:solidFill>
                <a:latin typeface="+mn-lt"/>
              </a:rPr>
              <a:t>The Java technology family</a:t>
            </a:r>
          </a:p>
          <a:p>
            <a:pPr marL="457200" indent="-457200"/>
            <a:r>
              <a:rPr lang="en-US" sz="2400" dirty="0">
                <a:solidFill>
                  <a:schemeClr val="bg2"/>
                </a:solidFill>
                <a:latin typeface="+mn-lt"/>
              </a:rPr>
              <a:t>...</a:t>
            </a:r>
          </a:p>
        </p:txBody>
      </p:sp>
      <p:sp>
        <p:nvSpPr>
          <p:cNvPr id="105475" name="Text Box 3"/>
          <p:cNvSpPr txBox="1">
            <a:spLocks noChangeArrowheads="1"/>
          </p:cNvSpPr>
          <p:nvPr/>
        </p:nvSpPr>
        <p:spPr bwMode="auto">
          <a:xfrm>
            <a:off x="1998663" y="1052513"/>
            <a:ext cx="7489253" cy="1569660"/>
          </a:xfrm>
          <a:prstGeom prst="rect">
            <a:avLst/>
          </a:prstGeom>
          <a:noFill/>
          <a:ln w="38100">
            <a:solidFill>
              <a:srgbClr val="0033CC"/>
            </a:solidFill>
            <a:miter lim="800000"/>
            <a:headEnd type="none" w="sm" len="sm"/>
            <a:tailEnd type="none" w="sm" len="sm"/>
          </a:ln>
        </p:spPr>
        <p:txBody>
          <a:bodyPr wrap="square">
            <a:spAutoFit/>
          </a:bodyPr>
          <a:lstStyle/>
          <a:p>
            <a:r>
              <a:rPr lang="en-US" sz="2800" b="1" dirty="0">
                <a:latin typeface="+mn-lt"/>
              </a:rPr>
              <a:t>Chapter 1</a:t>
            </a:r>
          </a:p>
          <a:p>
            <a:endParaRPr lang="en-US" sz="1600" b="1" dirty="0">
              <a:latin typeface="+mn-lt"/>
            </a:endParaRPr>
          </a:p>
          <a:p>
            <a:r>
              <a:rPr lang="en-US" sz="3600" b="1" dirty="0" smtClean="0"/>
              <a:t>Distributed Software: </a:t>
            </a:r>
            <a:r>
              <a:rPr lang="en-US" sz="3600" b="1" dirty="0" smtClean="0">
                <a:latin typeface="+mn-lt"/>
              </a:rPr>
              <a:t>Introduction</a:t>
            </a:r>
            <a:endParaRPr lang="en-US" sz="3600" b="1" dirty="0">
              <a:latin typeface="+mn-lt"/>
            </a:endParaRPr>
          </a:p>
          <a:p>
            <a:endParaRPr lang="en-US" sz="1600" b="1" dirty="0">
              <a:latin typeface="+mn-lt"/>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33399" y="0"/>
            <a:ext cx="5826125" cy="477838"/>
          </a:xfrm>
        </p:spPr>
        <p:txBody>
          <a:bodyPr/>
          <a:lstStyle/>
          <a:p>
            <a:pPr algn="l"/>
            <a:r>
              <a:rPr lang="en-US" sz="2400" b="1" dirty="0" smtClean="0"/>
              <a:t>Scalability</a:t>
            </a:r>
          </a:p>
        </p:txBody>
      </p:sp>
      <p:sp>
        <p:nvSpPr>
          <p:cNvPr id="38915" name="Content Placeholder 2"/>
          <p:cNvSpPr>
            <a:spLocks noGrp="1"/>
          </p:cNvSpPr>
          <p:nvPr>
            <p:ph idx="1"/>
          </p:nvPr>
        </p:nvSpPr>
        <p:spPr>
          <a:xfrm>
            <a:off x="1271588" y="1495425"/>
            <a:ext cx="6416675" cy="942975"/>
          </a:xfrm>
          <a:solidFill>
            <a:schemeClr val="bg1"/>
          </a:solidFill>
          <a:ln w="38100">
            <a:solidFill>
              <a:schemeClr val="accent1">
                <a:lumMod val="50000"/>
              </a:schemeClr>
            </a:solidFill>
          </a:ln>
        </p:spPr>
        <p:txBody>
          <a:bodyPr/>
          <a:lstStyle/>
          <a:p>
            <a:pPr>
              <a:buFont typeface="Wingdings" pitchFamily="2" charset="2"/>
              <a:buNone/>
              <a:defRPr/>
            </a:pPr>
            <a:r>
              <a:rPr lang="en-US" sz="2400" dirty="0" smtClean="0"/>
              <a:t>=  the system ability to handle gracefully a growing amount of requests</a:t>
            </a:r>
          </a:p>
          <a:p>
            <a:pPr>
              <a:defRPr/>
            </a:pPr>
            <a:endParaRPr lang="en-US" sz="2400" dirty="0" smtClean="0"/>
          </a:p>
          <a:p>
            <a:pPr>
              <a:buFont typeface="Wingdings" pitchFamily="2" charset="2"/>
              <a:buNone/>
              <a:defRPr/>
            </a:pPr>
            <a:endParaRPr lang="en-US" sz="2400" dirty="0" smtClean="0"/>
          </a:p>
          <a:p>
            <a:pPr>
              <a:defRPr/>
            </a:pPr>
            <a:endParaRPr lang="en-US" sz="2400" dirty="0" smtClean="0"/>
          </a:p>
        </p:txBody>
      </p:sp>
      <p:sp>
        <p:nvSpPr>
          <p:cNvPr id="38916" name="Slide Number Placeholder 3"/>
          <p:cNvSpPr>
            <a:spLocks noGrp="1"/>
          </p:cNvSpPr>
          <p:nvPr>
            <p:ph type="sldNum" sz="quarter" idx="10"/>
          </p:nvPr>
        </p:nvSpPr>
        <p:spPr>
          <a:noFill/>
        </p:spPr>
        <p:txBody>
          <a:bodyPr/>
          <a:lstStyle/>
          <a:p>
            <a:fld id="{249608B6-DBC4-4021-B83B-022B6083001C}" type="slidenum">
              <a:rPr lang="en-GB" smtClean="0"/>
              <a:pPr/>
              <a:t>51</a:t>
            </a:fld>
            <a:endParaRPr lang="en-GB" smtClean="0"/>
          </a:p>
        </p:txBody>
      </p:sp>
      <p:sp>
        <p:nvSpPr>
          <p:cNvPr id="38917" name="Text Box 495"/>
          <p:cNvSpPr txBox="1">
            <a:spLocks noChangeArrowheads="1"/>
          </p:cNvSpPr>
          <p:nvPr/>
        </p:nvSpPr>
        <p:spPr bwMode="auto">
          <a:xfrm>
            <a:off x="6629446" y="152400"/>
            <a:ext cx="3218510" cy="338554"/>
          </a:xfrm>
          <a:prstGeom prst="rect">
            <a:avLst/>
          </a:prstGeom>
          <a:noFill/>
          <a:ln w="9525">
            <a:noFill/>
            <a:miter lim="800000"/>
            <a:headEnd/>
            <a:tailEnd/>
          </a:ln>
        </p:spPr>
        <p:txBody>
          <a:bodyPr wrap="none">
            <a:spAutoFit/>
          </a:bodyPr>
          <a:lstStyle/>
          <a:p>
            <a:pPr marL="457200" indent="-457200" algn="l"/>
            <a:r>
              <a:rPr lang="nl-BE" sz="1600" dirty="0" smtClean="0">
                <a:solidFill>
                  <a:schemeClr val="tx1"/>
                </a:solidFill>
              </a:rPr>
              <a:t>7. </a:t>
            </a:r>
            <a:r>
              <a:rPr lang="nl-BE" sz="1600" dirty="0" err="1" smtClean="0">
                <a:solidFill>
                  <a:schemeClr val="tx1"/>
                </a:solidFill>
              </a:rPr>
              <a:t>Scalability</a:t>
            </a:r>
            <a:r>
              <a:rPr lang="nl-BE" sz="1600" dirty="0" smtClean="0">
                <a:solidFill>
                  <a:schemeClr val="tx1"/>
                </a:solidFill>
              </a:rPr>
              <a:t> and High </a:t>
            </a:r>
            <a:r>
              <a:rPr lang="nl-BE" sz="1600" dirty="0" err="1" smtClean="0">
                <a:solidFill>
                  <a:schemeClr val="tx1"/>
                </a:solidFill>
              </a:rPr>
              <a:t>Availability</a:t>
            </a:r>
            <a:endParaRPr lang="nl-BE" sz="1600" dirty="0">
              <a:solidFill>
                <a:schemeClr val="tx1"/>
              </a:solidFill>
            </a:endParaRPr>
          </a:p>
        </p:txBody>
      </p:sp>
      <p:sp>
        <p:nvSpPr>
          <p:cNvPr id="6" name="Content Placeholder 2"/>
          <p:cNvSpPr txBox="1">
            <a:spLocks/>
          </p:cNvSpPr>
          <p:nvPr/>
        </p:nvSpPr>
        <p:spPr bwMode="auto">
          <a:xfrm>
            <a:off x="2247900" y="3798888"/>
            <a:ext cx="4370388" cy="1441450"/>
          </a:xfrm>
          <a:prstGeom prst="rect">
            <a:avLst/>
          </a:prstGeom>
          <a:noFill/>
          <a:ln w="9525">
            <a:noFill/>
            <a:miter lim="800000"/>
            <a:headEnd/>
            <a:tailEnd/>
          </a:ln>
        </p:spPr>
        <p:txBody>
          <a:bodyPr lIns="92075" tIns="46038" rIns="92075" bIns="46038"/>
          <a:lstStyle/>
          <a:p>
            <a:pPr marL="342900" indent="-342900" algn="l">
              <a:lnSpc>
                <a:spcPct val="85000"/>
              </a:lnSpc>
              <a:spcBef>
                <a:spcPct val="30000"/>
              </a:spcBef>
              <a:spcAft>
                <a:spcPct val="10000"/>
              </a:spcAft>
              <a:buClr>
                <a:schemeClr val="folHlink"/>
              </a:buClr>
              <a:buFont typeface="Wingdings" pitchFamily="2" charset="2"/>
              <a:buNone/>
              <a:defRPr/>
            </a:pPr>
            <a:r>
              <a:rPr lang="en-US" sz="2400" kern="0" dirty="0">
                <a:solidFill>
                  <a:schemeClr val="tx1"/>
                </a:solidFill>
                <a:latin typeface="Calibri" pitchFamily="34" charset="0"/>
              </a:rPr>
              <a:t>two types of scalability:</a:t>
            </a:r>
          </a:p>
          <a:p>
            <a:pPr marL="342900" indent="-342900" algn="l">
              <a:lnSpc>
                <a:spcPct val="85000"/>
              </a:lnSpc>
              <a:spcBef>
                <a:spcPct val="30000"/>
              </a:spcBef>
              <a:spcAft>
                <a:spcPct val="10000"/>
              </a:spcAft>
              <a:buClr>
                <a:schemeClr val="folHlink"/>
              </a:buClr>
              <a:buFont typeface="Wingdings" pitchFamily="2" charset="2"/>
              <a:buNone/>
              <a:defRPr/>
            </a:pPr>
            <a:r>
              <a:rPr lang="en-US" sz="2400" kern="0" dirty="0">
                <a:solidFill>
                  <a:schemeClr val="tx1"/>
                </a:solidFill>
                <a:latin typeface="Calibri" pitchFamily="34" charset="0"/>
              </a:rPr>
              <a:t>	- horizontal scalability</a:t>
            </a:r>
          </a:p>
          <a:p>
            <a:pPr marL="342900" indent="-342900" algn="l">
              <a:lnSpc>
                <a:spcPct val="85000"/>
              </a:lnSpc>
              <a:spcBef>
                <a:spcPct val="30000"/>
              </a:spcBef>
              <a:spcAft>
                <a:spcPct val="10000"/>
              </a:spcAft>
              <a:buClr>
                <a:schemeClr val="folHlink"/>
              </a:buClr>
              <a:buFont typeface="Wingdings" pitchFamily="2" charset="2"/>
              <a:buNone/>
              <a:defRPr/>
            </a:pPr>
            <a:r>
              <a:rPr lang="en-US" sz="2400" kern="0" dirty="0">
                <a:solidFill>
                  <a:schemeClr val="tx1"/>
                </a:solidFill>
                <a:latin typeface="Calibri" pitchFamily="34" charset="0"/>
              </a:rPr>
              <a:t>	- vertical scalability</a:t>
            </a:r>
          </a:p>
          <a:p>
            <a:pPr marL="342900" indent="-342900" algn="l">
              <a:lnSpc>
                <a:spcPct val="85000"/>
              </a:lnSpc>
              <a:spcBef>
                <a:spcPct val="30000"/>
              </a:spcBef>
              <a:spcAft>
                <a:spcPct val="10000"/>
              </a:spcAft>
              <a:buClr>
                <a:schemeClr val="folHlink"/>
              </a:buClr>
              <a:buFont typeface="Wingdings" pitchFamily="2" charset="2"/>
              <a:buChar char="§"/>
              <a:defRPr/>
            </a:pPr>
            <a:endParaRPr lang="en-US" sz="2400" kern="0" dirty="0">
              <a:solidFill>
                <a:schemeClr val="tx1"/>
              </a:solidFill>
              <a:latin typeface="Calibri" pitchFamily="34" charset="0"/>
            </a:endParaRPr>
          </a:p>
          <a:p>
            <a:pPr marL="342900" indent="-342900" algn="l">
              <a:lnSpc>
                <a:spcPct val="85000"/>
              </a:lnSpc>
              <a:spcBef>
                <a:spcPct val="30000"/>
              </a:spcBef>
              <a:spcAft>
                <a:spcPct val="10000"/>
              </a:spcAft>
              <a:buClr>
                <a:schemeClr val="folHlink"/>
              </a:buClr>
              <a:buFont typeface="Wingdings" pitchFamily="2" charset="2"/>
              <a:buChar char="§"/>
              <a:defRPr/>
            </a:pPr>
            <a:endParaRPr lang="en-US" sz="2400" kern="0" dirty="0">
              <a:solidFill>
                <a:schemeClr val="tx1"/>
              </a:solidFill>
              <a:latin typeface="Calibri" pitchFamily="34" charset="0"/>
            </a:endParaRPr>
          </a:p>
          <a:p>
            <a:pPr marL="342900" indent="-342900" algn="l">
              <a:lnSpc>
                <a:spcPct val="85000"/>
              </a:lnSpc>
              <a:spcBef>
                <a:spcPct val="30000"/>
              </a:spcBef>
              <a:spcAft>
                <a:spcPct val="10000"/>
              </a:spcAft>
              <a:buClr>
                <a:schemeClr val="folHlink"/>
              </a:buClr>
              <a:buFont typeface="Wingdings" pitchFamily="2" charset="2"/>
              <a:buNone/>
              <a:defRPr/>
            </a:pPr>
            <a:endParaRPr lang="en-US" sz="2400" kern="0" dirty="0">
              <a:solidFill>
                <a:schemeClr val="tx1"/>
              </a:solidFill>
              <a:latin typeface="Calibri" pitchFamily="34" charset="0"/>
            </a:endParaRPr>
          </a:p>
          <a:p>
            <a:pPr marL="342900" indent="-342900" algn="l">
              <a:lnSpc>
                <a:spcPct val="85000"/>
              </a:lnSpc>
              <a:spcBef>
                <a:spcPct val="30000"/>
              </a:spcBef>
              <a:spcAft>
                <a:spcPct val="10000"/>
              </a:spcAft>
              <a:buClr>
                <a:schemeClr val="folHlink"/>
              </a:buClr>
              <a:buFont typeface="Wingdings" pitchFamily="2" charset="2"/>
              <a:buChar char="§"/>
              <a:defRPr/>
            </a:pPr>
            <a:endParaRPr lang="en-US" sz="2400" kern="0" dirty="0">
              <a:solidFill>
                <a:schemeClr val="tx1"/>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8915">
                                            <p:bg/>
                                          </p:spTgt>
                                        </p:tgtEl>
                                        <p:attrNameLst>
                                          <p:attrName>style.visibility</p:attrName>
                                        </p:attrNameLst>
                                      </p:cBhvr>
                                      <p:to>
                                        <p:strVal val="visible"/>
                                      </p:to>
                                    </p:set>
                                    <p:anim calcmode="lin" valueType="num">
                                      <p:cBhvr>
                                        <p:cTn id="7" dur="500" fill="hold"/>
                                        <p:tgtEl>
                                          <p:spTgt spid="38915">
                                            <p:bg/>
                                          </p:spTgt>
                                        </p:tgtEl>
                                        <p:attrNameLst>
                                          <p:attrName>ppt_w</p:attrName>
                                        </p:attrNameLst>
                                      </p:cBhvr>
                                      <p:tavLst>
                                        <p:tav tm="0">
                                          <p:val>
                                            <p:fltVal val="0"/>
                                          </p:val>
                                        </p:tav>
                                        <p:tav tm="100000">
                                          <p:val>
                                            <p:strVal val="#ppt_w"/>
                                          </p:val>
                                        </p:tav>
                                      </p:tavLst>
                                    </p:anim>
                                    <p:anim calcmode="lin" valueType="num">
                                      <p:cBhvr>
                                        <p:cTn id="8" dur="500" fill="hold"/>
                                        <p:tgtEl>
                                          <p:spTgt spid="38915">
                                            <p:bg/>
                                          </p:spTgt>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38915">
                                            <p:txEl>
                                              <p:pRg st="0" end="0"/>
                                            </p:txEl>
                                          </p:spTgt>
                                        </p:tgtEl>
                                        <p:attrNameLst>
                                          <p:attrName>style.visibility</p:attrName>
                                        </p:attrNameLst>
                                      </p:cBhvr>
                                      <p:to>
                                        <p:strVal val="visible"/>
                                      </p:to>
                                    </p:set>
                                    <p:anim calcmode="lin" valueType="num">
                                      <p:cBhvr>
                                        <p:cTn id="11" dur="500" fill="hold"/>
                                        <p:tgtEl>
                                          <p:spTgt spid="38915">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38915">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nimBg="1"/>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270892" y="0"/>
            <a:ext cx="5826125" cy="477838"/>
          </a:xfrm>
        </p:spPr>
        <p:txBody>
          <a:bodyPr/>
          <a:lstStyle/>
          <a:p>
            <a:pPr algn="l"/>
            <a:r>
              <a:rPr lang="en-US" sz="2400" b="1" dirty="0" smtClean="0"/>
              <a:t>Vertical Scalability</a:t>
            </a:r>
          </a:p>
        </p:txBody>
      </p:sp>
      <p:sp>
        <p:nvSpPr>
          <p:cNvPr id="39939" name="Slide Number Placeholder 3"/>
          <p:cNvSpPr>
            <a:spLocks noGrp="1"/>
          </p:cNvSpPr>
          <p:nvPr>
            <p:ph type="sldNum" sz="quarter" idx="10"/>
          </p:nvPr>
        </p:nvSpPr>
        <p:spPr>
          <a:noFill/>
        </p:spPr>
        <p:txBody>
          <a:bodyPr/>
          <a:lstStyle/>
          <a:p>
            <a:fld id="{7C59A060-1697-4253-824C-06B8BD0A4543}" type="slidenum">
              <a:rPr lang="en-GB" smtClean="0"/>
              <a:pPr/>
              <a:t>52</a:t>
            </a:fld>
            <a:endParaRPr lang="en-GB" smtClean="0"/>
          </a:p>
        </p:txBody>
      </p:sp>
      <p:sp>
        <p:nvSpPr>
          <p:cNvPr id="6" name="Content Placeholder 2"/>
          <p:cNvSpPr>
            <a:spLocks noGrp="1"/>
          </p:cNvSpPr>
          <p:nvPr>
            <p:ph idx="1"/>
          </p:nvPr>
        </p:nvSpPr>
        <p:spPr>
          <a:xfrm>
            <a:off x="1009650" y="1260153"/>
            <a:ext cx="7038106" cy="1088727"/>
          </a:xfrm>
          <a:noFill/>
          <a:ln w="38100">
            <a:solidFill>
              <a:schemeClr val="accent1">
                <a:lumMod val="50000"/>
              </a:schemeClr>
            </a:solidFill>
          </a:ln>
        </p:spPr>
        <p:txBody>
          <a:bodyPr/>
          <a:lstStyle/>
          <a:p>
            <a:pPr>
              <a:defRPr/>
            </a:pPr>
            <a:r>
              <a:rPr lang="en-US" sz="2400" dirty="0" smtClean="0"/>
              <a:t>adding more resources to a single computational node</a:t>
            </a:r>
          </a:p>
          <a:p>
            <a:pPr>
              <a:defRPr/>
            </a:pPr>
            <a:r>
              <a:rPr lang="en-US" sz="2400" dirty="0" smtClean="0"/>
              <a:t>improve existing code to handle more requests</a:t>
            </a:r>
          </a:p>
          <a:p>
            <a:pPr>
              <a:buFont typeface="Wingdings" pitchFamily="2" charset="2"/>
              <a:buNone/>
              <a:defRPr/>
            </a:pPr>
            <a:endParaRPr lang="en-US" sz="2400" dirty="0" smtClean="0"/>
          </a:p>
          <a:p>
            <a:pPr>
              <a:defRPr/>
            </a:pPr>
            <a:endParaRPr lang="en-US" sz="2400" dirty="0" smtClean="0"/>
          </a:p>
          <a:p>
            <a:pPr>
              <a:buFont typeface="Wingdings" pitchFamily="2" charset="2"/>
              <a:buNone/>
              <a:defRPr/>
            </a:pPr>
            <a:endParaRPr lang="en-US" sz="2400" dirty="0" smtClean="0"/>
          </a:p>
          <a:p>
            <a:pPr>
              <a:defRPr/>
            </a:pPr>
            <a:endParaRPr lang="en-US" sz="2400" dirty="0" smtClean="0"/>
          </a:p>
        </p:txBody>
      </p:sp>
      <p:sp>
        <p:nvSpPr>
          <p:cNvPr id="7" name="Content Placeholder 2"/>
          <p:cNvSpPr txBox="1">
            <a:spLocks/>
          </p:cNvSpPr>
          <p:nvPr/>
        </p:nvSpPr>
        <p:spPr bwMode="auto">
          <a:xfrm>
            <a:off x="1009650" y="2782888"/>
            <a:ext cx="8878888" cy="1441450"/>
          </a:xfrm>
          <a:prstGeom prst="rect">
            <a:avLst/>
          </a:prstGeom>
          <a:noFill/>
          <a:ln w="9525">
            <a:noFill/>
            <a:miter lim="800000"/>
            <a:headEnd/>
            <a:tailEnd/>
          </a:ln>
        </p:spPr>
        <p:txBody>
          <a:bodyPr lIns="92075" tIns="46038" rIns="92075" bIns="46038"/>
          <a:lstStyle/>
          <a:p>
            <a:pPr marL="342900" indent="-342900" algn="l">
              <a:lnSpc>
                <a:spcPct val="85000"/>
              </a:lnSpc>
              <a:spcBef>
                <a:spcPct val="30000"/>
              </a:spcBef>
              <a:spcAft>
                <a:spcPct val="10000"/>
              </a:spcAft>
              <a:buClr>
                <a:schemeClr val="folHlink"/>
              </a:buClr>
              <a:defRPr/>
            </a:pPr>
            <a:r>
              <a:rPr lang="en-US" sz="2800" u="sng" kern="0" dirty="0">
                <a:solidFill>
                  <a:schemeClr val="tx1"/>
                </a:solidFill>
                <a:latin typeface="Calibri" pitchFamily="34" charset="0"/>
              </a:rPr>
              <a:t>Techniques</a:t>
            </a:r>
            <a:r>
              <a:rPr lang="en-US" sz="2800" kern="0" dirty="0">
                <a:solidFill>
                  <a:schemeClr val="tx1"/>
                </a:solidFill>
                <a:latin typeface="Calibri" pitchFamily="34" charset="0"/>
              </a:rPr>
              <a:t>:</a:t>
            </a:r>
          </a:p>
          <a:p>
            <a:pPr marL="342900" indent="-342900" algn="l">
              <a:lnSpc>
                <a:spcPct val="85000"/>
              </a:lnSpc>
              <a:spcBef>
                <a:spcPct val="30000"/>
              </a:spcBef>
              <a:spcAft>
                <a:spcPct val="10000"/>
              </a:spcAft>
              <a:buClr>
                <a:schemeClr val="folHlink"/>
              </a:buClr>
              <a:buFontTx/>
              <a:buChar char="-"/>
              <a:defRPr/>
            </a:pPr>
            <a:r>
              <a:rPr lang="en-US" sz="2800" kern="0" dirty="0">
                <a:solidFill>
                  <a:schemeClr val="tx1"/>
                </a:solidFill>
                <a:latin typeface="Calibri" pitchFamily="34" charset="0"/>
              </a:rPr>
              <a:t>adding memory or disks, or more powerful CPU</a:t>
            </a:r>
          </a:p>
          <a:p>
            <a:pPr marL="342900" indent="-342900" algn="l">
              <a:lnSpc>
                <a:spcPct val="85000"/>
              </a:lnSpc>
              <a:spcBef>
                <a:spcPct val="30000"/>
              </a:spcBef>
              <a:spcAft>
                <a:spcPct val="10000"/>
              </a:spcAft>
              <a:buClr>
                <a:schemeClr val="folHlink"/>
              </a:buClr>
              <a:buFontTx/>
              <a:buChar char="-"/>
              <a:defRPr/>
            </a:pPr>
            <a:r>
              <a:rPr lang="en-US" sz="2800" kern="0" dirty="0">
                <a:solidFill>
                  <a:schemeClr val="tx1"/>
                </a:solidFill>
                <a:latin typeface="Calibri" pitchFamily="34" charset="0"/>
              </a:rPr>
              <a:t>improving the I/O and concurrency models</a:t>
            </a:r>
          </a:p>
          <a:p>
            <a:pPr marL="800100" lvl="1" indent="-342900" algn="l">
              <a:lnSpc>
                <a:spcPct val="85000"/>
              </a:lnSpc>
              <a:spcBef>
                <a:spcPct val="30000"/>
              </a:spcBef>
              <a:spcAft>
                <a:spcPct val="10000"/>
              </a:spcAft>
              <a:buClr>
                <a:schemeClr val="folHlink"/>
              </a:buClr>
              <a:buFontTx/>
              <a:buChar char="-"/>
              <a:defRPr/>
            </a:pPr>
            <a:r>
              <a:rPr lang="en-US" kern="0" dirty="0">
                <a:solidFill>
                  <a:schemeClr val="tx1"/>
                </a:solidFill>
                <a:latin typeface="Calibri" pitchFamily="34" charset="0"/>
              </a:rPr>
              <a:t>using non-blocking and/or asynchronous I/O,</a:t>
            </a:r>
          </a:p>
          <a:p>
            <a:pPr marL="800100" lvl="1" indent="-342900" algn="l">
              <a:lnSpc>
                <a:spcPct val="85000"/>
              </a:lnSpc>
              <a:spcBef>
                <a:spcPct val="30000"/>
              </a:spcBef>
              <a:spcAft>
                <a:spcPct val="10000"/>
              </a:spcAft>
              <a:buClr>
                <a:schemeClr val="folHlink"/>
              </a:buClr>
              <a:buFontTx/>
              <a:buChar char="-"/>
              <a:defRPr/>
            </a:pPr>
            <a:r>
              <a:rPr lang="en-US" kern="0" dirty="0">
                <a:solidFill>
                  <a:schemeClr val="tx1"/>
                </a:solidFill>
                <a:latin typeface="Calibri" pitchFamily="34" charset="0"/>
              </a:rPr>
              <a:t>using the most appropriate thread model (</a:t>
            </a:r>
            <a:r>
              <a:rPr lang="en-US" kern="0" dirty="0" err="1">
                <a:solidFill>
                  <a:schemeClr val="tx1"/>
                </a:solidFill>
                <a:latin typeface="Calibri" pitchFamily="34" charset="0"/>
              </a:rPr>
              <a:t>i.e</a:t>
            </a:r>
            <a:r>
              <a:rPr lang="en-US" kern="0" dirty="0">
                <a:solidFill>
                  <a:schemeClr val="tx1"/>
                </a:solidFill>
                <a:latin typeface="Calibri" pitchFamily="34" charset="0"/>
              </a:rPr>
              <a:t> single, pool, per-connection),</a:t>
            </a:r>
          </a:p>
          <a:p>
            <a:pPr marL="800100" lvl="1" indent="-342900" algn="l">
              <a:lnSpc>
                <a:spcPct val="85000"/>
              </a:lnSpc>
              <a:spcBef>
                <a:spcPct val="30000"/>
              </a:spcBef>
              <a:spcAft>
                <a:spcPct val="10000"/>
              </a:spcAft>
              <a:buClr>
                <a:schemeClr val="folHlink"/>
              </a:buClr>
              <a:buFontTx/>
              <a:buChar char="-"/>
              <a:defRPr/>
            </a:pPr>
            <a:r>
              <a:rPr lang="en-US" kern="0" dirty="0">
                <a:solidFill>
                  <a:schemeClr val="tx1"/>
                </a:solidFill>
                <a:latin typeface="Calibri" pitchFamily="34" charset="0"/>
              </a:rPr>
              <a:t>using synchronous or asynchronous invocations.</a:t>
            </a:r>
          </a:p>
          <a:p>
            <a:pPr marL="342900" indent="-342900" algn="l">
              <a:lnSpc>
                <a:spcPct val="85000"/>
              </a:lnSpc>
              <a:spcBef>
                <a:spcPct val="30000"/>
              </a:spcBef>
              <a:spcAft>
                <a:spcPct val="10000"/>
              </a:spcAft>
              <a:buClr>
                <a:schemeClr val="folHlink"/>
              </a:buClr>
              <a:buFontTx/>
              <a:buChar char="-"/>
              <a:defRPr/>
            </a:pPr>
            <a:r>
              <a:rPr lang="en-US" sz="2800" kern="0" dirty="0">
                <a:solidFill>
                  <a:schemeClr val="tx1"/>
                </a:solidFill>
                <a:latin typeface="Calibri" pitchFamily="34" charset="0"/>
              </a:rPr>
              <a:t>Distribution of processes over available processor cores</a:t>
            </a:r>
          </a:p>
          <a:p>
            <a:pPr marL="342900" indent="-342900" algn="l">
              <a:lnSpc>
                <a:spcPct val="85000"/>
              </a:lnSpc>
              <a:spcBef>
                <a:spcPct val="30000"/>
              </a:spcBef>
              <a:spcAft>
                <a:spcPct val="10000"/>
              </a:spcAft>
              <a:buClr>
                <a:schemeClr val="folHlink"/>
              </a:buClr>
              <a:buFontTx/>
              <a:buChar char="-"/>
              <a:defRPr/>
            </a:pPr>
            <a:endParaRPr lang="en-US" kern="0" dirty="0">
              <a:solidFill>
                <a:schemeClr val="tx1"/>
              </a:solidFill>
              <a:latin typeface="Calibri" pitchFamily="34" charset="0"/>
            </a:endParaRPr>
          </a:p>
          <a:p>
            <a:pPr marL="800100" lvl="1" indent="-342900" algn="l">
              <a:lnSpc>
                <a:spcPct val="85000"/>
              </a:lnSpc>
              <a:spcBef>
                <a:spcPct val="30000"/>
              </a:spcBef>
              <a:spcAft>
                <a:spcPct val="10000"/>
              </a:spcAft>
              <a:buClr>
                <a:schemeClr val="folHlink"/>
              </a:buClr>
              <a:buFontTx/>
              <a:buChar char="-"/>
              <a:defRPr/>
            </a:pPr>
            <a:endParaRPr lang="en-US" sz="2800" kern="0" dirty="0">
              <a:solidFill>
                <a:schemeClr val="tx1"/>
              </a:solidFill>
              <a:latin typeface="Calibri" pitchFamily="34" charset="0"/>
            </a:endParaRPr>
          </a:p>
          <a:p>
            <a:pPr marL="342900" indent="-342900" algn="l">
              <a:lnSpc>
                <a:spcPct val="85000"/>
              </a:lnSpc>
              <a:spcBef>
                <a:spcPct val="30000"/>
              </a:spcBef>
              <a:spcAft>
                <a:spcPct val="10000"/>
              </a:spcAft>
              <a:buClr>
                <a:schemeClr val="folHlink"/>
              </a:buClr>
              <a:buFontTx/>
              <a:buChar char="-"/>
              <a:defRPr/>
            </a:pPr>
            <a:endParaRPr lang="en-US" sz="2800" kern="0" dirty="0">
              <a:solidFill>
                <a:schemeClr val="tx1"/>
              </a:solidFill>
              <a:latin typeface="Calibri" pitchFamily="34" charset="0"/>
            </a:endParaRPr>
          </a:p>
          <a:p>
            <a:pPr marL="342900" indent="-342900" algn="l">
              <a:lnSpc>
                <a:spcPct val="85000"/>
              </a:lnSpc>
              <a:spcBef>
                <a:spcPct val="30000"/>
              </a:spcBef>
              <a:spcAft>
                <a:spcPct val="10000"/>
              </a:spcAft>
              <a:buClr>
                <a:schemeClr val="folHlink"/>
              </a:buClr>
              <a:buFontTx/>
              <a:buChar char="-"/>
              <a:defRPr/>
            </a:pPr>
            <a:endParaRPr lang="en-US" sz="2800" kern="0" dirty="0">
              <a:solidFill>
                <a:schemeClr val="tx1"/>
              </a:solidFill>
              <a:latin typeface="Calibri" pitchFamily="34" charset="0"/>
            </a:endParaRPr>
          </a:p>
          <a:p>
            <a:pPr marL="342900" indent="-342900" algn="l">
              <a:lnSpc>
                <a:spcPct val="85000"/>
              </a:lnSpc>
              <a:spcBef>
                <a:spcPct val="30000"/>
              </a:spcBef>
              <a:spcAft>
                <a:spcPct val="10000"/>
              </a:spcAft>
              <a:buClr>
                <a:schemeClr val="folHlink"/>
              </a:buClr>
              <a:defRPr/>
            </a:pPr>
            <a:endParaRPr lang="en-US" sz="2800" kern="0" dirty="0">
              <a:solidFill>
                <a:schemeClr val="tx1"/>
              </a:solidFill>
              <a:latin typeface="Calibri" pitchFamily="34" charset="0"/>
            </a:endParaRPr>
          </a:p>
          <a:p>
            <a:pPr marL="342900" indent="-342900" algn="l">
              <a:lnSpc>
                <a:spcPct val="85000"/>
              </a:lnSpc>
              <a:spcBef>
                <a:spcPct val="30000"/>
              </a:spcBef>
              <a:spcAft>
                <a:spcPct val="10000"/>
              </a:spcAft>
              <a:buClr>
                <a:schemeClr val="folHlink"/>
              </a:buClr>
              <a:buFont typeface="Wingdings" pitchFamily="2" charset="2"/>
              <a:buChar char="§"/>
              <a:defRPr/>
            </a:pPr>
            <a:endParaRPr lang="en-US" sz="2800" kern="0" dirty="0">
              <a:solidFill>
                <a:schemeClr val="tx1"/>
              </a:solidFill>
              <a:latin typeface="Calibri" pitchFamily="34" charset="0"/>
            </a:endParaRPr>
          </a:p>
          <a:p>
            <a:pPr marL="342900" indent="-342900" algn="l">
              <a:lnSpc>
                <a:spcPct val="85000"/>
              </a:lnSpc>
              <a:spcBef>
                <a:spcPct val="30000"/>
              </a:spcBef>
              <a:spcAft>
                <a:spcPct val="10000"/>
              </a:spcAft>
              <a:buClr>
                <a:schemeClr val="folHlink"/>
              </a:buClr>
              <a:buFont typeface="Wingdings" pitchFamily="2" charset="2"/>
              <a:buChar char="§"/>
              <a:defRPr/>
            </a:pPr>
            <a:endParaRPr lang="en-US" sz="2800" kern="0" dirty="0">
              <a:solidFill>
                <a:schemeClr val="tx1"/>
              </a:solidFill>
              <a:latin typeface="Calibri" pitchFamily="34" charset="0"/>
            </a:endParaRPr>
          </a:p>
          <a:p>
            <a:pPr marL="342900" indent="-342900" algn="l">
              <a:lnSpc>
                <a:spcPct val="85000"/>
              </a:lnSpc>
              <a:spcBef>
                <a:spcPct val="30000"/>
              </a:spcBef>
              <a:spcAft>
                <a:spcPct val="10000"/>
              </a:spcAft>
              <a:buClr>
                <a:schemeClr val="folHlink"/>
              </a:buClr>
              <a:buFont typeface="Wingdings" pitchFamily="2" charset="2"/>
              <a:buNone/>
              <a:defRPr/>
            </a:pPr>
            <a:endParaRPr lang="en-US" sz="2800" kern="0" dirty="0">
              <a:solidFill>
                <a:schemeClr val="tx1"/>
              </a:solidFill>
              <a:latin typeface="Calibri" pitchFamily="34" charset="0"/>
            </a:endParaRPr>
          </a:p>
          <a:p>
            <a:pPr marL="342900" indent="-342900" algn="l">
              <a:lnSpc>
                <a:spcPct val="85000"/>
              </a:lnSpc>
              <a:spcBef>
                <a:spcPct val="30000"/>
              </a:spcBef>
              <a:spcAft>
                <a:spcPct val="10000"/>
              </a:spcAft>
              <a:buClr>
                <a:schemeClr val="folHlink"/>
              </a:buClr>
              <a:buFont typeface="Wingdings" pitchFamily="2" charset="2"/>
              <a:buChar char="§"/>
              <a:defRPr/>
            </a:pPr>
            <a:endParaRPr lang="en-US" sz="2800" kern="0" dirty="0">
              <a:solidFill>
                <a:schemeClr val="tx1"/>
              </a:solidFill>
              <a:latin typeface="Calibri" pitchFamily="34" charset="0"/>
            </a:endParaRPr>
          </a:p>
        </p:txBody>
      </p:sp>
      <p:sp>
        <p:nvSpPr>
          <p:cNvPr id="8" name="Text Box 495"/>
          <p:cNvSpPr txBox="1">
            <a:spLocks noChangeArrowheads="1"/>
          </p:cNvSpPr>
          <p:nvPr/>
        </p:nvSpPr>
        <p:spPr bwMode="auto">
          <a:xfrm>
            <a:off x="6629446" y="152400"/>
            <a:ext cx="3218510" cy="338554"/>
          </a:xfrm>
          <a:prstGeom prst="rect">
            <a:avLst/>
          </a:prstGeom>
          <a:noFill/>
          <a:ln w="9525">
            <a:noFill/>
            <a:miter lim="800000"/>
            <a:headEnd/>
            <a:tailEnd/>
          </a:ln>
        </p:spPr>
        <p:txBody>
          <a:bodyPr wrap="none">
            <a:spAutoFit/>
          </a:bodyPr>
          <a:lstStyle/>
          <a:p>
            <a:pPr marL="457200" indent="-457200" algn="l"/>
            <a:r>
              <a:rPr lang="nl-BE" sz="1600" dirty="0" smtClean="0">
                <a:solidFill>
                  <a:schemeClr val="tx1"/>
                </a:solidFill>
              </a:rPr>
              <a:t>7. </a:t>
            </a:r>
            <a:r>
              <a:rPr lang="nl-BE" sz="1600" dirty="0" err="1" smtClean="0">
                <a:solidFill>
                  <a:schemeClr val="tx1"/>
                </a:solidFill>
              </a:rPr>
              <a:t>Scalability</a:t>
            </a:r>
            <a:r>
              <a:rPr lang="nl-BE" sz="1600" dirty="0" smtClean="0">
                <a:solidFill>
                  <a:schemeClr val="tx1"/>
                </a:solidFill>
              </a:rPr>
              <a:t> and High </a:t>
            </a:r>
            <a:r>
              <a:rPr lang="nl-BE" sz="1600" dirty="0" err="1" smtClean="0">
                <a:solidFill>
                  <a:schemeClr val="tx1"/>
                </a:solidFill>
              </a:rPr>
              <a:t>Availability</a:t>
            </a:r>
            <a:endParaRPr lang="nl-BE" sz="16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2000"/>
                                        <p:tgtEl>
                                          <p:spTgt spid="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20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20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98884" y="44624"/>
            <a:ext cx="5826125" cy="477838"/>
          </a:xfrm>
        </p:spPr>
        <p:txBody>
          <a:bodyPr/>
          <a:lstStyle/>
          <a:p>
            <a:pPr algn="l"/>
            <a:r>
              <a:rPr lang="en-US" sz="2400" b="1" dirty="0" smtClean="0"/>
              <a:t>Horizontal Scalability</a:t>
            </a:r>
          </a:p>
        </p:txBody>
      </p:sp>
      <p:sp>
        <p:nvSpPr>
          <p:cNvPr id="40963" name="Slide Number Placeholder 3"/>
          <p:cNvSpPr>
            <a:spLocks noGrp="1"/>
          </p:cNvSpPr>
          <p:nvPr>
            <p:ph type="sldNum" sz="quarter" idx="10"/>
          </p:nvPr>
        </p:nvSpPr>
        <p:spPr>
          <a:noFill/>
        </p:spPr>
        <p:txBody>
          <a:bodyPr/>
          <a:lstStyle/>
          <a:p>
            <a:fld id="{B89D4521-297D-4763-AB6A-2EFFF3883046}" type="slidenum">
              <a:rPr lang="en-GB" smtClean="0"/>
              <a:pPr/>
              <a:t>53</a:t>
            </a:fld>
            <a:endParaRPr lang="en-GB" smtClean="0"/>
          </a:p>
        </p:txBody>
      </p:sp>
      <p:sp>
        <p:nvSpPr>
          <p:cNvPr id="6" name="Content Placeholder 2"/>
          <p:cNvSpPr>
            <a:spLocks noGrp="1"/>
          </p:cNvSpPr>
          <p:nvPr>
            <p:ph idx="1"/>
          </p:nvPr>
        </p:nvSpPr>
        <p:spPr>
          <a:xfrm>
            <a:off x="1082675" y="1103313"/>
            <a:ext cx="7613153" cy="597495"/>
          </a:xfrm>
          <a:noFill/>
          <a:ln w="38100">
            <a:solidFill>
              <a:schemeClr val="accent1">
                <a:lumMod val="50000"/>
              </a:schemeClr>
            </a:solidFill>
          </a:ln>
        </p:spPr>
        <p:txBody>
          <a:bodyPr/>
          <a:lstStyle/>
          <a:p>
            <a:pPr>
              <a:defRPr/>
            </a:pPr>
            <a:r>
              <a:rPr lang="en-US" sz="2400" dirty="0" smtClean="0"/>
              <a:t>adding more computational nodes to distributed system</a:t>
            </a:r>
          </a:p>
          <a:p>
            <a:pPr>
              <a:buFont typeface="Wingdings" pitchFamily="2" charset="2"/>
              <a:buNone/>
              <a:defRPr/>
            </a:pPr>
            <a:endParaRPr lang="en-US" sz="2400" dirty="0" smtClean="0"/>
          </a:p>
          <a:p>
            <a:pPr>
              <a:defRPr/>
            </a:pPr>
            <a:endParaRPr lang="en-US" sz="2400" dirty="0" smtClean="0"/>
          </a:p>
          <a:p>
            <a:pPr>
              <a:buFont typeface="Wingdings" pitchFamily="2" charset="2"/>
              <a:buNone/>
              <a:defRPr/>
            </a:pPr>
            <a:endParaRPr lang="en-US" sz="2400" dirty="0" smtClean="0"/>
          </a:p>
          <a:p>
            <a:pPr>
              <a:defRPr/>
            </a:pPr>
            <a:endParaRPr lang="en-US" sz="2400" dirty="0" smtClean="0"/>
          </a:p>
        </p:txBody>
      </p:sp>
      <p:sp>
        <p:nvSpPr>
          <p:cNvPr id="7" name="Content Placeholder 2"/>
          <p:cNvSpPr txBox="1">
            <a:spLocks/>
          </p:cNvSpPr>
          <p:nvPr/>
        </p:nvSpPr>
        <p:spPr bwMode="auto">
          <a:xfrm>
            <a:off x="1023938" y="3173413"/>
            <a:ext cx="8878887" cy="1441450"/>
          </a:xfrm>
          <a:prstGeom prst="rect">
            <a:avLst/>
          </a:prstGeom>
          <a:noFill/>
          <a:ln w="9525">
            <a:noFill/>
            <a:miter lim="800000"/>
            <a:headEnd/>
            <a:tailEnd/>
          </a:ln>
        </p:spPr>
        <p:txBody>
          <a:bodyPr lIns="92075" tIns="46038" rIns="92075" bIns="46038"/>
          <a:lstStyle/>
          <a:p>
            <a:pPr marL="342900" indent="-342900" algn="l">
              <a:lnSpc>
                <a:spcPct val="85000"/>
              </a:lnSpc>
              <a:spcBef>
                <a:spcPct val="30000"/>
              </a:spcBef>
              <a:spcAft>
                <a:spcPct val="10000"/>
              </a:spcAft>
              <a:buClr>
                <a:schemeClr val="folHlink"/>
              </a:buClr>
              <a:defRPr/>
            </a:pPr>
            <a:r>
              <a:rPr lang="en-US" sz="2800" u="sng" kern="0" dirty="0">
                <a:solidFill>
                  <a:schemeClr val="tx1"/>
                </a:solidFill>
                <a:latin typeface="Calibri" pitchFamily="34" charset="0"/>
              </a:rPr>
              <a:t>Techniques</a:t>
            </a:r>
            <a:r>
              <a:rPr lang="en-US" sz="2800" kern="0" dirty="0">
                <a:solidFill>
                  <a:schemeClr val="tx1"/>
                </a:solidFill>
                <a:latin typeface="Calibri" pitchFamily="34" charset="0"/>
              </a:rPr>
              <a:t>:</a:t>
            </a:r>
          </a:p>
          <a:p>
            <a:pPr marL="342900" indent="-342900" algn="l">
              <a:lnSpc>
                <a:spcPct val="85000"/>
              </a:lnSpc>
              <a:spcBef>
                <a:spcPct val="30000"/>
              </a:spcBef>
              <a:spcAft>
                <a:spcPct val="10000"/>
              </a:spcAft>
              <a:buClr>
                <a:schemeClr val="folHlink"/>
              </a:buClr>
              <a:buFontTx/>
              <a:buChar char="-"/>
              <a:defRPr/>
            </a:pPr>
            <a:r>
              <a:rPr lang="en-US" sz="2800" kern="0" dirty="0">
                <a:solidFill>
                  <a:schemeClr val="tx1"/>
                </a:solidFill>
                <a:latin typeface="Calibri" pitchFamily="34" charset="0"/>
              </a:rPr>
              <a:t>Master/slave techniques </a:t>
            </a:r>
          </a:p>
          <a:p>
            <a:pPr marL="342900" indent="-342900" algn="l">
              <a:lnSpc>
                <a:spcPct val="85000"/>
              </a:lnSpc>
              <a:spcBef>
                <a:spcPct val="30000"/>
              </a:spcBef>
              <a:spcAft>
                <a:spcPct val="10000"/>
              </a:spcAft>
              <a:buClr>
                <a:schemeClr val="folHlink"/>
              </a:buClr>
              <a:buFontTx/>
              <a:buChar char="-"/>
              <a:defRPr/>
            </a:pPr>
            <a:r>
              <a:rPr lang="en-US" sz="2800" kern="0" dirty="0">
                <a:solidFill>
                  <a:schemeClr val="tx1"/>
                </a:solidFill>
                <a:latin typeface="Calibri" pitchFamily="34" charset="0"/>
              </a:rPr>
              <a:t>Partitioning of data on the available nodes </a:t>
            </a:r>
            <a:br>
              <a:rPr lang="en-US" sz="2800" kern="0" dirty="0">
                <a:solidFill>
                  <a:schemeClr val="tx1"/>
                </a:solidFill>
                <a:latin typeface="Calibri" pitchFamily="34" charset="0"/>
              </a:rPr>
            </a:br>
            <a:r>
              <a:rPr lang="en-US" sz="2800" kern="0" dirty="0">
                <a:solidFill>
                  <a:schemeClr val="tx1"/>
                </a:solidFill>
                <a:latin typeface="Calibri" pitchFamily="34" charset="0"/>
              </a:rPr>
              <a:t>(e.g. Distributed Hash Tables)</a:t>
            </a:r>
          </a:p>
          <a:p>
            <a:pPr marL="342900" indent="-342900" algn="l">
              <a:lnSpc>
                <a:spcPct val="85000"/>
              </a:lnSpc>
              <a:spcBef>
                <a:spcPct val="30000"/>
              </a:spcBef>
              <a:spcAft>
                <a:spcPct val="10000"/>
              </a:spcAft>
              <a:buClr>
                <a:schemeClr val="folHlink"/>
              </a:buClr>
              <a:buFontTx/>
              <a:buChar char="-"/>
              <a:defRPr/>
            </a:pPr>
            <a:r>
              <a:rPr lang="en-US" sz="2800" kern="0" dirty="0" err="1">
                <a:solidFill>
                  <a:schemeClr val="tx1"/>
                </a:solidFill>
                <a:latin typeface="Calibri" pitchFamily="34" charset="0"/>
              </a:rPr>
              <a:t>NoSQL</a:t>
            </a:r>
            <a:r>
              <a:rPr lang="en-US" sz="2800" kern="0" dirty="0">
                <a:solidFill>
                  <a:schemeClr val="tx1"/>
                </a:solidFill>
                <a:latin typeface="Calibri" pitchFamily="34" charset="0"/>
              </a:rPr>
              <a:t>-based systems in particular allow for horizontal scaling</a:t>
            </a:r>
            <a:endParaRPr lang="en-US" kern="0" dirty="0">
              <a:solidFill>
                <a:schemeClr val="tx1"/>
              </a:solidFill>
              <a:latin typeface="Calibri" pitchFamily="34" charset="0"/>
            </a:endParaRPr>
          </a:p>
          <a:p>
            <a:pPr marL="800100" lvl="1" indent="-342900" algn="l">
              <a:lnSpc>
                <a:spcPct val="85000"/>
              </a:lnSpc>
              <a:spcBef>
                <a:spcPct val="30000"/>
              </a:spcBef>
              <a:spcAft>
                <a:spcPct val="10000"/>
              </a:spcAft>
              <a:buClr>
                <a:schemeClr val="folHlink"/>
              </a:buClr>
              <a:buFontTx/>
              <a:buChar char="-"/>
              <a:defRPr/>
            </a:pPr>
            <a:endParaRPr lang="en-US" sz="2800" kern="0" dirty="0">
              <a:solidFill>
                <a:schemeClr val="tx1"/>
              </a:solidFill>
              <a:latin typeface="Calibri" pitchFamily="34" charset="0"/>
            </a:endParaRPr>
          </a:p>
          <a:p>
            <a:pPr marL="342900" indent="-342900" algn="l">
              <a:lnSpc>
                <a:spcPct val="85000"/>
              </a:lnSpc>
              <a:spcBef>
                <a:spcPct val="30000"/>
              </a:spcBef>
              <a:spcAft>
                <a:spcPct val="10000"/>
              </a:spcAft>
              <a:buClr>
                <a:schemeClr val="folHlink"/>
              </a:buClr>
              <a:buFontTx/>
              <a:buChar char="-"/>
              <a:defRPr/>
            </a:pPr>
            <a:endParaRPr lang="en-US" sz="2800" kern="0" dirty="0">
              <a:solidFill>
                <a:schemeClr val="tx1"/>
              </a:solidFill>
              <a:latin typeface="Calibri" pitchFamily="34" charset="0"/>
            </a:endParaRPr>
          </a:p>
          <a:p>
            <a:pPr marL="342900" indent="-342900" algn="l">
              <a:lnSpc>
                <a:spcPct val="85000"/>
              </a:lnSpc>
              <a:spcBef>
                <a:spcPct val="30000"/>
              </a:spcBef>
              <a:spcAft>
                <a:spcPct val="10000"/>
              </a:spcAft>
              <a:buClr>
                <a:schemeClr val="folHlink"/>
              </a:buClr>
              <a:buFontTx/>
              <a:buChar char="-"/>
              <a:defRPr/>
            </a:pPr>
            <a:endParaRPr lang="en-US" sz="2800" kern="0" dirty="0">
              <a:solidFill>
                <a:schemeClr val="tx1"/>
              </a:solidFill>
              <a:latin typeface="Calibri" pitchFamily="34" charset="0"/>
            </a:endParaRPr>
          </a:p>
          <a:p>
            <a:pPr marL="342900" indent="-342900" algn="l">
              <a:lnSpc>
                <a:spcPct val="85000"/>
              </a:lnSpc>
              <a:spcBef>
                <a:spcPct val="30000"/>
              </a:spcBef>
              <a:spcAft>
                <a:spcPct val="10000"/>
              </a:spcAft>
              <a:buClr>
                <a:schemeClr val="folHlink"/>
              </a:buClr>
              <a:defRPr/>
            </a:pPr>
            <a:endParaRPr lang="en-US" sz="2800" kern="0" dirty="0">
              <a:solidFill>
                <a:schemeClr val="tx1"/>
              </a:solidFill>
              <a:latin typeface="Calibri" pitchFamily="34" charset="0"/>
            </a:endParaRPr>
          </a:p>
          <a:p>
            <a:pPr marL="342900" indent="-342900" algn="l">
              <a:lnSpc>
                <a:spcPct val="85000"/>
              </a:lnSpc>
              <a:spcBef>
                <a:spcPct val="30000"/>
              </a:spcBef>
              <a:spcAft>
                <a:spcPct val="10000"/>
              </a:spcAft>
              <a:buClr>
                <a:schemeClr val="folHlink"/>
              </a:buClr>
              <a:buFont typeface="Wingdings" pitchFamily="2" charset="2"/>
              <a:buChar char="§"/>
              <a:defRPr/>
            </a:pPr>
            <a:endParaRPr lang="en-US" sz="2800" kern="0" dirty="0">
              <a:solidFill>
                <a:schemeClr val="tx1"/>
              </a:solidFill>
              <a:latin typeface="Calibri" pitchFamily="34" charset="0"/>
            </a:endParaRPr>
          </a:p>
          <a:p>
            <a:pPr marL="342900" indent="-342900" algn="l">
              <a:lnSpc>
                <a:spcPct val="85000"/>
              </a:lnSpc>
              <a:spcBef>
                <a:spcPct val="30000"/>
              </a:spcBef>
              <a:spcAft>
                <a:spcPct val="10000"/>
              </a:spcAft>
              <a:buClr>
                <a:schemeClr val="folHlink"/>
              </a:buClr>
              <a:buFont typeface="Wingdings" pitchFamily="2" charset="2"/>
              <a:buChar char="§"/>
              <a:defRPr/>
            </a:pPr>
            <a:endParaRPr lang="en-US" sz="2800" kern="0" dirty="0">
              <a:solidFill>
                <a:schemeClr val="tx1"/>
              </a:solidFill>
              <a:latin typeface="Calibri" pitchFamily="34" charset="0"/>
            </a:endParaRPr>
          </a:p>
          <a:p>
            <a:pPr marL="342900" indent="-342900" algn="l">
              <a:lnSpc>
                <a:spcPct val="85000"/>
              </a:lnSpc>
              <a:spcBef>
                <a:spcPct val="30000"/>
              </a:spcBef>
              <a:spcAft>
                <a:spcPct val="10000"/>
              </a:spcAft>
              <a:buClr>
                <a:schemeClr val="folHlink"/>
              </a:buClr>
              <a:buFont typeface="Wingdings" pitchFamily="2" charset="2"/>
              <a:buNone/>
              <a:defRPr/>
            </a:pPr>
            <a:endParaRPr lang="en-US" sz="2800" kern="0" dirty="0">
              <a:solidFill>
                <a:schemeClr val="tx1"/>
              </a:solidFill>
              <a:latin typeface="Calibri" pitchFamily="34" charset="0"/>
            </a:endParaRPr>
          </a:p>
          <a:p>
            <a:pPr marL="342900" indent="-342900" algn="l">
              <a:lnSpc>
                <a:spcPct val="85000"/>
              </a:lnSpc>
              <a:spcBef>
                <a:spcPct val="30000"/>
              </a:spcBef>
              <a:spcAft>
                <a:spcPct val="10000"/>
              </a:spcAft>
              <a:buClr>
                <a:schemeClr val="folHlink"/>
              </a:buClr>
              <a:buFont typeface="Wingdings" pitchFamily="2" charset="2"/>
              <a:buChar char="§"/>
              <a:defRPr/>
            </a:pPr>
            <a:endParaRPr lang="en-US" sz="2800" kern="0" dirty="0">
              <a:solidFill>
                <a:schemeClr val="tx1"/>
              </a:solidFill>
              <a:latin typeface="Calibri" pitchFamily="34" charset="0"/>
            </a:endParaRPr>
          </a:p>
        </p:txBody>
      </p:sp>
      <p:sp>
        <p:nvSpPr>
          <p:cNvPr id="8" name="Text Box 495"/>
          <p:cNvSpPr txBox="1">
            <a:spLocks noChangeArrowheads="1"/>
          </p:cNvSpPr>
          <p:nvPr/>
        </p:nvSpPr>
        <p:spPr bwMode="auto">
          <a:xfrm>
            <a:off x="6629446" y="152400"/>
            <a:ext cx="3218510" cy="338554"/>
          </a:xfrm>
          <a:prstGeom prst="rect">
            <a:avLst/>
          </a:prstGeom>
          <a:noFill/>
          <a:ln w="9525">
            <a:noFill/>
            <a:miter lim="800000"/>
            <a:headEnd/>
            <a:tailEnd/>
          </a:ln>
        </p:spPr>
        <p:txBody>
          <a:bodyPr wrap="none">
            <a:spAutoFit/>
          </a:bodyPr>
          <a:lstStyle/>
          <a:p>
            <a:pPr marL="457200" indent="-457200" algn="l"/>
            <a:r>
              <a:rPr lang="nl-BE" sz="1600" dirty="0" smtClean="0">
                <a:solidFill>
                  <a:schemeClr val="tx1"/>
                </a:solidFill>
              </a:rPr>
              <a:t>7. </a:t>
            </a:r>
            <a:r>
              <a:rPr lang="nl-BE" sz="1600" dirty="0" err="1" smtClean="0">
                <a:solidFill>
                  <a:schemeClr val="tx1"/>
                </a:solidFill>
              </a:rPr>
              <a:t>Scalability</a:t>
            </a:r>
            <a:r>
              <a:rPr lang="nl-BE" sz="1600" dirty="0" smtClean="0">
                <a:solidFill>
                  <a:schemeClr val="tx1"/>
                </a:solidFill>
              </a:rPr>
              <a:t> and High </a:t>
            </a:r>
            <a:r>
              <a:rPr lang="nl-BE" sz="1600" dirty="0" err="1" smtClean="0">
                <a:solidFill>
                  <a:schemeClr val="tx1"/>
                </a:solidFill>
              </a:rPr>
              <a:t>Availability</a:t>
            </a:r>
            <a:endParaRPr lang="nl-BE" sz="16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p:cTn id="7" dur="500" fill="hold"/>
                                        <p:tgtEl>
                                          <p:spTgt spid="6">
                                            <p:bg/>
                                          </p:spTgt>
                                        </p:tgtEl>
                                        <p:attrNameLst>
                                          <p:attrName>ppt_w</p:attrName>
                                        </p:attrNameLst>
                                      </p:cBhvr>
                                      <p:tavLst>
                                        <p:tav tm="0">
                                          <p:val>
                                            <p:fltVal val="0"/>
                                          </p:val>
                                        </p:tav>
                                        <p:tav tm="100000">
                                          <p:val>
                                            <p:strVal val="#ppt_w"/>
                                          </p:val>
                                        </p:tav>
                                      </p:tavLst>
                                    </p:anim>
                                    <p:anim calcmode="lin" valueType="num">
                                      <p:cBhvr>
                                        <p:cTn id="8" dur="500" fill="hold"/>
                                        <p:tgtEl>
                                          <p:spTgt spid="6">
                                            <p:bg/>
                                          </p:spTgt>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p:cTn id="11"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6">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26876" y="0"/>
            <a:ext cx="5826125" cy="477838"/>
          </a:xfrm>
        </p:spPr>
        <p:txBody>
          <a:bodyPr/>
          <a:lstStyle/>
          <a:p>
            <a:pPr algn="l"/>
            <a:r>
              <a:rPr lang="en-US" sz="2400" b="1" dirty="0" smtClean="0"/>
              <a:t>High Availability</a:t>
            </a:r>
          </a:p>
        </p:txBody>
      </p:sp>
      <p:sp>
        <p:nvSpPr>
          <p:cNvPr id="43011" name="Slide Number Placeholder 3"/>
          <p:cNvSpPr>
            <a:spLocks noGrp="1"/>
          </p:cNvSpPr>
          <p:nvPr>
            <p:ph type="sldNum" sz="quarter" idx="10"/>
          </p:nvPr>
        </p:nvSpPr>
        <p:spPr>
          <a:noFill/>
        </p:spPr>
        <p:txBody>
          <a:bodyPr/>
          <a:lstStyle/>
          <a:p>
            <a:fld id="{51FEB607-5DFC-4D90-958C-995863BF504D}" type="slidenum">
              <a:rPr lang="en-GB" smtClean="0"/>
              <a:pPr/>
              <a:t>54</a:t>
            </a:fld>
            <a:endParaRPr lang="en-GB" smtClean="0"/>
          </a:p>
        </p:txBody>
      </p:sp>
      <p:sp>
        <p:nvSpPr>
          <p:cNvPr id="6" name="Content Placeholder 2"/>
          <p:cNvSpPr txBox="1">
            <a:spLocks/>
          </p:cNvSpPr>
          <p:nvPr/>
        </p:nvSpPr>
        <p:spPr bwMode="auto">
          <a:xfrm>
            <a:off x="1082675" y="1103313"/>
            <a:ext cx="6416675" cy="1016000"/>
          </a:xfrm>
          <a:prstGeom prst="rect">
            <a:avLst/>
          </a:prstGeom>
          <a:noFill/>
          <a:ln w="38100">
            <a:solidFill>
              <a:schemeClr val="accent1">
                <a:lumMod val="50000"/>
              </a:schemeClr>
            </a:solidFill>
            <a:miter lim="800000"/>
            <a:headEnd/>
            <a:tailEnd/>
          </a:ln>
        </p:spPr>
        <p:txBody>
          <a:bodyPr lIns="92075" tIns="46038" rIns="92075" bIns="46038"/>
          <a:lstStyle/>
          <a:p>
            <a:pPr marL="342900" indent="-342900" algn="l">
              <a:lnSpc>
                <a:spcPct val="85000"/>
              </a:lnSpc>
              <a:spcBef>
                <a:spcPct val="30000"/>
              </a:spcBef>
              <a:spcAft>
                <a:spcPct val="10000"/>
              </a:spcAft>
              <a:buClr>
                <a:srgbClr val="000099"/>
              </a:buClr>
              <a:buFont typeface="Wingdings" pitchFamily="2" charset="2"/>
              <a:buChar char="§"/>
              <a:defRPr/>
            </a:pPr>
            <a:r>
              <a:rPr lang="en-US" sz="2800" kern="0" dirty="0">
                <a:solidFill>
                  <a:srgbClr val="080808"/>
                </a:solidFill>
                <a:latin typeface="Calibri" pitchFamily="34" charset="0"/>
              </a:rPr>
              <a:t>the property of a distributed system to handle hardware and software failures</a:t>
            </a:r>
          </a:p>
          <a:p>
            <a:pPr marL="342900" indent="-342900" algn="l">
              <a:lnSpc>
                <a:spcPct val="85000"/>
              </a:lnSpc>
              <a:spcBef>
                <a:spcPct val="30000"/>
              </a:spcBef>
              <a:spcAft>
                <a:spcPct val="10000"/>
              </a:spcAft>
              <a:buClr>
                <a:schemeClr val="folHlink"/>
              </a:buClr>
              <a:buFont typeface="Wingdings" pitchFamily="2" charset="2"/>
              <a:buNone/>
              <a:defRPr/>
            </a:pPr>
            <a:endParaRPr lang="en-US" sz="2800" kern="0" dirty="0">
              <a:solidFill>
                <a:schemeClr val="tx1"/>
              </a:solidFill>
              <a:latin typeface="Calibri" pitchFamily="34" charset="0"/>
            </a:endParaRPr>
          </a:p>
          <a:p>
            <a:pPr marL="342900" indent="-342900" algn="l">
              <a:lnSpc>
                <a:spcPct val="85000"/>
              </a:lnSpc>
              <a:spcBef>
                <a:spcPct val="30000"/>
              </a:spcBef>
              <a:spcAft>
                <a:spcPct val="10000"/>
              </a:spcAft>
              <a:buClr>
                <a:schemeClr val="folHlink"/>
              </a:buClr>
              <a:buFont typeface="Wingdings" pitchFamily="2" charset="2"/>
              <a:buChar char="§"/>
              <a:defRPr/>
            </a:pPr>
            <a:endParaRPr lang="en-US" sz="2800" kern="0" dirty="0">
              <a:solidFill>
                <a:schemeClr val="tx1"/>
              </a:solidFill>
              <a:latin typeface="Calibri" pitchFamily="34" charset="0"/>
            </a:endParaRPr>
          </a:p>
          <a:p>
            <a:pPr marL="342900" indent="-342900" algn="l">
              <a:lnSpc>
                <a:spcPct val="85000"/>
              </a:lnSpc>
              <a:spcBef>
                <a:spcPct val="30000"/>
              </a:spcBef>
              <a:spcAft>
                <a:spcPct val="10000"/>
              </a:spcAft>
              <a:buClr>
                <a:schemeClr val="folHlink"/>
              </a:buClr>
              <a:buFont typeface="Wingdings" pitchFamily="2" charset="2"/>
              <a:buNone/>
              <a:defRPr/>
            </a:pPr>
            <a:endParaRPr lang="en-US" sz="2800" kern="0" dirty="0">
              <a:solidFill>
                <a:schemeClr val="tx1"/>
              </a:solidFill>
              <a:latin typeface="Calibri" pitchFamily="34" charset="0"/>
            </a:endParaRPr>
          </a:p>
          <a:p>
            <a:pPr marL="342900" indent="-342900" algn="l">
              <a:lnSpc>
                <a:spcPct val="85000"/>
              </a:lnSpc>
              <a:spcBef>
                <a:spcPct val="30000"/>
              </a:spcBef>
              <a:spcAft>
                <a:spcPct val="10000"/>
              </a:spcAft>
              <a:buClr>
                <a:schemeClr val="folHlink"/>
              </a:buClr>
              <a:buFont typeface="Wingdings" pitchFamily="2" charset="2"/>
              <a:buChar char="§"/>
              <a:defRPr/>
            </a:pPr>
            <a:endParaRPr lang="en-US" sz="2800" kern="0" dirty="0">
              <a:solidFill>
                <a:schemeClr val="tx1"/>
              </a:solidFill>
              <a:latin typeface="Calibri" pitchFamily="34" charset="0"/>
            </a:endParaRPr>
          </a:p>
        </p:txBody>
      </p:sp>
      <p:sp>
        <p:nvSpPr>
          <p:cNvPr id="7" name="Content Placeholder 2"/>
          <p:cNvSpPr txBox="1">
            <a:spLocks/>
          </p:cNvSpPr>
          <p:nvPr/>
        </p:nvSpPr>
        <p:spPr bwMode="auto">
          <a:xfrm>
            <a:off x="1023938" y="2492375"/>
            <a:ext cx="8878887" cy="1441450"/>
          </a:xfrm>
          <a:prstGeom prst="rect">
            <a:avLst/>
          </a:prstGeom>
          <a:noFill/>
          <a:ln w="9525">
            <a:noFill/>
            <a:miter lim="800000"/>
            <a:headEnd/>
            <a:tailEnd/>
          </a:ln>
        </p:spPr>
        <p:txBody>
          <a:bodyPr lIns="92075" tIns="46038" rIns="92075" bIns="46038"/>
          <a:lstStyle/>
          <a:p>
            <a:pPr marL="342900" indent="-342900" algn="l">
              <a:lnSpc>
                <a:spcPct val="85000"/>
              </a:lnSpc>
              <a:spcBef>
                <a:spcPct val="30000"/>
              </a:spcBef>
              <a:spcAft>
                <a:spcPct val="10000"/>
              </a:spcAft>
              <a:buClr>
                <a:schemeClr val="folHlink"/>
              </a:buClr>
              <a:defRPr/>
            </a:pPr>
            <a:r>
              <a:rPr lang="en-US" sz="2800" u="sng" kern="0" dirty="0">
                <a:solidFill>
                  <a:schemeClr val="tx1"/>
                </a:solidFill>
                <a:latin typeface="Calibri" pitchFamily="34" charset="0"/>
              </a:rPr>
              <a:t>Techniques</a:t>
            </a:r>
            <a:r>
              <a:rPr lang="en-US" sz="2800" kern="0" dirty="0">
                <a:solidFill>
                  <a:schemeClr val="tx1"/>
                </a:solidFill>
                <a:latin typeface="Calibri" pitchFamily="34" charset="0"/>
              </a:rPr>
              <a:t>:</a:t>
            </a:r>
          </a:p>
          <a:p>
            <a:pPr marL="342900" indent="-342900" algn="l">
              <a:lnSpc>
                <a:spcPct val="85000"/>
              </a:lnSpc>
              <a:spcBef>
                <a:spcPct val="30000"/>
              </a:spcBef>
              <a:spcAft>
                <a:spcPct val="10000"/>
              </a:spcAft>
              <a:buClr>
                <a:schemeClr val="folHlink"/>
              </a:buClr>
              <a:buFontTx/>
              <a:buChar char="-"/>
              <a:defRPr/>
            </a:pPr>
            <a:r>
              <a:rPr lang="en-US" sz="2800" kern="0" dirty="0">
                <a:solidFill>
                  <a:schemeClr val="tx1"/>
                </a:solidFill>
                <a:latin typeface="Calibri" pitchFamily="34" charset="0"/>
              </a:rPr>
              <a:t>Redundancy: software components are available on several locations,</a:t>
            </a:r>
          </a:p>
          <a:p>
            <a:pPr marL="342900" indent="-342900" algn="l">
              <a:lnSpc>
                <a:spcPct val="85000"/>
              </a:lnSpc>
              <a:spcBef>
                <a:spcPct val="30000"/>
              </a:spcBef>
              <a:spcAft>
                <a:spcPct val="10000"/>
              </a:spcAft>
              <a:buClr>
                <a:schemeClr val="folHlink"/>
              </a:buClr>
              <a:buFontTx/>
              <a:buChar char="-"/>
              <a:defRPr/>
            </a:pPr>
            <a:r>
              <a:rPr lang="en-US" sz="2800" kern="0" dirty="0">
                <a:solidFill>
                  <a:schemeClr val="tx1"/>
                </a:solidFill>
                <a:latin typeface="Calibri" pitchFamily="34" charset="0"/>
              </a:rPr>
              <a:t>Failover : when a software component or resource fails, automatic failover to the redundant components</a:t>
            </a:r>
          </a:p>
          <a:p>
            <a:pPr marL="342900" indent="-342900" algn="l">
              <a:lnSpc>
                <a:spcPct val="85000"/>
              </a:lnSpc>
              <a:spcBef>
                <a:spcPct val="30000"/>
              </a:spcBef>
              <a:spcAft>
                <a:spcPct val="10000"/>
              </a:spcAft>
              <a:buClr>
                <a:schemeClr val="folHlink"/>
              </a:buClr>
              <a:buFontTx/>
              <a:buChar char="-"/>
              <a:defRPr/>
            </a:pPr>
            <a:r>
              <a:rPr lang="en-US" sz="2800" kern="0" dirty="0">
                <a:solidFill>
                  <a:schemeClr val="tx1"/>
                </a:solidFill>
                <a:latin typeface="Calibri" pitchFamily="34" charset="0"/>
              </a:rPr>
              <a:t>Replicas: multiple copies of the same data are available.</a:t>
            </a:r>
          </a:p>
          <a:p>
            <a:pPr marL="800100" lvl="1" indent="-342900" algn="l">
              <a:lnSpc>
                <a:spcPct val="85000"/>
              </a:lnSpc>
              <a:spcBef>
                <a:spcPct val="30000"/>
              </a:spcBef>
              <a:spcAft>
                <a:spcPct val="10000"/>
              </a:spcAft>
              <a:buClr>
                <a:schemeClr val="folHlink"/>
              </a:buClr>
              <a:buFontTx/>
              <a:buChar char="-"/>
              <a:defRPr/>
            </a:pPr>
            <a:endParaRPr lang="en-US" sz="2800" kern="0" dirty="0">
              <a:solidFill>
                <a:schemeClr val="tx1"/>
              </a:solidFill>
              <a:latin typeface="Calibri" pitchFamily="34" charset="0"/>
            </a:endParaRPr>
          </a:p>
          <a:p>
            <a:pPr marL="342900" indent="-342900" algn="l">
              <a:lnSpc>
                <a:spcPct val="85000"/>
              </a:lnSpc>
              <a:spcBef>
                <a:spcPct val="30000"/>
              </a:spcBef>
              <a:spcAft>
                <a:spcPct val="10000"/>
              </a:spcAft>
              <a:buClr>
                <a:schemeClr val="folHlink"/>
              </a:buClr>
              <a:buFontTx/>
              <a:buChar char="-"/>
              <a:defRPr/>
            </a:pPr>
            <a:endParaRPr lang="en-US" sz="2800" kern="0" dirty="0">
              <a:solidFill>
                <a:schemeClr val="tx1"/>
              </a:solidFill>
              <a:latin typeface="Calibri" pitchFamily="34" charset="0"/>
            </a:endParaRPr>
          </a:p>
          <a:p>
            <a:pPr marL="342900" indent="-342900" algn="l">
              <a:lnSpc>
                <a:spcPct val="85000"/>
              </a:lnSpc>
              <a:spcBef>
                <a:spcPct val="30000"/>
              </a:spcBef>
              <a:spcAft>
                <a:spcPct val="10000"/>
              </a:spcAft>
              <a:buClr>
                <a:schemeClr val="folHlink"/>
              </a:buClr>
              <a:buFontTx/>
              <a:buChar char="-"/>
              <a:defRPr/>
            </a:pPr>
            <a:endParaRPr lang="en-US" sz="2800" kern="0" dirty="0">
              <a:solidFill>
                <a:schemeClr val="tx1"/>
              </a:solidFill>
              <a:latin typeface="Calibri" pitchFamily="34" charset="0"/>
            </a:endParaRPr>
          </a:p>
          <a:p>
            <a:pPr marL="342900" indent="-342900" algn="l">
              <a:lnSpc>
                <a:spcPct val="85000"/>
              </a:lnSpc>
              <a:spcBef>
                <a:spcPct val="30000"/>
              </a:spcBef>
              <a:spcAft>
                <a:spcPct val="10000"/>
              </a:spcAft>
              <a:buClr>
                <a:schemeClr val="folHlink"/>
              </a:buClr>
              <a:defRPr/>
            </a:pPr>
            <a:endParaRPr lang="en-US" sz="2800" kern="0" dirty="0">
              <a:solidFill>
                <a:schemeClr val="tx1"/>
              </a:solidFill>
              <a:latin typeface="Calibri" pitchFamily="34" charset="0"/>
            </a:endParaRPr>
          </a:p>
          <a:p>
            <a:pPr marL="342900" indent="-342900" algn="l">
              <a:lnSpc>
                <a:spcPct val="85000"/>
              </a:lnSpc>
              <a:spcBef>
                <a:spcPct val="30000"/>
              </a:spcBef>
              <a:spcAft>
                <a:spcPct val="10000"/>
              </a:spcAft>
              <a:buClr>
                <a:schemeClr val="folHlink"/>
              </a:buClr>
              <a:buFont typeface="Wingdings" pitchFamily="2" charset="2"/>
              <a:buChar char="§"/>
              <a:defRPr/>
            </a:pPr>
            <a:endParaRPr lang="en-US" sz="2800" kern="0" dirty="0">
              <a:solidFill>
                <a:schemeClr val="tx1"/>
              </a:solidFill>
              <a:latin typeface="Calibri" pitchFamily="34" charset="0"/>
            </a:endParaRPr>
          </a:p>
          <a:p>
            <a:pPr marL="342900" indent="-342900" algn="l">
              <a:lnSpc>
                <a:spcPct val="85000"/>
              </a:lnSpc>
              <a:spcBef>
                <a:spcPct val="30000"/>
              </a:spcBef>
              <a:spcAft>
                <a:spcPct val="10000"/>
              </a:spcAft>
              <a:buClr>
                <a:schemeClr val="folHlink"/>
              </a:buClr>
              <a:buFont typeface="Wingdings" pitchFamily="2" charset="2"/>
              <a:buChar char="§"/>
              <a:defRPr/>
            </a:pPr>
            <a:endParaRPr lang="en-US" sz="2800" kern="0" dirty="0">
              <a:solidFill>
                <a:schemeClr val="tx1"/>
              </a:solidFill>
              <a:latin typeface="Calibri" pitchFamily="34" charset="0"/>
            </a:endParaRPr>
          </a:p>
          <a:p>
            <a:pPr marL="342900" indent="-342900" algn="l">
              <a:lnSpc>
                <a:spcPct val="85000"/>
              </a:lnSpc>
              <a:spcBef>
                <a:spcPct val="30000"/>
              </a:spcBef>
              <a:spcAft>
                <a:spcPct val="10000"/>
              </a:spcAft>
              <a:buClr>
                <a:schemeClr val="folHlink"/>
              </a:buClr>
              <a:buFont typeface="Wingdings" pitchFamily="2" charset="2"/>
              <a:buNone/>
              <a:defRPr/>
            </a:pPr>
            <a:endParaRPr lang="en-US" sz="2800" kern="0" dirty="0">
              <a:solidFill>
                <a:schemeClr val="tx1"/>
              </a:solidFill>
              <a:latin typeface="Calibri" pitchFamily="34" charset="0"/>
            </a:endParaRPr>
          </a:p>
          <a:p>
            <a:pPr marL="342900" indent="-342900" algn="l">
              <a:lnSpc>
                <a:spcPct val="85000"/>
              </a:lnSpc>
              <a:spcBef>
                <a:spcPct val="30000"/>
              </a:spcBef>
              <a:spcAft>
                <a:spcPct val="10000"/>
              </a:spcAft>
              <a:buClr>
                <a:schemeClr val="folHlink"/>
              </a:buClr>
              <a:buFont typeface="Wingdings" pitchFamily="2" charset="2"/>
              <a:buChar char="§"/>
              <a:defRPr/>
            </a:pPr>
            <a:endParaRPr lang="en-US" sz="2800" kern="0" dirty="0">
              <a:solidFill>
                <a:schemeClr val="tx1"/>
              </a:solidFill>
              <a:latin typeface="Calibri" pitchFamily="34" charset="0"/>
            </a:endParaRPr>
          </a:p>
        </p:txBody>
      </p:sp>
      <p:sp>
        <p:nvSpPr>
          <p:cNvPr id="8" name="Content Placeholder 2"/>
          <p:cNvSpPr txBox="1">
            <a:spLocks/>
          </p:cNvSpPr>
          <p:nvPr/>
        </p:nvSpPr>
        <p:spPr bwMode="auto">
          <a:xfrm>
            <a:off x="1785938" y="5653088"/>
            <a:ext cx="7388225" cy="471487"/>
          </a:xfrm>
          <a:prstGeom prst="rect">
            <a:avLst/>
          </a:prstGeom>
          <a:solidFill>
            <a:srgbClr val="FC6464"/>
          </a:solidFill>
          <a:ln w="9525">
            <a:noFill/>
            <a:miter lim="800000"/>
            <a:headEnd/>
            <a:tailEnd/>
          </a:ln>
        </p:spPr>
        <p:txBody>
          <a:bodyPr lIns="92075" tIns="46038" rIns="92075" bIns="46038"/>
          <a:lstStyle/>
          <a:p>
            <a:pPr marL="342900" indent="-342900" algn="l">
              <a:lnSpc>
                <a:spcPct val="85000"/>
              </a:lnSpc>
              <a:spcBef>
                <a:spcPct val="30000"/>
              </a:spcBef>
              <a:spcAft>
                <a:spcPct val="10000"/>
              </a:spcAft>
              <a:buClr>
                <a:schemeClr val="folHlink"/>
              </a:buClr>
              <a:buFont typeface="Wingdings" pitchFamily="2" charset="2"/>
              <a:buNone/>
              <a:defRPr/>
            </a:pPr>
            <a:r>
              <a:rPr lang="en-US" sz="2800" kern="0" dirty="0">
                <a:solidFill>
                  <a:schemeClr val="tx1"/>
                </a:solidFill>
                <a:latin typeface="Calibri" pitchFamily="34" charset="0"/>
              </a:rPr>
              <a:t>Very often the source of performance problems!</a:t>
            </a:r>
          </a:p>
          <a:p>
            <a:pPr marL="342900" indent="-342900" algn="l">
              <a:lnSpc>
                <a:spcPct val="85000"/>
              </a:lnSpc>
              <a:spcBef>
                <a:spcPct val="30000"/>
              </a:spcBef>
              <a:spcAft>
                <a:spcPct val="10000"/>
              </a:spcAft>
              <a:buClr>
                <a:schemeClr val="folHlink"/>
              </a:buClr>
              <a:buFont typeface="Wingdings" pitchFamily="2" charset="2"/>
              <a:buChar char="§"/>
              <a:defRPr/>
            </a:pPr>
            <a:endParaRPr lang="en-US" sz="2800" kern="0" dirty="0">
              <a:solidFill>
                <a:schemeClr val="tx1"/>
              </a:solidFill>
              <a:latin typeface="Calibri" pitchFamily="34" charset="0"/>
            </a:endParaRPr>
          </a:p>
          <a:p>
            <a:pPr marL="342900" indent="-342900" algn="l">
              <a:lnSpc>
                <a:spcPct val="85000"/>
              </a:lnSpc>
              <a:spcBef>
                <a:spcPct val="30000"/>
              </a:spcBef>
              <a:spcAft>
                <a:spcPct val="10000"/>
              </a:spcAft>
              <a:buClr>
                <a:schemeClr val="folHlink"/>
              </a:buClr>
              <a:buFont typeface="Wingdings" pitchFamily="2" charset="2"/>
              <a:buNone/>
              <a:defRPr/>
            </a:pPr>
            <a:endParaRPr lang="en-US" sz="2800" kern="0" dirty="0">
              <a:solidFill>
                <a:schemeClr val="tx1"/>
              </a:solidFill>
              <a:latin typeface="Calibri" pitchFamily="34" charset="0"/>
            </a:endParaRPr>
          </a:p>
          <a:p>
            <a:pPr marL="342900" indent="-342900" algn="l">
              <a:lnSpc>
                <a:spcPct val="85000"/>
              </a:lnSpc>
              <a:spcBef>
                <a:spcPct val="30000"/>
              </a:spcBef>
              <a:spcAft>
                <a:spcPct val="10000"/>
              </a:spcAft>
              <a:buClr>
                <a:schemeClr val="folHlink"/>
              </a:buClr>
              <a:buFont typeface="Wingdings" pitchFamily="2" charset="2"/>
              <a:buChar char="§"/>
              <a:defRPr/>
            </a:pPr>
            <a:endParaRPr lang="en-US" sz="2800" kern="0" dirty="0">
              <a:solidFill>
                <a:schemeClr val="tx1"/>
              </a:solidFill>
              <a:latin typeface="Calibri" pitchFamily="34" charset="0"/>
            </a:endParaRPr>
          </a:p>
        </p:txBody>
      </p:sp>
      <p:sp>
        <p:nvSpPr>
          <p:cNvPr id="9" name="Text Box 495"/>
          <p:cNvSpPr txBox="1">
            <a:spLocks noChangeArrowheads="1"/>
          </p:cNvSpPr>
          <p:nvPr/>
        </p:nvSpPr>
        <p:spPr bwMode="auto">
          <a:xfrm>
            <a:off x="6629446" y="152400"/>
            <a:ext cx="3218510" cy="338554"/>
          </a:xfrm>
          <a:prstGeom prst="rect">
            <a:avLst/>
          </a:prstGeom>
          <a:noFill/>
          <a:ln w="9525">
            <a:noFill/>
            <a:miter lim="800000"/>
            <a:headEnd/>
            <a:tailEnd/>
          </a:ln>
        </p:spPr>
        <p:txBody>
          <a:bodyPr wrap="none">
            <a:spAutoFit/>
          </a:bodyPr>
          <a:lstStyle/>
          <a:p>
            <a:pPr marL="457200" indent="-457200" algn="l"/>
            <a:r>
              <a:rPr lang="nl-BE" sz="1600" dirty="0" smtClean="0">
                <a:solidFill>
                  <a:schemeClr val="tx1"/>
                </a:solidFill>
              </a:rPr>
              <a:t>7. </a:t>
            </a:r>
            <a:r>
              <a:rPr lang="nl-BE" sz="1600" dirty="0" err="1" smtClean="0">
                <a:solidFill>
                  <a:schemeClr val="tx1"/>
                </a:solidFill>
              </a:rPr>
              <a:t>Scalability</a:t>
            </a:r>
            <a:r>
              <a:rPr lang="nl-BE" sz="1600" dirty="0" smtClean="0">
                <a:solidFill>
                  <a:schemeClr val="tx1"/>
                </a:solidFill>
              </a:rPr>
              <a:t> and High </a:t>
            </a:r>
            <a:r>
              <a:rPr lang="nl-BE" sz="1600" dirty="0" err="1" smtClean="0">
                <a:solidFill>
                  <a:schemeClr val="tx1"/>
                </a:solidFill>
              </a:rPr>
              <a:t>Availability</a:t>
            </a:r>
            <a:endParaRPr lang="nl-BE" sz="16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05407" y="0"/>
            <a:ext cx="5826125" cy="477838"/>
          </a:xfrm>
        </p:spPr>
        <p:txBody>
          <a:bodyPr/>
          <a:lstStyle/>
          <a:p>
            <a:pPr algn="l"/>
            <a:r>
              <a:rPr lang="en-US" sz="2400" b="1" dirty="0" smtClean="0"/>
              <a:t>CAP theorem</a:t>
            </a:r>
          </a:p>
        </p:txBody>
      </p:sp>
      <p:sp>
        <p:nvSpPr>
          <p:cNvPr id="43011" name="Content Placeholder 2"/>
          <p:cNvSpPr>
            <a:spLocks noGrp="1"/>
          </p:cNvSpPr>
          <p:nvPr>
            <p:ph idx="1"/>
          </p:nvPr>
        </p:nvSpPr>
        <p:spPr>
          <a:xfrm>
            <a:off x="419100" y="941388"/>
            <a:ext cx="8928100" cy="3495724"/>
          </a:xfrm>
          <a:noFill/>
          <a:ln w="38100">
            <a:solidFill>
              <a:schemeClr val="accent1">
                <a:lumMod val="50000"/>
              </a:schemeClr>
            </a:solidFill>
          </a:ln>
        </p:spPr>
        <p:txBody>
          <a:bodyPr/>
          <a:lstStyle/>
          <a:p>
            <a:pPr>
              <a:defRPr/>
            </a:pPr>
            <a:r>
              <a:rPr lang="en-US" sz="2800" dirty="0" smtClean="0"/>
              <a:t>A distributed computer system can NOT simultaneously provide all three of the following guarantees:</a:t>
            </a:r>
          </a:p>
          <a:p>
            <a:pPr lvl="1">
              <a:defRPr/>
            </a:pPr>
            <a:r>
              <a:rPr lang="en-US" sz="2400" u="sng" dirty="0" smtClean="0"/>
              <a:t>Consistency</a:t>
            </a:r>
            <a:r>
              <a:rPr lang="en-US" sz="2400" dirty="0" smtClean="0"/>
              <a:t>: all read/write operations must result in a global consistent state,</a:t>
            </a:r>
          </a:p>
          <a:p>
            <a:pPr lvl="1">
              <a:defRPr/>
            </a:pPr>
            <a:r>
              <a:rPr lang="en-US" sz="2400" u="sng" dirty="0" smtClean="0"/>
              <a:t>Availability</a:t>
            </a:r>
            <a:r>
              <a:rPr lang="en-US" sz="2400" dirty="0" smtClean="0"/>
              <a:t>: all requests on non-failed components must get a response,</a:t>
            </a:r>
          </a:p>
          <a:p>
            <a:pPr lvl="1">
              <a:defRPr/>
            </a:pPr>
            <a:r>
              <a:rPr lang="en-US" sz="2400" u="sng" dirty="0" smtClean="0"/>
              <a:t>Partition Tolerance</a:t>
            </a:r>
            <a:r>
              <a:rPr lang="en-US" sz="2400" dirty="0" smtClean="0"/>
              <a:t>: the system continues to operate when nodes are not able to communicate with each other.</a:t>
            </a:r>
            <a:endParaRPr lang="en-US" dirty="0" smtClean="0"/>
          </a:p>
          <a:p>
            <a:pPr>
              <a:defRPr/>
            </a:pPr>
            <a:endParaRPr lang="en-US" dirty="0" smtClean="0"/>
          </a:p>
        </p:txBody>
      </p:sp>
      <p:sp>
        <p:nvSpPr>
          <p:cNvPr id="45060" name="Slide Number Placeholder 3"/>
          <p:cNvSpPr>
            <a:spLocks noGrp="1"/>
          </p:cNvSpPr>
          <p:nvPr>
            <p:ph type="sldNum" sz="quarter" idx="10"/>
          </p:nvPr>
        </p:nvSpPr>
        <p:spPr>
          <a:noFill/>
        </p:spPr>
        <p:txBody>
          <a:bodyPr/>
          <a:lstStyle/>
          <a:p>
            <a:fld id="{772FC755-F866-4415-B2E1-818D9E6F7341}" type="slidenum">
              <a:rPr lang="en-GB" smtClean="0"/>
              <a:pPr/>
              <a:t>55</a:t>
            </a:fld>
            <a:endParaRPr lang="en-GB" smtClean="0"/>
          </a:p>
        </p:txBody>
      </p:sp>
      <p:sp>
        <p:nvSpPr>
          <p:cNvPr id="6" name="TextBox 5"/>
          <p:cNvSpPr txBox="1">
            <a:spLocks noChangeArrowheads="1"/>
          </p:cNvSpPr>
          <p:nvPr/>
        </p:nvSpPr>
        <p:spPr bwMode="auto">
          <a:xfrm>
            <a:off x="198884" y="4725144"/>
            <a:ext cx="9566275" cy="1568450"/>
          </a:xfrm>
          <a:prstGeom prst="rect">
            <a:avLst/>
          </a:prstGeom>
          <a:noFill/>
          <a:ln w="9525">
            <a:noFill/>
            <a:miter lim="800000"/>
            <a:headEnd/>
            <a:tailEnd/>
          </a:ln>
        </p:spPr>
        <p:txBody>
          <a:bodyPr>
            <a:spAutoFit/>
          </a:bodyPr>
          <a:lstStyle/>
          <a:p>
            <a:pPr algn="l"/>
            <a:r>
              <a:rPr lang="en-US" u="sng" dirty="0">
                <a:solidFill>
                  <a:schemeClr val="tx1"/>
                </a:solidFill>
              </a:rPr>
              <a:t>In practice</a:t>
            </a:r>
            <a:r>
              <a:rPr lang="en-US" dirty="0">
                <a:solidFill>
                  <a:schemeClr val="tx1"/>
                </a:solidFill>
              </a:rPr>
              <a:t>: </a:t>
            </a:r>
          </a:p>
          <a:p>
            <a:pPr algn="l"/>
            <a:r>
              <a:rPr lang="en-US" dirty="0">
                <a:solidFill>
                  <a:schemeClr val="tx1"/>
                </a:solidFill>
              </a:rPr>
              <a:t>- the Availability and Consistency guarantees are the most important</a:t>
            </a:r>
          </a:p>
          <a:p>
            <a:pPr algn="l"/>
            <a:r>
              <a:rPr lang="en-US" dirty="0">
                <a:solidFill>
                  <a:schemeClr val="tx1"/>
                </a:solidFill>
              </a:rPr>
              <a:t>- Partition Tolerance or effects of network failures are often neglected.</a:t>
            </a:r>
          </a:p>
          <a:p>
            <a:pPr algn="l"/>
            <a:endParaRPr lang="en-US" dirty="0">
              <a:solidFill>
                <a:schemeClr val="tx1"/>
              </a:solidFill>
            </a:endParaRPr>
          </a:p>
        </p:txBody>
      </p:sp>
      <p:sp>
        <p:nvSpPr>
          <p:cNvPr id="7" name="Text Box 495"/>
          <p:cNvSpPr txBox="1">
            <a:spLocks noChangeArrowheads="1"/>
          </p:cNvSpPr>
          <p:nvPr/>
        </p:nvSpPr>
        <p:spPr bwMode="auto">
          <a:xfrm>
            <a:off x="6629446" y="152400"/>
            <a:ext cx="3218510" cy="338554"/>
          </a:xfrm>
          <a:prstGeom prst="rect">
            <a:avLst/>
          </a:prstGeom>
          <a:noFill/>
          <a:ln w="9525">
            <a:noFill/>
            <a:miter lim="800000"/>
            <a:headEnd/>
            <a:tailEnd/>
          </a:ln>
        </p:spPr>
        <p:txBody>
          <a:bodyPr wrap="none">
            <a:spAutoFit/>
          </a:bodyPr>
          <a:lstStyle/>
          <a:p>
            <a:pPr marL="457200" indent="-457200" algn="l"/>
            <a:r>
              <a:rPr lang="nl-BE" sz="1600" dirty="0" smtClean="0">
                <a:solidFill>
                  <a:schemeClr val="tx1"/>
                </a:solidFill>
              </a:rPr>
              <a:t>7. </a:t>
            </a:r>
            <a:r>
              <a:rPr lang="nl-BE" sz="1600" dirty="0" err="1" smtClean="0">
                <a:solidFill>
                  <a:schemeClr val="tx1"/>
                </a:solidFill>
              </a:rPr>
              <a:t>Scalability</a:t>
            </a:r>
            <a:r>
              <a:rPr lang="nl-BE" sz="1600" dirty="0" smtClean="0">
                <a:solidFill>
                  <a:schemeClr val="tx1"/>
                </a:solidFill>
              </a:rPr>
              <a:t> and High </a:t>
            </a:r>
            <a:r>
              <a:rPr lang="nl-BE" sz="1600" dirty="0" err="1" smtClean="0">
                <a:solidFill>
                  <a:schemeClr val="tx1"/>
                </a:solidFill>
              </a:rPr>
              <a:t>Availability</a:t>
            </a:r>
            <a:endParaRPr lang="nl-BE" sz="16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nimBg="1"/>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Number Placeholder 2"/>
          <p:cNvSpPr>
            <a:spLocks noGrp="1"/>
          </p:cNvSpPr>
          <p:nvPr>
            <p:ph type="sldNum" sz="quarter" idx="10"/>
          </p:nvPr>
        </p:nvSpPr>
        <p:spPr>
          <a:noFill/>
        </p:spPr>
        <p:txBody>
          <a:bodyPr/>
          <a:lstStyle/>
          <a:p>
            <a:fld id="{D88399B9-F906-41E1-8372-1701D4BF7780}" type="slidenum">
              <a:rPr lang="en-US">
                <a:latin typeface="+mn-lt"/>
              </a:rPr>
              <a:pPr/>
              <a:t>56</a:t>
            </a:fld>
            <a:endParaRPr lang="en-US">
              <a:latin typeface="+mn-lt"/>
            </a:endParaRPr>
          </a:p>
        </p:txBody>
      </p:sp>
      <p:sp>
        <p:nvSpPr>
          <p:cNvPr id="119810" name="Text Box 2"/>
          <p:cNvSpPr txBox="1">
            <a:spLocks noChangeArrowheads="1"/>
          </p:cNvSpPr>
          <p:nvPr/>
        </p:nvSpPr>
        <p:spPr bwMode="auto">
          <a:xfrm>
            <a:off x="1906588" y="2922588"/>
            <a:ext cx="5385385" cy="4062651"/>
          </a:xfrm>
          <a:prstGeom prst="rect">
            <a:avLst/>
          </a:prstGeom>
          <a:noFill/>
          <a:ln w="9525">
            <a:noFill/>
            <a:miter lim="800000"/>
            <a:headEnd/>
            <a:tailEnd/>
          </a:ln>
        </p:spPr>
        <p:txBody>
          <a:bodyPr wrap="none">
            <a:spAutoFit/>
          </a:bodyPr>
          <a:lstStyle/>
          <a:p>
            <a:pPr marL="457200" indent="-457200"/>
            <a:r>
              <a:rPr lang="en-US" sz="2400" b="1" dirty="0">
                <a:solidFill>
                  <a:schemeClr val="bg2"/>
                </a:solidFill>
                <a:latin typeface="+mn-lt"/>
              </a:rPr>
              <a:t>...</a:t>
            </a:r>
          </a:p>
          <a:p>
            <a:pPr marL="457200" indent="-457200"/>
            <a:r>
              <a:rPr lang="en-US" sz="2400" b="1" dirty="0">
                <a:solidFill>
                  <a:schemeClr val="bg2"/>
                </a:solidFill>
                <a:latin typeface="+mn-lt"/>
              </a:rPr>
              <a:t>4. Design: middleware and services</a:t>
            </a:r>
          </a:p>
          <a:p>
            <a:pPr marL="457200" indent="-457200"/>
            <a:r>
              <a:rPr lang="en-US" sz="2400" b="1" dirty="0">
                <a:solidFill>
                  <a:schemeClr val="bg2"/>
                </a:solidFill>
                <a:latin typeface="+mn-lt"/>
              </a:rPr>
              <a:t>5. Classes of distributed systems</a:t>
            </a:r>
          </a:p>
          <a:p>
            <a:pPr marL="457200" indent="-457200"/>
            <a:r>
              <a:rPr lang="en-US" sz="2400" b="1" dirty="0">
                <a:solidFill>
                  <a:schemeClr val="bg2"/>
                </a:solidFill>
                <a:latin typeface="+mn-lt"/>
              </a:rPr>
              <a:t>6. Important architectures and </a:t>
            </a:r>
            <a:r>
              <a:rPr lang="en-US" sz="2400" b="1" dirty="0" smtClean="0">
                <a:solidFill>
                  <a:schemeClr val="bg2"/>
                </a:solidFill>
                <a:latin typeface="+mn-lt"/>
              </a:rPr>
              <a:t>platforms</a:t>
            </a:r>
          </a:p>
          <a:p>
            <a:pPr marL="457200" indent="-457200"/>
            <a:r>
              <a:rPr lang="en-US" sz="2400" b="1" dirty="0" smtClean="0">
                <a:solidFill>
                  <a:schemeClr val="bg2"/>
                </a:solidFill>
                <a:latin typeface="+mn-lt"/>
              </a:rPr>
              <a:t>7. Scalability and high availability</a:t>
            </a:r>
            <a:endParaRPr lang="en-US" sz="2400" b="1" dirty="0">
              <a:solidFill>
                <a:schemeClr val="bg2"/>
              </a:solidFill>
              <a:latin typeface="+mn-lt"/>
            </a:endParaRPr>
          </a:p>
          <a:p>
            <a:pPr marL="457200" indent="-457200"/>
            <a:r>
              <a:rPr lang="en-US" sz="2400" b="1" dirty="0" smtClean="0">
                <a:solidFill>
                  <a:schemeClr val="tx2"/>
                </a:solidFill>
                <a:latin typeface="+mn-lt"/>
              </a:rPr>
              <a:t>8. </a:t>
            </a:r>
            <a:r>
              <a:rPr lang="en-US" sz="2400" b="1" dirty="0">
                <a:solidFill>
                  <a:schemeClr val="tx2"/>
                </a:solidFill>
                <a:latin typeface="+mn-lt"/>
              </a:rPr>
              <a:t>The Java technology family</a:t>
            </a:r>
            <a:endParaRPr lang="en-US" sz="1800" dirty="0">
              <a:solidFill>
                <a:schemeClr val="tx2"/>
              </a:solidFill>
              <a:latin typeface="+mn-lt"/>
            </a:endParaRPr>
          </a:p>
          <a:p>
            <a:pPr marL="457200" indent="-457200"/>
            <a:r>
              <a:rPr lang="en-US" sz="1800" dirty="0">
                <a:solidFill>
                  <a:schemeClr val="tx2"/>
                </a:solidFill>
                <a:latin typeface="+mn-lt"/>
              </a:rPr>
              <a:t>	1. General architecture</a:t>
            </a:r>
          </a:p>
          <a:p>
            <a:pPr marL="457200" indent="-457200"/>
            <a:r>
              <a:rPr lang="en-US" sz="1800" dirty="0">
                <a:solidFill>
                  <a:schemeClr val="tx2"/>
                </a:solidFill>
                <a:latin typeface="+mn-lt"/>
              </a:rPr>
              <a:t>	2. Client tier</a:t>
            </a:r>
          </a:p>
          <a:p>
            <a:pPr marL="457200" indent="-457200"/>
            <a:r>
              <a:rPr lang="en-US" sz="1800" dirty="0">
                <a:solidFill>
                  <a:schemeClr val="tx2"/>
                </a:solidFill>
                <a:latin typeface="+mn-lt"/>
              </a:rPr>
              <a:t>	3. Web tier</a:t>
            </a:r>
          </a:p>
          <a:p>
            <a:pPr marL="457200" indent="-457200"/>
            <a:r>
              <a:rPr lang="en-US" sz="1800" dirty="0">
                <a:solidFill>
                  <a:schemeClr val="tx2"/>
                </a:solidFill>
                <a:latin typeface="+mn-lt"/>
              </a:rPr>
              <a:t>	4. Business tier</a:t>
            </a:r>
          </a:p>
          <a:p>
            <a:pPr marL="457200" indent="-457200"/>
            <a:r>
              <a:rPr lang="en-US" sz="1800" dirty="0">
                <a:solidFill>
                  <a:schemeClr val="tx2"/>
                </a:solidFill>
                <a:latin typeface="+mn-lt"/>
              </a:rPr>
              <a:t>	5. Web services</a:t>
            </a:r>
            <a:endParaRPr lang="en-US" sz="1800" dirty="0">
              <a:solidFill>
                <a:schemeClr val="bg2"/>
              </a:solidFill>
              <a:latin typeface="+mn-lt"/>
            </a:endParaRPr>
          </a:p>
          <a:p>
            <a:pPr marL="457200" indent="-457200"/>
            <a:r>
              <a:rPr lang="en-US" sz="2400" dirty="0">
                <a:solidFill>
                  <a:schemeClr val="bg2"/>
                </a:solidFill>
                <a:latin typeface="+mn-lt"/>
              </a:rPr>
              <a:t>...</a:t>
            </a:r>
          </a:p>
        </p:txBody>
      </p:sp>
      <p:sp>
        <p:nvSpPr>
          <p:cNvPr id="119811" name="Text Box 3"/>
          <p:cNvSpPr txBox="1">
            <a:spLocks noChangeArrowheads="1"/>
          </p:cNvSpPr>
          <p:nvPr/>
        </p:nvSpPr>
        <p:spPr bwMode="auto">
          <a:xfrm>
            <a:off x="1998663" y="1052513"/>
            <a:ext cx="7561261" cy="1569660"/>
          </a:xfrm>
          <a:prstGeom prst="rect">
            <a:avLst/>
          </a:prstGeom>
          <a:noFill/>
          <a:ln w="38100">
            <a:solidFill>
              <a:srgbClr val="0033CC"/>
            </a:solidFill>
            <a:miter lim="800000"/>
            <a:headEnd type="none" w="sm" len="sm"/>
            <a:tailEnd type="none" w="sm" len="sm"/>
          </a:ln>
        </p:spPr>
        <p:txBody>
          <a:bodyPr wrap="square">
            <a:spAutoFit/>
          </a:bodyPr>
          <a:lstStyle/>
          <a:p>
            <a:r>
              <a:rPr lang="en-US" sz="2800" b="1" dirty="0">
                <a:latin typeface="+mn-lt"/>
              </a:rPr>
              <a:t>Chapter 1</a:t>
            </a:r>
          </a:p>
          <a:p>
            <a:endParaRPr lang="en-US" sz="1600" b="1" dirty="0">
              <a:latin typeface="+mn-lt"/>
            </a:endParaRPr>
          </a:p>
          <a:p>
            <a:r>
              <a:rPr lang="en-US" sz="3600" b="1" dirty="0" smtClean="0"/>
              <a:t>Distributed Software: </a:t>
            </a:r>
            <a:r>
              <a:rPr lang="en-US" sz="3600" b="1" dirty="0" smtClean="0">
                <a:latin typeface="+mn-lt"/>
              </a:rPr>
              <a:t>Introduction</a:t>
            </a:r>
            <a:endParaRPr lang="en-US" sz="3600" b="1" dirty="0">
              <a:latin typeface="+mn-lt"/>
            </a:endParaRPr>
          </a:p>
          <a:p>
            <a:endParaRPr lang="en-US" sz="1600" b="1" dirty="0">
              <a:latin typeface="+mn-lt"/>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Number Placeholder 2"/>
          <p:cNvSpPr>
            <a:spLocks noGrp="1"/>
          </p:cNvSpPr>
          <p:nvPr>
            <p:ph type="sldNum" sz="quarter" idx="10"/>
          </p:nvPr>
        </p:nvSpPr>
        <p:spPr>
          <a:noFill/>
        </p:spPr>
        <p:txBody>
          <a:bodyPr/>
          <a:lstStyle/>
          <a:p>
            <a:fld id="{9E6EEA51-6132-4793-852E-7E07C812131B}" type="slidenum">
              <a:rPr lang="en-US">
                <a:latin typeface="+mn-lt"/>
              </a:rPr>
              <a:pPr/>
              <a:t>57</a:t>
            </a:fld>
            <a:endParaRPr lang="en-US">
              <a:latin typeface="+mn-lt"/>
            </a:endParaRPr>
          </a:p>
        </p:txBody>
      </p:sp>
      <p:sp>
        <p:nvSpPr>
          <p:cNvPr id="121858" name="Text Box 2"/>
          <p:cNvSpPr txBox="1">
            <a:spLocks noChangeArrowheads="1"/>
          </p:cNvSpPr>
          <p:nvPr/>
        </p:nvSpPr>
        <p:spPr bwMode="auto">
          <a:xfrm>
            <a:off x="6757988" y="0"/>
            <a:ext cx="2561022" cy="830997"/>
          </a:xfrm>
          <a:prstGeom prst="rect">
            <a:avLst/>
          </a:prstGeom>
          <a:noFill/>
          <a:ln w="12700">
            <a:noFill/>
            <a:miter lim="800000"/>
            <a:headEnd type="none" w="sm" len="sm"/>
            <a:tailEnd type="none" w="sm" len="sm"/>
          </a:ln>
        </p:spPr>
        <p:txBody>
          <a:bodyPr wrap="none">
            <a:spAutoFit/>
          </a:bodyPr>
          <a:lstStyle/>
          <a:p>
            <a:pPr marL="457200" indent="-457200"/>
            <a:r>
              <a:rPr lang="en-US" sz="1600" dirty="0" smtClean="0">
                <a:latin typeface="+mn-lt"/>
              </a:rPr>
              <a:t>8. The </a:t>
            </a:r>
            <a:r>
              <a:rPr lang="en-US" sz="1600" dirty="0">
                <a:latin typeface="+mn-lt"/>
              </a:rPr>
              <a:t>Java family </a:t>
            </a:r>
          </a:p>
          <a:p>
            <a:pPr marL="457200" indent="-457200"/>
            <a:r>
              <a:rPr lang="en-US" sz="1600" dirty="0">
                <a:solidFill>
                  <a:schemeClr val="hlink"/>
                </a:solidFill>
                <a:latin typeface="+mn-lt"/>
              </a:rPr>
              <a:t>	1. General architecture</a:t>
            </a:r>
          </a:p>
          <a:p>
            <a:pPr marL="914400" lvl="1" indent="-457200"/>
            <a:endParaRPr lang="en-US" sz="1600" dirty="0">
              <a:solidFill>
                <a:schemeClr val="hlink"/>
              </a:solidFill>
              <a:latin typeface="+mn-lt"/>
            </a:endParaRPr>
          </a:p>
        </p:txBody>
      </p:sp>
      <p:sp>
        <p:nvSpPr>
          <p:cNvPr id="121859" name="Text Box 3"/>
          <p:cNvSpPr txBox="1">
            <a:spLocks noChangeArrowheads="1"/>
          </p:cNvSpPr>
          <p:nvPr/>
        </p:nvSpPr>
        <p:spPr bwMode="auto">
          <a:xfrm>
            <a:off x="271463" y="-6350"/>
            <a:ext cx="3740961" cy="461665"/>
          </a:xfrm>
          <a:prstGeom prst="rect">
            <a:avLst/>
          </a:prstGeom>
          <a:noFill/>
          <a:ln w="9525">
            <a:noFill/>
            <a:miter lim="800000"/>
            <a:headEnd/>
            <a:tailEnd/>
          </a:ln>
        </p:spPr>
        <p:txBody>
          <a:bodyPr wrap="none">
            <a:spAutoFit/>
          </a:bodyPr>
          <a:lstStyle/>
          <a:p>
            <a:pPr marL="457200" indent="-457200"/>
            <a:r>
              <a:rPr lang="en-US" sz="2400" b="1">
                <a:latin typeface="+mn-lt"/>
              </a:rPr>
              <a:t>Java Enterprise Edition (JEE)</a:t>
            </a:r>
            <a:endParaRPr lang="en-US" sz="2400">
              <a:solidFill>
                <a:schemeClr val="bg2"/>
              </a:solidFill>
              <a:latin typeface="+mn-lt"/>
            </a:endParaRPr>
          </a:p>
        </p:txBody>
      </p:sp>
      <p:sp>
        <p:nvSpPr>
          <p:cNvPr id="121860" name="AutoShape 6"/>
          <p:cNvSpPr>
            <a:spLocks noChangeAspect="1" noChangeArrowheads="1"/>
          </p:cNvSpPr>
          <p:nvPr/>
        </p:nvSpPr>
        <p:spPr bwMode="auto">
          <a:xfrm>
            <a:off x="630238" y="836613"/>
            <a:ext cx="7416800" cy="4692650"/>
          </a:xfrm>
          <a:prstGeom prst="rect">
            <a:avLst/>
          </a:prstGeom>
          <a:noFill/>
          <a:ln w="9525">
            <a:noFill/>
            <a:miter lim="800000"/>
            <a:headEnd/>
            <a:tailEnd/>
          </a:ln>
        </p:spPr>
        <p:txBody>
          <a:bodyPr/>
          <a:lstStyle/>
          <a:p>
            <a:endParaRPr lang="nl-BE">
              <a:latin typeface="+mn-lt"/>
            </a:endParaRPr>
          </a:p>
        </p:txBody>
      </p:sp>
      <p:sp>
        <p:nvSpPr>
          <p:cNvPr id="121861" name="Text Box 7"/>
          <p:cNvSpPr txBox="1">
            <a:spLocks noChangeArrowheads="1"/>
          </p:cNvSpPr>
          <p:nvPr/>
        </p:nvSpPr>
        <p:spPr bwMode="auto">
          <a:xfrm>
            <a:off x="847725" y="4014788"/>
            <a:ext cx="1447800" cy="493712"/>
          </a:xfrm>
          <a:prstGeom prst="rect">
            <a:avLst/>
          </a:prstGeom>
          <a:solidFill>
            <a:srgbClr val="FFFFFF"/>
          </a:solidFill>
          <a:ln w="38100">
            <a:solidFill>
              <a:schemeClr val="hlink"/>
            </a:solidFill>
            <a:miter lim="800000"/>
            <a:headEnd/>
            <a:tailEnd/>
          </a:ln>
        </p:spPr>
        <p:txBody>
          <a:bodyPr/>
          <a:lstStyle/>
          <a:p>
            <a:pPr algn="ctr"/>
            <a:r>
              <a:rPr lang="en-US" sz="1600" b="1">
                <a:solidFill>
                  <a:schemeClr val="hlink"/>
                </a:solidFill>
                <a:latin typeface="+mn-lt"/>
              </a:rPr>
              <a:t>Client</a:t>
            </a:r>
            <a:endParaRPr lang="en-US" sz="1600">
              <a:solidFill>
                <a:schemeClr val="hlink"/>
              </a:solidFill>
              <a:latin typeface="+mn-lt"/>
            </a:endParaRPr>
          </a:p>
        </p:txBody>
      </p:sp>
      <p:sp>
        <p:nvSpPr>
          <p:cNvPr id="121862" name="Text Box 8"/>
          <p:cNvSpPr txBox="1">
            <a:spLocks noChangeArrowheads="1"/>
          </p:cNvSpPr>
          <p:nvPr/>
        </p:nvSpPr>
        <p:spPr bwMode="auto">
          <a:xfrm>
            <a:off x="3808413" y="4014788"/>
            <a:ext cx="4087812" cy="455612"/>
          </a:xfrm>
          <a:prstGeom prst="rect">
            <a:avLst/>
          </a:prstGeom>
          <a:solidFill>
            <a:srgbClr val="FFFFFF"/>
          </a:solidFill>
          <a:ln w="38100">
            <a:solidFill>
              <a:schemeClr val="hlink"/>
            </a:solidFill>
            <a:miter lim="800000"/>
            <a:headEnd/>
            <a:tailEnd/>
          </a:ln>
        </p:spPr>
        <p:txBody>
          <a:bodyPr/>
          <a:lstStyle/>
          <a:p>
            <a:pPr algn="ctr"/>
            <a:r>
              <a:rPr lang="en-US" sz="1600" b="1">
                <a:solidFill>
                  <a:schemeClr val="hlink"/>
                </a:solidFill>
                <a:latin typeface="+mn-lt"/>
              </a:rPr>
              <a:t>Server</a:t>
            </a:r>
            <a:endParaRPr lang="en-US" sz="1600">
              <a:solidFill>
                <a:schemeClr val="hlink"/>
              </a:solidFill>
              <a:latin typeface="+mn-lt"/>
            </a:endParaRPr>
          </a:p>
        </p:txBody>
      </p:sp>
      <p:sp>
        <p:nvSpPr>
          <p:cNvPr id="121863" name="AutoShape 9"/>
          <p:cNvSpPr>
            <a:spLocks noChangeArrowheads="1"/>
          </p:cNvSpPr>
          <p:nvPr/>
        </p:nvSpPr>
        <p:spPr bwMode="auto">
          <a:xfrm>
            <a:off x="3808413" y="1441450"/>
            <a:ext cx="1211262" cy="2422525"/>
          </a:xfrm>
          <a:prstGeom prst="roundRect">
            <a:avLst>
              <a:gd name="adj" fmla="val 16667"/>
            </a:avLst>
          </a:prstGeom>
          <a:solidFill>
            <a:srgbClr val="FFFFFF"/>
          </a:solidFill>
          <a:ln w="38100">
            <a:solidFill>
              <a:srgbClr val="0033CC"/>
            </a:solidFill>
            <a:round/>
            <a:headEnd/>
            <a:tailEnd/>
          </a:ln>
        </p:spPr>
        <p:txBody>
          <a:bodyPr/>
          <a:lstStyle/>
          <a:p>
            <a:endParaRPr lang="nl-BE">
              <a:latin typeface="+mn-lt"/>
            </a:endParaRPr>
          </a:p>
        </p:txBody>
      </p:sp>
      <p:sp>
        <p:nvSpPr>
          <p:cNvPr id="121864" name="Text Box 10"/>
          <p:cNvSpPr txBox="1">
            <a:spLocks noChangeArrowheads="1"/>
          </p:cNvSpPr>
          <p:nvPr/>
        </p:nvSpPr>
        <p:spPr bwMode="auto">
          <a:xfrm>
            <a:off x="3808413" y="1593850"/>
            <a:ext cx="1060450" cy="604838"/>
          </a:xfrm>
          <a:prstGeom prst="rect">
            <a:avLst/>
          </a:prstGeom>
          <a:noFill/>
          <a:ln w="9525">
            <a:noFill/>
            <a:miter lim="800000"/>
            <a:headEnd/>
            <a:tailEnd/>
          </a:ln>
        </p:spPr>
        <p:txBody>
          <a:bodyPr/>
          <a:lstStyle/>
          <a:p>
            <a:r>
              <a:rPr lang="en-US" sz="1600">
                <a:solidFill>
                  <a:srgbClr val="0033CC"/>
                </a:solidFill>
                <a:latin typeface="+mn-lt"/>
              </a:rPr>
              <a:t>Web Tier</a:t>
            </a:r>
          </a:p>
        </p:txBody>
      </p:sp>
      <p:sp>
        <p:nvSpPr>
          <p:cNvPr id="121865" name="AutoShape 11"/>
          <p:cNvSpPr>
            <a:spLocks noChangeArrowheads="1"/>
          </p:cNvSpPr>
          <p:nvPr/>
        </p:nvSpPr>
        <p:spPr bwMode="auto">
          <a:xfrm>
            <a:off x="5322888" y="1441450"/>
            <a:ext cx="1211262" cy="2422525"/>
          </a:xfrm>
          <a:prstGeom prst="roundRect">
            <a:avLst>
              <a:gd name="adj" fmla="val 16667"/>
            </a:avLst>
          </a:prstGeom>
          <a:solidFill>
            <a:srgbClr val="FFFFFF"/>
          </a:solidFill>
          <a:ln w="38100">
            <a:solidFill>
              <a:srgbClr val="0033CC"/>
            </a:solidFill>
            <a:round/>
            <a:headEnd/>
            <a:tailEnd/>
          </a:ln>
        </p:spPr>
        <p:txBody>
          <a:bodyPr/>
          <a:lstStyle/>
          <a:p>
            <a:endParaRPr lang="nl-BE">
              <a:latin typeface="+mn-lt"/>
            </a:endParaRPr>
          </a:p>
        </p:txBody>
      </p:sp>
      <p:sp>
        <p:nvSpPr>
          <p:cNvPr id="121866" name="Text Box 12"/>
          <p:cNvSpPr txBox="1">
            <a:spLocks noChangeArrowheads="1"/>
          </p:cNvSpPr>
          <p:nvPr/>
        </p:nvSpPr>
        <p:spPr bwMode="auto">
          <a:xfrm>
            <a:off x="5322888" y="1593850"/>
            <a:ext cx="1211262" cy="606425"/>
          </a:xfrm>
          <a:prstGeom prst="rect">
            <a:avLst/>
          </a:prstGeom>
          <a:noFill/>
          <a:ln w="9525">
            <a:noFill/>
            <a:miter lim="800000"/>
            <a:headEnd/>
            <a:tailEnd/>
          </a:ln>
        </p:spPr>
        <p:txBody>
          <a:bodyPr/>
          <a:lstStyle/>
          <a:p>
            <a:r>
              <a:rPr lang="en-US" sz="1600">
                <a:solidFill>
                  <a:srgbClr val="0033CC"/>
                </a:solidFill>
                <a:latin typeface="+mn-lt"/>
              </a:rPr>
              <a:t>Business </a:t>
            </a:r>
          </a:p>
          <a:p>
            <a:r>
              <a:rPr lang="en-US" sz="1600">
                <a:solidFill>
                  <a:srgbClr val="0033CC"/>
                </a:solidFill>
                <a:latin typeface="+mn-lt"/>
              </a:rPr>
              <a:t>Tier</a:t>
            </a:r>
          </a:p>
        </p:txBody>
      </p:sp>
      <p:sp>
        <p:nvSpPr>
          <p:cNvPr id="121867" name="AutoShape 13"/>
          <p:cNvSpPr>
            <a:spLocks noChangeArrowheads="1"/>
          </p:cNvSpPr>
          <p:nvPr/>
        </p:nvSpPr>
        <p:spPr bwMode="auto">
          <a:xfrm>
            <a:off x="6835775" y="1441450"/>
            <a:ext cx="1060450" cy="2422525"/>
          </a:xfrm>
          <a:prstGeom prst="roundRect">
            <a:avLst>
              <a:gd name="adj" fmla="val 16667"/>
            </a:avLst>
          </a:prstGeom>
          <a:solidFill>
            <a:srgbClr val="FFFFFF"/>
          </a:solidFill>
          <a:ln w="38100">
            <a:solidFill>
              <a:srgbClr val="0033CC"/>
            </a:solidFill>
            <a:round/>
            <a:headEnd/>
            <a:tailEnd/>
          </a:ln>
        </p:spPr>
        <p:txBody>
          <a:bodyPr/>
          <a:lstStyle/>
          <a:p>
            <a:endParaRPr lang="nl-BE">
              <a:latin typeface="+mn-lt"/>
            </a:endParaRPr>
          </a:p>
        </p:txBody>
      </p:sp>
      <p:sp>
        <p:nvSpPr>
          <p:cNvPr id="121868" name="Text Box 14"/>
          <p:cNvSpPr txBox="1">
            <a:spLocks noChangeArrowheads="1"/>
          </p:cNvSpPr>
          <p:nvPr/>
        </p:nvSpPr>
        <p:spPr bwMode="auto">
          <a:xfrm rot="-5400000">
            <a:off x="6175375" y="2205038"/>
            <a:ext cx="2376488" cy="792162"/>
          </a:xfrm>
          <a:prstGeom prst="rect">
            <a:avLst/>
          </a:prstGeom>
          <a:noFill/>
          <a:ln w="9525">
            <a:noFill/>
            <a:miter lim="800000"/>
            <a:headEnd/>
            <a:tailEnd/>
          </a:ln>
        </p:spPr>
        <p:txBody>
          <a:bodyPr/>
          <a:lstStyle/>
          <a:p>
            <a:r>
              <a:rPr lang="en-US" sz="1600">
                <a:solidFill>
                  <a:srgbClr val="0033CC"/>
                </a:solidFill>
                <a:latin typeface="+mn-lt"/>
              </a:rPr>
              <a:t>Enterprise Information System</a:t>
            </a:r>
          </a:p>
        </p:txBody>
      </p:sp>
      <p:sp>
        <p:nvSpPr>
          <p:cNvPr id="121869" name="AutoShape 15"/>
          <p:cNvSpPr>
            <a:spLocks noChangeArrowheads="1"/>
          </p:cNvSpPr>
          <p:nvPr/>
        </p:nvSpPr>
        <p:spPr bwMode="auto">
          <a:xfrm>
            <a:off x="847725" y="2198688"/>
            <a:ext cx="1447800" cy="725487"/>
          </a:xfrm>
          <a:prstGeom prst="roundRect">
            <a:avLst>
              <a:gd name="adj" fmla="val 16667"/>
            </a:avLst>
          </a:prstGeom>
          <a:solidFill>
            <a:srgbClr val="FFFFFF"/>
          </a:solidFill>
          <a:ln w="38100">
            <a:solidFill>
              <a:srgbClr val="0033CC"/>
            </a:solidFill>
            <a:round/>
            <a:headEnd/>
            <a:tailEnd/>
          </a:ln>
        </p:spPr>
        <p:txBody>
          <a:bodyPr/>
          <a:lstStyle/>
          <a:p>
            <a:endParaRPr lang="en-US" sz="1600">
              <a:solidFill>
                <a:srgbClr val="0033CC"/>
              </a:solidFill>
              <a:latin typeface="+mn-lt"/>
            </a:endParaRPr>
          </a:p>
          <a:p>
            <a:r>
              <a:rPr lang="en-US" sz="1600">
                <a:solidFill>
                  <a:srgbClr val="0033CC"/>
                </a:solidFill>
                <a:latin typeface="+mn-lt"/>
              </a:rPr>
              <a:t>Browser</a:t>
            </a:r>
          </a:p>
        </p:txBody>
      </p:sp>
      <p:sp>
        <p:nvSpPr>
          <p:cNvPr id="121870" name="AutoShape 16"/>
          <p:cNvSpPr>
            <a:spLocks noChangeArrowheads="1"/>
          </p:cNvSpPr>
          <p:nvPr/>
        </p:nvSpPr>
        <p:spPr bwMode="auto">
          <a:xfrm flipV="1">
            <a:off x="2598738" y="2047875"/>
            <a:ext cx="912812" cy="2533650"/>
          </a:xfrm>
          <a:prstGeom prst="cloudCallout">
            <a:avLst>
              <a:gd name="adj1" fmla="val 1824"/>
              <a:gd name="adj2" fmla="val -6394"/>
            </a:avLst>
          </a:prstGeom>
          <a:noFill/>
          <a:ln w="9525">
            <a:solidFill>
              <a:srgbClr val="0033CC"/>
            </a:solidFill>
            <a:round/>
            <a:headEnd/>
            <a:tailEnd/>
          </a:ln>
        </p:spPr>
        <p:txBody>
          <a:bodyPr rot="10800000"/>
          <a:lstStyle/>
          <a:p>
            <a:endParaRPr lang="nl-BE" sz="1600">
              <a:solidFill>
                <a:srgbClr val="0033CC"/>
              </a:solidFill>
              <a:latin typeface="+mn-lt"/>
            </a:endParaRPr>
          </a:p>
        </p:txBody>
      </p:sp>
      <p:sp>
        <p:nvSpPr>
          <p:cNvPr id="121871" name="Line 17"/>
          <p:cNvSpPr>
            <a:spLocks noChangeShapeType="1"/>
          </p:cNvSpPr>
          <p:nvPr/>
        </p:nvSpPr>
        <p:spPr bwMode="auto">
          <a:xfrm>
            <a:off x="2295525" y="2652713"/>
            <a:ext cx="1512888" cy="1587"/>
          </a:xfrm>
          <a:prstGeom prst="line">
            <a:avLst/>
          </a:prstGeom>
          <a:noFill/>
          <a:ln w="38100">
            <a:solidFill>
              <a:srgbClr val="0033CC"/>
            </a:solidFill>
            <a:prstDash val="dash"/>
            <a:round/>
            <a:headEnd type="arrow" w="med" len="med"/>
            <a:tailEnd type="arrow" w="med" len="med"/>
          </a:ln>
        </p:spPr>
        <p:txBody>
          <a:bodyPr/>
          <a:lstStyle/>
          <a:p>
            <a:endParaRPr lang="nl-BE">
              <a:latin typeface="+mn-lt"/>
            </a:endParaRPr>
          </a:p>
        </p:txBody>
      </p:sp>
      <p:sp>
        <p:nvSpPr>
          <p:cNvPr id="121872" name="Line 18"/>
          <p:cNvSpPr>
            <a:spLocks noChangeShapeType="1"/>
          </p:cNvSpPr>
          <p:nvPr/>
        </p:nvSpPr>
        <p:spPr bwMode="auto">
          <a:xfrm>
            <a:off x="5019675" y="2805113"/>
            <a:ext cx="303213" cy="0"/>
          </a:xfrm>
          <a:prstGeom prst="line">
            <a:avLst/>
          </a:prstGeom>
          <a:noFill/>
          <a:ln w="25400">
            <a:solidFill>
              <a:srgbClr val="0033CC"/>
            </a:solidFill>
            <a:round/>
            <a:headEnd type="arrow" w="med" len="med"/>
            <a:tailEnd type="arrow" w="med" len="med"/>
          </a:ln>
        </p:spPr>
        <p:txBody>
          <a:bodyPr/>
          <a:lstStyle/>
          <a:p>
            <a:endParaRPr lang="nl-BE">
              <a:latin typeface="+mn-lt"/>
            </a:endParaRPr>
          </a:p>
        </p:txBody>
      </p:sp>
      <p:sp>
        <p:nvSpPr>
          <p:cNvPr id="121873" name="Line 19"/>
          <p:cNvSpPr>
            <a:spLocks noChangeShapeType="1"/>
          </p:cNvSpPr>
          <p:nvPr/>
        </p:nvSpPr>
        <p:spPr bwMode="auto">
          <a:xfrm>
            <a:off x="6534150" y="2805113"/>
            <a:ext cx="301625" cy="0"/>
          </a:xfrm>
          <a:prstGeom prst="line">
            <a:avLst/>
          </a:prstGeom>
          <a:noFill/>
          <a:ln w="25400">
            <a:solidFill>
              <a:srgbClr val="0033CC"/>
            </a:solidFill>
            <a:round/>
            <a:headEnd type="arrow" w="med" len="med"/>
            <a:tailEnd type="arrow" w="med" len="med"/>
          </a:ln>
        </p:spPr>
        <p:txBody>
          <a:bodyPr/>
          <a:lstStyle/>
          <a:p>
            <a:endParaRPr lang="nl-BE">
              <a:latin typeface="+mn-lt"/>
            </a:endParaRPr>
          </a:p>
        </p:txBody>
      </p:sp>
      <p:sp>
        <p:nvSpPr>
          <p:cNvPr id="121874" name="AutoShape 20"/>
          <p:cNvSpPr>
            <a:spLocks noChangeArrowheads="1"/>
          </p:cNvSpPr>
          <p:nvPr/>
        </p:nvSpPr>
        <p:spPr bwMode="auto">
          <a:xfrm>
            <a:off x="847725" y="3106738"/>
            <a:ext cx="1447800" cy="754062"/>
          </a:xfrm>
          <a:prstGeom prst="roundRect">
            <a:avLst>
              <a:gd name="adj" fmla="val 16667"/>
            </a:avLst>
          </a:prstGeom>
          <a:solidFill>
            <a:srgbClr val="FFFFFF"/>
          </a:solidFill>
          <a:ln w="38100">
            <a:solidFill>
              <a:srgbClr val="0033CC"/>
            </a:solidFill>
            <a:round/>
            <a:headEnd/>
            <a:tailEnd/>
          </a:ln>
        </p:spPr>
        <p:txBody>
          <a:bodyPr/>
          <a:lstStyle/>
          <a:p>
            <a:r>
              <a:rPr lang="en-US" sz="1600">
                <a:solidFill>
                  <a:srgbClr val="0033CC"/>
                </a:solidFill>
                <a:latin typeface="+mn-lt"/>
              </a:rPr>
              <a:t>Application Client</a:t>
            </a:r>
          </a:p>
        </p:txBody>
      </p:sp>
      <p:sp>
        <p:nvSpPr>
          <p:cNvPr id="121875" name="Oval 21"/>
          <p:cNvSpPr>
            <a:spLocks noChangeArrowheads="1"/>
          </p:cNvSpPr>
          <p:nvPr/>
        </p:nvSpPr>
        <p:spPr bwMode="auto">
          <a:xfrm>
            <a:off x="3960813" y="2198688"/>
            <a:ext cx="908050" cy="606425"/>
          </a:xfrm>
          <a:prstGeom prst="ellipse">
            <a:avLst/>
          </a:prstGeom>
          <a:solidFill>
            <a:srgbClr val="FFFFFF"/>
          </a:solidFill>
          <a:ln w="38100">
            <a:solidFill>
              <a:schemeClr val="hlink"/>
            </a:solidFill>
            <a:round/>
            <a:headEnd/>
            <a:tailEnd/>
          </a:ln>
        </p:spPr>
        <p:txBody>
          <a:bodyPr/>
          <a:lstStyle/>
          <a:p>
            <a:endParaRPr lang="nl-BE">
              <a:latin typeface="+mn-lt"/>
            </a:endParaRPr>
          </a:p>
        </p:txBody>
      </p:sp>
      <p:sp>
        <p:nvSpPr>
          <p:cNvPr id="121876" name="Text Box 22"/>
          <p:cNvSpPr txBox="1">
            <a:spLocks noChangeArrowheads="1"/>
          </p:cNvSpPr>
          <p:nvPr/>
        </p:nvSpPr>
        <p:spPr bwMode="auto">
          <a:xfrm>
            <a:off x="4111625" y="2351088"/>
            <a:ext cx="908050" cy="454025"/>
          </a:xfrm>
          <a:prstGeom prst="rect">
            <a:avLst/>
          </a:prstGeom>
          <a:noFill/>
          <a:ln w="9525">
            <a:noFill/>
            <a:miter lim="800000"/>
            <a:headEnd/>
            <a:tailEnd/>
          </a:ln>
        </p:spPr>
        <p:txBody>
          <a:bodyPr/>
          <a:lstStyle/>
          <a:p>
            <a:r>
              <a:rPr lang="en-US" sz="1600">
                <a:solidFill>
                  <a:srgbClr val="0033CC"/>
                </a:solidFill>
                <a:latin typeface="+mn-lt"/>
              </a:rPr>
              <a:t>JSP</a:t>
            </a:r>
          </a:p>
        </p:txBody>
      </p:sp>
      <p:sp>
        <p:nvSpPr>
          <p:cNvPr id="121877" name="Oval 23"/>
          <p:cNvSpPr>
            <a:spLocks noChangeArrowheads="1"/>
          </p:cNvSpPr>
          <p:nvPr/>
        </p:nvSpPr>
        <p:spPr bwMode="auto">
          <a:xfrm>
            <a:off x="3960813" y="2955925"/>
            <a:ext cx="908050" cy="604838"/>
          </a:xfrm>
          <a:prstGeom prst="ellipse">
            <a:avLst/>
          </a:prstGeom>
          <a:solidFill>
            <a:srgbClr val="FFFFFF"/>
          </a:solidFill>
          <a:ln w="38100">
            <a:solidFill>
              <a:schemeClr val="hlink"/>
            </a:solidFill>
            <a:round/>
            <a:headEnd/>
            <a:tailEnd/>
          </a:ln>
        </p:spPr>
        <p:txBody>
          <a:bodyPr/>
          <a:lstStyle/>
          <a:p>
            <a:endParaRPr lang="nl-BE">
              <a:latin typeface="+mn-lt"/>
            </a:endParaRPr>
          </a:p>
        </p:txBody>
      </p:sp>
      <p:sp>
        <p:nvSpPr>
          <p:cNvPr id="121878" name="Text Box 24"/>
          <p:cNvSpPr txBox="1">
            <a:spLocks noChangeArrowheads="1"/>
          </p:cNvSpPr>
          <p:nvPr/>
        </p:nvSpPr>
        <p:spPr bwMode="auto">
          <a:xfrm>
            <a:off x="3960813" y="3106738"/>
            <a:ext cx="908050" cy="454025"/>
          </a:xfrm>
          <a:prstGeom prst="rect">
            <a:avLst/>
          </a:prstGeom>
          <a:noFill/>
          <a:ln w="9525">
            <a:noFill/>
            <a:miter lim="800000"/>
            <a:headEnd/>
            <a:tailEnd/>
          </a:ln>
        </p:spPr>
        <p:txBody>
          <a:bodyPr/>
          <a:lstStyle/>
          <a:p>
            <a:r>
              <a:rPr lang="en-US" sz="1600">
                <a:solidFill>
                  <a:srgbClr val="0033CC"/>
                </a:solidFill>
                <a:latin typeface="+mn-lt"/>
              </a:rPr>
              <a:t>Servlet</a:t>
            </a:r>
          </a:p>
        </p:txBody>
      </p:sp>
      <p:sp>
        <p:nvSpPr>
          <p:cNvPr id="121879" name="Oval 25"/>
          <p:cNvSpPr>
            <a:spLocks noChangeArrowheads="1"/>
          </p:cNvSpPr>
          <p:nvPr/>
        </p:nvSpPr>
        <p:spPr bwMode="auto">
          <a:xfrm>
            <a:off x="5473700" y="2198688"/>
            <a:ext cx="908050" cy="606425"/>
          </a:xfrm>
          <a:prstGeom prst="ellipse">
            <a:avLst/>
          </a:prstGeom>
          <a:solidFill>
            <a:srgbClr val="FFFFFF"/>
          </a:solidFill>
          <a:ln w="38100">
            <a:solidFill>
              <a:schemeClr val="hlink"/>
            </a:solidFill>
            <a:round/>
            <a:headEnd/>
            <a:tailEnd/>
          </a:ln>
        </p:spPr>
        <p:txBody>
          <a:bodyPr/>
          <a:lstStyle/>
          <a:p>
            <a:endParaRPr lang="nl-BE">
              <a:latin typeface="+mn-lt"/>
            </a:endParaRPr>
          </a:p>
        </p:txBody>
      </p:sp>
      <p:sp>
        <p:nvSpPr>
          <p:cNvPr id="121880" name="Text Box 26"/>
          <p:cNvSpPr txBox="1">
            <a:spLocks noChangeArrowheads="1"/>
          </p:cNvSpPr>
          <p:nvPr/>
        </p:nvSpPr>
        <p:spPr bwMode="auto">
          <a:xfrm>
            <a:off x="5624513" y="2351088"/>
            <a:ext cx="909637" cy="454025"/>
          </a:xfrm>
          <a:prstGeom prst="rect">
            <a:avLst/>
          </a:prstGeom>
          <a:noFill/>
          <a:ln w="9525">
            <a:noFill/>
            <a:miter lim="800000"/>
            <a:headEnd/>
            <a:tailEnd/>
          </a:ln>
        </p:spPr>
        <p:txBody>
          <a:bodyPr/>
          <a:lstStyle/>
          <a:p>
            <a:r>
              <a:rPr lang="en-US" sz="1600">
                <a:solidFill>
                  <a:srgbClr val="0033CC"/>
                </a:solidFill>
                <a:latin typeface="+mn-lt"/>
              </a:rPr>
              <a:t>EJB</a:t>
            </a:r>
          </a:p>
        </p:txBody>
      </p:sp>
      <p:sp>
        <p:nvSpPr>
          <p:cNvPr id="121881" name="Oval 27"/>
          <p:cNvSpPr>
            <a:spLocks noChangeArrowheads="1"/>
          </p:cNvSpPr>
          <p:nvPr/>
        </p:nvSpPr>
        <p:spPr bwMode="auto">
          <a:xfrm>
            <a:off x="5473700" y="2805113"/>
            <a:ext cx="908050" cy="604837"/>
          </a:xfrm>
          <a:prstGeom prst="ellipse">
            <a:avLst/>
          </a:prstGeom>
          <a:solidFill>
            <a:srgbClr val="FFFFFF"/>
          </a:solidFill>
          <a:ln w="38100">
            <a:solidFill>
              <a:schemeClr val="hlink"/>
            </a:solidFill>
            <a:round/>
            <a:headEnd/>
            <a:tailEnd/>
          </a:ln>
        </p:spPr>
        <p:txBody>
          <a:bodyPr/>
          <a:lstStyle/>
          <a:p>
            <a:endParaRPr lang="nl-BE">
              <a:latin typeface="+mn-lt"/>
            </a:endParaRPr>
          </a:p>
        </p:txBody>
      </p:sp>
      <p:sp>
        <p:nvSpPr>
          <p:cNvPr id="121882" name="Text Box 28"/>
          <p:cNvSpPr txBox="1">
            <a:spLocks noChangeArrowheads="1"/>
          </p:cNvSpPr>
          <p:nvPr/>
        </p:nvSpPr>
        <p:spPr bwMode="auto">
          <a:xfrm>
            <a:off x="5527675" y="2955925"/>
            <a:ext cx="1006475" cy="401638"/>
          </a:xfrm>
          <a:prstGeom prst="rect">
            <a:avLst/>
          </a:prstGeom>
          <a:noFill/>
          <a:ln w="9525">
            <a:noFill/>
            <a:miter lim="800000"/>
            <a:headEnd/>
            <a:tailEnd/>
          </a:ln>
        </p:spPr>
        <p:txBody>
          <a:bodyPr/>
          <a:lstStyle/>
          <a:p>
            <a:r>
              <a:rPr lang="en-US" sz="1600">
                <a:solidFill>
                  <a:srgbClr val="0033CC"/>
                </a:solidFill>
                <a:latin typeface="+mn-lt"/>
              </a:rPr>
              <a:t>Entities</a:t>
            </a:r>
          </a:p>
        </p:txBody>
      </p:sp>
      <p:sp>
        <p:nvSpPr>
          <p:cNvPr id="121883" name="Line 29"/>
          <p:cNvSpPr>
            <a:spLocks noChangeShapeType="1"/>
          </p:cNvSpPr>
          <p:nvPr/>
        </p:nvSpPr>
        <p:spPr bwMode="auto">
          <a:xfrm>
            <a:off x="2295525" y="3713163"/>
            <a:ext cx="3027363" cy="0"/>
          </a:xfrm>
          <a:prstGeom prst="line">
            <a:avLst/>
          </a:prstGeom>
          <a:noFill/>
          <a:ln w="38100">
            <a:solidFill>
              <a:srgbClr val="0033CC"/>
            </a:solidFill>
            <a:prstDash val="dash"/>
            <a:round/>
            <a:headEnd type="arrow" w="med" len="med"/>
            <a:tailEnd type="arrow" w="med" len="med"/>
          </a:ln>
        </p:spPr>
        <p:txBody>
          <a:bodyPr/>
          <a:lstStyle/>
          <a:p>
            <a:endParaRPr lang="nl-BE">
              <a:latin typeface="+mn-lt"/>
            </a:endParaRPr>
          </a:p>
        </p:txBody>
      </p:sp>
      <p:sp>
        <p:nvSpPr>
          <p:cNvPr id="121884" name="Line 30"/>
          <p:cNvSpPr>
            <a:spLocks noChangeShapeType="1"/>
          </p:cNvSpPr>
          <p:nvPr/>
        </p:nvSpPr>
        <p:spPr bwMode="auto">
          <a:xfrm>
            <a:off x="3808413" y="4772025"/>
            <a:ext cx="1362868" cy="0"/>
          </a:xfrm>
          <a:prstGeom prst="line">
            <a:avLst/>
          </a:prstGeom>
          <a:noFill/>
          <a:ln w="38100">
            <a:solidFill>
              <a:schemeClr val="hlink"/>
            </a:solidFill>
            <a:round/>
            <a:headEnd type="arrow" w="med" len="med"/>
            <a:tailEnd type="arrow" w="med" len="med"/>
          </a:ln>
        </p:spPr>
        <p:txBody>
          <a:bodyPr/>
          <a:lstStyle/>
          <a:p>
            <a:endParaRPr lang="nl-BE">
              <a:latin typeface="+mn-lt"/>
            </a:endParaRPr>
          </a:p>
        </p:txBody>
      </p:sp>
      <p:sp>
        <p:nvSpPr>
          <p:cNvPr id="121885" name="Line 31"/>
          <p:cNvSpPr>
            <a:spLocks noChangeShapeType="1"/>
          </p:cNvSpPr>
          <p:nvPr/>
        </p:nvSpPr>
        <p:spPr bwMode="auto">
          <a:xfrm>
            <a:off x="5322888" y="4772025"/>
            <a:ext cx="1211262" cy="1588"/>
          </a:xfrm>
          <a:prstGeom prst="line">
            <a:avLst/>
          </a:prstGeom>
          <a:noFill/>
          <a:ln w="38100">
            <a:solidFill>
              <a:schemeClr val="hlink"/>
            </a:solidFill>
            <a:round/>
            <a:headEnd/>
            <a:tailEnd type="arrow" w="med" len="med"/>
          </a:ln>
        </p:spPr>
        <p:txBody>
          <a:bodyPr/>
          <a:lstStyle/>
          <a:p>
            <a:endParaRPr lang="nl-BE">
              <a:latin typeface="+mn-lt"/>
            </a:endParaRPr>
          </a:p>
        </p:txBody>
      </p:sp>
      <p:sp>
        <p:nvSpPr>
          <p:cNvPr id="121886" name="Line 32"/>
          <p:cNvSpPr>
            <a:spLocks noChangeShapeType="1"/>
          </p:cNvSpPr>
          <p:nvPr/>
        </p:nvSpPr>
        <p:spPr bwMode="auto">
          <a:xfrm flipH="1">
            <a:off x="5172076" y="4773613"/>
            <a:ext cx="757238" cy="0"/>
          </a:xfrm>
          <a:prstGeom prst="line">
            <a:avLst/>
          </a:prstGeom>
          <a:noFill/>
          <a:ln w="38100">
            <a:solidFill>
              <a:schemeClr val="hlink"/>
            </a:solidFill>
            <a:prstDash val="dash"/>
            <a:round/>
            <a:headEnd/>
            <a:tailEnd type="arrow" w="med" len="med"/>
          </a:ln>
        </p:spPr>
        <p:txBody>
          <a:bodyPr/>
          <a:lstStyle/>
          <a:p>
            <a:endParaRPr lang="nl-BE">
              <a:latin typeface="+mn-lt"/>
            </a:endParaRPr>
          </a:p>
        </p:txBody>
      </p:sp>
      <p:sp>
        <p:nvSpPr>
          <p:cNvPr id="121887" name="Line 33"/>
          <p:cNvSpPr>
            <a:spLocks noChangeShapeType="1"/>
          </p:cNvSpPr>
          <p:nvPr/>
        </p:nvSpPr>
        <p:spPr bwMode="auto">
          <a:xfrm>
            <a:off x="6534150" y="4772025"/>
            <a:ext cx="1209675" cy="0"/>
          </a:xfrm>
          <a:prstGeom prst="line">
            <a:avLst/>
          </a:prstGeom>
          <a:noFill/>
          <a:ln w="38100">
            <a:solidFill>
              <a:schemeClr val="hlink"/>
            </a:solidFill>
            <a:round/>
            <a:headEnd type="arrow" w="med" len="med"/>
            <a:tailEnd type="arrow" w="med" len="med"/>
          </a:ln>
        </p:spPr>
        <p:txBody>
          <a:bodyPr/>
          <a:lstStyle/>
          <a:p>
            <a:endParaRPr lang="nl-BE">
              <a:latin typeface="+mn-lt"/>
            </a:endParaRPr>
          </a:p>
        </p:txBody>
      </p:sp>
      <p:sp>
        <p:nvSpPr>
          <p:cNvPr id="121888" name="Text Box 34"/>
          <p:cNvSpPr txBox="1">
            <a:spLocks noChangeArrowheads="1"/>
          </p:cNvSpPr>
          <p:nvPr/>
        </p:nvSpPr>
        <p:spPr bwMode="auto">
          <a:xfrm>
            <a:off x="3821113" y="4924425"/>
            <a:ext cx="1501775" cy="449263"/>
          </a:xfrm>
          <a:prstGeom prst="rect">
            <a:avLst/>
          </a:prstGeom>
          <a:noFill/>
          <a:ln w="9525">
            <a:noFill/>
            <a:miter lim="800000"/>
            <a:headEnd/>
            <a:tailEnd/>
          </a:ln>
        </p:spPr>
        <p:txBody>
          <a:bodyPr/>
          <a:lstStyle/>
          <a:p>
            <a:r>
              <a:rPr lang="en-US" sz="1600" b="1" dirty="0">
                <a:solidFill>
                  <a:srgbClr val="0033CC"/>
                </a:solidFill>
                <a:latin typeface="+mn-lt"/>
              </a:rPr>
              <a:t>Presentation</a:t>
            </a:r>
          </a:p>
        </p:txBody>
      </p:sp>
      <p:sp>
        <p:nvSpPr>
          <p:cNvPr id="121889" name="Text Box 35"/>
          <p:cNvSpPr txBox="1">
            <a:spLocks noChangeArrowheads="1"/>
          </p:cNvSpPr>
          <p:nvPr/>
        </p:nvSpPr>
        <p:spPr bwMode="auto">
          <a:xfrm>
            <a:off x="5323682" y="4924425"/>
            <a:ext cx="1211263" cy="454025"/>
          </a:xfrm>
          <a:prstGeom prst="rect">
            <a:avLst/>
          </a:prstGeom>
          <a:noFill/>
          <a:ln w="9525">
            <a:noFill/>
            <a:miter lim="800000"/>
            <a:headEnd/>
            <a:tailEnd/>
          </a:ln>
        </p:spPr>
        <p:txBody>
          <a:bodyPr/>
          <a:lstStyle/>
          <a:p>
            <a:pPr algn="ctr"/>
            <a:r>
              <a:rPr lang="en-US" sz="1600" b="1" dirty="0">
                <a:solidFill>
                  <a:srgbClr val="0033CC"/>
                </a:solidFill>
                <a:latin typeface="+mn-lt"/>
              </a:rPr>
              <a:t>Business </a:t>
            </a:r>
            <a:r>
              <a:rPr lang="en-US" sz="1600" b="1" dirty="0" smtClean="0">
                <a:solidFill>
                  <a:srgbClr val="0033CC"/>
                </a:solidFill>
                <a:latin typeface="+mn-lt"/>
              </a:rPr>
              <a:t>logic</a:t>
            </a:r>
            <a:endParaRPr lang="en-US" sz="1600" b="1" dirty="0">
              <a:solidFill>
                <a:srgbClr val="0033CC"/>
              </a:solidFill>
              <a:latin typeface="+mn-lt"/>
            </a:endParaRPr>
          </a:p>
        </p:txBody>
      </p:sp>
      <p:sp>
        <p:nvSpPr>
          <p:cNvPr id="121890" name="Text Box 36"/>
          <p:cNvSpPr txBox="1">
            <a:spLocks noChangeArrowheads="1"/>
          </p:cNvSpPr>
          <p:nvPr/>
        </p:nvSpPr>
        <p:spPr bwMode="auto">
          <a:xfrm>
            <a:off x="6534150" y="4924425"/>
            <a:ext cx="1209675" cy="454025"/>
          </a:xfrm>
          <a:prstGeom prst="rect">
            <a:avLst/>
          </a:prstGeom>
          <a:noFill/>
          <a:ln w="9525">
            <a:noFill/>
            <a:miter lim="800000"/>
            <a:headEnd/>
            <a:tailEnd/>
          </a:ln>
        </p:spPr>
        <p:txBody>
          <a:bodyPr/>
          <a:lstStyle/>
          <a:p>
            <a:pPr algn="ctr"/>
            <a:r>
              <a:rPr lang="en-US" sz="1600" b="1" dirty="0">
                <a:solidFill>
                  <a:srgbClr val="0033CC"/>
                </a:solidFill>
                <a:latin typeface="+mn-lt"/>
              </a:rPr>
              <a:t>Persistent data storage</a:t>
            </a:r>
          </a:p>
        </p:txBody>
      </p:sp>
      <p:sp>
        <p:nvSpPr>
          <p:cNvPr id="121891" name="Text Box 38"/>
          <p:cNvSpPr txBox="1">
            <a:spLocks noChangeArrowheads="1"/>
          </p:cNvSpPr>
          <p:nvPr/>
        </p:nvSpPr>
        <p:spPr bwMode="auto">
          <a:xfrm rot="-5400000">
            <a:off x="2221" y="2252455"/>
            <a:ext cx="1017907" cy="338554"/>
          </a:xfrm>
          <a:prstGeom prst="rect">
            <a:avLst/>
          </a:prstGeom>
          <a:noFill/>
          <a:ln w="12700">
            <a:noFill/>
            <a:miter lim="800000"/>
            <a:headEnd type="none" w="sm" len="sm"/>
            <a:tailEnd type="none" w="sm" len="sm"/>
          </a:ln>
        </p:spPr>
        <p:txBody>
          <a:bodyPr wrap="none">
            <a:spAutoFit/>
          </a:bodyPr>
          <a:lstStyle/>
          <a:p>
            <a:r>
              <a:rPr lang="en-US" sz="1600">
                <a:solidFill>
                  <a:schemeClr val="accent2"/>
                </a:solidFill>
                <a:latin typeface="+mn-lt"/>
              </a:rPr>
              <a:t>thin client</a:t>
            </a:r>
          </a:p>
        </p:txBody>
      </p:sp>
      <p:sp>
        <p:nvSpPr>
          <p:cNvPr id="121892" name="Text Box 39"/>
          <p:cNvSpPr txBox="1">
            <a:spLocks noChangeArrowheads="1"/>
          </p:cNvSpPr>
          <p:nvPr/>
        </p:nvSpPr>
        <p:spPr bwMode="auto">
          <a:xfrm rot="-5400000">
            <a:off x="-33847" y="3528805"/>
            <a:ext cx="1090042" cy="338554"/>
          </a:xfrm>
          <a:prstGeom prst="rect">
            <a:avLst/>
          </a:prstGeom>
          <a:noFill/>
          <a:ln w="12700">
            <a:noFill/>
            <a:miter lim="800000"/>
            <a:headEnd type="none" w="sm" len="sm"/>
            <a:tailEnd type="none" w="sm" len="sm"/>
          </a:ln>
        </p:spPr>
        <p:txBody>
          <a:bodyPr wrap="none">
            <a:spAutoFit/>
          </a:bodyPr>
          <a:lstStyle/>
          <a:p>
            <a:r>
              <a:rPr lang="en-US" sz="1600">
                <a:solidFill>
                  <a:schemeClr val="accent2"/>
                </a:solidFill>
                <a:latin typeface="+mn-lt"/>
              </a:rPr>
              <a:t>thick client</a:t>
            </a:r>
          </a:p>
        </p:txBody>
      </p:sp>
      <p:sp>
        <p:nvSpPr>
          <p:cNvPr id="121893" name="Text Box 40"/>
          <p:cNvSpPr txBox="1">
            <a:spLocks noChangeArrowheads="1"/>
          </p:cNvSpPr>
          <p:nvPr/>
        </p:nvSpPr>
        <p:spPr bwMode="auto">
          <a:xfrm>
            <a:off x="2647950" y="2420938"/>
            <a:ext cx="731611" cy="400110"/>
          </a:xfrm>
          <a:prstGeom prst="rect">
            <a:avLst/>
          </a:prstGeom>
          <a:solidFill>
            <a:schemeClr val="bg1"/>
          </a:solidFill>
          <a:ln w="12700">
            <a:noFill/>
            <a:miter lim="800000"/>
            <a:headEnd type="none" w="sm" len="sm"/>
            <a:tailEnd type="none" w="sm" len="sm"/>
          </a:ln>
        </p:spPr>
        <p:txBody>
          <a:bodyPr wrap="none">
            <a:spAutoFit/>
          </a:bodyPr>
          <a:lstStyle/>
          <a:p>
            <a:r>
              <a:rPr lang="en-US">
                <a:solidFill>
                  <a:schemeClr val="accent2"/>
                </a:solidFill>
                <a:latin typeface="+mn-lt"/>
              </a:rPr>
              <a:t>HTTP</a:t>
            </a:r>
          </a:p>
        </p:txBody>
      </p:sp>
      <p:sp>
        <p:nvSpPr>
          <p:cNvPr id="121894" name="Text Box 41"/>
          <p:cNvSpPr txBox="1">
            <a:spLocks noChangeArrowheads="1"/>
          </p:cNvSpPr>
          <p:nvPr/>
        </p:nvSpPr>
        <p:spPr bwMode="auto">
          <a:xfrm>
            <a:off x="2647950" y="3357563"/>
            <a:ext cx="914096" cy="707886"/>
          </a:xfrm>
          <a:prstGeom prst="rect">
            <a:avLst/>
          </a:prstGeom>
          <a:solidFill>
            <a:schemeClr val="bg1"/>
          </a:solidFill>
          <a:ln w="12700">
            <a:noFill/>
            <a:miter lim="800000"/>
            <a:headEnd type="none" w="sm" len="sm"/>
            <a:tailEnd type="none" w="sm" len="sm"/>
          </a:ln>
        </p:spPr>
        <p:txBody>
          <a:bodyPr wrap="none">
            <a:spAutoFit/>
          </a:bodyPr>
          <a:lstStyle/>
          <a:p>
            <a:r>
              <a:rPr lang="en-US">
                <a:solidFill>
                  <a:schemeClr val="accent2"/>
                </a:solidFill>
                <a:latin typeface="+mn-lt"/>
              </a:rPr>
              <a:t>RMI</a:t>
            </a:r>
          </a:p>
          <a:p>
            <a:r>
              <a:rPr lang="en-US">
                <a:solidFill>
                  <a:schemeClr val="accent2"/>
                </a:solidFill>
                <a:latin typeface="+mn-lt"/>
              </a:rPr>
              <a:t>CORBA</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Number Placeholder 2"/>
          <p:cNvSpPr>
            <a:spLocks noGrp="1"/>
          </p:cNvSpPr>
          <p:nvPr>
            <p:ph type="sldNum" sz="quarter" idx="10"/>
          </p:nvPr>
        </p:nvSpPr>
        <p:spPr>
          <a:noFill/>
        </p:spPr>
        <p:txBody>
          <a:bodyPr/>
          <a:lstStyle/>
          <a:p>
            <a:fld id="{349EDC03-698B-41E2-8092-FA214E26902A}" type="slidenum">
              <a:rPr lang="en-US">
                <a:latin typeface="+mn-lt"/>
              </a:rPr>
              <a:pPr/>
              <a:t>58</a:t>
            </a:fld>
            <a:endParaRPr lang="en-US">
              <a:latin typeface="+mn-lt"/>
            </a:endParaRPr>
          </a:p>
        </p:txBody>
      </p:sp>
      <p:sp>
        <p:nvSpPr>
          <p:cNvPr id="123906" name="Text Box 2"/>
          <p:cNvSpPr txBox="1">
            <a:spLocks noChangeArrowheads="1"/>
          </p:cNvSpPr>
          <p:nvPr/>
        </p:nvSpPr>
        <p:spPr bwMode="auto">
          <a:xfrm>
            <a:off x="6757988" y="0"/>
            <a:ext cx="2561022" cy="830997"/>
          </a:xfrm>
          <a:prstGeom prst="rect">
            <a:avLst/>
          </a:prstGeom>
          <a:noFill/>
          <a:ln w="12700">
            <a:noFill/>
            <a:miter lim="800000"/>
            <a:headEnd type="none" w="sm" len="sm"/>
            <a:tailEnd type="none" w="sm" len="sm"/>
          </a:ln>
        </p:spPr>
        <p:txBody>
          <a:bodyPr wrap="none">
            <a:spAutoFit/>
          </a:bodyPr>
          <a:lstStyle/>
          <a:p>
            <a:pPr marL="457200" indent="-457200"/>
            <a:r>
              <a:rPr lang="en-US" sz="1600" dirty="0" smtClean="0">
                <a:latin typeface="+mn-lt"/>
              </a:rPr>
              <a:t>8. The </a:t>
            </a:r>
            <a:r>
              <a:rPr lang="en-US" sz="1600" dirty="0">
                <a:latin typeface="+mn-lt"/>
              </a:rPr>
              <a:t>Java family </a:t>
            </a:r>
          </a:p>
          <a:p>
            <a:pPr marL="457200" indent="-457200"/>
            <a:r>
              <a:rPr lang="en-US" sz="1600" dirty="0">
                <a:solidFill>
                  <a:schemeClr val="hlink"/>
                </a:solidFill>
                <a:latin typeface="+mn-lt"/>
              </a:rPr>
              <a:t>	1. General architecture</a:t>
            </a:r>
          </a:p>
          <a:p>
            <a:pPr marL="914400" lvl="1" indent="-457200"/>
            <a:endParaRPr lang="en-US" sz="1600" dirty="0">
              <a:solidFill>
                <a:schemeClr val="hlink"/>
              </a:solidFill>
              <a:latin typeface="+mn-lt"/>
            </a:endParaRPr>
          </a:p>
        </p:txBody>
      </p:sp>
      <p:sp>
        <p:nvSpPr>
          <p:cNvPr id="123907" name="Text Box 3"/>
          <p:cNvSpPr txBox="1">
            <a:spLocks noChangeArrowheads="1"/>
          </p:cNvSpPr>
          <p:nvPr/>
        </p:nvSpPr>
        <p:spPr bwMode="auto">
          <a:xfrm>
            <a:off x="271463" y="-6350"/>
            <a:ext cx="3023135" cy="461665"/>
          </a:xfrm>
          <a:prstGeom prst="rect">
            <a:avLst/>
          </a:prstGeom>
          <a:noFill/>
          <a:ln w="9525">
            <a:noFill/>
            <a:miter lim="800000"/>
            <a:headEnd/>
            <a:tailEnd/>
          </a:ln>
        </p:spPr>
        <p:txBody>
          <a:bodyPr wrap="none">
            <a:spAutoFit/>
          </a:bodyPr>
          <a:lstStyle/>
          <a:p>
            <a:pPr marL="457200" indent="-457200"/>
            <a:r>
              <a:rPr lang="en-US" sz="2400" b="1">
                <a:latin typeface="+mn-lt"/>
              </a:rPr>
              <a:t>The container concept</a:t>
            </a:r>
            <a:endParaRPr lang="en-US" sz="2400">
              <a:solidFill>
                <a:schemeClr val="bg2"/>
              </a:solidFill>
              <a:latin typeface="+mn-lt"/>
            </a:endParaRPr>
          </a:p>
        </p:txBody>
      </p:sp>
      <p:sp>
        <p:nvSpPr>
          <p:cNvPr id="123908" name="AutoShape 4"/>
          <p:cNvSpPr>
            <a:spLocks noChangeAspect="1" noChangeArrowheads="1"/>
          </p:cNvSpPr>
          <p:nvPr/>
        </p:nvSpPr>
        <p:spPr bwMode="auto">
          <a:xfrm>
            <a:off x="630238" y="836613"/>
            <a:ext cx="7416800" cy="4692650"/>
          </a:xfrm>
          <a:prstGeom prst="rect">
            <a:avLst/>
          </a:prstGeom>
          <a:noFill/>
          <a:ln w="9525">
            <a:noFill/>
            <a:miter lim="800000"/>
            <a:headEnd/>
            <a:tailEnd/>
          </a:ln>
        </p:spPr>
        <p:txBody>
          <a:bodyPr/>
          <a:lstStyle/>
          <a:p>
            <a:endParaRPr lang="nl-BE">
              <a:latin typeface="+mn-lt"/>
            </a:endParaRPr>
          </a:p>
        </p:txBody>
      </p:sp>
      <p:sp>
        <p:nvSpPr>
          <p:cNvPr id="123909" name="Rectangle 39"/>
          <p:cNvSpPr>
            <a:spLocks noChangeArrowheads="1"/>
          </p:cNvSpPr>
          <p:nvPr/>
        </p:nvSpPr>
        <p:spPr bwMode="auto">
          <a:xfrm>
            <a:off x="3438525" y="4437063"/>
            <a:ext cx="4248150" cy="504825"/>
          </a:xfrm>
          <a:prstGeom prst="rect">
            <a:avLst/>
          </a:prstGeom>
          <a:solidFill>
            <a:schemeClr val="hlink"/>
          </a:solidFill>
          <a:ln w="12700">
            <a:solidFill>
              <a:schemeClr val="hlink"/>
            </a:solidFill>
            <a:miter lim="800000"/>
            <a:headEnd type="none" w="sm" len="sm"/>
            <a:tailEnd type="none" w="sm" len="sm"/>
          </a:ln>
        </p:spPr>
        <p:txBody>
          <a:bodyPr wrap="none" anchor="ctr"/>
          <a:lstStyle/>
          <a:p>
            <a:endParaRPr lang="nl-BE">
              <a:latin typeface="+mn-lt"/>
            </a:endParaRPr>
          </a:p>
        </p:txBody>
      </p:sp>
      <p:sp>
        <p:nvSpPr>
          <p:cNvPr id="123910" name="Rectangle 40"/>
          <p:cNvSpPr>
            <a:spLocks noChangeArrowheads="1"/>
          </p:cNvSpPr>
          <p:nvPr/>
        </p:nvSpPr>
        <p:spPr bwMode="auto">
          <a:xfrm>
            <a:off x="3438525" y="2997200"/>
            <a:ext cx="504825" cy="1511300"/>
          </a:xfrm>
          <a:prstGeom prst="rect">
            <a:avLst/>
          </a:prstGeom>
          <a:solidFill>
            <a:schemeClr val="hlink"/>
          </a:solidFill>
          <a:ln w="12700">
            <a:solidFill>
              <a:schemeClr val="hlink"/>
            </a:solidFill>
            <a:miter lim="800000"/>
            <a:headEnd type="none" w="sm" len="sm"/>
            <a:tailEnd type="none" w="sm" len="sm"/>
          </a:ln>
        </p:spPr>
        <p:txBody>
          <a:bodyPr wrap="none" anchor="ctr"/>
          <a:lstStyle/>
          <a:p>
            <a:endParaRPr lang="nl-BE">
              <a:latin typeface="+mn-lt"/>
            </a:endParaRPr>
          </a:p>
        </p:txBody>
      </p:sp>
      <p:sp>
        <p:nvSpPr>
          <p:cNvPr id="123911" name="Rectangle 41"/>
          <p:cNvSpPr>
            <a:spLocks noChangeArrowheads="1"/>
          </p:cNvSpPr>
          <p:nvPr/>
        </p:nvSpPr>
        <p:spPr bwMode="auto">
          <a:xfrm>
            <a:off x="7183438" y="2997200"/>
            <a:ext cx="504825" cy="1511300"/>
          </a:xfrm>
          <a:prstGeom prst="rect">
            <a:avLst/>
          </a:prstGeom>
          <a:solidFill>
            <a:schemeClr val="hlink"/>
          </a:solidFill>
          <a:ln w="12700">
            <a:solidFill>
              <a:schemeClr val="hlink"/>
            </a:solidFill>
            <a:miter lim="800000"/>
            <a:headEnd type="none" w="sm" len="sm"/>
            <a:tailEnd type="none" w="sm" len="sm"/>
          </a:ln>
        </p:spPr>
        <p:txBody>
          <a:bodyPr wrap="none" anchor="ctr"/>
          <a:lstStyle/>
          <a:p>
            <a:endParaRPr lang="nl-BE">
              <a:latin typeface="+mn-lt"/>
            </a:endParaRPr>
          </a:p>
        </p:txBody>
      </p:sp>
      <p:sp>
        <p:nvSpPr>
          <p:cNvPr id="123912" name="Oval 42"/>
          <p:cNvSpPr>
            <a:spLocks noChangeArrowheads="1"/>
          </p:cNvSpPr>
          <p:nvPr/>
        </p:nvSpPr>
        <p:spPr bwMode="auto">
          <a:xfrm>
            <a:off x="4735513" y="3068638"/>
            <a:ext cx="1871662" cy="1008062"/>
          </a:xfrm>
          <a:prstGeom prst="ellipse">
            <a:avLst/>
          </a:prstGeom>
          <a:noFill/>
          <a:ln w="38100">
            <a:solidFill>
              <a:srgbClr val="333399"/>
            </a:solidFill>
            <a:round/>
            <a:headEnd type="none" w="sm" len="sm"/>
            <a:tailEnd type="none" w="sm" len="sm"/>
          </a:ln>
        </p:spPr>
        <p:txBody>
          <a:bodyPr wrap="none" anchor="ctr"/>
          <a:lstStyle/>
          <a:p>
            <a:endParaRPr lang="nl-BE">
              <a:latin typeface="+mn-lt"/>
            </a:endParaRPr>
          </a:p>
        </p:txBody>
      </p:sp>
      <p:sp>
        <p:nvSpPr>
          <p:cNvPr id="123913" name="Text Box 43"/>
          <p:cNvSpPr txBox="1">
            <a:spLocks noChangeArrowheads="1"/>
          </p:cNvSpPr>
          <p:nvPr/>
        </p:nvSpPr>
        <p:spPr bwMode="auto">
          <a:xfrm>
            <a:off x="4806950" y="3363913"/>
            <a:ext cx="1563570" cy="400110"/>
          </a:xfrm>
          <a:prstGeom prst="rect">
            <a:avLst/>
          </a:prstGeom>
          <a:noFill/>
          <a:ln w="12700">
            <a:noFill/>
            <a:miter lim="800000"/>
            <a:headEnd type="none" w="sm" len="sm"/>
            <a:tailEnd type="none" w="sm" len="sm"/>
          </a:ln>
        </p:spPr>
        <p:txBody>
          <a:bodyPr wrap="none">
            <a:spAutoFit/>
          </a:bodyPr>
          <a:lstStyle/>
          <a:p>
            <a:r>
              <a:rPr lang="en-US">
                <a:latin typeface="+mn-lt"/>
              </a:rPr>
              <a:t>a component</a:t>
            </a:r>
          </a:p>
        </p:txBody>
      </p:sp>
      <p:sp>
        <p:nvSpPr>
          <p:cNvPr id="123914" name="Oval 44"/>
          <p:cNvSpPr>
            <a:spLocks noChangeArrowheads="1"/>
          </p:cNvSpPr>
          <p:nvPr/>
        </p:nvSpPr>
        <p:spPr bwMode="auto">
          <a:xfrm>
            <a:off x="414338" y="2205038"/>
            <a:ext cx="1871662" cy="1008062"/>
          </a:xfrm>
          <a:prstGeom prst="ellipse">
            <a:avLst/>
          </a:prstGeom>
          <a:noFill/>
          <a:ln w="38100">
            <a:solidFill>
              <a:srgbClr val="333399"/>
            </a:solidFill>
            <a:round/>
            <a:headEnd type="none" w="sm" len="sm"/>
            <a:tailEnd type="none" w="sm" len="sm"/>
          </a:ln>
        </p:spPr>
        <p:txBody>
          <a:bodyPr wrap="none" anchor="ctr"/>
          <a:lstStyle/>
          <a:p>
            <a:endParaRPr lang="nl-BE">
              <a:latin typeface="+mn-lt"/>
            </a:endParaRPr>
          </a:p>
        </p:txBody>
      </p:sp>
      <p:sp>
        <p:nvSpPr>
          <p:cNvPr id="123915" name="Text Box 45"/>
          <p:cNvSpPr txBox="1">
            <a:spLocks noChangeArrowheads="1"/>
          </p:cNvSpPr>
          <p:nvPr/>
        </p:nvSpPr>
        <p:spPr bwMode="auto">
          <a:xfrm>
            <a:off x="801688" y="2500313"/>
            <a:ext cx="940514" cy="400110"/>
          </a:xfrm>
          <a:prstGeom prst="rect">
            <a:avLst/>
          </a:prstGeom>
          <a:noFill/>
          <a:ln w="12700">
            <a:noFill/>
            <a:miter lim="800000"/>
            <a:headEnd type="none" w="sm" len="sm"/>
            <a:tailEnd type="none" w="sm" len="sm"/>
          </a:ln>
        </p:spPr>
        <p:txBody>
          <a:bodyPr wrap="none">
            <a:spAutoFit/>
          </a:bodyPr>
          <a:lstStyle/>
          <a:p>
            <a:r>
              <a:rPr lang="en-US">
                <a:latin typeface="+mn-lt"/>
              </a:rPr>
              <a:t>a client</a:t>
            </a:r>
          </a:p>
        </p:txBody>
      </p:sp>
      <p:sp>
        <p:nvSpPr>
          <p:cNvPr id="123916" name="Line 46"/>
          <p:cNvSpPr>
            <a:spLocks noChangeShapeType="1"/>
          </p:cNvSpPr>
          <p:nvPr/>
        </p:nvSpPr>
        <p:spPr bwMode="auto">
          <a:xfrm>
            <a:off x="2287588" y="2636838"/>
            <a:ext cx="3024187" cy="0"/>
          </a:xfrm>
          <a:prstGeom prst="line">
            <a:avLst/>
          </a:prstGeom>
          <a:noFill/>
          <a:ln w="38100">
            <a:solidFill>
              <a:schemeClr val="hlink"/>
            </a:solidFill>
            <a:round/>
            <a:headEnd type="arrow" w="med" len="med"/>
            <a:tailEnd type="none" w="sm" len="sm"/>
          </a:ln>
        </p:spPr>
        <p:txBody>
          <a:bodyPr/>
          <a:lstStyle/>
          <a:p>
            <a:endParaRPr lang="nl-BE">
              <a:latin typeface="+mn-lt"/>
            </a:endParaRPr>
          </a:p>
        </p:txBody>
      </p:sp>
      <p:sp>
        <p:nvSpPr>
          <p:cNvPr id="123917" name="Line 47"/>
          <p:cNvSpPr>
            <a:spLocks noChangeShapeType="1"/>
          </p:cNvSpPr>
          <p:nvPr/>
        </p:nvSpPr>
        <p:spPr bwMode="auto">
          <a:xfrm>
            <a:off x="5311775" y="2636838"/>
            <a:ext cx="287338" cy="431800"/>
          </a:xfrm>
          <a:prstGeom prst="line">
            <a:avLst/>
          </a:prstGeom>
          <a:noFill/>
          <a:ln w="38100">
            <a:solidFill>
              <a:schemeClr val="hlink"/>
            </a:solidFill>
            <a:round/>
            <a:headEnd type="none" w="sm" len="sm"/>
            <a:tailEnd type="arrow" w="med" len="med"/>
          </a:ln>
        </p:spPr>
        <p:txBody>
          <a:bodyPr/>
          <a:lstStyle/>
          <a:p>
            <a:endParaRPr lang="nl-BE">
              <a:latin typeface="+mn-lt"/>
            </a:endParaRPr>
          </a:p>
        </p:txBody>
      </p:sp>
      <p:sp>
        <p:nvSpPr>
          <p:cNvPr id="123918" name="Text Box 48"/>
          <p:cNvSpPr txBox="1">
            <a:spLocks noChangeArrowheads="1"/>
          </p:cNvSpPr>
          <p:nvPr/>
        </p:nvSpPr>
        <p:spPr bwMode="auto">
          <a:xfrm>
            <a:off x="3367088" y="1484313"/>
            <a:ext cx="2391424" cy="1015663"/>
          </a:xfrm>
          <a:prstGeom prst="rect">
            <a:avLst/>
          </a:prstGeom>
          <a:noFill/>
          <a:ln w="12700">
            <a:noFill/>
            <a:miter lim="800000"/>
            <a:headEnd type="none" w="sm" len="sm"/>
            <a:tailEnd type="none" w="sm" len="sm"/>
          </a:ln>
        </p:spPr>
        <p:txBody>
          <a:bodyPr wrap="none">
            <a:spAutoFit/>
          </a:bodyPr>
          <a:lstStyle/>
          <a:p>
            <a:r>
              <a:rPr lang="en-US">
                <a:latin typeface="+mn-lt"/>
              </a:rPr>
              <a:t>high level </a:t>
            </a:r>
          </a:p>
          <a:p>
            <a:r>
              <a:rPr lang="ja-JP" altLang="en-US">
                <a:latin typeface="+mn-lt"/>
              </a:rPr>
              <a:t>“</a:t>
            </a:r>
            <a:r>
              <a:rPr lang="en-US" altLang="ja-JP">
                <a:latin typeface="+mn-lt"/>
              </a:rPr>
              <a:t>programmers</a:t>
            </a:r>
            <a:r>
              <a:rPr lang="ja-JP" altLang="en-US">
                <a:latin typeface="+mn-lt"/>
              </a:rPr>
              <a:t>”</a:t>
            </a:r>
            <a:r>
              <a:rPr lang="en-US" altLang="ja-JP">
                <a:latin typeface="+mn-lt"/>
              </a:rPr>
              <a:t> view</a:t>
            </a:r>
          </a:p>
          <a:p>
            <a:r>
              <a:rPr lang="en-US">
                <a:latin typeface="+mn-lt"/>
              </a:rPr>
              <a:t>on the interaction</a:t>
            </a:r>
          </a:p>
        </p:txBody>
      </p:sp>
      <p:sp>
        <p:nvSpPr>
          <p:cNvPr id="123919" name="Line 49"/>
          <p:cNvSpPr>
            <a:spLocks noChangeShapeType="1"/>
          </p:cNvSpPr>
          <p:nvPr/>
        </p:nvSpPr>
        <p:spPr bwMode="auto">
          <a:xfrm>
            <a:off x="1350963" y="3213100"/>
            <a:ext cx="0" cy="1079500"/>
          </a:xfrm>
          <a:prstGeom prst="line">
            <a:avLst/>
          </a:prstGeom>
          <a:noFill/>
          <a:ln w="38100">
            <a:solidFill>
              <a:srgbClr val="008200"/>
            </a:solidFill>
            <a:round/>
            <a:headEnd type="arrow" w="med" len="med"/>
            <a:tailEnd/>
          </a:ln>
        </p:spPr>
        <p:txBody>
          <a:bodyPr/>
          <a:lstStyle/>
          <a:p>
            <a:endParaRPr lang="nl-BE">
              <a:latin typeface="+mn-lt"/>
            </a:endParaRPr>
          </a:p>
        </p:txBody>
      </p:sp>
      <p:sp>
        <p:nvSpPr>
          <p:cNvPr id="123920" name="Rectangle 50"/>
          <p:cNvSpPr>
            <a:spLocks noChangeArrowheads="1"/>
          </p:cNvSpPr>
          <p:nvPr/>
        </p:nvSpPr>
        <p:spPr bwMode="auto">
          <a:xfrm>
            <a:off x="3079750" y="4149725"/>
            <a:ext cx="503238" cy="287338"/>
          </a:xfrm>
          <a:prstGeom prst="rect">
            <a:avLst/>
          </a:prstGeom>
          <a:solidFill>
            <a:schemeClr val="bg1"/>
          </a:solidFill>
          <a:ln w="38100">
            <a:solidFill>
              <a:schemeClr val="hlink"/>
            </a:solidFill>
            <a:miter lim="800000"/>
            <a:headEnd type="none" w="sm" len="sm"/>
            <a:tailEnd type="none" w="sm" len="sm"/>
          </a:ln>
        </p:spPr>
        <p:txBody>
          <a:bodyPr wrap="none" anchor="ctr"/>
          <a:lstStyle/>
          <a:p>
            <a:endParaRPr lang="nl-BE">
              <a:latin typeface="+mn-lt"/>
            </a:endParaRPr>
          </a:p>
        </p:txBody>
      </p:sp>
      <p:sp>
        <p:nvSpPr>
          <p:cNvPr id="123921" name="Line 51"/>
          <p:cNvSpPr>
            <a:spLocks noChangeShapeType="1"/>
          </p:cNvSpPr>
          <p:nvPr/>
        </p:nvSpPr>
        <p:spPr bwMode="auto">
          <a:xfrm>
            <a:off x="1350963" y="4292600"/>
            <a:ext cx="1728787" cy="0"/>
          </a:xfrm>
          <a:prstGeom prst="line">
            <a:avLst/>
          </a:prstGeom>
          <a:noFill/>
          <a:ln w="38100">
            <a:solidFill>
              <a:srgbClr val="008200"/>
            </a:solidFill>
            <a:round/>
            <a:headEnd type="none" w="sm" len="sm"/>
            <a:tailEnd type="arrow" w="med" len="med"/>
          </a:ln>
        </p:spPr>
        <p:txBody>
          <a:bodyPr/>
          <a:lstStyle/>
          <a:p>
            <a:endParaRPr lang="nl-BE">
              <a:latin typeface="+mn-lt"/>
            </a:endParaRPr>
          </a:p>
        </p:txBody>
      </p:sp>
      <p:sp>
        <p:nvSpPr>
          <p:cNvPr id="123922" name="Line 52"/>
          <p:cNvSpPr>
            <a:spLocks noChangeShapeType="1"/>
          </p:cNvSpPr>
          <p:nvPr/>
        </p:nvSpPr>
        <p:spPr bwMode="auto">
          <a:xfrm flipV="1">
            <a:off x="3582988" y="3933825"/>
            <a:ext cx="1439862" cy="358775"/>
          </a:xfrm>
          <a:prstGeom prst="line">
            <a:avLst/>
          </a:prstGeom>
          <a:noFill/>
          <a:ln w="38100">
            <a:solidFill>
              <a:srgbClr val="008200"/>
            </a:solidFill>
            <a:round/>
            <a:headEnd type="arrow" w="med" len="med"/>
            <a:tailEnd type="arrow" w="med" len="med"/>
          </a:ln>
        </p:spPr>
        <p:txBody>
          <a:bodyPr/>
          <a:lstStyle/>
          <a:p>
            <a:endParaRPr lang="nl-BE">
              <a:latin typeface="+mn-lt"/>
            </a:endParaRPr>
          </a:p>
        </p:txBody>
      </p:sp>
      <p:sp>
        <p:nvSpPr>
          <p:cNvPr id="123923" name="Text Box 53"/>
          <p:cNvSpPr txBox="1">
            <a:spLocks noChangeArrowheads="1"/>
          </p:cNvSpPr>
          <p:nvPr/>
        </p:nvSpPr>
        <p:spPr bwMode="auto">
          <a:xfrm>
            <a:off x="414338" y="4724400"/>
            <a:ext cx="4304448" cy="1323439"/>
          </a:xfrm>
          <a:prstGeom prst="rect">
            <a:avLst/>
          </a:prstGeom>
          <a:noFill/>
          <a:ln w="12700">
            <a:noFill/>
            <a:miter lim="800000"/>
            <a:headEnd type="none" w="sm" len="sm"/>
            <a:tailEnd type="none" w="sm" len="sm"/>
          </a:ln>
        </p:spPr>
        <p:txBody>
          <a:bodyPr wrap="none">
            <a:spAutoFit/>
          </a:bodyPr>
          <a:lstStyle/>
          <a:p>
            <a:r>
              <a:rPr lang="en-US">
                <a:latin typeface="+mn-lt"/>
              </a:rPr>
              <a:t>mediated interaction</a:t>
            </a:r>
          </a:p>
          <a:p>
            <a:r>
              <a:rPr lang="en-US">
                <a:latin typeface="+mn-lt"/>
              </a:rPr>
              <a:t>by container to</a:t>
            </a:r>
          </a:p>
          <a:p>
            <a:r>
              <a:rPr lang="en-US">
                <a:latin typeface="+mn-lt"/>
              </a:rPr>
              <a:t>implement </a:t>
            </a:r>
            <a:r>
              <a:rPr lang="en-US">
                <a:solidFill>
                  <a:schemeClr val="hlink"/>
                </a:solidFill>
                <a:latin typeface="+mn-lt"/>
              </a:rPr>
              <a:t>services</a:t>
            </a:r>
          </a:p>
          <a:p>
            <a:r>
              <a:rPr lang="en-US">
                <a:latin typeface="+mn-lt"/>
              </a:rPr>
              <a:t>(e.g. security checks, load balancing,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Number Placeholder 2"/>
          <p:cNvSpPr>
            <a:spLocks noGrp="1"/>
          </p:cNvSpPr>
          <p:nvPr>
            <p:ph type="sldNum" sz="quarter" idx="10"/>
          </p:nvPr>
        </p:nvSpPr>
        <p:spPr>
          <a:noFill/>
        </p:spPr>
        <p:txBody>
          <a:bodyPr/>
          <a:lstStyle/>
          <a:p>
            <a:fld id="{70E37A1F-CF8D-4130-8D25-223ED1008D64}" type="slidenum">
              <a:rPr lang="en-US">
                <a:latin typeface="+mn-lt"/>
              </a:rPr>
              <a:pPr/>
              <a:t>59</a:t>
            </a:fld>
            <a:endParaRPr lang="en-US">
              <a:latin typeface="+mn-lt"/>
            </a:endParaRPr>
          </a:p>
        </p:txBody>
      </p:sp>
      <p:sp>
        <p:nvSpPr>
          <p:cNvPr id="125954" name="Text Box 2"/>
          <p:cNvSpPr txBox="1">
            <a:spLocks noChangeArrowheads="1"/>
          </p:cNvSpPr>
          <p:nvPr/>
        </p:nvSpPr>
        <p:spPr bwMode="auto">
          <a:xfrm>
            <a:off x="6757988" y="0"/>
            <a:ext cx="1735540" cy="830997"/>
          </a:xfrm>
          <a:prstGeom prst="rect">
            <a:avLst/>
          </a:prstGeom>
          <a:noFill/>
          <a:ln w="12700">
            <a:noFill/>
            <a:miter lim="800000"/>
            <a:headEnd type="none" w="sm" len="sm"/>
            <a:tailEnd type="none" w="sm" len="sm"/>
          </a:ln>
        </p:spPr>
        <p:txBody>
          <a:bodyPr wrap="none">
            <a:spAutoFit/>
          </a:bodyPr>
          <a:lstStyle/>
          <a:p>
            <a:pPr marL="457200" indent="-457200"/>
            <a:r>
              <a:rPr lang="en-US" sz="1600" dirty="0" smtClean="0">
                <a:latin typeface="+mn-lt"/>
              </a:rPr>
              <a:t>8.  The </a:t>
            </a:r>
            <a:r>
              <a:rPr lang="en-US" sz="1600" dirty="0">
                <a:latin typeface="+mn-lt"/>
              </a:rPr>
              <a:t>Java family </a:t>
            </a:r>
          </a:p>
          <a:p>
            <a:pPr marL="457200" indent="-457200"/>
            <a:r>
              <a:rPr lang="en-US" sz="1600" dirty="0">
                <a:solidFill>
                  <a:schemeClr val="hlink"/>
                </a:solidFill>
                <a:latin typeface="+mn-lt"/>
              </a:rPr>
              <a:t>	2. Client tier</a:t>
            </a:r>
          </a:p>
          <a:p>
            <a:pPr marL="914400" lvl="1" indent="-457200"/>
            <a:endParaRPr lang="en-US" sz="1600" dirty="0">
              <a:solidFill>
                <a:schemeClr val="hlink"/>
              </a:solidFill>
              <a:latin typeface="+mn-lt"/>
            </a:endParaRPr>
          </a:p>
        </p:txBody>
      </p:sp>
      <p:sp>
        <p:nvSpPr>
          <p:cNvPr id="125955" name="Text Box 3"/>
          <p:cNvSpPr txBox="1">
            <a:spLocks noChangeArrowheads="1"/>
          </p:cNvSpPr>
          <p:nvPr/>
        </p:nvSpPr>
        <p:spPr bwMode="auto">
          <a:xfrm>
            <a:off x="271463" y="-6350"/>
            <a:ext cx="3023135" cy="461665"/>
          </a:xfrm>
          <a:prstGeom prst="rect">
            <a:avLst/>
          </a:prstGeom>
          <a:noFill/>
          <a:ln w="9525">
            <a:noFill/>
            <a:miter lim="800000"/>
            <a:headEnd/>
            <a:tailEnd/>
          </a:ln>
        </p:spPr>
        <p:txBody>
          <a:bodyPr wrap="none">
            <a:spAutoFit/>
          </a:bodyPr>
          <a:lstStyle/>
          <a:p>
            <a:pPr marL="457200" indent="-457200"/>
            <a:r>
              <a:rPr lang="en-US" sz="2400" b="1">
                <a:latin typeface="+mn-lt"/>
              </a:rPr>
              <a:t>The container concept</a:t>
            </a:r>
            <a:endParaRPr lang="en-US" sz="2400">
              <a:solidFill>
                <a:schemeClr val="bg2"/>
              </a:solidFill>
              <a:latin typeface="+mn-lt"/>
            </a:endParaRPr>
          </a:p>
        </p:txBody>
      </p:sp>
      <p:sp>
        <p:nvSpPr>
          <p:cNvPr id="125956" name="Text Box 20"/>
          <p:cNvSpPr txBox="1">
            <a:spLocks noChangeArrowheads="1"/>
          </p:cNvSpPr>
          <p:nvPr/>
        </p:nvSpPr>
        <p:spPr bwMode="auto">
          <a:xfrm>
            <a:off x="827088" y="1125538"/>
            <a:ext cx="4287712" cy="4708981"/>
          </a:xfrm>
          <a:prstGeom prst="rect">
            <a:avLst/>
          </a:prstGeom>
          <a:noFill/>
          <a:ln w="12700">
            <a:noFill/>
            <a:miter lim="800000"/>
            <a:headEnd type="none" w="sm" len="sm"/>
            <a:tailEnd type="none" w="sm" len="sm"/>
          </a:ln>
        </p:spPr>
        <p:txBody>
          <a:bodyPr wrap="none">
            <a:spAutoFit/>
          </a:bodyPr>
          <a:lstStyle/>
          <a:p>
            <a:r>
              <a:rPr lang="en-US" b="1">
                <a:solidFill>
                  <a:srgbClr val="0033CC"/>
                </a:solidFill>
                <a:latin typeface="+mn-lt"/>
              </a:rPr>
              <a:t>Thin client</a:t>
            </a:r>
          </a:p>
          <a:p>
            <a:r>
              <a:rPr lang="en-US">
                <a:latin typeface="+mn-lt"/>
              </a:rPr>
              <a:t>	Container = </a:t>
            </a:r>
            <a:r>
              <a:rPr lang="en-US">
                <a:solidFill>
                  <a:schemeClr val="hlink"/>
                </a:solidFill>
                <a:latin typeface="+mn-lt"/>
              </a:rPr>
              <a:t>browser</a:t>
            </a:r>
          </a:p>
          <a:p>
            <a:pPr lvl="2">
              <a:buFontTx/>
              <a:buChar char="•"/>
            </a:pPr>
            <a:r>
              <a:rPr lang="en-US">
                <a:latin typeface="+mn-lt"/>
              </a:rPr>
              <a:t> runs HTTP protocol</a:t>
            </a:r>
          </a:p>
          <a:p>
            <a:pPr lvl="2">
              <a:buFontTx/>
              <a:buChar char="•"/>
            </a:pPr>
            <a:r>
              <a:rPr lang="en-US">
                <a:latin typeface="+mn-lt"/>
              </a:rPr>
              <a:t> services	</a:t>
            </a:r>
          </a:p>
          <a:p>
            <a:pPr lvl="3">
              <a:buFontTx/>
              <a:buChar char="•"/>
            </a:pPr>
            <a:r>
              <a:rPr lang="en-US">
                <a:latin typeface="+mn-lt"/>
              </a:rPr>
              <a:t> install plug-ins</a:t>
            </a:r>
          </a:p>
          <a:p>
            <a:pPr lvl="3">
              <a:buFontTx/>
              <a:buChar char="•"/>
            </a:pPr>
            <a:r>
              <a:rPr lang="en-US">
                <a:latin typeface="+mn-lt"/>
              </a:rPr>
              <a:t> run security checks</a:t>
            </a:r>
          </a:p>
          <a:p>
            <a:pPr lvl="3">
              <a:buFontTx/>
              <a:buChar char="•"/>
            </a:pPr>
            <a:r>
              <a:rPr lang="en-US">
                <a:latin typeface="+mn-lt"/>
              </a:rPr>
              <a:t> sandboxing	</a:t>
            </a:r>
          </a:p>
          <a:p>
            <a:endParaRPr lang="en-US">
              <a:latin typeface="+mn-lt"/>
            </a:endParaRPr>
          </a:p>
          <a:p>
            <a:r>
              <a:rPr lang="en-US" b="1">
                <a:solidFill>
                  <a:srgbClr val="0033CC"/>
                </a:solidFill>
                <a:latin typeface="+mn-lt"/>
              </a:rPr>
              <a:t>Thick client</a:t>
            </a:r>
          </a:p>
          <a:p>
            <a:r>
              <a:rPr lang="en-US">
                <a:latin typeface="+mn-lt"/>
              </a:rPr>
              <a:t>	Container = </a:t>
            </a:r>
            <a:r>
              <a:rPr lang="en-US">
                <a:solidFill>
                  <a:schemeClr val="hlink"/>
                </a:solidFill>
                <a:latin typeface="+mn-lt"/>
              </a:rPr>
              <a:t>appclient</a:t>
            </a:r>
          </a:p>
          <a:p>
            <a:pPr lvl="2">
              <a:buFontTx/>
              <a:buChar char="•"/>
            </a:pPr>
            <a:r>
              <a:rPr lang="en-US">
                <a:latin typeface="+mn-lt"/>
              </a:rPr>
              <a:t> runs RMI/CORBA/... protocol</a:t>
            </a:r>
          </a:p>
          <a:p>
            <a:pPr lvl="2">
              <a:buFontTx/>
              <a:buChar char="•"/>
            </a:pPr>
            <a:r>
              <a:rPr lang="en-US">
                <a:latin typeface="+mn-lt"/>
              </a:rPr>
              <a:t> middleware services:</a:t>
            </a:r>
          </a:p>
          <a:p>
            <a:pPr lvl="3">
              <a:buFontTx/>
              <a:buChar char="•"/>
            </a:pPr>
            <a:r>
              <a:rPr lang="en-US">
                <a:latin typeface="+mn-lt"/>
              </a:rPr>
              <a:t> naming and lookup</a:t>
            </a:r>
          </a:p>
          <a:p>
            <a:pPr lvl="3">
              <a:buFontTx/>
              <a:buChar char="•"/>
            </a:pPr>
            <a:r>
              <a:rPr lang="en-US">
                <a:latin typeface="+mn-lt"/>
              </a:rPr>
              <a:t> security checking</a:t>
            </a:r>
          </a:p>
          <a:p>
            <a:pPr lvl="3">
              <a:buFontTx/>
              <a:buChar char="•"/>
            </a:pPr>
            <a:r>
              <a:rPr lang="en-US">
                <a:latin typeface="+mn-lt"/>
              </a:rPr>
              <a:t> ...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2"/>
          <p:cNvSpPr>
            <a:spLocks noGrp="1"/>
          </p:cNvSpPr>
          <p:nvPr>
            <p:ph type="sldNum" sz="quarter" idx="10"/>
          </p:nvPr>
        </p:nvSpPr>
        <p:spPr>
          <a:noFill/>
        </p:spPr>
        <p:txBody>
          <a:bodyPr/>
          <a:lstStyle/>
          <a:p>
            <a:fld id="{F6567CC5-8EFA-4B64-8D00-39A545FAE251}" type="slidenum">
              <a:rPr lang="en-US">
                <a:latin typeface="+mn-lt"/>
              </a:rPr>
              <a:pPr/>
              <a:t>6</a:t>
            </a:fld>
            <a:endParaRPr lang="en-US">
              <a:latin typeface="+mn-lt"/>
            </a:endParaRPr>
          </a:p>
        </p:txBody>
      </p:sp>
      <p:sp>
        <p:nvSpPr>
          <p:cNvPr id="29698" name="Text Box 2"/>
          <p:cNvSpPr txBox="1">
            <a:spLocks noChangeArrowheads="1"/>
          </p:cNvSpPr>
          <p:nvPr/>
        </p:nvSpPr>
        <p:spPr bwMode="auto">
          <a:xfrm>
            <a:off x="6757988" y="0"/>
            <a:ext cx="2966710" cy="584775"/>
          </a:xfrm>
          <a:prstGeom prst="rect">
            <a:avLst/>
          </a:prstGeom>
          <a:noFill/>
          <a:ln w="12700">
            <a:noFill/>
            <a:miter lim="800000"/>
            <a:headEnd type="none" w="sm" len="sm"/>
            <a:tailEnd type="none" w="sm" len="sm"/>
          </a:ln>
        </p:spPr>
        <p:txBody>
          <a:bodyPr wrap="none">
            <a:spAutoFit/>
          </a:bodyPr>
          <a:lstStyle/>
          <a:p>
            <a:pPr marL="457200" indent="-457200">
              <a:buFontTx/>
              <a:buAutoNum type="arabicPeriod"/>
            </a:pPr>
            <a:r>
              <a:rPr lang="en-US" sz="1600">
                <a:latin typeface="+mn-lt"/>
              </a:rPr>
              <a:t>Definitions and terminology</a:t>
            </a:r>
          </a:p>
          <a:p>
            <a:pPr marL="914400" lvl="1" indent="-457200"/>
            <a:r>
              <a:rPr lang="en-US" sz="1600">
                <a:solidFill>
                  <a:schemeClr val="hlink"/>
                </a:solidFill>
                <a:latin typeface="+mn-lt"/>
              </a:rPr>
              <a:t>2.	Examples</a:t>
            </a:r>
          </a:p>
        </p:txBody>
      </p:sp>
      <p:sp>
        <p:nvSpPr>
          <p:cNvPr id="29699" name="Text Box 3"/>
          <p:cNvSpPr txBox="1">
            <a:spLocks noChangeArrowheads="1"/>
          </p:cNvSpPr>
          <p:nvPr/>
        </p:nvSpPr>
        <p:spPr bwMode="auto">
          <a:xfrm>
            <a:off x="271463" y="-6350"/>
            <a:ext cx="2353658" cy="461665"/>
          </a:xfrm>
          <a:prstGeom prst="rect">
            <a:avLst/>
          </a:prstGeom>
          <a:noFill/>
          <a:ln w="9525">
            <a:noFill/>
            <a:miter lim="800000"/>
            <a:headEnd/>
            <a:tailEnd/>
          </a:ln>
        </p:spPr>
        <p:txBody>
          <a:bodyPr wrap="none">
            <a:spAutoFit/>
          </a:bodyPr>
          <a:lstStyle/>
          <a:p>
            <a:pPr marL="457200" indent="-457200"/>
            <a:r>
              <a:rPr lang="en-US" sz="2400" b="1">
                <a:latin typeface="+mn-lt"/>
              </a:rPr>
              <a:t>Cloud computing</a:t>
            </a:r>
            <a:endParaRPr lang="en-US" sz="2400">
              <a:solidFill>
                <a:schemeClr val="bg2"/>
              </a:solidFill>
              <a:latin typeface="+mn-lt"/>
            </a:endParaRPr>
          </a:p>
        </p:txBody>
      </p:sp>
      <p:sp>
        <p:nvSpPr>
          <p:cNvPr id="29700" name="Rectangle 4"/>
          <p:cNvSpPr>
            <a:spLocks noChangeArrowheads="1"/>
          </p:cNvSpPr>
          <p:nvPr/>
        </p:nvSpPr>
        <p:spPr bwMode="auto">
          <a:xfrm>
            <a:off x="0" y="629593"/>
            <a:ext cx="184731" cy="461665"/>
          </a:xfrm>
          <a:prstGeom prst="rect">
            <a:avLst/>
          </a:prstGeom>
          <a:noFill/>
          <a:ln w="12700">
            <a:noFill/>
            <a:miter lim="800000"/>
            <a:headEnd type="none" w="sm" len="sm"/>
            <a:tailEnd type="none" w="sm" len="sm"/>
          </a:ln>
        </p:spPr>
        <p:txBody>
          <a:bodyPr wrap="none" anchor="ctr">
            <a:spAutoFit/>
          </a:bodyPr>
          <a:lstStyle/>
          <a:p>
            <a:endParaRPr lang="nl-BE" sz="2400">
              <a:latin typeface="+mn-lt"/>
            </a:endParaRPr>
          </a:p>
        </p:txBody>
      </p:sp>
      <p:sp>
        <p:nvSpPr>
          <p:cNvPr id="29701" name="Content Placeholder 10"/>
          <p:cNvSpPr>
            <a:spLocks noGrp="1"/>
          </p:cNvSpPr>
          <p:nvPr>
            <p:ph/>
          </p:nvPr>
        </p:nvSpPr>
        <p:spPr/>
        <p:txBody>
          <a:bodyPr/>
          <a:lstStyle/>
          <a:p>
            <a:r>
              <a:rPr lang="en-US" smtClean="0">
                <a:ea typeface="ＭＳ Ｐゴシック" pitchFamily="34" charset="-128"/>
              </a:rPr>
              <a:t> </a:t>
            </a:r>
          </a:p>
        </p:txBody>
      </p:sp>
      <p:sp>
        <p:nvSpPr>
          <p:cNvPr id="13" name="Rectangle 12"/>
          <p:cNvSpPr/>
          <p:nvPr/>
        </p:nvSpPr>
        <p:spPr>
          <a:xfrm>
            <a:off x="379413" y="4267200"/>
            <a:ext cx="4949825" cy="400050"/>
          </a:xfrm>
          <a:prstGeom prst="rect">
            <a:avLst/>
          </a:prstGeom>
        </p:spPr>
        <p:txBody>
          <a:bodyPr>
            <a:spAutoFit/>
          </a:bodyPr>
          <a:lstStyle/>
          <a:p>
            <a:pPr>
              <a:defRPr/>
            </a:pPr>
            <a:r>
              <a:rPr lang="de-DE" b="1">
                <a:solidFill>
                  <a:srgbClr val="0033CC"/>
                </a:solidFill>
                <a:effectLst>
                  <a:outerShdw blurRad="38100" dist="38100" dir="2700000" algn="tl">
                    <a:srgbClr val="DDDDDD"/>
                  </a:outerShdw>
                </a:effectLst>
                <a:latin typeface="+mn-lt"/>
                <a:ea typeface="ＭＳ Ｐゴシック" charset="0"/>
                <a:cs typeface="ＭＳ Ｐゴシック" charset="0"/>
              </a:rPr>
              <a:t>The NIST Definition</a:t>
            </a:r>
            <a:endParaRPr lang="en-US" b="1">
              <a:solidFill>
                <a:srgbClr val="0033CC"/>
              </a:solidFill>
              <a:effectLst>
                <a:outerShdw blurRad="38100" dist="38100" dir="2700000" algn="tl">
                  <a:srgbClr val="DDDDDD"/>
                </a:outerShdw>
              </a:effectLst>
              <a:latin typeface="+mn-lt"/>
              <a:ea typeface="ＭＳ Ｐゴシック" charset="0"/>
              <a:cs typeface="ＭＳ Ｐゴシック" charset="0"/>
            </a:endParaRPr>
          </a:p>
        </p:txBody>
      </p:sp>
      <p:sp>
        <p:nvSpPr>
          <p:cNvPr id="29703" name="Rectangle 13"/>
          <p:cNvSpPr>
            <a:spLocks noChangeArrowheads="1"/>
          </p:cNvSpPr>
          <p:nvPr/>
        </p:nvSpPr>
        <p:spPr bwMode="auto">
          <a:xfrm>
            <a:off x="1217613" y="4826000"/>
            <a:ext cx="7732712" cy="1754326"/>
          </a:xfrm>
          <a:prstGeom prst="rect">
            <a:avLst/>
          </a:prstGeom>
          <a:noFill/>
          <a:ln w="9525">
            <a:noFill/>
            <a:miter lim="800000"/>
            <a:headEnd/>
            <a:tailEnd/>
          </a:ln>
        </p:spPr>
        <p:txBody>
          <a:bodyPr>
            <a:spAutoFit/>
          </a:bodyPr>
          <a:lstStyle/>
          <a:p>
            <a:pPr algn="just"/>
            <a:r>
              <a:rPr lang="ja-JP" altLang="en-US" sz="1800">
                <a:latin typeface="+mn-lt"/>
              </a:rPr>
              <a:t>“</a:t>
            </a:r>
            <a:r>
              <a:rPr lang="en-US" altLang="ja-JP" sz="1800">
                <a:latin typeface="+mn-lt"/>
              </a:rPr>
              <a:t>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 This cloud model is composed of five essential characteristics</a:t>
            </a:r>
            <a:r>
              <a:rPr lang="en-US" altLang="ja-JP" sz="1800" b="1">
                <a:latin typeface="+mn-lt"/>
              </a:rPr>
              <a:t>, three service models, and four deployment models.</a:t>
            </a:r>
            <a:r>
              <a:rPr lang="ja-JP" altLang="en-US" sz="1800" b="1">
                <a:latin typeface="+mn-lt"/>
              </a:rPr>
              <a:t>”</a:t>
            </a:r>
            <a:endParaRPr lang="en-US" sz="1800">
              <a:latin typeface="+mn-lt"/>
            </a:endParaRPr>
          </a:p>
        </p:txBody>
      </p:sp>
      <p:sp>
        <p:nvSpPr>
          <p:cNvPr id="15" name="Rectangle 14"/>
          <p:cNvSpPr/>
          <p:nvPr/>
        </p:nvSpPr>
        <p:spPr>
          <a:xfrm>
            <a:off x="303213" y="762000"/>
            <a:ext cx="7543800" cy="1938338"/>
          </a:xfrm>
          <a:prstGeom prst="rect">
            <a:avLst/>
          </a:prstGeom>
        </p:spPr>
        <p:txBody>
          <a:bodyPr>
            <a:spAutoFit/>
          </a:bodyPr>
          <a:lstStyle/>
          <a:p>
            <a:pPr>
              <a:defRPr/>
            </a:pPr>
            <a:r>
              <a:rPr lang="de-DE" b="1">
                <a:solidFill>
                  <a:srgbClr val="0033CC"/>
                </a:solidFill>
                <a:effectLst>
                  <a:outerShdw blurRad="38100" dist="38100" dir="2700000" algn="tl">
                    <a:srgbClr val="DDDDDD"/>
                  </a:outerShdw>
                </a:effectLst>
                <a:latin typeface="+mn-lt"/>
                <a:ea typeface="ＭＳ Ｐゴシック" charset="0"/>
                <a:cs typeface="ＭＳ Ｐゴシック" charset="0"/>
              </a:rPr>
              <a:t>Roughly defined</a:t>
            </a:r>
          </a:p>
          <a:p>
            <a:pPr>
              <a:defRPr/>
            </a:pPr>
            <a:endParaRPr lang="de-DE" b="1">
              <a:solidFill>
                <a:srgbClr val="0033CC"/>
              </a:solidFill>
              <a:effectLst>
                <a:outerShdw blurRad="38100" dist="38100" dir="2700000" algn="tl">
                  <a:srgbClr val="DDDDDD"/>
                </a:outerShdw>
              </a:effectLst>
              <a:latin typeface="+mn-lt"/>
              <a:ea typeface="ＭＳ Ｐゴシック" charset="0"/>
              <a:cs typeface="ＭＳ Ｐゴシック" charset="0"/>
            </a:endParaRPr>
          </a:p>
          <a:p>
            <a:pPr>
              <a:defRPr/>
            </a:pPr>
            <a:r>
              <a:rPr lang="de-DE" b="1">
                <a:solidFill>
                  <a:srgbClr val="0033CC"/>
                </a:solidFill>
                <a:effectLst>
                  <a:outerShdw blurRad="38100" dist="38100" dir="2700000" algn="tl">
                    <a:srgbClr val="DDDDDD"/>
                  </a:outerShdw>
                </a:effectLst>
                <a:latin typeface="+mn-lt"/>
                <a:ea typeface="ＭＳ Ｐゴシック" charset="0"/>
                <a:cs typeface="ＭＳ Ｐゴシック" charset="0"/>
              </a:rPr>
              <a:t>	</a:t>
            </a:r>
            <a:r>
              <a:rPr lang="de-DE" b="1">
                <a:effectLst>
                  <a:outerShdw blurRad="38100" dist="38100" dir="2700000" algn="tl">
                    <a:srgbClr val="DDDDDD"/>
                  </a:outerShdw>
                </a:effectLst>
                <a:latin typeface="+mn-lt"/>
                <a:ea typeface="ＭＳ Ｐゴシック" charset="0"/>
                <a:cs typeface="ＭＳ Ｐゴシック" charset="0"/>
              </a:rPr>
              <a:t>Cloud computing = Grid computing</a:t>
            </a:r>
          </a:p>
          <a:p>
            <a:pPr>
              <a:defRPr/>
            </a:pPr>
            <a:r>
              <a:rPr lang="de-DE" b="1">
                <a:effectLst>
                  <a:outerShdw blurRad="38100" dist="38100" dir="2700000" algn="tl">
                    <a:srgbClr val="DDDDDD"/>
                  </a:outerShdw>
                </a:effectLst>
                <a:latin typeface="+mn-lt"/>
                <a:ea typeface="ＭＳ Ｐゴシック" charset="0"/>
                <a:cs typeface="ＭＳ Ｐゴシック" charset="0"/>
              </a:rPr>
              <a:t>			+ virtualization</a:t>
            </a:r>
          </a:p>
          <a:p>
            <a:pPr>
              <a:defRPr/>
            </a:pPr>
            <a:r>
              <a:rPr lang="de-DE" b="1">
                <a:effectLst>
                  <a:outerShdw blurRad="38100" dist="38100" dir="2700000" algn="tl">
                    <a:srgbClr val="DDDDDD"/>
                  </a:outerShdw>
                </a:effectLst>
                <a:latin typeface="+mn-lt"/>
                <a:ea typeface="ＭＳ Ｐゴシック" charset="0"/>
                <a:cs typeface="ＭＳ Ｐゴシック" charset="0"/>
              </a:rPr>
              <a:t>			+ elasticity</a:t>
            </a:r>
          </a:p>
          <a:p>
            <a:pPr>
              <a:defRPr/>
            </a:pPr>
            <a:r>
              <a:rPr lang="de-DE" b="1">
                <a:effectLst>
                  <a:outerShdw blurRad="38100" dist="38100" dir="2700000" algn="tl">
                    <a:srgbClr val="DDDDDD"/>
                  </a:outerShdw>
                </a:effectLst>
                <a:latin typeface="+mn-lt"/>
                <a:ea typeface="ＭＳ Ｐゴシック" charset="0"/>
                <a:cs typeface="ＭＳ Ｐゴシック" charset="0"/>
              </a:rPr>
              <a:t>			+ business model</a:t>
            </a:r>
            <a:endParaRPr lang="en-US" b="1">
              <a:effectLst>
                <a:outerShdw blurRad="38100" dist="38100" dir="2700000" algn="tl">
                  <a:srgbClr val="DDDDDD"/>
                </a:outerShdw>
              </a:effectLst>
              <a:latin typeface="+mn-lt"/>
              <a:ea typeface="ＭＳ Ｐゴシック" charset="0"/>
              <a:cs typeface="ＭＳ Ｐゴシック" charset="0"/>
            </a:endParaRPr>
          </a:p>
        </p:txBody>
      </p:sp>
      <p:pic>
        <p:nvPicPr>
          <p:cNvPr id="29705" name="Picture 15" descr="400px-Cloud_computing.svg.png"/>
          <p:cNvPicPr>
            <a:picLocks noChangeAspect="1"/>
          </p:cNvPicPr>
          <p:nvPr/>
        </p:nvPicPr>
        <p:blipFill>
          <a:blip r:embed="rId3"/>
          <a:srcRect/>
          <a:stretch>
            <a:fillRect/>
          </a:stretch>
        </p:blipFill>
        <p:spPr bwMode="auto">
          <a:xfrm>
            <a:off x="5356225" y="457200"/>
            <a:ext cx="454660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Number Placeholder 2"/>
          <p:cNvSpPr>
            <a:spLocks noGrp="1"/>
          </p:cNvSpPr>
          <p:nvPr>
            <p:ph type="sldNum" sz="quarter" idx="10"/>
          </p:nvPr>
        </p:nvSpPr>
        <p:spPr>
          <a:noFill/>
        </p:spPr>
        <p:txBody>
          <a:bodyPr/>
          <a:lstStyle/>
          <a:p>
            <a:fld id="{095369E5-9B7E-4AB0-9B47-1790F55804C3}" type="slidenum">
              <a:rPr lang="en-US">
                <a:latin typeface="+mn-lt"/>
              </a:rPr>
              <a:pPr/>
              <a:t>60</a:t>
            </a:fld>
            <a:endParaRPr lang="en-US">
              <a:latin typeface="+mn-lt"/>
            </a:endParaRPr>
          </a:p>
        </p:txBody>
      </p:sp>
      <p:sp>
        <p:nvSpPr>
          <p:cNvPr id="128002" name="Text Box 2"/>
          <p:cNvSpPr txBox="1">
            <a:spLocks noChangeArrowheads="1"/>
          </p:cNvSpPr>
          <p:nvPr/>
        </p:nvSpPr>
        <p:spPr bwMode="auto">
          <a:xfrm>
            <a:off x="6757988" y="0"/>
            <a:ext cx="1689052" cy="830997"/>
          </a:xfrm>
          <a:prstGeom prst="rect">
            <a:avLst/>
          </a:prstGeom>
          <a:noFill/>
          <a:ln w="12700">
            <a:noFill/>
            <a:miter lim="800000"/>
            <a:headEnd type="none" w="sm" len="sm"/>
            <a:tailEnd type="none" w="sm" len="sm"/>
          </a:ln>
        </p:spPr>
        <p:txBody>
          <a:bodyPr wrap="none">
            <a:spAutoFit/>
          </a:bodyPr>
          <a:lstStyle/>
          <a:p>
            <a:pPr marL="457200" indent="-457200"/>
            <a:r>
              <a:rPr lang="en-US" sz="1600" dirty="0" smtClean="0">
                <a:latin typeface="+mn-lt"/>
              </a:rPr>
              <a:t>8. The </a:t>
            </a:r>
            <a:r>
              <a:rPr lang="en-US" sz="1600" dirty="0">
                <a:latin typeface="+mn-lt"/>
              </a:rPr>
              <a:t>Java family </a:t>
            </a:r>
          </a:p>
          <a:p>
            <a:pPr marL="457200" indent="-457200"/>
            <a:r>
              <a:rPr lang="en-US" sz="1600" dirty="0">
                <a:solidFill>
                  <a:schemeClr val="hlink"/>
                </a:solidFill>
                <a:latin typeface="+mn-lt"/>
              </a:rPr>
              <a:t>	3. Web tier</a:t>
            </a:r>
          </a:p>
          <a:p>
            <a:pPr marL="914400" lvl="1" indent="-457200"/>
            <a:endParaRPr lang="en-US" sz="1600" dirty="0">
              <a:solidFill>
                <a:schemeClr val="hlink"/>
              </a:solidFill>
              <a:latin typeface="+mn-lt"/>
            </a:endParaRPr>
          </a:p>
        </p:txBody>
      </p:sp>
      <p:sp>
        <p:nvSpPr>
          <p:cNvPr id="128003" name="Text Box 3"/>
          <p:cNvSpPr txBox="1">
            <a:spLocks noChangeArrowheads="1"/>
          </p:cNvSpPr>
          <p:nvPr/>
        </p:nvSpPr>
        <p:spPr bwMode="auto">
          <a:xfrm>
            <a:off x="271463" y="-6350"/>
            <a:ext cx="1079719" cy="461665"/>
          </a:xfrm>
          <a:prstGeom prst="rect">
            <a:avLst/>
          </a:prstGeom>
          <a:noFill/>
          <a:ln w="9525">
            <a:noFill/>
            <a:miter lim="800000"/>
            <a:headEnd/>
            <a:tailEnd/>
          </a:ln>
        </p:spPr>
        <p:txBody>
          <a:bodyPr wrap="none">
            <a:spAutoFit/>
          </a:bodyPr>
          <a:lstStyle/>
          <a:p>
            <a:pPr marL="457200" indent="-457200"/>
            <a:r>
              <a:rPr lang="en-US" sz="2400" b="1">
                <a:latin typeface="+mn-lt"/>
              </a:rPr>
              <a:t>Servlet</a:t>
            </a:r>
            <a:endParaRPr lang="en-US" sz="2400">
              <a:solidFill>
                <a:schemeClr val="bg2"/>
              </a:solidFill>
              <a:latin typeface="+mn-lt"/>
            </a:endParaRPr>
          </a:p>
        </p:txBody>
      </p:sp>
      <p:sp>
        <p:nvSpPr>
          <p:cNvPr id="128004" name="Text Box 4"/>
          <p:cNvSpPr txBox="1">
            <a:spLocks noChangeArrowheads="1"/>
          </p:cNvSpPr>
          <p:nvPr/>
        </p:nvSpPr>
        <p:spPr bwMode="auto">
          <a:xfrm>
            <a:off x="827088" y="1125538"/>
            <a:ext cx="6892784" cy="4093428"/>
          </a:xfrm>
          <a:prstGeom prst="rect">
            <a:avLst/>
          </a:prstGeom>
          <a:noFill/>
          <a:ln w="12700">
            <a:noFill/>
            <a:miter lim="800000"/>
            <a:headEnd type="none" w="sm" len="sm"/>
            <a:tailEnd type="none" w="sm" len="sm"/>
          </a:ln>
        </p:spPr>
        <p:txBody>
          <a:bodyPr wrap="none">
            <a:spAutoFit/>
          </a:bodyPr>
          <a:lstStyle/>
          <a:p>
            <a:pPr marL="457200" indent="-457200"/>
            <a:r>
              <a:rPr lang="en-US" b="1">
                <a:solidFill>
                  <a:srgbClr val="0033CC"/>
                </a:solidFill>
                <a:latin typeface="+mn-lt"/>
              </a:rPr>
              <a:t>= server side plug-in</a:t>
            </a:r>
          </a:p>
          <a:p>
            <a:pPr marL="457200" indent="-457200"/>
            <a:r>
              <a:rPr lang="en-US" b="1">
                <a:solidFill>
                  <a:srgbClr val="0033CC"/>
                </a:solidFill>
                <a:latin typeface="+mn-lt"/>
              </a:rPr>
              <a:t>= base technology for all Java web tier components</a:t>
            </a:r>
          </a:p>
          <a:p>
            <a:pPr marL="457200" indent="-457200"/>
            <a:endParaRPr lang="en-US" b="1">
              <a:solidFill>
                <a:srgbClr val="0033CC"/>
              </a:solidFill>
              <a:latin typeface="+mn-lt"/>
            </a:endParaRPr>
          </a:p>
          <a:p>
            <a:pPr marL="457200" indent="-457200"/>
            <a:r>
              <a:rPr lang="en-US" b="1">
                <a:solidFill>
                  <a:srgbClr val="0033CC"/>
                </a:solidFill>
                <a:latin typeface="+mn-lt"/>
              </a:rPr>
              <a:t>Basic operation</a:t>
            </a:r>
          </a:p>
          <a:p>
            <a:pPr marL="457200" indent="-457200"/>
            <a:endParaRPr lang="en-US">
              <a:solidFill>
                <a:srgbClr val="0033CC"/>
              </a:solidFill>
              <a:latin typeface="+mn-lt"/>
            </a:endParaRPr>
          </a:p>
          <a:p>
            <a:pPr marL="457200" indent="-457200">
              <a:buFontTx/>
              <a:buAutoNum type="arabicPeriod"/>
            </a:pPr>
            <a:r>
              <a:rPr lang="en-US">
                <a:latin typeface="+mn-lt"/>
              </a:rPr>
              <a:t>browser sends request to URL referring to a Servlet instance</a:t>
            </a:r>
          </a:p>
          <a:p>
            <a:pPr marL="914400" lvl="1" indent="-457200"/>
            <a:r>
              <a:rPr lang="en-US">
                <a:latin typeface="+mn-lt"/>
              </a:rPr>
              <a:t>	HTTP request contains parameters, HTTP headers, ...</a:t>
            </a:r>
          </a:p>
          <a:p>
            <a:pPr marL="457200" indent="-457200">
              <a:buFontTx/>
              <a:buAutoNum type="arabicPeriod" startAt="2"/>
            </a:pPr>
            <a:r>
              <a:rPr lang="en-US">
                <a:latin typeface="+mn-lt"/>
              </a:rPr>
              <a:t>Servlet gets HTTPRequest object from web server</a:t>
            </a:r>
          </a:p>
          <a:p>
            <a:pPr marL="457200" indent="-457200">
              <a:buFontTx/>
              <a:buAutoNum type="arabicPeriod" startAt="2"/>
            </a:pPr>
            <a:r>
              <a:rPr lang="en-US">
                <a:latin typeface="+mn-lt"/>
              </a:rPr>
              <a:t>Servlet analyzes request</a:t>
            </a:r>
          </a:p>
          <a:p>
            <a:pPr marL="457200" indent="-457200">
              <a:buFontTx/>
              <a:buAutoNum type="arabicPeriod" startAt="2"/>
            </a:pPr>
            <a:r>
              <a:rPr lang="en-US">
                <a:latin typeface="+mn-lt"/>
              </a:rPr>
              <a:t>Servlet prints HTML output to HTTPResponse object</a:t>
            </a:r>
          </a:p>
          <a:p>
            <a:pPr marL="457200" indent="-457200">
              <a:buFontTx/>
              <a:buAutoNum type="arabicPeriod" startAt="2"/>
            </a:pPr>
            <a:r>
              <a:rPr lang="en-US">
                <a:latin typeface="+mn-lt"/>
              </a:rPr>
              <a:t>HTTPResponse is sent to webserver</a:t>
            </a:r>
          </a:p>
          <a:p>
            <a:pPr marL="457200" indent="-457200">
              <a:buFontTx/>
              <a:buAutoNum type="arabicPeriod" startAt="2"/>
            </a:pPr>
            <a:r>
              <a:rPr lang="en-US">
                <a:latin typeface="+mn-lt"/>
              </a:rPr>
              <a:t>Webserver sends HTML to client</a:t>
            </a:r>
          </a:p>
          <a:p>
            <a:pPr marL="914400" lvl="1" indent="-457200"/>
            <a:r>
              <a:rPr lang="en-US">
                <a:latin typeface="+mn-lt"/>
              </a:rPr>
              <a:t>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Number Placeholder 2"/>
          <p:cNvSpPr>
            <a:spLocks noGrp="1"/>
          </p:cNvSpPr>
          <p:nvPr>
            <p:ph type="sldNum" sz="quarter" idx="10"/>
          </p:nvPr>
        </p:nvSpPr>
        <p:spPr>
          <a:noFill/>
        </p:spPr>
        <p:txBody>
          <a:bodyPr/>
          <a:lstStyle/>
          <a:p>
            <a:fld id="{35D4ADC7-9CD5-4FAC-8366-D5DC4153A28D}" type="slidenum">
              <a:rPr lang="en-US">
                <a:latin typeface="+mn-lt"/>
              </a:rPr>
              <a:pPr/>
              <a:t>61</a:t>
            </a:fld>
            <a:endParaRPr lang="en-US">
              <a:latin typeface="+mn-lt"/>
            </a:endParaRPr>
          </a:p>
        </p:txBody>
      </p:sp>
      <p:sp>
        <p:nvSpPr>
          <p:cNvPr id="130050" name="Text Box 2"/>
          <p:cNvSpPr txBox="1">
            <a:spLocks noChangeArrowheads="1"/>
          </p:cNvSpPr>
          <p:nvPr/>
        </p:nvSpPr>
        <p:spPr bwMode="auto">
          <a:xfrm>
            <a:off x="6757988" y="0"/>
            <a:ext cx="1689052" cy="830997"/>
          </a:xfrm>
          <a:prstGeom prst="rect">
            <a:avLst/>
          </a:prstGeom>
          <a:noFill/>
          <a:ln w="12700">
            <a:noFill/>
            <a:miter lim="800000"/>
            <a:headEnd type="none" w="sm" len="sm"/>
            <a:tailEnd type="none" w="sm" len="sm"/>
          </a:ln>
        </p:spPr>
        <p:txBody>
          <a:bodyPr wrap="none">
            <a:spAutoFit/>
          </a:bodyPr>
          <a:lstStyle/>
          <a:p>
            <a:pPr marL="457200" indent="-457200"/>
            <a:r>
              <a:rPr lang="en-US" sz="1600" dirty="0" smtClean="0">
                <a:latin typeface="+mn-lt"/>
              </a:rPr>
              <a:t>8. The </a:t>
            </a:r>
            <a:r>
              <a:rPr lang="en-US" sz="1600" dirty="0">
                <a:latin typeface="+mn-lt"/>
              </a:rPr>
              <a:t>Java family </a:t>
            </a:r>
          </a:p>
          <a:p>
            <a:pPr marL="457200" indent="-457200"/>
            <a:r>
              <a:rPr lang="en-US" sz="1600" dirty="0">
                <a:solidFill>
                  <a:schemeClr val="hlink"/>
                </a:solidFill>
                <a:latin typeface="+mn-lt"/>
              </a:rPr>
              <a:t>	3. Web tier</a:t>
            </a:r>
          </a:p>
          <a:p>
            <a:pPr marL="914400" lvl="1" indent="-457200"/>
            <a:endParaRPr lang="en-US" sz="1600" dirty="0">
              <a:solidFill>
                <a:schemeClr val="hlink"/>
              </a:solidFill>
              <a:latin typeface="+mn-lt"/>
            </a:endParaRPr>
          </a:p>
        </p:txBody>
      </p:sp>
      <p:sp>
        <p:nvSpPr>
          <p:cNvPr id="130051" name="Text Box 3"/>
          <p:cNvSpPr txBox="1">
            <a:spLocks noChangeArrowheads="1"/>
          </p:cNvSpPr>
          <p:nvPr/>
        </p:nvSpPr>
        <p:spPr bwMode="auto">
          <a:xfrm>
            <a:off x="271463" y="-6350"/>
            <a:ext cx="1079719" cy="461665"/>
          </a:xfrm>
          <a:prstGeom prst="rect">
            <a:avLst/>
          </a:prstGeom>
          <a:noFill/>
          <a:ln w="9525">
            <a:noFill/>
            <a:miter lim="800000"/>
            <a:headEnd/>
            <a:tailEnd/>
          </a:ln>
        </p:spPr>
        <p:txBody>
          <a:bodyPr wrap="none">
            <a:spAutoFit/>
          </a:bodyPr>
          <a:lstStyle/>
          <a:p>
            <a:pPr marL="457200" indent="-457200"/>
            <a:r>
              <a:rPr lang="en-US" sz="2400" b="1">
                <a:latin typeface="+mn-lt"/>
              </a:rPr>
              <a:t>Servlet</a:t>
            </a:r>
            <a:endParaRPr lang="en-US" sz="2400">
              <a:solidFill>
                <a:schemeClr val="bg2"/>
              </a:solidFill>
              <a:latin typeface="+mn-lt"/>
            </a:endParaRPr>
          </a:p>
        </p:txBody>
      </p:sp>
      <p:sp>
        <p:nvSpPr>
          <p:cNvPr id="130052" name="Text Box 4"/>
          <p:cNvSpPr txBox="1">
            <a:spLocks noChangeArrowheads="1"/>
          </p:cNvSpPr>
          <p:nvPr/>
        </p:nvSpPr>
        <p:spPr bwMode="auto">
          <a:xfrm>
            <a:off x="342900" y="765175"/>
            <a:ext cx="7571303" cy="2246769"/>
          </a:xfrm>
          <a:prstGeom prst="rect">
            <a:avLst/>
          </a:prstGeom>
          <a:noFill/>
          <a:ln w="12700">
            <a:noFill/>
            <a:miter lim="800000"/>
            <a:headEnd type="none" w="sm" len="sm"/>
            <a:tailEnd type="none" w="sm" len="sm"/>
          </a:ln>
        </p:spPr>
        <p:txBody>
          <a:bodyPr wrap="none">
            <a:spAutoFit/>
          </a:bodyPr>
          <a:lstStyle/>
          <a:p>
            <a:pPr marL="457200" indent="-457200"/>
            <a:r>
              <a:rPr lang="en-US" b="1">
                <a:solidFill>
                  <a:srgbClr val="0033CC"/>
                </a:solidFill>
                <a:latin typeface="+mn-lt"/>
              </a:rPr>
              <a:t>Container services</a:t>
            </a:r>
          </a:p>
          <a:p>
            <a:pPr marL="457200" indent="-457200"/>
            <a:endParaRPr lang="en-US">
              <a:solidFill>
                <a:srgbClr val="0033CC"/>
              </a:solidFill>
              <a:latin typeface="+mn-lt"/>
            </a:endParaRPr>
          </a:p>
          <a:p>
            <a:pPr marL="457200" indent="-457200">
              <a:buFontTx/>
              <a:buChar char="•"/>
            </a:pPr>
            <a:r>
              <a:rPr lang="en-US">
                <a:latin typeface="+mn-lt"/>
              </a:rPr>
              <a:t> Servlet life cycle management</a:t>
            </a:r>
          </a:p>
          <a:p>
            <a:pPr marL="457200" indent="-457200">
              <a:buFontTx/>
              <a:buChar char="•"/>
            </a:pPr>
            <a:r>
              <a:rPr lang="en-US">
                <a:latin typeface="+mn-lt"/>
              </a:rPr>
              <a:t> Servlet pooling</a:t>
            </a:r>
          </a:p>
          <a:p>
            <a:pPr marL="457200" indent="-457200">
              <a:buFontTx/>
              <a:buChar char="•"/>
            </a:pPr>
            <a:r>
              <a:rPr lang="en-US">
                <a:latin typeface="+mn-lt"/>
              </a:rPr>
              <a:t> Session tracking </a:t>
            </a:r>
          </a:p>
          <a:p>
            <a:pPr marL="457200" indent="-457200">
              <a:buFontTx/>
              <a:buChar char="•"/>
            </a:pPr>
            <a:r>
              <a:rPr lang="en-US">
                <a:latin typeface="+mn-lt"/>
              </a:rPr>
              <a:t> Providing access to other resources (e.g. a database)</a:t>
            </a:r>
          </a:p>
          <a:p>
            <a:pPr marL="457200" indent="-457200">
              <a:buFontTx/>
              <a:buChar char="•"/>
            </a:pPr>
            <a:r>
              <a:rPr lang="en-US">
                <a:latin typeface="+mn-lt"/>
              </a:rPr>
              <a:t> Providing access to other components (other Servlets, EJBs, …)	</a:t>
            </a:r>
          </a:p>
        </p:txBody>
      </p:sp>
      <p:sp>
        <p:nvSpPr>
          <p:cNvPr id="130053" name="Rectangle 5"/>
          <p:cNvSpPr>
            <a:spLocks noChangeArrowheads="1"/>
          </p:cNvSpPr>
          <p:nvPr/>
        </p:nvSpPr>
        <p:spPr bwMode="auto">
          <a:xfrm>
            <a:off x="630238" y="2997200"/>
            <a:ext cx="1511300" cy="1295400"/>
          </a:xfrm>
          <a:prstGeom prst="rect">
            <a:avLst/>
          </a:prstGeom>
          <a:solidFill>
            <a:srgbClr val="9999FF"/>
          </a:solidFill>
          <a:ln w="9525">
            <a:solidFill>
              <a:srgbClr val="9999FF"/>
            </a:solidFill>
            <a:miter lim="800000"/>
            <a:headEnd/>
            <a:tailEnd/>
          </a:ln>
        </p:spPr>
        <p:txBody>
          <a:bodyPr wrap="none" anchor="ctr"/>
          <a:lstStyle/>
          <a:p>
            <a:endParaRPr lang="nl-BE">
              <a:latin typeface="+mn-lt"/>
            </a:endParaRPr>
          </a:p>
        </p:txBody>
      </p:sp>
      <p:sp>
        <p:nvSpPr>
          <p:cNvPr id="130054" name="Oval 6"/>
          <p:cNvSpPr>
            <a:spLocks noChangeArrowheads="1"/>
          </p:cNvSpPr>
          <p:nvPr/>
        </p:nvSpPr>
        <p:spPr bwMode="auto">
          <a:xfrm>
            <a:off x="774700" y="3068638"/>
            <a:ext cx="1223963" cy="863600"/>
          </a:xfrm>
          <a:prstGeom prst="ellipse">
            <a:avLst/>
          </a:prstGeom>
          <a:solidFill>
            <a:schemeClr val="bg1"/>
          </a:solidFill>
          <a:ln w="9525">
            <a:solidFill>
              <a:schemeClr val="tx1"/>
            </a:solidFill>
            <a:round/>
            <a:headEnd/>
            <a:tailEnd/>
          </a:ln>
        </p:spPr>
        <p:txBody>
          <a:bodyPr wrap="none" anchor="ctr"/>
          <a:lstStyle/>
          <a:p>
            <a:endParaRPr lang="nl-BE">
              <a:latin typeface="+mn-lt"/>
            </a:endParaRPr>
          </a:p>
        </p:txBody>
      </p:sp>
      <p:sp>
        <p:nvSpPr>
          <p:cNvPr id="130055" name="Text Box 7"/>
          <p:cNvSpPr txBox="1">
            <a:spLocks noChangeArrowheads="1"/>
          </p:cNvSpPr>
          <p:nvPr/>
        </p:nvSpPr>
        <p:spPr bwMode="auto">
          <a:xfrm>
            <a:off x="899961" y="3362325"/>
            <a:ext cx="1016304" cy="338554"/>
          </a:xfrm>
          <a:prstGeom prst="rect">
            <a:avLst/>
          </a:prstGeom>
          <a:noFill/>
          <a:ln w="9525">
            <a:noFill/>
            <a:miter lim="800000"/>
            <a:headEnd/>
            <a:tailEnd/>
          </a:ln>
        </p:spPr>
        <p:txBody>
          <a:bodyPr wrap="none">
            <a:spAutoFit/>
          </a:bodyPr>
          <a:lstStyle/>
          <a:p>
            <a:pPr algn="ctr"/>
            <a:r>
              <a:rPr lang="en-US" sz="1600" b="1">
                <a:latin typeface="+mn-lt"/>
              </a:rPr>
              <a:t>webclient</a:t>
            </a:r>
          </a:p>
        </p:txBody>
      </p:sp>
      <p:sp>
        <p:nvSpPr>
          <p:cNvPr id="130056" name="Rectangle 8"/>
          <p:cNvSpPr>
            <a:spLocks noChangeArrowheads="1"/>
          </p:cNvSpPr>
          <p:nvPr/>
        </p:nvSpPr>
        <p:spPr bwMode="auto">
          <a:xfrm>
            <a:off x="4229100" y="3068638"/>
            <a:ext cx="5330825" cy="3455987"/>
          </a:xfrm>
          <a:prstGeom prst="rect">
            <a:avLst/>
          </a:prstGeom>
          <a:solidFill>
            <a:srgbClr val="9999FF"/>
          </a:solidFill>
          <a:ln w="9525">
            <a:solidFill>
              <a:srgbClr val="9999FF"/>
            </a:solidFill>
            <a:miter lim="800000"/>
            <a:headEnd/>
            <a:tailEnd/>
          </a:ln>
        </p:spPr>
        <p:txBody>
          <a:bodyPr wrap="none" anchor="ctr"/>
          <a:lstStyle/>
          <a:p>
            <a:endParaRPr lang="nl-BE">
              <a:latin typeface="+mn-lt"/>
            </a:endParaRPr>
          </a:p>
        </p:txBody>
      </p:sp>
      <p:sp>
        <p:nvSpPr>
          <p:cNvPr id="130057" name="Oval 9"/>
          <p:cNvSpPr>
            <a:spLocks noChangeArrowheads="1"/>
          </p:cNvSpPr>
          <p:nvPr/>
        </p:nvSpPr>
        <p:spPr bwMode="auto">
          <a:xfrm>
            <a:off x="4373563" y="3068638"/>
            <a:ext cx="3025775" cy="3455987"/>
          </a:xfrm>
          <a:prstGeom prst="ellipse">
            <a:avLst/>
          </a:prstGeom>
          <a:solidFill>
            <a:schemeClr val="bg1"/>
          </a:solidFill>
          <a:ln w="9525">
            <a:solidFill>
              <a:schemeClr val="tx1"/>
            </a:solidFill>
            <a:round/>
            <a:headEnd/>
            <a:tailEnd/>
          </a:ln>
        </p:spPr>
        <p:txBody>
          <a:bodyPr wrap="none" anchor="ctr"/>
          <a:lstStyle/>
          <a:p>
            <a:endParaRPr lang="nl-BE">
              <a:latin typeface="+mn-lt"/>
            </a:endParaRPr>
          </a:p>
        </p:txBody>
      </p:sp>
      <p:sp>
        <p:nvSpPr>
          <p:cNvPr id="130058" name="Text Box 10"/>
          <p:cNvSpPr txBox="1">
            <a:spLocks noChangeArrowheads="1"/>
          </p:cNvSpPr>
          <p:nvPr/>
        </p:nvSpPr>
        <p:spPr bwMode="auto">
          <a:xfrm>
            <a:off x="4649258" y="3146425"/>
            <a:ext cx="1107547" cy="338554"/>
          </a:xfrm>
          <a:prstGeom prst="rect">
            <a:avLst/>
          </a:prstGeom>
          <a:solidFill>
            <a:schemeClr val="bg1"/>
          </a:solidFill>
          <a:ln w="38100">
            <a:solidFill>
              <a:schemeClr val="tx1"/>
            </a:solidFill>
            <a:miter lim="800000"/>
            <a:headEnd/>
            <a:tailEnd/>
          </a:ln>
        </p:spPr>
        <p:txBody>
          <a:bodyPr wrap="none">
            <a:spAutoFit/>
          </a:bodyPr>
          <a:lstStyle/>
          <a:p>
            <a:pPr algn="ctr"/>
            <a:r>
              <a:rPr lang="en-US" sz="1600" b="1">
                <a:latin typeface="+mn-lt"/>
              </a:rPr>
              <a:t>Webserver</a:t>
            </a:r>
          </a:p>
        </p:txBody>
      </p:sp>
      <p:sp>
        <p:nvSpPr>
          <p:cNvPr id="130059" name="Line 11"/>
          <p:cNvSpPr>
            <a:spLocks noChangeShapeType="1"/>
          </p:cNvSpPr>
          <p:nvPr/>
        </p:nvSpPr>
        <p:spPr bwMode="auto">
          <a:xfrm>
            <a:off x="1916264" y="3355975"/>
            <a:ext cx="2530323" cy="1588"/>
          </a:xfrm>
          <a:prstGeom prst="line">
            <a:avLst/>
          </a:prstGeom>
          <a:noFill/>
          <a:ln w="57150">
            <a:solidFill>
              <a:srgbClr val="FF0000"/>
            </a:solidFill>
            <a:round/>
            <a:headEnd/>
            <a:tailEnd type="arrow" w="med" len="med"/>
          </a:ln>
        </p:spPr>
        <p:txBody>
          <a:bodyPr wrap="none" anchor="ctr"/>
          <a:lstStyle/>
          <a:p>
            <a:endParaRPr lang="nl-BE">
              <a:latin typeface="+mn-lt"/>
            </a:endParaRPr>
          </a:p>
        </p:txBody>
      </p:sp>
      <p:sp>
        <p:nvSpPr>
          <p:cNvPr id="130060" name="Text Box 12"/>
          <p:cNvSpPr txBox="1">
            <a:spLocks noChangeArrowheads="1"/>
          </p:cNvSpPr>
          <p:nvPr/>
        </p:nvSpPr>
        <p:spPr bwMode="auto">
          <a:xfrm>
            <a:off x="2447057" y="2990850"/>
            <a:ext cx="1236812" cy="369332"/>
          </a:xfrm>
          <a:prstGeom prst="rect">
            <a:avLst/>
          </a:prstGeom>
          <a:noFill/>
          <a:ln w="9525">
            <a:noFill/>
            <a:miter lim="800000"/>
            <a:headEnd/>
            <a:tailEnd/>
          </a:ln>
        </p:spPr>
        <p:txBody>
          <a:bodyPr wrap="none">
            <a:spAutoFit/>
          </a:bodyPr>
          <a:lstStyle/>
          <a:p>
            <a:pPr algn="ctr"/>
            <a:r>
              <a:rPr lang="en-US" sz="1800" b="1">
                <a:solidFill>
                  <a:srgbClr val="FF0000"/>
                </a:solidFill>
                <a:latin typeface="+mn-lt"/>
              </a:rPr>
              <a:t>HTTP POST</a:t>
            </a:r>
          </a:p>
        </p:txBody>
      </p:sp>
      <p:sp>
        <p:nvSpPr>
          <p:cNvPr id="130061" name="Line 13"/>
          <p:cNvSpPr>
            <a:spLocks noChangeShapeType="1"/>
          </p:cNvSpPr>
          <p:nvPr/>
        </p:nvSpPr>
        <p:spPr bwMode="auto">
          <a:xfrm>
            <a:off x="1916265" y="3716338"/>
            <a:ext cx="2457298" cy="1587"/>
          </a:xfrm>
          <a:prstGeom prst="line">
            <a:avLst/>
          </a:prstGeom>
          <a:noFill/>
          <a:ln w="57150">
            <a:solidFill>
              <a:srgbClr val="FF0000"/>
            </a:solidFill>
            <a:round/>
            <a:headEnd type="arrow" w="med" len="med"/>
            <a:tailEnd/>
          </a:ln>
        </p:spPr>
        <p:txBody>
          <a:bodyPr wrap="none" anchor="ctr"/>
          <a:lstStyle/>
          <a:p>
            <a:endParaRPr lang="nl-BE">
              <a:latin typeface="+mn-lt"/>
            </a:endParaRPr>
          </a:p>
        </p:txBody>
      </p:sp>
      <p:sp>
        <p:nvSpPr>
          <p:cNvPr id="130062" name="Text Box 14"/>
          <p:cNvSpPr txBox="1">
            <a:spLocks noChangeArrowheads="1"/>
          </p:cNvSpPr>
          <p:nvPr/>
        </p:nvSpPr>
        <p:spPr bwMode="auto">
          <a:xfrm>
            <a:off x="2416775" y="3717925"/>
            <a:ext cx="1300549" cy="369332"/>
          </a:xfrm>
          <a:prstGeom prst="rect">
            <a:avLst/>
          </a:prstGeom>
          <a:noFill/>
          <a:ln w="9525">
            <a:noFill/>
            <a:miter lim="800000"/>
            <a:headEnd/>
            <a:tailEnd/>
          </a:ln>
        </p:spPr>
        <p:txBody>
          <a:bodyPr wrap="none">
            <a:spAutoFit/>
          </a:bodyPr>
          <a:lstStyle/>
          <a:p>
            <a:pPr algn="ctr"/>
            <a:r>
              <a:rPr lang="en-US" sz="1800" b="1">
                <a:solidFill>
                  <a:srgbClr val="FF0000"/>
                </a:solidFill>
                <a:latin typeface="+mn-lt"/>
              </a:rPr>
              <a:t>HTTP REPLY</a:t>
            </a:r>
          </a:p>
        </p:txBody>
      </p:sp>
      <p:sp>
        <p:nvSpPr>
          <p:cNvPr id="130063" name="AutoShape 15"/>
          <p:cNvSpPr>
            <a:spLocks noChangeArrowheads="1"/>
          </p:cNvSpPr>
          <p:nvPr/>
        </p:nvSpPr>
        <p:spPr bwMode="auto">
          <a:xfrm>
            <a:off x="7688263" y="4941888"/>
            <a:ext cx="1511300" cy="1079500"/>
          </a:xfrm>
          <a:prstGeom prst="can">
            <a:avLst>
              <a:gd name="adj" fmla="val 25000"/>
            </a:avLst>
          </a:prstGeom>
          <a:solidFill>
            <a:schemeClr val="tx2"/>
          </a:solidFill>
          <a:ln w="9525">
            <a:solidFill>
              <a:srgbClr val="9999FF"/>
            </a:solidFill>
            <a:round/>
            <a:headEnd/>
            <a:tailEnd/>
          </a:ln>
        </p:spPr>
        <p:txBody>
          <a:bodyPr wrap="none" anchor="ctr"/>
          <a:lstStyle/>
          <a:p>
            <a:endParaRPr lang="nl-BE">
              <a:latin typeface="+mn-lt"/>
            </a:endParaRPr>
          </a:p>
        </p:txBody>
      </p:sp>
      <p:sp>
        <p:nvSpPr>
          <p:cNvPr id="130064" name="Oval 21"/>
          <p:cNvSpPr>
            <a:spLocks noChangeArrowheads="1"/>
          </p:cNvSpPr>
          <p:nvPr/>
        </p:nvSpPr>
        <p:spPr bwMode="auto">
          <a:xfrm>
            <a:off x="4879975" y="4652963"/>
            <a:ext cx="2014538" cy="1655762"/>
          </a:xfrm>
          <a:prstGeom prst="ellipse">
            <a:avLst/>
          </a:prstGeom>
          <a:solidFill>
            <a:schemeClr val="bg1"/>
          </a:solidFill>
          <a:ln w="9525">
            <a:solidFill>
              <a:schemeClr val="tx1"/>
            </a:solidFill>
            <a:round/>
            <a:headEnd/>
            <a:tailEnd/>
          </a:ln>
        </p:spPr>
        <p:txBody>
          <a:bodyPr wrap="none" anchor="ctr"/>
          <a:lstStyle/>
          <a:p>
            <a:endParaRPr lang="nl-BE">
              <a:latin typeface="+mn-lt"/>
            </a:endParaRPr>
          </a:p>
        </p:txBody>
      </p:sp>
      <p:sp>
        <p:nvSpPr>
          <p:cNvPr id="130065" name="Text Box 22"/>
          <p:cNvSpPr txBox="1">
            <a:spLocks noChangeArrowheads="1"/>
          </p:cNvSpPr>
          <p:nvPr/>
        </p:nvSpPr>
        <p:spPr bwMode="auto">
          <a:xfrm>
            <a:off x="6290494" y="5734050"/>
            <a:ext cx="1019125" cy="584775"/>
          </a:xfrm>
          <a:prstGeom prst="rect">
            <a:avLst/>
          </a:prstGeom>
          <a:solidFill>
            <a:schemeClr val="bg1"/>
          </a:solidFill>
          <a:ln w="38100">
            <a:solidFill>
              <a:schemeClr val="tx1"/>
            </a:solidFill>
            <a:miter lim="800000"/>
            <a:headEnd/>
            <a:tailEnd/>
          </a:ln>
        </p:spPr>
        <p:txBody>
          <a:bodyPr wrap="none">
            <a:spAutoFit/>
          </a:bodyPr>
          <a:lstStyle/>
          <a:p>
            <a:pPr algn="ctr"/>
            <a:r>
              <a:rPr lang="en-US" sz="1600" b="1">
                <a:latin typeface="+mn-lt"/>
              </a:rPr>
              <a:t>Servlet </a:t>
            </a:r>
          </a:p>
          <a:p>
            <a:pPr algn="ctr"/>
            <a:r>
              <a:rPr lang="en-US" sz="1600" b="1">
                <a:latin typeface="+mn-lt"/>
              </a:rPr>
              <a:t>Container</a:t>
            </a:r>
          </a:p>
        </p:txBody>
      </p:sp>
      <p:sp>
        <p:nvSpPr>
          <p:cNvPr id="130066" name="Line 23"/>
          <p:cNvSpPr>
            <a:spLocks noChangeShapeType="1"/>
          </p:cNvSpPr>
          <p:nvPr/>
        </p:nvSpPr>
        <p:spPr bwMode="auto">
          <a:xfrm>
            <a:off x="5383213" y="3573463"/>
            <a:ext cx="360362" cy="1439862"/>
          </a:xfrm>
          <a:prstGeom prst="line">
            <a:avLst/>
          </a:prstGeom>
          <a:noFill/>
          <a:ln w="38100">
            <a:solidFill>
              <a:schemeClr val="accent2"/>
            </a:solidFill>
            <a:round/>
            <a:headEnd type="arrow" w="med" len="med"/>
            <a:tailEnd type="arrow" w="med" len="med"/>
          </a:ln>
        </p:spPr>
        <p:txBody>
          <a:bodyPr wrap="none" anchor="ctr"/>
          <a:lstStyle/>
          <a:p>
            <a:endParaRPr lang="nl-BE">
              <a:latin typeface="+mn-lt"/>
            </a:endParaRPr>
          </a:p>
        </p:txBody>
      </p:sp>
      <p:sp>
        <p:nvSpPr>
          <p:cNvPr id="130067" name="Line 24"/>
          <p:cNvSpPr>
            <a:spLocks noChangeShapeType="1"/>
          </p:cNvSpPr>
          <p:nvPr/>
        </p:nvSpPr>
        <p:spPr bwMode="auto">
          <a:xfrm>
            <a:off x="5563395" y="3573463"/>
            <a:ext cx="324644" cy="1439862"/>
          </a:xfrm>
          <a:prstGeom prst="line">
            <a:avLst/>
          </a:prstGeom>
          <a:noFill/>
          <a:ln w="38100">
            <a:solidFill>
              <a:srgbClr val="FF0000"/>
            </a:solidFill>
            <a:round/>
            <a:headEnd type="arrow" w="med" len="med"/>
            <a:tailEnd type="arrow" w="med" len="med"/>
          </a:ln>
        </p:spPr>
        <p:txBody>
          <a:bodyPr wrap="none" anchor="ctr"/>
          <a:lstStyle/>
          <a:p>
            <a:endParaRPr lang="nl-BE">
              <a:latin typeface="+mn-lt"/>
            </a:endParaRPr>
          </a:p>
        </p:txBody>
      </p:sp>
      <p:sp>
        <p:nvSpPr>
          <p:cNvPr id="130068" name="Text Box 25"/>
          <p:cNvSpPr txBox="1">
            <a:spLocks noChangeArrowheads="1"/>
          </p:cNvSpPr>
          <p:nvPr/>
        </p:nvSpPr>
        <p:spPr bwMode="auto">
          <a:xfrm>
            <a:off x="4230688" y="4365625"/>
            <a:ext cx="1008418" cy="400110"/>
          </a:xfrm>
          <a:prstGeom prst="rect">
            <a:avLst/>
          </a:prstGeom>
          <a:noFill/>
          <a:ln w="9525">
            <a:noFill/>
            <a:miter lim="800000"/>
            <a:headEnd/>
            <a:tailEnd/>
          </a:ln>
        </p:spPr>
        <p:txBody>
          <a:bodyPr wrap="none">
            <a:spAutoFit/>
          </a:bodyPr>
          <a:lstStyle/>
          <a:p>
            <a:r>
              <a:rPr lang="en-US" b="1">
                <a:solidFill>
                  <a:srgbClr val="FF0000"/>
                </a:solidFill>
                <a:latin typeface="+mn-lt"/>
              </a:rPr>
              <a:t>INVOKE</a:t>
            </a:r>
          </a:p>
        </p:txBody>
      </p:sp>
      <p:sp>
        <p:nvSpPr>
          <p:cNvPr id="130069" name="Rectangle 26"/>
          <p:cNvSpPr>
            <a:spLocks noChangeArrowheads="1"/>
          </p:cNvSpPr>
          <p:nvPr/>
        </p:nvSpPr>
        <p:spPr bwMode="auto">
          <a:xfrm>
            <a:off x="5383213" y="5013325"/>
            <a:ext cx="936625" cy="360363"/>
          </a:xfrm>
          <a:prstGeom prst="rect">
            <a:avLst/>
          </a:prstGeom>
          <a:solidFill>
            <a:srgbClr val="FF0000"/>
          </a:solidFill>
          <a:ln w="9525">
            <a:solidFill>
              <a:srgbClr val="9999FF"/>
            </a:solidFill>
            <a:miter lim="800000"/>
            <a:headEnd/>
            <a:tailEnd/>
          </a:ln>
        </p:spPr>
        <p:txBody>
          <a:bodyPr wrap="none" anchor="ctr"/>
          <a:lstStyle/>
          <a:p>
            <a:endParaRPr lang="nl-BE">
              <a:latin typeface="+mn-lt"/>
            </a:endParaRPr>
          </a:p>
        </p:txBody>
      </p:sp>
      <p:sp>
        <p:nvSpPr>
          <p:cNvPr id="130070" name="Line 27"/>
          <p:cNvSpPr>
            <a:spLocks noChangeShapeType="1"/>
          </p:cNvSpPr>
          <p:nvPr/>
        </p:nvSpPr>
        <p:spPr bwMode="auto">
          <a:xfrm flipH="1" flipV="1">
            <a:off x="6319838" y="5084763"/>
            <a:ext cx="1368425" cy="431800"/>
          </a:xfrm>
          <a:prstGeom prst="line">
            <a:avLst/>
          </a:prstGeom>
          <a:noFill/>
          <a:ln w="38100">
            <a:solidFill>
              <a:srgbClr val="FF0000"/>
            </a:solidFill>
            <a:round/>
            <a:headEnd type="arrow" w="med" len="med"/>
            <a:tailEnd type="arrow" w="med" len="med"/>
          </a:ln>
        </p:spPr>
        <p:txBody>
          <a:bodyPr wrap="none" anchor="ctr"/>
          <a:lstStyle/>
          <a:p>
            <a:endParaRPr lang="nl-BE">
              <a:latin typeface="+mn-lt"/>
            </a:endParaRPr>
          </a:p>
        </p:txBody>
      </p:sp>
      <p:sp>
        <p:nvSpPr>
          <p:cNvPr id="130071" name="Line 28"/>
          <p:cNvSpPr>
            <a:spLocks noChangeShapeType="1"/>
          </p:cNvSpPr>
          <p:nvPr/>
        </p:nvSpPr>
        <p:spPr bwMode="auto">
          <a:xfrm flipH="1" flipV="1">
            <a:off x="6319838" y="5157788"/>
            <a:ext cx="1368425" cy="431800"/>
          </a:xfrm>
          <a:prstGeom prst="line">
            <a:avLst/>
          </a:prstGeom>
          <a:noFill/>
          <a:ln w="38100">
            <a:solidFill>
              <a:schemeClr val="accent2"/>
            </a:solidFill>
            <a:round/>
            <a:headEnd type="arrow" w="med" len="med"/>
            <a:tailEnd type="arrow" w="med" len="med"/>
          </a:ln>
        </p:spPr>
        <p:txBody>
          <a:bodyPr wrap="none" anchor="ctr"/>
          <a:lstStyle/>
          <a:p>
            <a:endParaRPr lang="nl-BE">
              <a:latin typeface="+mn-lt"/>
            </a:endParaRPr>
          </a:p>
        </p:txBody>
      </p:sp>
      <p:sp>
        <p:nvSpPr>
          <p:cNvPr id="130072" name="Rectangle 29"/>
          <p:cNvSpPr>
            <a:spLocks noChangeArrowheads="1"/>
          </p:cNvSpPr>
          <p:nvPr/>
        </p:nvSpPr>
        <p:spPr bwMode="auto">
          <a:xfrm>
            <a:off x="630238" y="4797425"/>
            <a:ext cx="1511300" cy="1295400"/>
          </a:xfrm>
          <a:prstGeom prst="rect">
            <a:avLst/>
          </a:prstGeom>
          <a:solidFill>
            <a:srgbClr val="9999FF"/>
          </a:solidFill>
          <a:ln w="9525">
            <a:solidFill>
              <a:srgbClr val="9999FF"/>
            </a:solidFill>
            <a:miter lim="800000"/>
            <a:headEnd/>
            <a:tailEnd/>
          </a:ln>
        </p:spPr>
        <p:txBody>
          <a:bodyPr wrap="none" anchor="ctr"/>
          <a:lstStyle/>
          <a:p>
            <a:endParaRPr lang="nl-BE">
              <a:latin typeface="+mn-lt"/>
            </a:endParaRPr>
          </a:p>
        </p:txBody>
      </p:sp>
      <p:sp>
        <p:nvSpPr>
          <p:cNvPr id="130073" name="Oval 30"/>
          <p:cNvSpPr>
            <a:spLocks noChangeArrowheads="1"/>
          </p:cNvSpPr>
          <p:nvPr/>
        </p:nvSpPr>
        <p:spPr bwMode="auto">
          <a:xfrm>
            <a:off x="774700" y="4868863"/>
            <a:ext cx="1223963" cy="863600"/>
          </a:xfrm>
          <a:prstGeom prst="ellipse">
            <a:avLst/>
          </a:prstGeom>
          <a:solidFill>
            <a:schemeClr val="bg1"/>
          </a:solidFill>
          <a:ln w="9525">
            <a:solidFill>
              <a:schemeClr val="tx1"/>
            </a:solidFill>
            <a:round/>
            <a:headEnd/>
            <a:tailEnd/>
          </a:ln>
        </p:spPr>
        <p:txBody>
          <a:bodyPr wrap="none" anchor="ctr"/>
          <a:lstStyle/>
          <a:p>
            <a:endParaRPr lang="nl-BE">
              <a:latin typeface="+mn-lt"/>
            </a:endParaRPr>
          </a:p>
        </p:txBody>
      </p:sp>
      <p:sp>
        <p:nvSpPr>
          <p:cNvPr id="130074" name="Text Box 31"/>
          <p:cNvSpPr txBox="1">
            <a:spLocks noChangeArrowheads="1"/>
          </p:cNvSpPr>
          <p:nvPr/>
        </p:nvSpPr>
        <p:spPr bwMode="auto">
          <a:xfrm>
            <a:off x="899961" y="5162550"/>
            <a:ext cx="1016304" cy="338554"/>
          </a:xfrm>
          <a:prstGeom prst="rect">
            <a:avLst/>
          </a:prstGeom>
          <a:noFill/>
          <a:ln w="9525">
            <a:noFill/>
            <a:miter lim="800000"/>
            <a:headEnd/>
            <a:tailEnd/>
          </a:ln>
        </p:spPr>
        <p:txBody>
          <a:bodyPr wrap="none">
            <a:spAutoFit/>
          </a:bodyPr>
          <a:lstStyle/>
          <a:p>
            <a:pPr algn="ctr"/>
            <a:r>
              <a:rPr lang="en-US" sz="1600" b="1">
                <a:latin typeface="+mn-lt"/>
              </a:rPr>
              <a:t>webclient</a:t>
            </a:r>
          </a:p>
        </p:txBody>
      </p:sp>
      <p:sp>
        <p:nvSpPr>
          <p:cNvPr id="130075" name="Line 32"/>
          <p:cNvSpPr>
            <a:spLocks noChangeShapeType="1"/>
          </p:cNvSpPr>
          <p:nvPr/>
        </p:nvSpPr>
        <p:spPr bwMode="auto">
          <a:xfrm flipV="1">
            <a:off x="1916264" y="3573463"/>
            <a:ext cx="2890686" cy="1439862"/>
          </a:xfrm>
          <a:prstGeom prst="line">
            <a:avLst/>
          </a:prstGeom>
          <a:noFill/>
          <a:ln w="57150">
            <a:solidFill>
              <a:schemeClr val="accent2"/>
            </a:solidFill>
            <a:round/>
            <a:headEnd type="arrow" w="med" len="med"/>
            <a:tailEnd type="arrow" w="med" len="med"/>
          </a:ln>
        </p:spPr>
        <p:txBody>
          <a:bodyPr wrap="none" anchor="ctr"/>
          <a:lstStyle/>
          <a:p>
            <a:endParaRPr lang="nl-BE">
              <a:latin typeface="+mn-lt"/>
            </a:endParaRPr>
          </a:p>
        </p:txBody>
      </p:sp>
      <p:sp>
        <p:nvSpPr>
          <p:cNvPr id="130076" name="Text Box 34"/>
          <p:cNvSpPr txBox="1">
            <a:spLocks noChangeArrowheads="1"/>
          </p:cNvSpPr>
          <p:nvPr/>
        </p:nvSpPr>
        <p:spPr bwMode="auto">
          <a:xfrm>
            <a:off x="5311775" y="5013325"/>
            <a:ext cx="911853" cy="400110"/>
          </a:xfrm>
          <a:prstGeom prst="rect">
            <a:avLst/>
          </a:prstGeom>
          <a:noFill/>
          <a:ln w="12700">
            <a:noFill/>
            <a:miter lim="800000"/>
            <a:headEnd type="none" w="sm" len="sm"/>
            <a:tailEnd type="none" w="sm" len="sm"/>
          </a:ln>
        </p:spPr>
        <p:txBody>
          <a:bodyPr wrap="none">
            <a:spAutoFit/>
          </a:bodyPr>
          <a:lstStyle/>
          <a:p>
            <a:r>
              <a:rPr lang="en-US">
                <a:solidFill>
                  <a:srgbClr val="FFFF00"/>
                </a:solidFill>
                <a:latin typeface="+mn-lt"/>
              </a:rPr>
              <a:t>Servlet</a:t>
            </a:r>
          </a:p>
        </p:txBody>
      </p:sp>
      <p:sp>
        <p:nvSpPr>
          <p:cNvPr id="130077" name="Text Box 35"/>
          <p:cNvSpPr txBox="1">
            <a:spLocks noChangeArrowheads="1"/>
          </p:cNvSpPr>
          <p:nvPr/>
        </p:nvSpPr>
        <p:spPr bwMode="auto">
          <a:xfrm>
            <a:off x="8053606" y="5516563"/>
            <a:ext cx="979050" cy="338554"/>
          </a:xfrm>
          <a:prstGeom prst="rect">
            <a:avLst/>
          </a:prstGeom>
          <a:solidFill>
            <a:schemeClr val="bg1"/>
          </a:solidFill>
          <a:ln w="38100">
            <a:solidFill>
              <a:schemeClr val="tx1"/>
            </a:solidFill>
            <a:miter lim="800000"/>
            <a:headEnd/>
            <a:tailEnd/>
          </a:ln>
        </p:spPr>
        <p:txBody>
          <a:bodyPr wrap="none">
            <a:spAutoFit/>
          </a:bodyPr>
          <a:lstStyle/>
          <a:p>
            <a:pPr algn="ctr"/>
            <a:r>
              <a:rPr lang="en-US" sz="1600" b="1">
                <a:latin typeface="+mn-lt"/>
              </a:rPr>
              <a:t>Database</a:t>
            </a:r>
          </a:p>
        </p:txBody>
      </p:sp>
      <p:sp>
        <p:nvSpPr>
          <p:cNvPr id="130078" name="Text Box 36"/>
          <p:cNvSpPr txBox="1">
            <a:spLocks noChangeArrowheads="1"/>
          </p:cNvSpPr>
          <p:nvPr/>
        </p:nvSpPr>
        <p:spPr bwMode="auto">
          <a:xfrm>
            <a:off x="5743575" y="3716338"/>
            <a:ext cx="2490041" cy="1015663"/>
          </a:xfrm>
          <a:prstGeom prst="rect">
            <a:avLst/>
          </a:prstGeom>
          <a:noFill/>
          <a:ln w="12700">
            <a:noFill/>
            <a:miter lim="800000"/>
            <a:headEnd type="none" w="sm" len="sm"/>
            <a:tailEnd type="none" w="sm" len="sm"/>
          </a:ln>
        </p:spPr>
        <p:txBody>
          <a:bodyPr wrap="none">
            <a:spAutoFit/>
          </a:bodyPr>
          <a:lstStyle/>
          <a:p>
            <a:r>
              <a:rPr lang="en-US" b="1">
                <a:latin typeface="+mn-lt"/>
              </a:rPr>
              <a:t>init()</a:t>
            </a:r>
          </a:p>
          <a:p>
            <a:r>
              <a:rPr lang="en-US" b="1">
                <a:latin typeface="+mn-lt"/>
              </a:rPr>
              <a:t>service(HTTTRequest,</a:t>
            </a:r>
          </a:p>
          <a:p>
            <a:r>
              <a:rPr lang="en-US" b="1">
                <a:latin typeface="+mn-lt"/>
              </a:rPr>
              <a:t>        HTTPResponse)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Number Placeholder 2"/>
          <p:cNvSpPr>
            <a:spLocks noGrp="1"/>
          </p:cNvSpPr>
          <p:nvPr>
            <p:ph type="sldNum" sz="quarter" idx="10"/>
          </p:nvPr>
        </p:nvSpPr>
        <p:spPr>
          <a:noFill/>
        </p:spPr>
        <p:txBody>
          <a:bodyPr/>
          <a:lstStyle/>
          <a:p>
            <a:fld id="{A281252B-BA8B-428E-B6AF-35C601F80296}" type="slidenum">
              <a:rPr lang="en-US">
                <a:latin typeface="+mn-lt"/>
              </a:rPr>
              <a:pPr/>
              <a:t>62</a:t>
            </a:fld>
            <a:endParaRPr lang="en-US">
              <a:latin typeface="+mn-lt"/>
            </a:endParaRPr>
          </a:p>
        </p:txBody>
      </p:sp>
      <p:sp>
        <p:nvSpPr>
          <p:cNvPr id="132098" name="Text Box 2"/>
          <p:cNvSpPr txBox="1">
            <a:spLocks noChangeArrowheads="1"/>
          </p:cNvSpPr>
          <p:nvPr/>
        </p:nvSpPr>
        <p:spPr bwMode="auto">
          <a:xfrm>
            <a:off x="6757988" y="0"/>
            <a:ext cx="1689052" cy="830997"/>
          </a:xfrm>
          <a:prstGeom prst="rect">
            <a:avLst/>
          </a:prstGeom>
          <a:noFill/>
          <a:ln w="12700">
            <a:noFill/>
            <a:miter lim="800000"/>
            <a:headEnd type="none" w="sm" len="sm"/>
            <a:tailEnd type="none" w="sm" len="sm"/>
          </a:ln>
        </p:spPr>
        <p:txBody>
          <a:bodyPr wrap="none">
            <a:spAutoFit/>
          </a:bodyPr>
          <a:lstStyle/>
          <a:p>
            <a:pPr marL="457200" indent="-457200"/>
            <a:r>
              <a:rPr lang="en-US" sz="1600" dirty="0" smtClean="0">
                <a:latin typeface="+mn-lt"/>
              </a:rPr>
              <a:t>8. The </a:t>
            </a:r>
            <a:r>
              <a:rPr lang="en-US" sz="1600" dirty="0">
                <a:latin typeface="+mn-lt"/>
              </a:rPr>
              <a:t>Java family </a:t>
            </a:r>
          </a:p>
          <a:p>
            <a:pPr marL="457200" indent="-457200"/>
            <a:r>
              <a:rPr lang="en-US" sz="1600" dirty="0">
                <a:solidFill>
                  <a:schemeClr val="hlink"/>
                </a:solidFill>
                <a:latin typeface="+mn-lt"/>
              </a:rPr>
              <a:t>	3. Web tier</a:t>
            </a:r>
          </a:p>
          <a:p>
            <a:pPr marL="914400" lvl="1" indent="-457200"/>
            <a:endParaRPr lang="en-US" sz="1600" dirty="0">
              <a:solidFill>
                <a:schemeClr val="hlink"/>
              </a:solidFill>
              <a:latin typeface="+mn-lt"/>
            </a:endParaRPr>
          </a:p>
        </p:txBody>
      </p:sp>
      <p:sp>
        <p:nvSpPr>
          <p:cNvPr id="132099" name="Text Box 3"/>
          <p:cNvSpPr txBox="1">
            <a:spLocks noChangeArrowheads="1"/>
          </p:cNvSpPr>
          <p:nvPr/>
        </p:nvSpPr>
        <p:spPr bwMode="auto">
          <a:xfrm>
            <a:off x="271463" y="-6350"/>
            <a:ext cx="3091744" cy="461665"/>
          </a:xfrm>
          <a:prstGeom prst="rect">
            <a:avLst/>
          </a:prstGeom>
          <a:noFill/>
          <a:ln w="9525">
            <a:noFill/>
            <a:miter lim="800000"/>
            <a:headEnd/>
            <a:tailEnd/>
          </a:ln>
        </p:spPr>
        <p:txBody>
          <a:bodyPr wrap="none">
            <a:spAutoFit/>
          </a:bodyPr>
          <a:lstStyle/>
          <a:p>
            <a:pPr marL="457200" indent="-457200"/>
            <a:r>
              <a:rPr lang="en-US" sz="2400" b="1">
                <a:latin typeface="+mn-lt"/>
              </a:rPr>
              <a:t>Java Server Pages (JSP)</a:t>
            </a:r>
            <a:endParaRPr lang="en-US" sz="2400">
              <a:solidFill>
                <a:schemeClr val="bg2"/>
              </a:solidFill>
              <a:latin typeface="+mn-lt"/>
            </a:endParaRPr>
          </a:p>
        </p:txBody>
      </p:sp>
      <p:sp>
        <p:nvSpPr>
          <p:cNvPr id="132100" name="Text Box 31"/>
          <p:cNvSpPr txBox="1">
            <a:spLocks noChangeArrowheads="1"/>
          </p:cNvSpPr>
          <p:nvPr/>
        </p:nvSpPr>
        <p:spPr bwMode="auto">
          <a:xfrm>
            <a:off x="558800" y="842963"/>
            <a:ext cx="7100213" cy="2862322"/>
          </a:xfrm>
          <a:prstGeom prst="rect">
            <a:avLst/>
          </a:prstGeom>
          <a:noFill/>
          <a:ln w="12700" cap="sq">
            <a:noFill/>
            <a:miter lim="800000"/>
            <a:headEnd type="none" w="sm" len="sm"/>
            <a:tailEnd type="none" w="sm" len="sm"/>
          </a:ln>
        </p:spPr>
        <p:txBody>
          <a:bodyPr wrap="none">
            <a:spAutoFit/>
          </a:bodyPr>
          <a:lstStyle/>
          <a:p>
            <a:r>
              <a:rPr lang="en-US" b="1">
                <a:solidFill>
                  <a:srgbClr val="333399"/>
                </a:solidFill>
                <a:latin typeface="+mn-lt"/>
              </a:rPr>
              <a:t>Servlet disadvantage</a:t>
            </a:r>
          </a:p>
          <a:p>
            <a:pPr lvl="1">
              <a:buFontTx/>
              <a:buChar char="•"/>
            </a:pPr>
            <a:r>
              <a:rPr lang="en-US" b="1">
                <a:latin typeface="+mn-lt"/>
              </a:rPr>
              <a:t> </a:t>
            </a:r>
            <a:r>
              <a:rPr lang="en-US">
                <a:latin typeface="+mn-lt"/>
              </a:rPr>
              <a:t>pages contain static + dynamic data</a:t>
            </a:r>
          </a:p>
          <a:p>
            <a:pPr lvl="1">
              <a:buFontTx/>
              <a:buChar char="•"/>
            </a:pPr>
            <a:r>
              <a:rPr lang="en-US">
                <a:latin typeface="+mn-lt"/>
              </a:rPr>
              <a:t> static data created dynamically -&gt; not optimal</a:t>
            </a:r>
          </a:p>
          <a:p>
            <a:r>
              <a:rPr lang="en-US" b="1">
                <a:solidFill>
                  <a:srgbClr val="333399"/>
                </a:solidFill>
                <a:latin typeface="+mn-lt"/>
              </a:rPr>
              <a:t>Solution</a:t>
            </a:r>
          </a:p>
          <a:p>
            <a:pPr lvl="1">
              <a:buFontTx/>
              <a:buChar char="•"/>
            </a:pPr>
            <a:r>
              <a:rPr lang="en-US" b="1">
                <a:latin typeface="+mn-lt"/>
              </a:rPr>
              <a:t> </a:t>
            </a:r>
            <a:r>
              <a:rPr lang="en-US">
                <a:latin typeface="+mn-lt"/>
              </a:rPr>
              <a:t>mix static and dynamic code in single webpage</a:t>
            </a:r>
          </a:p>
          <a:p>
            <a:pPr lvl="1">
              <a:buFontTx/>
              <a:buChar char="•"/>
            </a:pPr>
            <a:r>
              <a:rPr lang="en-US">
                <a:latin typeface="+mn-lt"/>
              </a:rPr>
              <a:t> compile webpage to extract servlets and static portions</a:t>
            </a:r>
          </a:p>
          <a:p>
            <a:pPr lvl="1">
              <a:buFontTx/>
              <a:buChar char="•"/>
            </a:pPr>
            <a:r>
              <a:rPr lang="en-US">
                <a:latin typeface="+mn-lt"/>
              </a:rPr>
              <a:t> configure webserver to</a:t>
            </a:r>
          </a:p>
          <a:p>
            <a:pPr lvl="2">
              <a:buFontTx/>
              <a:buChar char="•"/>
            </a:pPr>
            <a:r>
              <a:rPr lang="en-US">
                <a:latin typeface="+mn-lt"/>
              </a:rPr>
              <a:t> automatically invoke servlets to create dynamic content</a:t>
            </a:r>
          </a:p>
          <a:p>
            <a:pPr lvl="2">
              <a:buFontTx/>
              <a:buChar char="•"/>
            </a:pPr>
            <a:r>
              <a:rPr lang="en-US">
                <a:latin typeface="+mn-lt"/>
              </a:rPr>
              <a:t> merge dynamic and static content to response to client</a:t>
            </a:r>
          </a:p>
        </p:txBody>
      </p:sp>
      <p:sp>
        <p:nvSpPr>
          <p:cNvPr id="132101" name="Text Box 32"/>
          <p:cNvSpPr txBox="1">
            <a:spLocks noChangeArrowheads="1"/>
          </p:cNvSpPr>
          <p:nvPr/>
        </p:nvSpPr>
        <p:spPr bwMode="auto">
          <a:xfrm>
            <a:off x="630238" y="3722688"/>
            <a:ext cx="2929841" cy="461665"/>
          </a:xfrm>
          <a:prstGeom prst="rect">
            <a:avLst/>
          </a:prstGeom>
          <a:noFill/>
          <a:ln w="9525">
            <a:noFill/>
            <a:miter lim="800000"/>
            <a:headEnd/>
            <a:tailEnd/>
          </a:ln>
        </p:spPr>
        <p:txBody>
          <a:bodyPr wrap="none">
            <a:spAutoFit/>
          </a:bodyPr>
          <a:lstStyle/>
          <a:p>
            <a:r>
              <a:rPr lang="en-US" sz="2400" b="1">
                <a:solidFill>
                  <a:srgbClr val="333399"/>
                </a:solidFill>
                <a:latin typeface="+mn-lt"/>
              </a:rPr>
              <a:t>JSP : Java Server Page</a:t>
            </a:r>
          </a:p>
        </p:txBody>
      </p:sp>
      <p:sp>
        <p:nvSpPr>
          <p:cNvPr id="132102" name="Rectangle 33"/>
          <p:cNvSpPr>
            <a:spLocks noChangeArrowheads="1"/>
          </p:cNvSpPr>
          <p:nvPr/>
        </p:nvSpPr>
        <p:spPr bwMode="auto">
          <a:xfrm>
            <a:off x="1495425" y="4365625"/>
            <a:ext cx="2376488" cy="1943100"/>
          </a:xfrm>
          <a:prstGeom prst="rect">
            <a:avLst/>
          </a:prstGeom>
          <a:solidFill>
            <a:srgbClr val="9999FF"/>
          </a:solidFill>
          <a:ln w="9525">
            <a:solidFill>
              <a:srgbClr val="9999FF"/>
            </a:solidFill>
            <a:miter lim="800000"/>
            <a:headEnd/>
            <a:tailEnd/>
          </a:ln>
        </p:spPr>
        <p:txBody>
          <a:bodyPr wrap="none" anchor="ctr"/>
          <a:lstStyle/>
          <a:p>
            <a:endParaRPr lang="nl-BE">
              <a:latin typeface="+mn-lt"/>
            </a:endParaRPr>
          </a:p>
        </p:txBody>
      </p:sp>
      <p:sp>
        <p:nvSpPr>
          <p:cNvPr id="132103" name="Rectangle 34"/>
          <p:cNvSpPr>
            <a:spLocks noChangeArrowheads="1"/>
          </p:cNvSpPr>
          <p:nvPr/>
        </p:nvSpPr>
        <p:spPr bwMode="auto">
          <a:xfrm>
            <a:off x="1638300" y="4508500"/>
            <a:ext cx="2089150" cy="433388"/>
          </a:xfrm>
          <a:prstGeom prst="rect">
            <a:avLst/>
          </a:prstGeom>
          <a:solidFill>
            <a:schemeClr val="folHlink"/>
          </a:solidFill>
          <a:ln w="9525">
            <a:solidFill>
              <a:srgbClr val="9999FF"/>
            </a:solidFill>
            <a:miter lim="800000"/>
            <a:headEnd/>
            <a:tailEnd/>
          </a:ln>
        </p:spPr>
        <p:txBody>
          <a:bodyPr wrap="none" anchor="ctr"/>
          <a:lstStyle/>
          <a:p>
            <a:pPr algn="ctr"/>
            <a:endParaRPr lang="nl-BE" sz="2400" b="1">
              <a:solidFill>
                <a:schemeClr val="folHlink"/>
              </a:solidFill>
              <a:latin typeface="+mn-lt"/>
            </a:endParaRPr>
          </a:p>
        </p:txBody>
      </p:sp>
      <p:sp>
        <p:nvSpPr>
          <p:cNvPr id="132104" name="Rectangle 35"/>
          <p:cNvSpPr>
            <a:spLocks noChangeArrowheads="1"/>
          </p:cNvSpPr>
          <p:nvPr/>
        </p:nvSpPr>
        <p:spPr bwMode="auto">
          <a:xfrm>
            <a:off x="1638300" y="5589588"/>
            <a:ext cx="2089150" cy="433387"/>
          </a:xfrm>
          <a:prstGeom prst="rect">
            <a:avLst/>
          </a:prstGeom>
          <a:solidFill>
            <a:schemeClr val="folHlink"/>
          </a:solidFill>
          <a:ln w="9525">
            <a:solidFill>
              <a:srgbClr val="9999FF"/>
            </a:solidFill>
            <a:miter lim="800000"/>
            <a:headEnd/>
            <a:tailEnd/>
          </a:ln>
        </p:spPr>
        <p:txBody>
          <a:bodyPr wrap="none" anchor="ctr"/>
          <a:lstStyle/>
          <a:p>
            <a:pPr algn="ctr"/>
            <a:endParaRPr lang="nl-BE" sz="2400" b="1">
              <a:solidFill>
                <a:schemeClr val="folHlink"/>
              </a:solidFill>
              <a:latin typeface="+mn-lt"/>
            </a:endParaRPr>
          </a:p>
        </p:txBody>
      </p:sp>
      <p:sp>
        <p:nvSpPr>
          <p:cNvPr id="132105" name="Rectangle 36"/>
          <p:cNvSpPr>
            <a:spLocks noChangeArrowheads="1"/>
          </p:cNvSpPr>
          <p:nvPr/>
        </p:nvSpPr>
        <p:spPr bwMode="auto">
          <a:xfrm>
            <a:off x="1638300" y="5013325"/>
            <a:ext cx="2089150" cy="503238"/>
          </a:xfrm>
          <a:prstGeom prst="rect">
            <a:avLst/>
          </a:prstGeom>
          <a:solidFill>
            <a:srgbClr val="FF0000"/>
          </a:solidFill>
          <a:ln w="9525">
            <a:solidFill>
              <a:srgbClr val="9999FF"/>
            </a:solidFill>
            <a:miter lim="800000"/>
            <a:headEnd/>
            <a:tailEnd/>
          </a:ln>
        </p:spPr>
        <p:txBody>
          <a:bodyPr wrap="none" anchor="ctr"/>
          <a:lstStyle/>
          <a:p>
            <a:endParaRPr lang="nl-BE">
              <a:latin typeface="+mn-lt"/>
            </a:endParaRPr>
          </a:p>
        </p:txBody>
      </p:sp>
      <p:sp>
        <p:nvSpPr>
          <p:cNvPr id="132106" name="Text Box 37"/>
          <p:cNvSpPr txBox="1">
            <a:spLocks noChangeArrowheads="1"/>
          </p:cNvSpPr>
          <p:nvPr/>
        </p:nvSpPr>
        <p:spPr bwMode="auto">
          <a:xfrm>
            <a:off x="2143125" y="5019675"/>
            <a:ext cx="946413" cy="461665"/>
          </a:xfrm>
          <a:prstGeom prst="rect">
            <a:avLst/>
          </a:prstGeom>
          <a:noFill/>
          <a:ln w="9525">
            <a:noFill/>
            <a:miter lim="800000"/>
            <a:headEnd/>
            <a:tailEnd/>
          </a:ln>
        </p:spPr>
        <p:txBody>
          <a:bodyPr wrap="none">
            <a:spAutoFit/>
          </a:bodyPr>
          <a:lstStyle/>
          <a:p>
            <a:r>
              <a:rPr lang="en-US" sz="2400" b="1">
                <a:solidFill>
                  <a:srgbClr val="FFFF00"/>
                </a:solidFill>
                <a:latin typeface="+mn-lt"/>
              </a:rPr>
              <a:t>active</a:t>
            </a:r>
          </a:p>
        </p:txBody>
      </p:sp>
      <p:sp>
        <p:nvSpPr>
          <p:cNvPr id="132107" name="Text Box 38"/>
          <p:cNvSpPr txBox="1">
            <a:spLocks noChangeArrowheads="1"/>
          </p:cNvSpPr>
          <p:nvPr/>
        </p:nvSpPr>
        <p:spPr bwMode="auto">
          <a:xfrm>
            <a:off x="2071688" y="4514850"/>
            <a:ext cx="1122743" cy="461665"/>
          </a:xfrm>
          <a:prstGeom prst="rect">
            <a:avLst/>
          </a:prstGeom>
          <a:noFill/>
          <a:ln w="9525">
            <a:noFill/>
            <a:miter lim="800000"/>
            <a:headEnd/>
            <a:tailEnd/>
          </a:ln>
        </p:spPr>
        <p:txBody>
          <a:bodyPr wrap="none">
            <a:spAutoFit/>
          </a:bodyPr>
          <a:lstStyle/>
          <a:p>
            <a:r>
              <a:rPr lang="en-US" sz="2400" b="1">
                <a:solidFill>
                  <a:srgbClr val="333399"/>
                </a:solidFill>
                <a:latin typeface="+mn-lt"/>
              </a:rPr>
              <a:t>passive</a:t>
            </a:r>
          </a:p>
        </p:txBody>
      </p:sp>
      <p:sp>
        <p:nvSpPr>
          <p:cNvPr id="132108" name="Text Box 39"/>
          <p:cNvSpPr txBox="1">
            <a:spLocks noChangeArrowheads="1"/>
          </p:cNvSpPr>
          <p:nvPr/>
        </p:nvSpPr>
        <p:spPr bwMode="auto">
          <a:xfrm>
            <a:off x="2071688" y="5595938"/>
            <a:ext cx="1122743" cy="461665"/>
          </a:xfrm>
          <a:prstGeom prst="rect">
            <a:avLst/>
          </a:prstGeom>
          <a:noFill/>
          <a:ln w="9525">
            <a:noFill/>
            <a:miter lim="800000"/>
            <a:headEnd/>
            <a:tailEnd/>
          </a:ln>
        </p:spPr>
        <p:txBody>
          <a:bodyPr wrap="none">
            <a:spAutoFit/>
          </a:bodyPr>
          <a:lstStyle/>
          <a:p>
            <a:r>
              <a:rPr lang="en-US" sz="2400" b="1">
                <a:solidFill>
                  <a:srgbClr val="333399"/>
                </a:solidFill>
                <a:latin typeface="+mn-lt"/>
              </a:rPr>
              <a:t>passive</a:t>
            </a:r>
          </a:p>
        </p:txBody>
      </p:sp>
      <p:sp>
        <p:nvSpPr>
          <p:cNvPr id="132109" name="AutoShape 40"/>
          <p:cNvSpPr>
            <a:spLocks noChangeArrowheads="1"/>
          </p:cNvSpPr>
          <p:nvPr/>
        </p:nvSpPr>
        <p:spPr bwMode="auto">
          <a:xfrm>
            <a:off x="3943350" y="4437063"/>
            <a:ext cx="1655763" cy="1152525"/>
          </a:xfrm>
          <a:prstGeom prst="rightArrow">
            <a:avLst>
              <a:gd name="adj1" fmla="val 50000"/>
              <a:gd name="adj2" fmla="val 35916"/>
            </a:avLst>
          </a:prstGeom>
          <a:solidFill>
            <a:srgbClr val="9999FF"/>
          </a:solidFill>
          <a:ln w="9525">
            <a:solidFill>
              <a:srgbClr val="9999FF"/>
            </a:solidFill>
            <a:miter lim="800000"/>
            <a:headEnd/>
            <a:tailEnd/>
          </a:ln>
        </p:spPr>
        <p:txBody>
          <a:bodyPr wrap="none" anchor="ctr"/>
          <a:lstStyle/>
          <a:p>
            <a:endParaRPr lang="nl-BE">
              <a:latin typeface="+mn-lt"/>
            </a:endParaRPr>
          </a:p>
        </p:txBody>
      </p:sp>
      <p:sp>
        <p:nvSpPr>
          <p:cNvPr id="132110" name="Text Box 41"/>
          <p:cNvSpPr txBox="1">
            <a:spLocks noChangeArrowheads="1"/>
          </p:cNvSpPr>
          <p:nvPr/>
        </p:nvSpPr>
        <p:spPr bwMode="auto">
          <a:xfrm>
            <a:off x="4175125" y="4732338"/>
            <a:ext cx="1023485" cy="646331"/>
          </a:xfrm>
          <a:prstGeom prst="rect">
            <a:avLst/>
          </a:prstGeom>
          <a:noFill/>
          <a:ln w="9525">
            <a:noFill/>
            <a:miter lim="800000"/>
            <a:headEnd/>
            <a:tailEnd/>
          </a:ln>
        </p:spPr>
        <p:txBody>
          <a:bodyPr wrap="none">
            <a:spAutoFit/>
          </a:bodyPr>
          <a:lstStyle/>
          <a:p>
            <a:r>
              <a:rPr lang="en-US" sz="1800" b="1">
                <a:latin typeface="+mn-lt"/>
              </a:rPr>
              <a:t>JSP </a:t>
            </a:r>
          </a:p>
          <a:p>
            <a:r>
              <a:rPr lang="en-US" sz="1800" b="1">
                <a:latin typeface="+mn-lt"/>
              </a:rPr>
              <a:t>compiler</a:t>
            </a:r>
          </a:p>
        </p:txBody>
      </p:sp>
      <p:sp>
        <p:nvSpPr>
          <p:cNvPr id="132111" name="Rectangle 42"/>
          <p:cNvSpPr>
            <a:spLocks noChangeArrowheads="1"/>
          </p:cNvSpPr>
          <p:nvPr/>
        </p:nvSpPr>
        <p:spPr bwMode="auto">
          <a:xfrm>
            <a:off x="5781675" y="5589588"/>
            <a:ext cx="2089150" cy="503237"/>
          </a:xfrm>
          <a:prstGeom prst="rect">
            <a:avLst/>
          </a:prstGeom>
          <a:solidFill>
            <a:srgbClr val="FF0000"/>
          </a:solidFill>
          <a:ln w="9525">
            <a:solidFill>
              <a:srgbClr val="9999FF"/>
            </a:solidFill>
            <a:miter lim="800000"/>
            <a:headEnd/>
            <a:tailEnd/>
          </a:ln>
        </p:spPr>
        <p:txBody>
          <a:bodyPr wrap="none" anchor="ctr"/>
          <a:lstStyle/>
          <a:p>
            <a:endParaRPr lang="nl-BE">
              <a:latin typeface="+mn-lt"/>
            </a:endParaRPr>
          </a:p>
        </p:txBody>
      </p:sp>
      <p:sp>
        <p:nvSpPr>
          <p:cNvPr id="132112" name="Text Box 43"/>
          <p:cNvSpPr txBox="1">
            <a:spLocks noChangeArrowheads="1"/>
          </p:cNvSpPr>
          <p:nvPr/>
        </p:nvSpPr>
        <p:spPr bwMode="auto">
          <a:xfrm>
            <a:off x="5854700" y="5595938"/>
            <a:ext cx="1751377" cy="461665"/>
          </a:xfrm>
          <a:prstGeom prst="rect">
            <a:avLst/>
          </a:prstGeom>
          <a:noFill/>
          <a:ln w="9525">
            <a:noFill/>
            <a:miter lim="800000"/>
            <a:headEnd/>
            <a:tailEnd/>
          </a:ln>
        </p:spPr>
        <p:txBody>
          <a:bodyPr wrap="none">
            <a:spAutoFit/>
          </a:bodyPr>
          <a:lstStyle/>
          <a:p>
            <a:r>
              <a:rPr lang="en-US" sz="2400" b="1">
                <a:solidFill>
                  <a:srgbClr val="FFFF00"/>
                </a:solidFill>
                <a:latin typeface="+mn-lt"/>
              </a:rPr>
              <a:t>Servlet class</a:t>
            </a:r>
          </a:p>
        </p:txBody>
      </p:sp>
      <p:sp>
        <p:nvSpPr>
          <p:cNvPr id="132113" name="Rectangle 44"/>
          <p:cNvSpPr>
            <a:spLocks noChangeArrowheads="1"/>
          </p:cNvSpPr>
          <p:nvPr/>
        </p:nvSpPr>
        <p:spPr bwMode="auto">
          <a:xfrm>
            <a:off x="5781675" y="4076700"/>
            <a:ext cx="2122488" cy="1296988"/>
          </a:xfrm>
          <a:prstGeom prst="rect">
            <a:avLst/>
          </a:prstGeom>
          <a:solidFill>
            <a:schemeClr val="folHlink"/>
          </a:solidFill>
          <a:ln w="9525">
            <a:solidFill>
              <a:srgbClr val="9999FF"/>
            </a:solidFill>
            <a:miter lim="800000"/>
            <a:headEnd/>
            <a:tailEnd/>
          </a:ln>
        </p:spPr>
        <p:txBody>
          <a:bodyPr wrap="none" anchor="ctr"/>
          <a:lstStyle/>
          <a:p>
            <a:pPr algn="ctr"/>
            <a:endParaRPr lang="nl-BE" sz="2400" b="1">
              <a:solidFill>
                <a:schemeClr val="folHlink"/>
              </a:solidFill>
              <a:latin typeface="+mn-lt"/>
            </a:endParaRPr>
          </a:p>
        </p:txBody>
      </p:sp>
      <p:sp>
        <p:nvSpPr>
          <p:cNvPr id="132114" name="Text Box 45"/>
          <p:cNvSpPr txBox="1">
            <a:spLocks noChangeArrowheads="1"/>
          </p:cNvSpPr>
          <p:nvPr/>
        </p:nvSpPr>
        <p:spPr bwMode="auto">
          <a:xfrm>
            <a:off x="6286500" y="4227513"/>
            <a:ext cx="930063" cy="830997"/>
          </a:xfrm>
          <a:prstGeom prst="rect">
            <a:avLst/>
          </a:prstGeom>
          <a:noFill/>
          <a:ln w="9525">
            <a:noFill/>
            <a:miter lim="800000"/>
            <a:headEnd/>
            <a:tailEnd/>
          </a:ln>
        </p:spPr>
        <p:txBody>
          <a:bodyPr wrap="none">
            <a:spAutoFit/>
          </a:bodyPr>
          <a:lstStyle/>
          <a:p>
            <a:r>
              <a:rPr lang="en-US" sz="2400" b="1">
                <a:solidFill>
                  <a:srgbClr val="333399"/>
                </a:solidFill>
                <a:latin typeface="+mn-lt"/>
              </a:rPr>
              <a:t>HTML</a:t>
            </a:r>
          </a:p>
          <a:p>
            <a:r>
              <a:rPr lang="en-US" sz="2400" b="1">
                <a:solidFill>
                  <a:srgbClr val="333399"/>
                </a:solidFill>
                <a:latin typeface="+mn-lt"/>
              </a:rPr>
              <a:t>code</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Number Placeholder 2"/>
          <p:cNvSpPr>
            <a:spLocks noGrp="1"/>
          </p:cNvSpPr>
          <p:nvPr>
            <p:ph type="sldNum" sz="quarter" idx="10"/>
          </p:nvPr>
        </p:nvSpPr>
        <p:spPr>
          <a:noFill/>
        </p:spPr>
        <p:txBody>
          <a:bodyPr/>
          <a:lstStyle/>
          <a:p>
            <a:fld id="{73A822AF-44F0-449C-A997-6C218F4F48C0}" type="slidenum">
              <a:rPr lang="en-US">
                <a:latin typeface="+mn-lt"/>
              </a:rPr>
              <a:pPr/>
              <a:t>63</a:t>
            </a:fld>
            <a:endParaRPr lang="en-US">
              <a:latin typeface="+mn-lt"/>
            </a:endParaRPr>
          </a:p>
        </p:txBody>
      </p:sp>
      <p:sp>
        <p:nvSpPr>
          <p:cNvPr id="134146" name="Text Box 2"/>
          <p:cNvSpPr txBox="1">
            <a:spLocks noChangeArrowheads="1"/>
          </p:cNvSpPr>
          <p:nvPr/>
        </p:nvSpPr>
        <p:spPr bwMode="auto">
          <a:xfrm>
            <a:off x="6757988" y="0"/>
            <a:ext cx="1948739" cy="830997"/>
          </a:xfrm>
          <a:prstGeom prst="rect">
            <a:avLst/>
          </a:prstGeom>
          <a:noFill/>
          <a:ln w="12700">
            <a:noFill/>
            <a:miter lim="800000"/>
            <a:headEnd type="none" w="sm" len="sm"/>
            <a:tailEnd type="none" w="sm" len="sm"/>
          </a:ln>
        </p:spPr>
        <p:txBody>
          <a:bodyPr wrap="none">
            <a:spAutoFit/>
          </a:bodyPr>
          <a:lstStyle/>
          <a:p>
            <a:pPr marL="457200" indent="-457200"/>
            <a:r>
              <a:rPr lang="en-US" sz="1600" dirty="0" smtClean="0">
                <a:latin typeface="+mn-lt"/>
              </a:rPr>
              <a:t>8. The </a:t>
            </a:r>
            <a:r>
              <a:rPr lang="en-US" sz="1600" dirty="0">
                <a:latin typeface="+mn-lt"/>
              </a:rPr>
              <a:t>Java family </a:t>
            </a:r>
          </a:p>
          <a:p>
            <a:pPr marL="457200" indent="-457200"/>
            <a:r>
              <a:rPr lang="en-US" sz="1600" dirty="0">
                <a:solidFill>
                  <a:schemeClr val="hlink"/>
                </a:solidFill>
                <a:latin typeface="+mn-lt"/>
              </a:rPr>
              <a:t>	4. Business tier</a:t>
            </a:r>
          </a:p>
          <a:p>
            <a:pPr marL="914400" lvl="1" indent="-457200"/>
            <a:endParaRPr lang="en-US" sz="1600" dirty="0">
              <a:solidFill>
                <a:schemeClr val="hlink"/>
              </a:solidFill>
              <a:latin typeface="+mn-lt"/>
            </a:endParaRPr>
          </a:p>
        </p:txBody>
      </p:sp>
      <p:sp>
        <p:nvSpPr>
          <p:cNvPr id="134147" name="Text Box 3"/>
          <p:cNvSpPr txBox="1">
            <a:spLocks noChangeArrowheads="1"/>
          </p:cNvSpPr>
          <p:nvPr/>
        </p:nvSpPr>
        <p:spPr bwMode="auto">
          <a:xfrm>
            <a:off x="271463" y="-6350"/>
            <a:ext cx="2536592" cy="461665"/>
          </a:xfrm>
          <a:prstGeom prst="rect">
            <a:avLst/>
          </a:prstGeom>
          <a:noFill/>
          <a:ln w="9525">
            <a:noFill/>
            <a:miter lim="800000"/>
            <a:headEnd/>
            <a:tailEnd/>
          </a:ln>
        </p:spPr>
        <p:txBody>
          <a:bodyPr wrap="none">
            <a:spAutoFit/>
          </a:bodyPr>
          <a:lstStyle/>
          <a:p>
            <a:pPr marL="457200" indent="-457200"/>
            <a:r>
              <a:rPr lang="en-US" sz="2400" b="1">
                <a:latin typeface="+mn-lt"/>
              </a:rPr>
              <a:t>Beans and entities</a:t>
            </a:r>
            <a:endParaRPr lang="en-US" sz="2400">
              <a:solidFill>
                <a:schemeClr val="bg2"/>
              </a:solidFill>
              <a:latin typeface="+mn-lt"/>
            </a:endParaRPr>
          </a:p>
        </p:txBody>
      </p:sp>
      <p:sp>
        <p:nvSpPr>
          <p:cNvPr id="134148" name="AutoShape 6"/>
          <p:cNvSpPr>
            <a:spLocks noChangeAspect="1" noChangeArrowheads="1"/>
          </p:cNvSpPr>
          <p:nvPr/>
        </p:nvSpPr>
        <p:spPr bwMode="auto">
          <a:xfrm>
            <a:off x="1279525" y="692150"/>
            <a:ext cx="7559675" cy="4872038"/>
          </a:xfrm>
          <a:prstGeom prst="rect">
            <a:avLst/>
          </a:prstGeom>
          <a:noFill/>
          <a:ln w="9525">
            <a:noFill/>
            <a:miter lim="800000"/>
            <a:headEnd/>
            <a:tailEnd/>
          </a:ln>
        </p:spPr>
        <p:txBody>
          <a:bodyPr/>
          <a:lstStyle/>
          <a:p>
            <a:endParaRPr lang="nl-BE">
              <a:latin typeface="+mn-lt"/>
            </a:endParaRPr>
          </a:p>
        </p:txBody>
      </p:sp>
      <p:sp>
        <p:nvSpPr>
          <p:cNvPr id="134149" name="Freeform 8"/>
          <p:cNvSpPr>
            <a:spLocks/>
          </p:cNvSpPr>
          <p:nvPr/>
        </p:nvSpPr>
        <p:spPr bwMode="auto">
          <a:xfrm>
            <a:off x="1616075" y="1471613"/>
            <a:ext cx="7223125" cy="2747962"/>
          </a:xfrm>
          <a:custGeom>
            <a:avLst/>
            <a:gdLst>
              <a:gd name="T0" fmla="*/ 0 w 7240"/>
              <a:gd name="T1" fmla="*/ 0 h 3439"/>
              <a:gd name="T2" fmla="*/ 2147483647 w 7240"/>
              <a:gd name="T3" fmla="*/ 0 h 3439"/>
              <a:gd name="T4" fmla="*/ 2147483647 w 7240"/>
              <a:gd name="T5" fmla="*/ 2147483647 h 3439"/>
              <a:gd name="T6" fmla="*/ 2147483647 w 7240"/>
              <a:gd name="T7" fmla="*/ 2147483647 h 3439"/>
              <a:gd name="T8" fmla="*/ 2147483647 w 7240"/>
              <a:gd name="T9" fmla="*/ 0 h 3439"/>
              <a:gd name="T10" fmla="*/ 2147483647 w 7240"/>
              <a:gd name="T11" fmla="*/ 0 h 3439"/>
              <a:gd name="T12" fmla="*/ 2147483647 w 7240"/>
              <a:gd name="T13" fmla="*/ 2147483647 h 3439"/>
              <a:gd name="T14" fmla="*/ 0 w 7240"/>
              <a:gd name="T15" fmla="*/ 2147483647 h 3439"/>
              <a:gd name="T16" fmla="*/ 0 w 7240"/>
              <a:gd name="T17" fmla="*/ 0 h 34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40"/>
              <a:gd name="T28" fmla="*/ 0 h 3439"/>
              <a:gd name="T29" fmla="*/ 7240 w 7240"/>
              <a:gd name="T30" fmla="*/ 3439 h 34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40" h="3439">
                <a:moveTo>
                  <a:pt x="0" y="0"/>
                </a:moveTo>
                <a:lnTo>
                  <a:pt x="362" y="0"/>
                </a:lnTo>
                <a:lnTo>
                  <a:pt x="362" y="2896"/>
                </a:lnTo>
                <a:lnTo>
                  <a:pt x="6878" y="2896"/>
                </a:lnTo>
                <a:lnTo>
                  <a:pt x="6878" y="0"/>
                </a:lnTo>
                <a:lnTo>
                  <a:pt x="7240" y="0"/>
                </a:lnTo>
                <a:lnTo>
                  <a:pt x="7240" y="3439"/>
                </a:lnTo>
                <a:lnTo>
                  <a:pt x="0" y="3439"/>
                </a:lnTo>
                <a:lnTo>
                  <a:pt x="0" y="0"/>
                </a:lnTo>
                <a:close/>
              </a:path>
            </a:pathLst>
          </a:custGeom>
          <a:solidFill>
            <a:schemeClr val="hlink"/>
          </a:solidFill>
          <a:ln w="9525">
            <a:solidFill>
              <a:schemeClr val="hlink"/>
            </a:solidFill>
            <a:round/>
            <a:headEnd/>
            <a:tailEnd/>
          </a:ln>
        </p:spPr>
        <p:txBody>
          <a:bodyPr/>
          <a:lstStyle/>
          <a:p>
            <a:endParaRPr lang="nl-BE">
              <a:latin typeface="+mn-lt"/>
            </a:endParaRPr>
          </a:p>
        </p:txBody>
      </p:sp>
      <p:sp>
        <p:nvSpPr>
          <p:cNvPr id="134150" name="Text Box 9"/>
          <p:cNvSpPr txBox="1">
            <a:spLocks noChangeArrowheads="1"/>
          </p:cNvSpPr>
          <p:nvPr/>
        </p:nvSpPr>
        <p:spPr bwMode="auto">
          <a:xfrm>
            <a:off x="4470400" y="4052888"/>
            <a:ext cx="2184400" cy="333375"/>
          </a:xfrm>
          <a:prstGeom prst="rect">
            <a:avLst/>
          </a:prstGeom>
          <a:solidFill>
            <a:srgbClr val="FFFFFF"/>
          </a:solidFill>
          <a:ln w="38100">
            <a:solidFill>
              <a:srgbClr val="000000"/>
            </a:solidFill>
            <a:miter lim="800000"/>
            <a:headEnd/>
            <a:tailEnd/>
          </a:ln>
        </p:spPr>
        <p:txBody>
          <a:bodyPr/>
          <a:lstStyle/>
          <a:p>
            <a:r>
              <a:rPr lang="en-US" sz="1600" b="1">
                <a:solidFill>
                  <a:srgbClr val="333399"/>
                </a:solidFill>
                <a:latin typeface="+mn-lt"/>
              </a:rPr>
              <a:t>Java EE container</a:t>
            </a:r>
            <a:endParaRPr lang="en-US" sz="1600">
              <a:solidFill>
                <a:srgbClr val="333399"/>
              </a:solidFill>
              <a:latin typeface="+mn-lt"/>
            </a:endParaRPr>
          </a:p>
        </p:txBody>
      </p:sp>
      <p:sp>
        <p:nvSpPr>
          <p:cNvPr id="134151" name="Freeform 10"/>
          <p:cNvSpPr>
            <a:spLocks/>
          </p:cNvSpPr>
          <p:nvPr/>
        </p:nvSpPr>
        <p:spPr bwMode="auto">
          <a:xfrm>
            <a:off x="2119313" y="1533525"/>
            <a:ext cx="2351087" cy="1677988"/>
          </a:xfrm>
          <a:custGeom>
            <a:avLst/>
            <a:gdLst>
              <a:gd name="T0" fmla="*/ 0 w 7240"/>
              <a:gd name="T1" fmla="*/ 0 h 3439"/>
              <a:gd name="T2" fmla="*/ 2147483647 w 7240"/>
              <a:gd name="T3" fmla="*/ 0 h 3439"/>
              <a:gd name="T4" fmla="*/ 2147483647 w 7240"/>
              <a:gd name="T5" fmla="*/ 2147483647 h 3439"/>
              <a:gd name="T6" fmla="*/ 2147483647 w 7240"/>
              <a:gd name="T7" fmla="*/ 2147483647 h 3439"/>
              <a:gd name="T8" fmla="*/ 2147483647 w 7240"/>
              <a:gd name="T9" fmla="*/ 0 h 3439"/>
              <a:gd name="T10" fmla="*/ 2147483647 w 7240"/>
              <a:gd name="T11" fmla="*/ 0 h 3439"/>
              <a:gd name="T12" fmla="*/ 2147483647 w 7240"/>
              <a:gd name="T13" fmla="*/ 2147483647 h 3439"/>
              <a:gd name="T14" fmla="*/ 0 w 7240"/>
              <a:gd name="T15" fmla="*/ 2147483647 h 3439"/>
              <a:gd name="T16" fmla="*/ 0 w 7240"/>
              <a:gd name="T17" fmla="*/ 0 h 34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40"/>
              <a:gd name="T28" fmla="*/ 0 h 3439"/>
              <a:gd name="T29" fmla="*/ 7240 w 7240"/>
              <a:gd name="T30" fmla="*/ 3439 h 34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40" h="3439">
                <a:moveTo>
                  <a:pt x="0" y="0"/>
                </a:moveTo>
                <a:lnTo>
                  <a:pt x="362" y="0"/>
                </a:lnTo>
                <a:lnTo>
                  <a:pt x="362" y="2896"/>
                </a:lnTo>
                <a:lnTo>
                  <a:pt x="6878" y="2896"/>
                </a:lnTo>
                <a:lnTo>
                  <a:pt x="6878" y="0"/>
                </a:lnTo>
                <a:lnTo>
                  <a:pt x="7240" y="0"/>
                </a:lnTo>
                <a:lnTo>
                  <a:pt x="7240" y="3439"/>
                </a:lnTo>
                <a:lnTo>
                  <a:pt x="0" y="3439"/>
                </a:lnTo>
                <a:lnTo>
                  <a:pt x="0" y="0"/>
                </a:lnTo>
                <a:close/>
              </a:path>
            </a:pathLst>
          </a:custGeom>
          <a:solidFill>
            <a:schemeClr val="accent2"/>
          </a:solidFill>
          <a:ln w="9525">
            <a:solidFill>
              <a:schemeClr val="accent2"/>
            </a:solidFill>
            <a:round/>
            <a:headEnd/>
            <a:tailEnd/>
          </a:ln>
        </p:spPr>
        <p:txBody>
          <a:bodyPr/>
          <a:lstStyle/>
          <a:p>
            <a:endParaRPr lang="nl-BE">
              <a:latin typeface="+mn-lt"/>
            </a:endParaRPr>
          </a:p>
        </p:txBody>
      </p:sp>
      <p:sp>
        <p:nvSpPr>
          <p:cNvPr id="134152" name="Text Box 11"/>
          <p:cNvSpPr txBox="1">
            <a:spLocks noChangeArrowheads="1"/>
          </p:cNvSpPr>
          <p:nvPr/>
        </p:nvSpPr>
        <p:spPr bwMode="auto">
          <a:xfrm>
            <a:off x="2455863" y="3044825"/>
            <a:ext cx="1343025" cy="503238"/>
          </a:xfrm>
          <a:prstGeom prst="rect">
            <a:avLst/>
          </a:prstGeom>
          <a:solidFill>
            <a:srgbClr val="FFFFFF"/>
          </a:solidFill>
          <a:ln w="38100">
            <a:solidFill>
              <a:srgbClr val="000000"/>
            </a:solidFill>
            <a:miter lim="800000"/>
            <a:headEnd/>
            <a:tailEnd/>
          </a:ln>
        </p:spPr>
        <p:txBody>
          <a:bodyPr/>
          <a:lstStyle/>
          <a:p>
            <a:r>
              <a:rPr lang="en-US" sz="1400" b="1">
                <a:solidFill>
                  <a:srgbClr val="333399"/>
                </a:solidFill>
                <a:latin typeface="+mn-lt"/>
              </a:rPr>
              <a:t>Web container</a:t>
            </a:r>
            <a:endParaRPr lang="en-US" sz="1400">
              <a:solidFill>
                <a:srgbClr val="333399"/>
              </a:solidFill>
              <a:latin typeface="+mn-lt"/>
            </a:endParaRPr>
          </a:p>
        </p:txBody>
      </p:sp>
      <p:sp>
        <p:nvSpPr>
          <p:cNvPr id="134153" name="Freeform 12"/>
          <p:cNvSpPr>
            <a:spLocks/>
          </p:cNvSpPr>
          <p:nvPr/>
        </p:nvSpPr>
        <p:spPr bwMode="auto">
          <a:xfrm>
            <a:off x="4638675" y="1533525"/>
            <a:ext cx="1679575" cy="1677988"/>
          </a:xfrm>
          <a:custGeom>
            <a:avLst/>
            <a:gdLst>
              <a:gd name="T0" fmla="*/ 0 w 7240"/>
              <a:gd name="T1" fmla="*/ 0 h 3439"/>
              <a:gd name="T2" fmla="*/ 2147483647 w 7240"/>
              <a:gd name="T3" fmla="*/ 0 h 3439"/>
              <a:gd name="T4" fmla="*/ 2147483647 w 7240"/>
              <a:gd name="T5" fmla="*/ 2147483647 h 3439"/>
              <a:gd name="T6" fmla="*/ 2147483647 w 7240"/>
              <a:gd name="T7" fmla="*/ 2147483647 h 3439"/>
              <a:gd name="T8" fmla="*/ 2147483647 w 7240"/>
              <a:gd name="T9" fmla="*/ 0 h 3439"/>
              <a:gd name="T10" fmla="*/ 2147483647 w 7240"/>
              <a:gd name="T11" fmla="*/ 0 h 3439"/>
              <a:gd name="T12" fmla="*/ 2147483647 w 7240"/>
              <a:gd name="T13" fmla="*/ 2147483647 h 3439"/>
              <a:gd name="T14" fmla="*/ 0 w 7240"/>
              <a:gd name="T15" fmla="*/ 2147483647 h 3439"/>
              <a:gd name="T16" fmla="*/ 0 w 7240"/>
              <a:gd name="T17" fmla="*/ 0 h 34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40"/>
              <a:gd name="T28" fmla="*/ 0 h 3439"/>
              <a:gd name="T29" fmla="*/ 7240 w 7240"/>
              <a:gd name="T30" fmla="*/ 3439 h 34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40" h="3439">
                <a:moveTo>
                  <a:pt x="0" y="0"/>
                </a:moveTo>
                <a:lnTo>
                  <a:pt x="362" y="0"/>
                </a:lnTo>
                <a:lnTo>
                  <a:pt x="362" y="2896"/>
                </a:lnTo>
                <a:lnTo>
                  <a:pt x="6878" y="2896"/>
                </a:lnTo>
                <a:lnTo>
                  <a:pt x="6878" y="0"/>
                </a:lnTo>
                <a:lnTo>
                  <a:pt x="7240" y="0"/>
                </a:lnTo>
                <a:lnTo>
                  <a:pt x="7240" y="3439"/>
                </a:lnTo>
                <a:lnTo>
                  <a:pt x="0" y="3439"/>
                </a:lnTo>
                <a:lnTo>
                  <a:pt x="0" y="0"/>
                </a:lnTo>
                <a:close/>
              </a:path>
            </a:pathLst>
          </a:custGeom>
          <a:solidFill>
            <a:schemeClr val="accent2"/>
          </a:solidFill>
          <a:ln w="9525">
            <a:solidFill>
              <a:schemeClr val="accent2"/>
            </a:solidFill>
            <a:round/>
            <a:headEnd/>
            <a:tailEnd/>
          </a:ln>
        </p:spPr>
        <p:txBody>
          <a:bodyPr/>
          <a:lstStyle/>
          <a:p>
            <a:endParaRPr lang="nl-BE">
              <a:latin typeface="+mn-lt"/>
            </a:endParaRPr>
          </a:p>
        </p:txBody>
      </p:sp>
      <p:sp>
        <p:nvSpPr>
          <p:cNvPr id="134154" name="Text Box 13"/>
          <p:cNvSpPr txBox="1">
            <a:spLocks noChangeArrowheads="1"/>
          </p:cNvSpPr>
          <p:nvPr/>
        </p:nvSpPr>
        <p:spPr bwMode="auto">
          <a:xfrm>
            <a:off x="4806950" y="3044825"/>
            <a:ext cx="1439863" cy="528638"/>
          </a:xfrm>
          <a:prstGeom prst="rect">
            <a:avLst/>
          </a:prstGeom>
          <a:solidFill>
            <a:srgbClr val="FFFFFF"/>
          </a:solidFill>
          <a:ln w="38100">
            <a:solidFill>
              <a:srgbClr val="000000"/>
            </a:solidFill>
            <a:miter lim="800000"/>
            <a:headEnd/>
            <a:tailEnd/>
          </a:ln>
        </p:spPr>
        <p:txBody>
          <a:bodyPr/>
          <a:lstStyle/>
          <a:p>
            <a:r>
              <a:rPr lang="en-US" sz="1400" b="1">
                <a:solidFill>
                  <a:srgbClr val="333399"/>
                </a:solidFill>
                <a:latin typeface="+mn-lt"/>
              </a:rPr>
              <a:t>EJBcontainer</a:t>
            </a:r>
            <a:endParaRPr lang="en-US" sz="1400">
              <a:solidFill>
                <a:srgbClr val="333399"/>
              </a:solidFill>
              <a:latin typeface="+mn-lt"/>
            </a:endParaRPr>
          </a:p>
        </p:txBody>
      </p:sp>
      <p:sp>
        <p:nvSpPr>
          <p:cNvPr id="134155" name="Oval 14"/>
          <p:cNvSpPr>
            <a:spLocks noChangeArrowheads="1"/>
          </p:cNvSpPr>
          <p:nvPr/>
        </p:nvSpPr>
        <p:spPr bwMode="auto">
          <a:xfrm>
            <a:off x="2286000" y="1533525"/>
            <a:ext cx="1008063" cy="673100"/>
          </a:xfrm>
          <a:prstGeom prst="ellipse">
            <a:avLst/>
          </a:prstGeom>
          <a:solidFill>
            <a:srgbClr val="FFFFFF"/>
          </a:solidFill>
          <a:ln w="38100">
            <a:solidFill>
              <a:srgbClr val="000000"/>
            </a:solidFill>
            <a:round/>
            <a:headEnd/>
            <a:tailEnd/>
          </a:ln>
        </p:spPr>
        <p:txBody>
          <a:bodyPr/>
          <a:lstStyle/>
          <a:p>
            <a:endParaRPr lang="nl-BE">
              <a:latin typeface="+mn-lt"/>
            </a:endParaRPr>
          </a:p>
        </p:txBody>
      </p:sp>
      <p:sp>
        <p:nvSpPr>
          <p:cNvPr id="134156" name="Text Box 15"/>
          <p:cNvSpPr txBox="1">
            <a:spLocks noChangeArrowheads="1"/>
          </p:cNvSpPr>
          <p:nvPr/>
        </p:nvSpPr>
        <p:spPr bwMode="auto">
          <a:xfrm>
            <a:off x="2455863" y="1701800"/>
            <a:ext cx="1008062" cy="503238"/>
          </a:xfrm>
          <a:prstGeom prst="rect">
            <a:avLst/>
          </a:prstGeom>
          <a:noFill/>
          <a:ln w="9525">
            <a:noFill/>
            <a:miter lim="800000"/>
            <a:headEnd/>
            <a:tailEnd/>
          </a:ln>
        </p:spPr>
        <p:txBody>
          <a:bodyPr/>
          <a:lstStyle/>
          <a:p>
            <a:r>
              <a:rPr lang="en-US" sz="1600" b="1">
                <a:latin typeface="+mn-lt"/>
              </a:rPr>
              <a:t>JSP</a:t>
            </a:r>
          </a:p>
        </p:txBody>
      </p:sp>
      <p:sp>
        <p:nvSpPr>
          <p:cNvPr id="134157" name="Oval 16"/>
          <p:cNvSpPr>
            <a:spLocks noChangeArrowheads="1"/>
          </p:cNvSpPr>
          <p:nvPr/>
        </p:nvSpPr>
        <p:spPr bwMode="auto">
          <a:xfrm>
            <a:off x="3295650" y="1868488"/>
            <a:ext cx="1008063" cy="673100"/>
          </a:xfrm>
          <a:prstGeom prst="ellipse">
            <a:avLst/>
          </a:prstGeom>
          <a:solidFill>
            <a:srgbClr val="FFFFFF"/>
          </a:solidFill>
          <a:ln w="38100">
            <a:solidFill>
              <a:srgbClr val="000000"/>
            </a:solidFill>
            <a:round/>
            <a:headEnd/>
            <a:tailEnd/>
          </a:ln>
        </p:spPr>
        <p:txBody>
          <a:bodyPr/>
          <a:lstStyle/>
          <a:p>
            <a:endParaRPr lang="nl-BE">
              <a:latin typeface="+mn-lt"/>
            </a:endParaRPr>
          </a:p>
        </p:txBody>
      </p:sp>
      <p:sp>
        <p:nvSpPr>
          <p:cNvPr id="134158" name="Text Box 17"/>
          <p:cNvSpPr txBox="1">
            <a:spLocks noChangeArrowheads="1"/>
          </p:cNvSpPr>
          <p:nvPr/>
        </p:nvSpPr>
        <p:spPr bwMode="auto">
          <a:xfrm>
            <a:off x="3295650" y="2036763"/>
            <a:ext cx="1008063" cy="504825"/>
          </a:xfrm>
          <a:prstGeom prst="rect">
            <a:avLst/>
          </a:prstGeom>
          <a:noFill/>
          <a:ln w="9525">
            <a:noFill/>
            <a:miter lim="800000"/>
            <a:headEnd/>
            <a:tailEnd/>
          </a:ln>
        </p:spPr>
        <p:txBody>
          <a:bodyPr/>
          <a:lstStyle/>
          <a:p>
            <a:r>
              <a:rPr lang="en-US" sz="1600" b="1">
                <a:latin typeface="+mn-lt"/>
              </a:rPr>
              <a:t>Servlet</a:t>
            </a:r>
          </a:p>
        </p:txBody>
      </p:sp>
      <p:sp>
        <p:nvSpPr>
          <p:cNvPr id="134159" name="Oval 18"/>
          <p:cNvSpPr>
            <a:spLocks noChangeArrowheads="1"/>
          </p:cNvSpPr>
          <p:nvPr/>
        </p:nvSpPr>
        <p:spPr bwMode="auto">
          <a:xfrm>
            <a:off x="4975225" y="1700213"/>
            <a:ext cx="1008063" cy="673100"/>
          </a:xfrm>
          <a:prstGeom prst="ellipse">
            <a:avLst/>
          </a:prstGeom>
          <a:solidFill>
            <a:srgbClr val="FFFFFF"/>
          </a:solidFill>
          <a:ln w="38100">
            <a:solidFill>
              <a:srgbClr val="000000"/>
            </a:solidFill>
            <a:round/>
            <a:headEnd/>
            <a:tailEnd/>
          </a:ln>
        </p:spPr>
        <p:txBody>
          <a:bodyPr/>
          <a:lstStyle/>
          <a:p>
            <a:endParaRPr lang="nl-BE">
              <a:latin typeface="+mn-lt"/>
            </a:endParaRPr>
          </a:p>
        </p:txBody>
      </p:sp>
      <p:sp>
        <p:nvSpPr>
          <p:cNvPr id="134160" name="Text Box 19"/>
          <p:cNvSpPr txBox="1">
            <a:spLocks noChangeArrowheads="1"/>
          </p:cNvSpPr>
          <p:nvPr/>
        </p:nvSpPr>
        <p:spPr bwMode="auto">
          <a:xfrm>
            <a:off x="5143500" y="1868488"/>
            <a:ext cx="1006475" cy="503237"/>
          </a:xfrm>
          <a:prstGeom prst="rect">
            <a:avLst/>
          </a:prstGeom>
          <a:noFill/>
          <a:ln w="9525">
            <a:noFill/>
            <a:miter lim="800000"/>
            <a:headEnd/>
            <a:tailEnd/>
          </a:ln>
        </p:spPr>
        <p:txBody>
          <a:bodyPr/>
          <a:lstStyle/>
          <a:p>
            <a:r>
              <a:rPr lang="en-US" sz="1600">
                <a:latin typeface="+mn-lt"/>
              </a:rPr>
              <a:t>EJB</a:t>
            </a:r>
          </a:p>
        </p:txBody>
      </p:sp>
      <p:sp>
        <p:nvSpPr>
          <p:cNvPr id="134161" name="Oval 20"/>
          <p:cNvSpPr>
            <a:spLocks noChangeArrowheads="1"/>
          </p:cNvSpPr>
          <p:nvPr/>
        </p:nvSpPr>
        <p:spPr bwMode="auto">
          <a:xfrm>
            <a:off x="6823075" y="1698625"/>
            <a:ext cx="1008063" cy="671513"/>
          </a:xfrm>
          <a:prstGeom prst="ellipse">
            <a:avLst/>
          </a:prstGeom>
          <a:solidFill>
            <a:srgbClr val="FFFFFF"/>
          </a:solidFill>
          <a:ln w="38100">
            <a:solidFill>
              <a:srgbClr val="000000"/>
            </a:solidFill>
            <a:round/>
            <a:headEnd/>
            <a:tailEnd/>
          </a:ln>
        </p:spPr>
        <p:txBody>
          <a:bodyPr/>
          <a:lstStyle/>
          <a:p>
            <a:endParaRPr lang="nl-BE">
              <a:latin typeface="+mn-lt"/>
            </a:endParaRPr>
          </a:p>
        </p:txBody>
      </p:sp>
      <p:sp>
        <p:nvSpPr>
          <p:cNvPr id="134162" name="Text Box 21"/>
          <p:cNvSpPr txBox="1">
            <a:spLocks noChangeArrowheads="1"/>
          </p:cNvSpPr>
          <p:nvPr/>
        </p:nvSpPr>
        <p:spPr bwMode="auto">
          <a:xfrm>
            <a:off x="6896100" y="1866900"/>
            <a:ext cx="1006475" cy="503238"/>
          </a:xfrm>
          <a:prstGeom prst="rect">
            <a:avLst/>
          </a:prstGeom>
          <a:noFill/>
          <a:ln w="9525">
            <a:noFill/>
            <a:miter lim="800000"/>
            <a:headEnd/>
            <a:tailEnd/>
          </a:ln>
        </p:spPr>
        <p:txBody>
          <a:bodyPr/>
          <a:lstStyle/>
          <a:p>
            <a:r>
              <a:rPr lang="en-US" sz="1600" b="1">
                <a:latin typeface="+mn-lt"/>
              </a:rPr>
              <a:t>Entities</a:t>
            </a:r>
          </a:p>
        </p:txBody>
      </p:sp>
      <p:sp>
        <p:nvSpPr>
          <p:cNvPr id="134163" name="Freeform 22"/>
          <p:cNvSpPr>
            <a:spLocks/>
          </p:cNvSpPr>
          <p:nvPr/>
        </p:nvSpPr>
        <p:spPr bwMode="auto">
          <a:xfrm>
            <a:off x="6486525" y="1531938"/>
            <a:ext cx="1679575" cy="1679575"/>
          </a:xfrm>
          <a:custGeom>
            <a:avLst/>
            <a:gdLst>
              <a:gd name="T0" fmla="*/ 0 w 7240"/>
              <a:gd name="T1" fmla="*/ 0 h 3439"/>
              <a:gd name="T2" fmla="*/ 2147483647 w 7240"/>
              <a:gd name="T3" fmla="*/ 0 h 3439"/>
              <a:gd name="T4" fmla="*/ 2147483647 w 7240"/>
              <a:gd name="T5" fmla="*/ 2147483647 h 3439"/>
              <a:gd name="T6" fmla="*/ 2147483647 w 7240"/>
              <a:gd name="T7" fmla="*/ 2147483647 h 3439"/>
              <a:gd name="T8" fmla="*/ 2147483647 w 7240"/>
              <a:gd name="T9" fmla="*/ 0 h 3439"/>
              <a:gd name="T10" fmla="*/ 2147483647 w 7240"/>
              <a:gd name="T11" fmla="*/ 0 h 3439"/>
              <a:gd name="T12" fmla="*/ 2147483647 w 7240"/>
              <a:gd name="T13" fmla="*/ 2147483647 h 3439"/>
              <a:gd name="T14" fmla="*/ 0 w 7240"/>
              <a:gd name="T15" fmla="*/ 2147483647 h 3439"/>
              <a:gd name="T16" fmla="*/ 0 w 7240"/>
              <a:gd name="T17" fmla="*/ 0 h 34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40"/>
              <a:gd name="T28" fmla="*/ 0 h 3439"/>
              <a:gd name="T29" fmla="*/ 7240 w 7240"/>
              <a:gd name="T30" fmla="*/ 3439 h 34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40" h="3439">
                <a:moveTo>
                  <a:pt x="0" y="0"/>
                </a:moveTo>
                <a:lnTo>
                  <a:pt x="362" y="0"/>
                </a:lnTo>
                <a:lnTo>
                  <a:pt x="362" y="2896"/>
                </a:lnTo>
                <a:lnTo>
                  <a:pt x="6878" y="2896"/>
                </a:lnTo>
                <a:lnTo>
                  <a:pt x="6878" y="0"/>
                </a:lnTo>
                <a:lnTo>
                  <a:pt x="7240" y="0"/>
                </a:lnTo>
                <a:lnTo>
                  <a:pt x="7240" y="3439"/>
                </a:lnTo>
                <a:lnTo>
                  <a:pt x="0" y="3439"/>
                </a:lnTo>
                <a:lnTo>
                  <a:pt x="0" y="0"/>
                </a:lnTo>
                <a:close/>
              </a:path>
            </a:pathLst>
          </a:custGeom>
          <a:solidFill>
            <a:schemeClr val="accent2"/>
          </a:solidFill>
          <a:ln w="9525">
            <a:solidFill>
              <a:schemeClr val="accent2"/>
            </a:solidFill>
            <a:round/>
            <a:headEnd/>
            <a:tailEnd/>
          </a:ln>
        </p:spPr>
        <p:txBody>
          <a:bodyPr/>
          <a:lstStyle/>
          <a:p>
            <a:endParaRPr lang="nl-BE">
              <a:latin typeface="+mn-lt"/>
            </a:endParaRPr>
          </a:p>
        </p:txBody>
      </p:sp>
      <p:sp>
        <p:nvSpPr>
          <p:cNvPr id="134164" name="Text Box 23"/>
          <p:cNvSpPr txBox="1">
            <a:spLocks noChangeArrowheads="1"/>
          </p:cNvSpPr>
          <p:nvPr/>
        </p:nvSpPr>
        <p:spPr bwMode="auto">
          <a:xfrm>
            <a:off x="6823075" y="3044825"/>
            <a:ext cx="1296988" cy="455613"/>
          </a:xfrm>
          <a:prstGeom prst="rect">
            <a:avLst/>
          </a:prstGeom>
          <a:solidFill>
            <a:srgbClr val="FFFFFF"/>
          </a:solidFill>
          <a:ln w="38100">
            <a:solidFill>
              <a:srgbClr val="000000"/>
            </a:solidFill>
            <a:miter lim="800000"/>
            <a:headEnd/>
            <a:tailEnd/>
          </a:ln>
        </p:spPr>
        <p:txBody>
          <a:bodyPr/>
          <a:lstStyle/>
          <a:p>
            <a:r>
              <a:rPr lang="en-US" sz="1400" b="1">
                <a:solidFill>
                  <a:srgbClr val="333399"/>
                </a:solidFill>
                <a:latin typeface="+mn-lt"/>
              </a:rPr>
              <a:t>Persistence </a:t>
            </a:r>
          </a:p>
          <a:p>
            <a:r>
              <a:rPr lang="en-US" sz="1400" b="1">
                <a:solidFill>
                  <a:srgbClr val="333399"/>
                </a:solidFill>
                <a:latin typeface="+mn-lt"/>
              </a:rPr>
              <a:t>provider</a:t>
            </a:r>
            <a:endParaRPr lang="en-US" sz="1400">
              <a:solidFill>
                <a:srgbClr val="333399"/>
              </a:solidFill>
              <a:latin typeface="+mn-lt"/>
            </a:endParaRPr>
          </a:p>
        </p:txBody>
      </p:sp>
      <p:sp>
        <p:nvSpPr>
          <p:cNvPr id="134165" name="Line 24"/>
          <p:cNvSpPr>
            <a:spLocks noChangeShapeType="1"/>
          </p:cNvSpPr>
          <p:nvPr/>
        </p:nvSpPr>
        <p:spPr bwMode="auto">
          <a:xfrm>
            <a:off x="7494588" y="3548063"/>
            <a:ext cx="0" cy="1008062"/>
          </a:xfrm>
          <a:prstGeom prst="line">
            <a:avLst/>
          </a:prstGeom>
          <a:noFill/>
          <a:ln w="28575">
            <a:solidFill>
              <a:srgbClr val="000000"/>
            </a:solidFill>
            <a:round/>
            <a:headEnd type="arrow" w="med" len="med"/>
            <a:tailEnd type="arrow" w="med" len="med"/>
          </a:ln>
        </p:spPr>
        <p:txBody>
          <a:bodyPr/>
          <a:lstStyle/>
          <a:p>
            <a:endParaRPr lang="nl-BE">
              <a:latin typeface="+mn-lt"/>
            </a:endParaRPr>
          </a:p>
        </p:txBody>
      </p:sp>
      <p:sp>
        <p:nvSpPr>
          <p:cNvPr id="134166" name="AutoShape 25"/>
          <p:cNvSpPr>
            <a:spLocks noChangeArrowheads="1"/>
          </p:cNvSpPr>
          <p:nvPr/>
        </p:nvSpPr>
        <p:spPr bwMode="auto">
          <a:xfrm>
            <a:off x="6823075" y="4387850"/>
            <a:ext cx="1511300" cy="839788"/>
          </a:xfrm>
          <a:prstGeom prst="can">
            <a:avLst>
              <a:gd name="adj" fmla="val 25000"/>
            </a:avLst>
          </a:prstGeom>
          <a:noFill/>
          <a:ln w="38100">
            <a:solidFill>
              <a:srgbClr val="000000"/>
            </a:solidFill>
            <a:round/>
            <a:headEnd/>
            <a:tailEnd/>
          </a:ln>
        </p:spPr>
        <p:txBody>
          <a:bodyPr/>
          <a:lstStyle/>
          <a:p>
            <a:endParaRPr lang="nl-BE">
              <a:latin typeface="+mn-lt"/>
            </a:endParaRPr>
          </a:p>
        </p:txBody>
      </p:sp>
      <p:sp>
        <p:nvSpPr>
          <p:cNvPr id="134167" name="AutoShape 26"/>
          <p:cNvSpPr>
            <a:spLocks noChangeArrowheads="1"/>
          </p:cNvSpPr>
          <p:nvPr/>
        </p:nvSpPr>
        <p:spPr bwMode="auto">
          <a:xfrm>
            <a:off x="2287588" y="4556125"/>
            <a:ext cx="1679575" cy="839788"/>
          </a:xfrm>
          <a:prstGeom prst="hexagon">
            <a:avLst>
              <a:gd name="adj" fmla="val 50000"/>
              <a:gd name="vf" fmla="val 115470"/>
            </a:avLst>
          </a:prstGeom>
          <a:solidFill>
            <a:srgbClr val="FFFFFF"/>
          </a:solidFill>
          <a:ln w="38100">
            <a:solidFill>
              <a:srgbClr val="000000"/>
            </a:solidFill>
            <a:miter lim="800000"/>
            <a:headEnd/>
            <a:tailEnd/>
          </a:ln>
        </p:spPr>
        <p:txBody>
          <a:bodyPr/>
          <a:lstStyle/>
          <a:p>
            <a:endParaRPr lang="nl-BE">
              <a:latin typeface="+mn-lt"/>
            </a:endParaRPr>
          </a:p>
        </p:txBody>
      </p:sp>
      <p:sp>
        <p:nvSpPr>
          <p:cNvPr id="134168" name="Line 27"/>
          <p:cNvSpPr>
            <a:spLocks noChangeShapeType="1"/>
          </p:cNvSpPr>
          <p:nvPr/>
        </p:nvSpPr>
        <p:spPr bwMode="auto">
          <a:xfrm>
            <a:off x="2959100" y="4219575"/>
            <a:ext cx="1588" cy="504825"/>
          </a:xfrm>
          <a:prstGeom prst="line">
            <a:avLst/>
          </a:prstGeom>
          <a:noFill/>
          <a:ln w="19050">
            <a:solidFill>
              <a:srgbClr val="000000"/>
            </a:solidFill>
            <a:round/>
            <a:headEnd type="arrow" w="med" len="med"/>
            <a:tailEnd type="arrow" w="med" len="med"/>
          </a:ln>
        </p:spPr>
        <p:txBody>
          <a:bodyPr/>
          <a:lstStyle/>
          <a:p>
            <a:endParaRPr lang="nl-BE">
              <a:latin typeface="+mn-lt"/>
            </a:endParaRPr>
          </a:p>
        </p:txBody>
      </p:sp>
      <p:sp>
        <p:nvSpPr>
          <p:cNvPr id="134169" name="Text Box 28"/>
          <p:cNvSpPr txBox="1">
            <a:spLocks noChangeArrowheads="1"/>
          </p:cNvSpPr>
          <p:nvPr/>
        </p:nvSpPr>
        <p:spPr bwMode="auto">
          <a:xfrm>
            <a:off x="6899275" y="4618038"/>
            <a:ext cx="1250950" cy="609600"/>
          </a:xfrm>
          <a:prstGeom prst="rect">
            <a:avLst/>
          </a:prstGeom>
          <a:noFill/>
          <a:ln w="9525">
            <a:noFill/>
            <a:miter lim="800000"/>
            <a:headEnd/>
            <a:tailEnd/>
          </a:ln>
        </p:spPr>
        <p:txBody>
          <a:bodyPr/>
          <a:lstStyle/>
          <a:p>
            <a:r>
              <a:rPr lang="en-US" sz="1600" b="1">
                <a:latin typeface="+mn-lt"/>
              </a:rPr>
              <a:t>Relational Database</a:t>
            </a:r>
            <a:endParaRPr lang="en-US" sz="1600">
              <a:latin typeface="+mn-lt"/>
            </a:endParaRPr>
          </a:p>
        </p:txBody>
      </p:sp>
      <p:sp>
        <p:nvSpPr>
          <p:cNvPr id="134170" name="Text Box 29"/>
          <p:cNvSpPr txBox="1">
            <a:spLocks noChangeArrowheads="1"/>
          </p:cNvSpPr>
          <p:nvPr/>
        </p:nvSpPr>
        <p:spPr bwMode="auto">
          <a:xfrm>
            <a:off x="2503488" y="4724400"/>
            <a:ext cx="1250950" cy="609600"/>
          </a:xfrm>
          <a:prstGeom prst="rect">
            <a:avLst/>
          </a:prstGeom>
          <a:noFill/>
          <a:ln w="9525">
            <a:noFill/>
            <a:miter lim="800000"/>
            <a:headEnd/>
            <a:tailEnd/>
          </a:ln>
        </p:spPr>
        <p:txBody>
          <a:bodyPr/>
          <a:lstStyle/>
          <a:p>
            <a:r>
              <a:rPr lang="en-US" sz="1600" b="1">
                <a:latin typeface="+mn-lt"/>
              </a:rPr>
              <a:t>External resources</a:t>
            </a:r>
            <a:endParaRPr lang="en-US" sz="1600">
              <a:latin typeface="+mn-lt"/>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Number Placeholder 2"/>
          <p:cNvSpPr>
            <a:spLocks noGrp="1"/>
          </p:cNvSpPr>
          <p:nvPr>
            <p:ph type="sldNum" sz="quarter" idx="10"/>
          </p:nvPr>
        </p:nvSpPr>
        <p:spPr>
          <a:noFill/>
        </p:spPr>
        <p:txBody>
          <a:bodyPr/>
          <a:lstStyle/>
          <a:p>
            <a:fld id="{B5E60E1E-245C-41BC-9578-1031C1904151}" type="slidenum">
              <a:rPr lang="en-US">
                <a:latin typeface="+mn-lt"/>
              </a:rPr>
              <a:pPr/>
              <a:t>64</a:t>
            </a:fld>
            <a:endParaRPr lang="en-US">
              <a:latin typeface="+mn-lt"/>
            </a:endParaRPr>
          </a:p>
        </p:txBody>
      </p:sp>
      <p:sp>
        <p:nvSpPr>
          <p:cNvPr id="136194" name="Text Box 2"/>
          <p:cNvSpPr txBox="1">
            <a:spLocks noChangeArrowheads="1"/>
          </p:cNvSpPr>
          <p:nvPr/>
        </p:nvSpPr>
        <p:spPr bwMode="auto">
          <a:xfrm>
            <a:off x="6757988" y="0"/>
            <a:ext cx="1948739" cy="830997"/>
          </a:xfrm>
          <a:prstGeom prst="rect">
            <a:avLst/>
          </a:prstGeom>
          <a:noFill/>
          <a:ln w="12700">
            <a:noFill/>
            <a:miter lim="800000"/>
            <a:headEnd type="none" w="sm" len="sm"/>
            <a:tailEnd type="none" w="sm" len="sm"/>
          </a:ln>
        </p:spPr>
        <p:txBody>
          <a:bodyPr wrap="none">
            <a:spAutoFit/>
          </a:bodyPr>
          <a:lstStyle/>
          <a:p>
            <a:pPr marL="457200" indent="-457200"/>
            <a:r>
              <a:rPr lang="en-US" sz="1600" dirty="0" smtClean="0">
                <a:latin typeface="+mn-lt"/>
              </a:rPr>
              <a:t>8. The </a:t>
            </a:r>
            <a:r>
              <a:rPr lang="en-US" sz="1600" dirty="0">
                <a:latin typeface="+mn-lt"/>
              </a:rPr>
              <a:t>Java family </a:t>
            </a:r>
          </a:p>
          <a:p>
            <a:pPr marL="457200" indent="-457200"/>
            <a:r>
              <a:rPr lang="en-US" sz="1600" dirty="0">
                <a:solidFill>
                  <a:schemeClr val="hlink"/>
                </a:solidFill>
                <a:latin typeface="+mn-lt"/>
              </a:rPr>
              <a:t>	4. Business tier</a:t>
            </a:r>
          </a:p>
          <a:p>
            <a:pPr marL="914400" lvl="1" indent="-457200"/>
            <a:endParaRPr lang="en-US" sz="1600" dirty="0">
              <a:solidFill>
                <a:schemeClr val="hlink"/>
              </a:solidFill>
              <a:latin typeface="+mn-lt"/>
            </a:endParaRPr>
          </a:p>
        </p:txBody>
      </p:sp>
      <p:sp>
        <p:nvSpPr>
          <p:cNvPr id="136195" name="Text Box 3"/>
          <p:cNvSpPr txBox="1">
            <a:spLocks noChangeArrowheads="1"/>
          </p:cNvSpPr>
          <p:nvPr/>
        </p:nvSpPr>
        <p:spPr bwMode="auto">
          <a:xfrm>
            <a:off x="271463" y="-6350"/>
            <a:ext cx="2536592" cy="461665"/>
          </a:xfrm>
          <a:prstGeom prst="rect">
            <a:avLst/>
          </a:prstGeom>
          <a:noFill/>
          <a:ln w="9525">
            <a:noFill/>
            <a:miter lim="800000"/>
            <a:headEnd/>
            <a:tailEnd/>
          </a:ln>
        </p:spPr>
        <p:txBody>
          <a:bodyPr wrap="none">
            <a:spAutoFit/>
          </a:bodyPr>
          <a:lstStyle/>
          <a:p>
            <a:pPr marL="457200" indent="-457200"/>
            <a:r>
              <a:rPr lang="en-US" sz="2400" b="1">
                <a:latin typeface="+mn-lt"/>
              </a:rPr>
              <a:t>Beans and entities</a:t>
            </a:r>
            <a:endParaRPr lang="en-US" sz="2400">
              <a:solidFill>
                <a:schemeClr val="bg2"/>
              </a:solidFill>
              <a:latin typeface="+mn-lt"/>
            </a:endParaRPr>
          </a:p>
        </p:txBody>
      </p:sp>
      <p:sp>
        <p:nvSpPr>
          <p:cNvPr id="136196" name="Text Box 27"/>
          <p:cNvSpPr txBox="1">
            <a:spLocks noChangeArrowheads="1"/>
          </p:cNvSpPr>
          <p:nvPr/>
        </p:nvSpPr>
        <p:spPr bwMode="auto">
          <a:xfrm>
            <a:off x="611188" y="981075"/>
            <a:ext cx="4732962" cy="4401205"/>
          </a:xfrm>
          <a:prstGeom prst="rect">
            <a:avLst/>
          </a:prstGeom>
          <a:noFill/>
          <a:ln w="12700">
            <a:noFill/>
            <a:miter lim="800000"/>
            <a:headEnd type="none" w="sm" len="sm"/>
            <a:tailEnd type="none" w="sm" len="sm"/>
          </a:ln>
        </p:spPr>
        <p:txBody>
          <a:bodyPr wrap="none">
            <a:spAutoFit/>
          </a:bodyPr>
          <a:lstStyle/>
          <a:p>
            <a:r>
              <a:rPr lang="en-US" b="1">
                <a:solidFill>
                  <a:srgbClr val="333399"/>
                </a:solidFill>
                <a:latin typeface="+mn-lt"/>
              </a:rPr>
              <a:t>EJB container services</a:t>
            </a:r>
          </a:p>
          <a:p>
            <a:pPr lvl="1">
              <a:buFontTx/>
              <a:buChar char="•"/>
            </a:pPr>
            <a:r>
              <a:rPr lang="nl-NL">
                <a:latin typeface="+mn-lt"/>
              </a:rPr>
              <a:t> component life cycling management, </a:t>
            </a:r>
          </a:p>
          <a:p>
            <a:pPr lvl="1">
              <a:buFontTx/>
              <a:buChar char="•"/>
            </a:pPr>
            <a:r>
              <a:rPr lang="nl-NL">
                <a:latin typeface="+mn-lt"/>
              </a:rPr>
              <a:t> transaction processing, </a:t>
            </a:r>
          </a:p>
          <a:p>
            <a:pPr lvl="1">
              <a:buFontTx/>
              <a:buChar char="•"/>
            </a:pPr>
            <a:r>
              <a:rPr lang="nl-NL">
                <a:latin typeface="+mn-lt"/>
              </a:rPr>
              <a:t> security handling, </a:t>
            </a:r>
          </a:p>
          <a:p>
            <a:pPr lvl="1">
              <a:buFontTx/>
              <a:buChar char="•"/>
            </a:pPr>
            <a:r>
              <a:rPr lang="nl-NL">
                <a:latin typeface="+mn-lt"/>
              </a:rPr>
              <a:t> persistence </a:t>
            </a:r>
          </a:p>
          <a:p>
            <a:pPr lvl="1">
              <a:buFontTx/>
              <a:buChar char="•"/>
            </a:pPr>
            <a:r>
              <a:rPr lang="nl-NL">
                <a:latin typeface="+mn-lt"/>
              </a:rPr>
              <a:t> remotability</a:t>
            </a:r>
          </a:p>
          <a:p>
            <a:pPr lvl="1">
              <a:buFontTx/>
              <a:buChar char="•"/>
            </a:pPr>
            <a:r>
              <a:rPr lang="nl-NL">
                <a:latin typeface="+mn-lt"/>
              </a:rPr>
              <a:t> timer</a:t>
            </a:r>
          </a:p>
          <a:p>
            <a:pPr lvl="1">
              <a:buFontTx/>
              <a:buChar char="•"/>
            </a:pPr>
            <a:r>
              <a:rPr lang="nl-NL">
                <a:latin typeface="+mn-lt"/>
              </a:rPr>
              <a:t> state management</a:t>
            </a:r>
          </a:p>
          <a:p>
            <a:pPr lvl="1">
              <a:buFontTx/>
              <a:buChar char="•"/>
            </a:pPr>
            <a:r>
              <a:rPr lang="nl-NL">
                <a:latin typeface="+mn-lt"/>
              </a:rPr>
              <a:t> resource pooling</a:t>
            </a:r>
          </a:p>
          <a:p>
            <a:pPr lvl="1">
              <a:buFontTx/>
              <a:buChar char="•"/>
            </a:pPr>
            <a:r>
              <a:rPr lang="nl-NL">
                <a:latin typeface="+mn-lt"/>
              </a:rPr>
              <a:t> messaging</a:t>
            </a:r>
          </a:p>
          <a:p>
            <a:pPr>
              <a:buFontTx/>
              <a:buChar char="•"/>
            </a:pPr>
            <a:endParaRPr lang="nl-NL">
              <a:latin typeface="+mn-lt"/>
            </a:endParaRPr>
          </a:p>
          <a:p>
            <a:r>
              <a:rPr lang="nl-NL" b="1">
                <a:solidFill>
                  <a:srgbClr val="333399"/>
                </a:solidFill>
                <a:latin typeface="+mn-lt"/>
              </a:rPr>
              <a:t>Persistence provider services</a:t>
            </a:r>
          </a:p>
          <a:p>
            <a:pPr lvl="1">
              <a:buFontTx/>
              <a:buChar char="•"/>
            </a:pPr>
            <a:r>
              <a:rPr lang="nl-NL">
                <a:latin typeface="+mn-lt"/>
              </a:rPr>
              <a:t> store/retrieve from DB</a:t>
            </a:r>
          </a:p>
          <a:p>
            <a:pPr lvl="1">
              <a:buFontTx/>
              <a:buChar char="•"/>
            </a:pPr>
            <a:r>
              <a:rPr lang="nl-NL">
                <a:latin typeface="+mn-lt"/>
              </a:rPr>
              <a:t> optimization through caching</a:t>
            </a:r>
            <a:endParaRPr lang="en-US">
              <a:latin typeface="+mn-lt"/>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Number Placeholder 2"/>
          <p:cNvSpPr>
            <a:spLocks noGrp="1"/>
          </p:cNvSpPr>
          <p:nvPr>
            <p:ph type="sldNum" sz="quarter" idx="10"/>
          </p:nvPr>
        </p:nvSpPr>
        <p:spPr>
          <a:noFill/>
        </p:spPr>
        <p:txBody>
          <a:bodyPr/>
          <a:lstStyle/>
          <a:p>
            <a:fld id="{897B1209-F4D6-4019-8780-1A94F79DB475}" type="slidenum">
              <a:rPr lang="en-US">
                <a:latin typeface="+mn-lt"/>
              </a:rPr>
              <a:pPr/>
              <a:t>65</a:t>
            </a:fld>
            <a:endParaRPr lang="en-US">
              <a:latin typeface="+mn-lt"/>
            </a:endParaRPr>
          </a:p>
        </p:txBody>
      </p:sp>
      <p:sp>
        <p:nvSpPr>
          <p:cNvPr id="138242" name="Text Box 2"/>
          <p:cNvSpPr txBox="1">
            <a:spLocks noChangeArrowheads="1"/>
          </p:cNvSpPr>
          <p:nvPr/>
        </p:nvSpPr>
        <p:spPr bwMode="auto">
          <a:xfrm>
            <a:off x="6757988" y="0"/>
            <a:ext cx="1948739" cy="830997"/>
          </a:xfrm>
          <a:prstGeom prst="rect">
            <a:avLst/>
          </a:prstGeom>
          <a:noFill/>
          <a:ln w="12700">
            <a:noFill/>
            <a:miter lim="800000"/>
            <a:headEnd type="none" w="sm" len="sm"/>
            <a:tailEnd type="none" w="sm" len="sm"/>
          </a:ln>
        </p:spPr>
        <p:txBody>
          <a:bodyPr wrap="none">
            <a:spAutoFit/>
          </a:bodyPr>
          <a:lstStyle/>
          <a:p>
            <a:pPr marL="457200" indent="-457200"/>
            <a:r>
              <a:rPr lang="en-US" sz="1600" dirty="0" smtClean="0">
                <a:latin typeface="+mn-lt"/>
              </a:rPr>
              <a:t>8. The </a:t>
            </a:r>
            <a:r>
              <a:rPr lang="en-US" sz="1600" dirty="0">
                <a:latin typeface="+mn-lt"/>
              </a:rPr>
              <a:t>Java family </a:t>
            </a:r>
          </a:p>
          <a:p>
            <a:pPr marL="457200" indent="-457200"/>
            <a:r>
              <a:rPr lang="en-US" sz="1600" dirty="0">
                <a:solidFill>
                  <a:schemeClr val="hlink"/>
                </a:solidFill>
                <a:latin typeface="+mn-lt"/>
              </a:rPr>
              <a:t>	4. Business tier</a:t>
            </a:r>
          </a:p>
          <a:p>
            <a:pPr marL="914400" lvl="1" indent="-457200"/>
            <a:endParaRPr lang="en-US" sz="1600" dirty="0">
              <a:solidFill>
                <a:schemeClr val="hlink"/>
              </a:solidFill>
              <a:latin typeface="+mn-lt"/>
            </a:endParaRPr>
          </a:p>
        </p:txBody>
      </p:sp>
      <p:sp>
        <p:nvSpPr>
          <p:cNvPr id="138243" name="Text Box 3"/>
          <p:cNvSpPr txBox="1">
            <a:spLocks noChangeArrowheads="1"/>
          </p:cNvSpPr>
          <p:nvPr/>
        </p:nvSpPr>
        <p:spPr bwMode="auto">
          <a:xfrm>
            <a:off x="271463" y="-6350"/>
            <a:ext cx="2536592" cy="461665"/>
          </a:xfrm>
          <a:prstGeom prst="rect">
            <a:avLst/>
          </a:prstGeom>
          <a:noFill/>
          <a:ln w="9525">
            <a:noFill/>
            <a:miter lim="800000"/>
            <a:headEnd/>
            <a:tailEnd/>
          </a:ln>
        </p:spPr>
        <p:txBody>
          <a:bodyPr wrap="none">
            <a:spAutoFit/>
          </a:bodyPr>
          <a:lstStyle/>
          <a:p>
            <a:pPr marL="457200" indent="-457200"/>
            <a:r>
              <a:rPr lang="en-US" sz="2400" b="1">
                <a:latin typeface="+mn-lt"/>
              </a:rPr>
              <a:t>Beans and entities</a:t>
            </a:r>
            <a:endParaRPr lang="en-US" sz="2400">
              <a:solidFill>
                <a:schemeClr val="bg2"/>
              </a:solidFill>
              <a:latin typeface="+mn-lt"/>
            </a:endParaRPr>
          </a:p>
        </p:txBody>
      </p:sp>
      <p:sp>
        <p:nvSpPr>
          <p:cNvPr id="138244" name="Rectangle 5"/>
          <p:cNvSpPr>
            <a:spLocks noChangeArrowheads="1"/>
          </p:cNvSpPr>
          <p:nvPr/>
        </p:nvSpPr>
        <p:spPr bwMode="auto">
          <a:xfrm>
            <a:off x="336550" y="982663"/>
            <a:ext cx="2808288" cy="4392612"/>
          </a:xfrm>
          <a:prstGeom prst="rect">
            <a:avLst/>
          </a:prstGeom>
          <a:solidFill>
            <a:srgbClr val="DCD2DA"/>
          </a:solidFill>
          <a:ln w="9525">
            <a:solidFill>
              <a:srgbClr val="DCD2DA"/>
            </a:solidFill>
            <a:miter lim="800000"/>
            <a:headEnd/>
            <a:tailEnd/>
          </a:ln>
        </p:spPr>
        <p:txBody>
          <a:bodyPr wrap="none" anchor="ctr"/>
          <a:lstStyle/>
          <a:p>
            <a:endParaRPr lang="nl-BE">
              <a:latin typeface="+mn-lt"/>
            </a:endParaRPr>
          </a:p>
        </p:txBody>
      </p:sp>
      <p:sp>
        <p:nvSpPr>
          <p:cNvPr id="138245" name="Text Box 6"/>
          <p:cNvSpPr txBox="1">
            <a:spLocks noChangeArrowheads="1"/>
          </p:cNvSpPr>
          <p:nvPr/>
        </p:nvSpPr>
        <p:spPr bwMode="auto">
          <a:xfrm>
            <a:off x="414338" y="1131888"/>
            <a:ext cx="1976823" cy="461665"/>
          </a:xfrm>
          <a:prstGeom prst="rect">
            <a:avLst/>
          </a:prstGeom>
          <a:noFill/>
          <a:ln w="9525">
            <a:noFill/>
            <a:miter lim="800000"/>
            <a:headEnd/>
            <a:tailEnd/>
          </a:ln>
        </p:spPr>
        <p:txBody>
          <a:bodyPr wrap="none">
            <a:spAutoFit/>
          </a:bodyPr>
          <a:lstStyle/>
          <a:p>
            <a:pPr eaLnBrk="1" hangingPunct="1"/>
            <a:r>
              <a:rPr lang="en-US" sz="2400" b="1">
                <a:solidFill>
                  <a:srgbClr val="333399"/>
                </a:solidFill>
                <a:latin typeface="+mn-lt"/>
              </a:rPr>
              <a:t>Session Beans</a:t>
            </a:r>
          </a:p>
        </p:txBody>
      </p:sp>
      <p:sp>
        <p:nvSpPr>
          <p:cNvPr id="138246" name="Rectangle 7"/>
          <p:cNvSpPr>
            <a:spLocks noChangeArrowheads="1"/>
          </p:cNvSpPr>
          <p:nvPr/>
        </p:nvSpPr>
        <p:spPr bwMode="auto">
          <a:xfrm>
            <a:off x="6503988" y="982663"/>
            <a:ext cx="3055937" cy="4391025"/>
          </a:xfrm>
          <a:prstGeom prst="rect">
            <a:avLst/>
          </a:prstGeom>
          <a:solidFill>
            <a:srgbClr val="DCD2DA"/>
          </a:solidFill>
          <a:ln w="9525">
            <a:solidFill>
              <a:srgbClr val="DCD2DA"/>
            </a:solidFill>
            <a:miter lim="800000"/>
            <a:headEnd/>
            <a:tailEnd/>
          </a:ln>
        </p:spPr>
        <p:txBody>
          <a:bodyPr wrap="none" anchor="ctr"/>
          <a:lstStyle/>
          <a:p>
            <a:endParaRPr lang="nl-BE">
              <a:latin typeface="+mn-lt"/>
            </a:endParaRPr>
          </a:p>
        </p:txBody>
      </p:sp>
      <p:sp>
        <p:nvSpPr>
          <p:cNvPr id="138247" name="Rectangle 8"/>
          <p:cNvSpPr>
            <a:spLocks noChangeArrowheads="1"/>
          </p:cNvSpPr>
          <p:nvPr/>
        </p:nvSpPr>
        <p:spPr bwMode="auto">
          <a:xfrm>
            <a:off x="3408363" y="982663"/>
            <a:ext cx="2808287" cy="4392612"/>
          </a:xfrm>
          <a:prstGeom prst="rect">
            <a:avLst/>
          </a:prstGeom>
          <a:solidFill>
            <a:srgbClr val="DCD2DA"/>
          </a:solidFill>
          <a:ln w="9525">
            <a:solidFill>
              <a:srgbClr val="DCD2DA"/>
            </a:solidFill>
            <a:miter lim="800000"/>
            <a:headEnd/>
            <a:tailEnd/>
          </a:ln>
        </p:spPr>
        <p:txBody>
          <a:bodyPr wrap="none" anchor="ctr"/>
          <a:lstStyle/>
          <a:p>
            <a:endParaRPr lang="nl-BE">
              <a:latin typeface="+mn-lt"/>
            </a:endParaRPr>
          </a:p>
        </p:txBody>
      </p:sp>
      <p:sp>
        <p:nvSpPr>
          <p:cNvPr id="138248" name="Text Box 9"/>
          <p:cNvSpPr txBox="1">
            <a:spLocks noChangeArrowheads="1"/>
          </p:cNvSpPr>
          <p:nvPr/>
        </p:nvSpPr>
        <p:spPr bwMode="auto">
          <a:xfrm>
            <a:off x="6659563" y="1131888"/>
            <a:ext cx="1141979" cy="461665"/>
          </a:xfrm>
          <a:prstGeom prst="rect">
            <a:avLst/>
          </a:prstGeom>
          <a:noFill/>
          <a:ln w="9525">
            <a:noFill/>
            <a:miter lim="800000"/>
            <a:headEnd/>
            <a:tailEnd/>
          </a:ln>
        </p:spPr>
        <p:txBody>
          <a:bodyPr wrap="none">
            <a:spAutoFit/>
          </a:bodyPr>
          <a:lstStyle/>
          <a:p>
            <a:pPr eaLnBrk="1" hangingPunct="1"/>
            <a:r>
              <a:rPr lang="en-US" sz="2400" b="1">
                <a:solidFill>
                  <a:srgbClr val="333399"/>
                </a:solidFill>
                <a:latin typeface="+mn-lt"/>
              </a:rPr>
              <a:t>Entities</a:t>
            </a:r>
          </a:p>
        </p:txBody>
      </p:sp>
      <p:sp>
        <p:nvSpPr>
          <p:cNvPr id="138249" name="Text Box 10"/>
          <p:cNvSpPr txBox="1">
            <a:spLocks noChangeArrowheads="1"/>
          </p:cNvSpPr>
          <p:nvPr/>
        </p:nvSpPr>
        <p:spPr bwMode="auto">
          <a:xfrm>
            <a:off x="3408363" y="1131888"/>
            <a:ext cx="2145011" cy="461665"/>
          </a:xfrm>
          <a:prstGeom prst="rect">
            <a:avLst/>
          </a:prstGeom>
          <a:noFill/>
          <a:ln w="9525">
            <a:noFill/>
            <a:miter lim="800000"/>
            <a:headEnd/>
            <a:tailEnd/>
          </a:ln>
        </p:spPr>
        <p:txBody>
          <a:bodyPr wrap="none">
            <a:spAutoFit/>
          </a:bodyPr>
          <a:lstStyle/>
          <a:p>
            <a:pPr eaLnBrk="1" hangingPunct="1"/>
            <a:r>
              <a:rPr lang="en-US" sz="2400" b="1">
                <a:solidFill>
                  <a:srgbClr val="333399"/>
                </a:solidFill>
                <a:latin typeface="+mn-lt"/>
              </a:rPr>
              <a:t>Message Beans</a:t>
            </a:r>
          </a:p>
        </p:txBody>
      </p:sp>
      <p:sp>
        <p:nvSpPr>
          <p:cNvPr id="138250" name="Text Box 11"/>
          <p:cNvSpPr txBox="1">
            <a:spLocks noChangeArrowheads="1"/>
          </p:cNvSpPr>
          <p:nvPr/>
        </p:nvSpPr>
        <p:spPr bwMode="auto">
          <a:xfrm>
            <a:off x="414338" y="1851025"/>
            <a:ext cx="2349105" cy="2862322"/>
          </a:xfrm>
          <a:prstGeom prst="rect">
            <a:avLst/>
          </a:prstGeom>
          <a:noFill/>
          <a:ln w="9525">
            <a:noFill/>
            <a:miter lim="800000"/>
            <a:headEnd/>
            <a:tailEnd/>
          </a:ln>
        </p:spPr>
        <p:txBody>
          <a:bodyPr wrap="none">
            <a:spAutoFit/>
          </a:bodyPr>
          <a:lstStyle/>
          <a:p>
            <a:pPr eaLnBrk="1" hangingPunct="1">
              <a:buFontTx/>
              <a:buChar char="-"/>
            </a:pPr>
            <a:r>
              <a:rPr lang="en-US" sz="1800">
                <a:latin typeface="+mn-lt"/>
              </a:rPr>
              <a:t> session related object</a:t>
            </a:r>
          </a:p>
          <a:p>
            <a:pPr eaLnBrk="1" hangingPunct="1">
              <a:buFontTx/>
              <a:buChar char="-"/>
            </a:pPr>
            <a:r>
              <a:rPr lang="en-US" sz="1800">
                <a:latin typeface="+mn-lt"/>
              </a:rPr>
              <a:t> always associated to</a:t>
            </a:r>
            <a:br>
              <a:rPr lang="en-US" sz="1800">
                <a:latin typeface="+mn-lt"/>
              </a:rPr>
            </a:br>
            <a:r>
              <a:rPr lang="en-US" sz="1800">
                <a:latin typeface="+mn-lt"/>
              </a:rPr>
              <a:t>  one single client at </a:t>
            </a:r>
            <a:br>
              <a:rPr lang="en-US" sz="1800">
                <a:latin typeface="+mn-lt"/>
              </a:rPr>
            </a:br>
            <a:r>
              <a:rPr lang="en-US" sz="1800">
                <a:latin typeface="+mn-lt"/>
              </a:rPr>
              <a:t>  most</a:t>
            </a:r>
          </a:p>
          <a:p>
            <a:pPr eaLnBrk="1" hangingPunct="1">
              <a:buFontTx/>
              <a:buChar char="-"/>
            </a:pPr>
            <a:r>
              <a:rPr lang="en-US" sz="1800">
                <a:latin typeface="+mn-lt"/>
              </a:rPr>
              <a:t> types</a:t>
            </a:r>
          </a:p>
          <a:p>
            <a:pPr eaLnBrk="1" hangingPunct="1"/>
            <a:r>
              <a:rPr lang="en-US" sz="1800">
                <a:latin typeface="+mn-lt"/>
              </a:rPr>
              <a:t>    </a:t>
            </a:r>
            <a:r>
              <a:rPr lang="en-US" sz="1800" b="1">
                <a:latin typeface="+mn-lt"/>
              </a:rPr>
              <a:t>stateful</a:t>
            </a:r>
            <a:r>
              <a:rPr lang="en-US" sz="1800">
                <a:latin typeface="+mn-lt"/>
              </a:rPr>
              <a:t> :</a:t>
            </a:r>
          </a:p>
          <a:p>
            <a:pPr eaLnBrk="1" hangingPunct="1"/>
            <a:r>
              <a:rPr lang="en-US" sz="1800">
                <a:latin typeface="+mn-lt"/>
              </a:rPr>
              <a:t>      </a:t>
            </a:r>
            <a:r>
              <a:rPr lang="ja-JP" altLang="en-US" sz="1800">
                <a:latin typeface="+mn-lt"/>
              </a:rPr>
              <a:t>“</a:t>
            </a:r>
            <a:r>
              <a:rPr lang="en-US" altLang="ja-JP" sz="1800">
                <a:latin typeface="+mn-lt"/>
              </a:rPr>
              <a:t>conversational </a:t>
            </a:r>
            <a:br>
              <a:rPr lang="en-US" altLang="ja-JP" sz="1800">
                <a:latin typeface="+mn-lt"/>
              </a:rPr>
            </a:br>
            <a:r>
              <a:rPr lang="en-US" altLang="ja-JP" sz="1800">
                <a:latin typeface="+mn-lt"/>
              </a:rPr>
              <a:t>       state</a:t>
            </a:r>
            <a:r>
              <a:rPr lang="ja-JP" altLang="en-US" sz="1800">
                <a:latin typeface="+mn-lt"/>
              </a:rPr>
              <a:t>”</a:t>
            </a:r>
            <a:endParaRPr lang="en-US" altLang="ja-JP" sz="1800">
              <a:latin typeface="+mn-lt"/>
            </a:endParaRPr>
          </a:p>
          <a:p>
            <a:pPr eaLnBrk="1" hangingPunct="1"/>
            <a:r>
              <a:rPr lang="en-US" sz="1800">
                <a:latin typeface="+mn-lt"/>
              </a:rPr>
              <a:t>    </a:t>
            </a:r>
            <a:r>
              <a:rPr lang="en-US" sz="1800" b="1">
                <a:latin typeface="+mn-lt"/>
              </a:rPr>
              <a:t>stateless</a:t>
            </a:r>
          </a:p>
          <a:p>
            <a:pPr eaLnBrk="1" hangingPunct="1"/>
            <a:r>
              <a:rPr lang="en-US" sz="1800" b="1">
                <a:latin typeface="+mn-lt"/>
              </a:rPr>
              <a:t>   singleton</a:t>
            </a:r>
          </a:p>
        </p:txBody>
      </p:sp>
      <p:sp>
        <p:nvSpPr>
          <p:cNvPr id="138251" name="Text Box 12"/>
          <p:cNvSpPr txBox="1">
            <a:spLocks noChangeArrowheads="1"/>
          </p:cNvSpPr>
          <p:nvPr/>
        </p:nvSpPr>
        <p:spPr bwMode="auto">
          <a:xfrm>
            <a:off x="6581775" y="1851025"/>
            <a:ext cx="2532681" cy="2585323"/>
          </a:xfrm>
          <a:prstGeom prst="rect">
            <a:avLst/>
          </a:prstGeom>
          <a:noFill/>
          <a:ln w="9525">
            <a:noFill/>
            <a:miter lim="800000"/>
            <a:headEnd/>
            <a:tailEnd/>
          </a:ln>
        </p:spPr>
        <p:txBody>
          <a:bodyPr wrap="none">
            <a:spAutoFit/>
          </a:bodyPr>
          <a:lstStyle/>
          <a:p>
            <a:pPr eaLnBrk="1" hangingPunct="1">
              <a:buFontTx/>
              <a:buChar char="-"/>
            </a:pPr>
            <a:r>
              <a:rPr lang="en-US" sz="1800">
                <a:latin typeface="+mn-lt"/>
              </a:rPr>
              <a:t> </a:t>
            </a:r>
            <a:r>
              <a:rPr lang="ja-JP" altLang="en-US" sz="1800">
                <a:latin typeface="+mn-lt"/>
              </a:rPr>
              <a:t>“</a:t>
            </a:r>
            <a:r>
              <a:rPr lang="en-US" altLang="ja-JP" sz="1800">
                <a:latin typeface="+mn-lt"/>
              </a:rPr>
              <a:t>real life</a:t>
            </a:r>
            <a:r>
              <a:rPr lang="ja-JP" altLang="en-US" sz="1800">
                <a:latin typeface="+mn-lt"/>
              </a:rPr>
              <a:t>”</a:t>
            </a:r>
            <a:r>
              <a:rPr lang="en-US" altLang="ja-JP" sz="1800">
                <a:latin typeface="+mn-lt"/>
              </a:rPr>
              <a:t> object</a:t>
            </a:r>
          </a:p>
          <a:p>
            <a:pPr eaLnBrk="1" hangingPunct="1">
              <a:buFontTx/>
              <a:buChar char="-"/>
            </a:pPr>
            <a:r>
              <a:rPr lang="en-US" sz="1800">
                <a:latin typeface="+mn-lt"/>
              </a:rPr>
              <a:t> mostly associated</a:t>
            </a:r>
            <a:br>
              <a:rPr lang="en-US" sz="1800">
                <a:latin typeface="+mn-lt"/>
              </a:rPr>
            </a:br>
            <a:r>
              <a:rPr lang="en-US" sz="1800">
                <a:latin typeface="+mn-lt"/>
              </a:rPr>
              <a:t>  to </a:t>
            </a:r>
            <a:r>
              <a:rPr lang="ja-JP" altLang="en-US" sz="1800">
                <a:latin typeface="+mn-lt"/>
              </a:rPr>
              <a:t>“</a:t>
            </a:r>
            <a:r>
              <a:rPr lang="en-US" altLang="ja-JP" sz="1800">
                <a:latin typeface="+mn-lt"/>
              </a:rPr>
              <a:t>row in database</a:t>
            </a:r>
            <a:r>
              <a:rPr lang="ja-JP" altLang="en-US" sz="1800">
                <a:latin typeface="+mn-lt"/>
              </a:rPr>
              <a:t>”</a:t>
            </a:r>
            <a:endParaRPr lang="en-US" altLang="ja-JP" sz="1800">
              <a:latin typeface="+mn-lt"/>
            </a:endParaRPr>
          </a:p>
          <a:p>
            <a:pPr eaLnBrk="1" hangingPunct="1">
              <a:buFontTx/>
              <a:buChar char="-"/>
            </a:pPr>
            <a:r>
              <a:rPr lang="en-US" sz="1800">
                <a:latin typeface="+mn-lt"/>
              </a:rPr>
              <a:t> persistent</a:t>
            </a:r>
          </a:p>
          <a:p>
            <a:pPr eaLnBrk="1" hangingPunct="1">
              <a:buFontTx/>
              <a:buChar char="-"/>
            </a:pPr>
            <a:r>
              <a:rPr lang="en-US" sz="1800">
                <a:latin typeface="+mn-lt"/>
              </a:rPr>
              <a:t> NEW since EJB3.0</a:t>
            </a:r>
          </a:p>
          <a:p>
            <a:pPr eaLnBrk="1" hangingPunct="1"/>
            <a:r>
              <a:rPr lang="en-US" sz="1800" b="1">
                <a:latin typeface="+mn-lt"/>
              </a:rPr>
              <a:t>  [replace (very) complex</a:t>
            </a:r>
            <a:br>
              <a:rPr lang="en-US" sz="1800" b="1">
                <a:latin typeface="+mn-lt"/>
              </a:rPr>
            </a:br>
            <a:r>
              <a:rPr lang="en-US" sz="1800" b="1">
                <a:latin typeface="+mn-lt"/>
              </a:rPr>
              <a:t>   EntityBeans]</a:t>
            </a:r>
          </a:p>
          <a:p>
            <a:pPr eaLnBrk="1" hangingPunct="1"/>
            <a:r>
              <a:rPr lang="en-US" sz="1800" b="1">
                <a:latin typeface="+mn-lt"/>
              </a:rPr>
              <a:t>- </a:t>
            </a:r>
            <a:r>
              <a:rPr lang="en-US" sz="1800">
                <a:latin typeface="+mn-lt"/>
              </a:rPr>
              <a:t>NOT managed by </a:t>
            </a:r>
            <a:br>
              <a:rPr lang="en-US" sz="1800">
                <a:latin typeface="+mn-lt"/>
              </a:rPr>
            </a:br>
            <a:r>
              <a:rPr lang="en-US" sz="1800">
                <a:latin typeface="+mn-lt"/>
              </a:rPr>
              <a:t>  EJB container</a:t>
            </a:r>
          </a:p>
        </p:txBody>
      </p:sp>
      <p:sp>
        <p:nvSpPr>
          <p:cNvPr id="138252" name="Text Box 13"/>
          <p:cNvSpPr txBox="1">
            <a:spLocks noChangeArrowheads="1"/>
          </p:cNvSpPr>
          <p:nvPr/>
        </p:nvSpPr>
        <p:spPr bwMode="auto">
          <a:xfrm>
            <a:off x="3565525" y="1851025"/>
            <a:ext cx="2092689" cy="1754326"/>
          </a:xfrm>
          <a:prstGeom prst="rect">
            <a:avLst/>
          </a:prstGeom>
          <a:noFill/>
          <a:ln w="9525">
            <a:noFill/>
            <a:miter lim="800000"/>
            <a:headEnd/>
            <a:tailEnd/>
          </a:ln>
        </p:spPr>
        <p:txBody>
          <a:bodyPr wrap="none">
            <a:spAutoFit/>
          </a:bodyPr>
          <a:lstStyle/>
          <a:p>
            <a:pPr eaLnBrk="1" hangingPunct="1">
              <a:buFontTx/>
              <a:buChar char="-"/>
            </a:pPr>
            <a:r>
              <a:rPr lang="en-US" sz="1800">
                <a:latin typeface="+mn-lt"/>
              </a:rPr>
              <a:t> asynchronous</a:t>
            </a:r>
            <a:br>
              <a:rPr lang="en-US" sz="1800">
                <a:latin typeface="+mn-lt"/>
              </a:rPr>
            </a:br>
            <a:r>
              <a:rPr lang="en-US" sz="1800">
                <a:latin typeface="+mn-lt"/>
              </a:rPr>
              <a:t>  message handling</a:t>
            </a:r>
          </a:p>
          <a:p>
            <a:pPr eaLnBrk="1" hangingPunct="1">
              <a:buFontTx/>
              <a:buChar char="-"/>
            </a:pPr>
            <a:r>
              <a:rPr lang="en-US" sz="1800">
                <a:latin typeface="+mn-lt"/>
              </a:rPr>
              <a:t> connected to JMS</a:t>
            </a:r>
          </a:p>
          <a:p>
            <a:pPr eaLnBrk="1" hangingPunct="1"/>
            <a:r>
              <a:rPr lang="en-US" sz="1800">
                <a:latin typeface="+mn-lt"/>
              </a:rPr>
              <a:t>  compliant message</a:t>
            </a:r>
          </a:p>
          <a:p>
            <a:pPr eaLnBrk="1" hangingPunct="1"/>
            <a:r>
              <a:rPr lang="en-US" sz="1800">
                <a:latin typeface="+mn-lt"/>
              </a:rPr>
              <a:t>  queue</a:t>
            </a:r>
          </a:p>
          <a:p>
            <a:pPr eaLnBrk="1" hangingPunct="1">
              <a:buFontTx/>
              <a:buChar char="-"/>
            </a:pPr>
            <a:r>
              <a:rPr lang="en-US" sz="1800">
                <a:latin typeface="+mn-lt"/>
              </a:rPr>
              <a:t> new since J2EE 1.3</a:t>
            </a:r>
            <a:endParaRPr lang="en-US" sz="1800" b="1">
              <a:latin typeface="+mn-lt"/>
            </a:endParaRPr>
          </a:p>
        </p:txBody>
      </p:sp>
      <p:sp>
        <p:nvSpPr>
          <p:cNvPr id="138253" name="Rectangle 14"/>
          <p:cNvSpPr>
            <a:spLocks noChangeArrowheads="1"/>
          </p:cNvSpPr>
          <p:nvPr/>
        </p:nvSpPr>
        <p:spPr bwMode="auto">
          <a:xfrm>
            <a:off x="414338" y="4725988"/>
            <a:ext cx="2560637" cy="504825"/>
          </a:xfrm>
          <a:prstGeom prst="rect">
            <a:avLst/>
          </a:prstGeom>
          <a:solidFill>
            <a:srgbClr val="9EB9DE"/>
          </a:solidFill>
          <a:ln w="9525">
            <a:solidFill>
              <a:srgbClr val="9EB9DE"/>
            </a:solidFill>
            <a:miter lim="800000"/>
            <a:headEnd/>
            <a:tailEnd/>
          </a:ln>
        </p:spPr>
        <p:txBody>
          <a:bodyPr wrap="none" anchor="ctr"/>
          <a:lstStyle/>
          <a:p>
            <a:endParaRPr lang="nl-BE">
              <a:latin typeface="+mn-lt"/>
            </a:endParaRPr>
          </a:p>
        </p:txBody>
      </p:sp>
      <p:sp>
        <p:nvSpPr>
          <p:cNvPr id="138254" name="Text Box 15"/>
          <p:cNvSpPr txBox="1">
            <a:spLocks noChangeArrowheads="1"/>
          </p:cNvSpPr>
          <p:nvPr/>
        </p:nvSpPr>
        <p:spPr bwMode="auto">
          <a:xfrm>
            <a:off x="671513" y="4732338"/>
            <a:ext cx="1762727" cy="461665"/>
          </a:xfrm>
          <a:prstGeom prst="rect">
            <a:avLst/>
          </a:prstGeom>
          <a:noFill/>
          <a:ln w="9525">
            <a:noFill/>
            <a:miter lim="800000"/>
            <a:headEnd/>
            <a:tailEnd/>
          </a:ln>
        </p:spPr>
        <p:txBody>
          <a:bodyPr wrap="none">
            <a:spAutoFit/>
          </a:bodyPr>
          <a:lstStyle/>
          <a:p>
            <a:pPr eaLnBrk="1" hangingPunct="1"/>
            <a:r>
              <a:rPr lang="en-US" sz="2400">
                <a:latin typeface="+mn-lt"/>
              </a:rPr>
              <a:t>synchronous</a:t>
            </a:r>
          </a:p>
        </p:txBody>
      </p:sp>
      <p:sp>
        <p:nvSpPr>
          <p:cNvPr id="138255" name="Rectangle 16"/>
          <p:cNvSpPr>
            <a:spLocks noChangeArrowheads="1"/>
          </p:cNvSpPr>
          <p:nvPr/>
        </p:nvSpPr>
        <p:spPr bwMode="auto">
          <a:xfrm>
            <a:off x="3486150" y="4654550"/>
            <a:ext cx="2652713" cy="576263"/>
          </a:xfrm>
          <a:prstGeom prst="rect">
            <a:avLst/>
          </a:prstGeom>
          <a:solidFill>
            <a:srgbClr val="9EB9DE"/>
          </a:solidFill>
          <a:ln w="9525">
            <a:solidFill>
              <a:srgbClr val="9EB9DE"/>
            </a:solidFill>
            <a:miter lim="800000"/>
            <a:headEnd/>
            <a:tailEnd/>
          </a:ln>
        </p:spPr>
        <p:txBody>
          <a:bodyPr wrap="none" anchor="ctr"/>
          <a:lstStyle/>
          <a:p>
            <a:endParaRPr lang="nl-BE">
              <a:latin typeface="+mn-lt"/>
            </a:endParaRPr>
          </a:p>
        </p:txBody>
      </p:sp>
      <p:sp>
        <p:nvSpPr>
          <p:cNvPr id="138256" name="Text Box 17"/>
          <p:cNvSpPr txBox="1">
            <a:spLocks noChangeArrowheads="1"/>
          </p:cNvSpPr>
          <p:nvPr/>
        </p:nvSpPr>
        <p:spPr bwMode="auto">
          <a:xfrm>
            <a:off x="3643313" y="4732338"/>
            <a:ext cx="1910203" cy="461665"/>
          </a:xfrm>
          <a:prstGeom prst="rect">
            <a:avLst/>
          </a:prstGeom>
          <a:noFill/>
          <a:ln w="9525">
            <a:noFill/>
            <a:miter lim="800000"/>
            <a:headEnd/>
            <a:tailEnd/>
          </a:ln>
        </p:spPr>
        <p:txBody>
          <a:bodyPr wrap="none">
            <a:spAutoFit/>
          </a:bodyPr>
          <a:lstStyle/>
          <a:p>
            <a:pPr eaLnBrk="1" hangingPunct="1"/>
            <a:r>
              <a:rPr lang="en-US" sz="2400">
                <a:latin typeface="+mn-lt"/>
              </a:rPr>
              <a:t>asynchronous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Number Placeholder 2"/>
          <p:cNvSpPr>
            <a:spLocks noGrp="1"/>
          </p:cNvSpPr>
          <p:nvPr>
            <p:ph type="sldNum" sz="quarter" idx="10"/>
          </p:nvPr>
        </p:nvSpPr>
        <p:spPr>
          <a:noFill/>
        </p:spPr>
        <p:txBody>
          <a:bodyPr/>
          <a:lstStyle/>
          <a:p>
            <a:fld id="{DD3CA113-F367-4D53-9A86-2E7368B298ED}" type="slidenum">
              <a:rPr lang="en-US">
                <a:latin typeface="+mn-lt"/>
              </a:rPr>
              <a:pPr/>
              <a:t>66</a:t>
            </a:fld>
            <a:endParaRPr lang="en-US">
              <a:latin typeface="+mn-lt"/>
            </a:endParaRPr>
          </a:p>
        </p:txBody>
      </p:sp>
      <p:sp>
        <p:nvSpPr>
          <p:cNvPr id="140290" name="Text Box 2"/>
          <p:cNvSpPr txBox="1">
            <a:spLocks noChangeArrowheads="1"/>
          </p:cNvSpPr>
          <p:nvPr/>
        </p:nvSpPr>
        <p:spPr bwMode="auto">
          <a:xfrm>
            <a:off x="6757988" y="0"/>
            <a:ext cx="1948739" cy="830997"/>
          </a:xfrm>
          <a:prstGeom prst="rect">
            <a:avLst/>
          </a:prstGeom>
          <a:noFill/>
          <a:ln w="12700">
            <a:noFill/>
            <a:miter lim="800000"/>
            <a:headEnd type="none" w="sm" len="sm"/>
            <a:tailEnd type="none" w="sm" len="sm"/>
          </a:ln>
        </p:spPr>
        <p:txBody>
          <a:bodyPr wrap="none">
            <a:spAutoFit/>
          </a:bodyPr>
          <a:lstStyle/>
          <a:p>
            <a:pPr marL="457200" indent="-457200"/>
            <a:r>
              <a:rPr lang="en-US" sz="1600" dirty="0" smtClean="0">
                <a:latin typeface="+mn-lt"/>
              </a:rPr>
              <a:t>8. The </a:t>
            </a:r>
            <a:r>
              <a:rPr lang="en-US" sz="1600" dirty="0">
                <a:latin typeface="+mn-lt"/>
              </a:rPr>
              <a:t>Java family </a:t>
            </a:r>
          </a:p>
          <a:p>
            <a:pPr marL="457200" indent="-457200"/>
            <a:r>
              <a:rPr lang="en-US" sz="1600" dirty="0">
                <a:solidFill>
                  <a:schemeClr val="hlink"/>
                </a:solidFill>
                <a:latin typeface="+mn-lt"/>
              </a:rPr>
              <a:t>	5. Web services</a:t>
            </a:r>
          </a:p>
          <a:p>
            <a:pPr marL="914400" lvl="1" indent="-457200"/>
            <a:endParaRPr lang="en-US" sz="1600" dirty="0">
              <a:solidFill>
                <a:schemeClr val="hlink"/>
              </a:solidFill>
              <a:latin typeface="+mn-lt"/>
            </a:endParaRPr>
          </a:p>
        </p:txBody>
      </p:sp>
      <p:sp>
        <p:nvSpPr>
          <p:cNvPr id="140291" name="Text Box 3"/>
          <p:cNvSpPr txBox="1">
            <a:spLocks noChangeArrowheads="1"/>
          </p:cNvSpPr>
          <p:nvPr/>
        </p:nvSpPr>
        <p:spPr bwMode="auto">
          <a:xfrm>
            <a:off x="271463" y="-6350"/>
            <a:ext cx="1861151" cy="461665"/>
          </a:xfrm>
          <a:prstGeom prst="rect">
            <a:avLst/>
          </a:prstGeom>
          <a:noFill/>
          <a:ln w="9525">
            <a:noFill/>
            <a:miter lim="800000"/>
            <a:headEnd/>
            <a:tailEnd/>
          </a:ln>
        </p:spPr>
        <p:txBody>
          <a:bodyPr wrap="none">
            <a:spAutoFit/>
          </a:bodyPr>
          <a:lstStyle/>
          <a:p>
            <a:pPr marL="457200" indent="-457200"/>
            <a:r>
              <a:rPr lang="en-US" sz="2400" b="1">
                <a:latin typeface="+mn-lt"/>
              </a:rPr>
              <a:t>Web services</a:t>
            </a:r>
            <a:endParaRPr lang="en-US" sz="2400">
              <a:solidFill>
                <a:schemeClr val="bg2"/>
              </a:solidFill>
              <a:latin typeface="+mn-lt"/>
            </a:endParaRPr>
          </a:p>
        </p:txBody>
      </p:sp>
      <p:sp>
        <p:nvSpPr>
          <p:cNvPr id="140292" name="Text Box 17"/>
          <p:cNvSpPr txBox="1">
            <a:spLocks noChangeArrowheads="1"/>
          </p:cNvSpPr>
          <p:nvPr/>
        </p:nvSpPr>
        <p:spPr bwMode="auto">
          <a:xfrm>
            <a:off x="1330325" y="838200"/>
            <a:ext cx="7428508" cy="4401205"/>
          </a:xfrm>
          <a:prstGeom prst="rect">
            <a:avLst/>
          </a:prstGeom>
          <a:noFill/>
          <a:ln w="12700">
            <a:noFill/>
            <a:miter lim="800000"/>
            <a:headEnd type="none" w="sm" len="sm"/>
            <a:tailEnd type="none" w="sm" len="sm"/>
          </a:ln>
        </p:spPr>
        <p:txBody>
          <a:bodyPr wrap="none">
            <a:spAutoFit/>
          </a:bodyPr>
          <a:lstStyle/>
          <a:p>
            <a:r>
              <a:rPr lang="en-US" b="1" dirty="0">
                <a:solidFill>
                  <a:srgbClr val="333399"/>
                </a:solidFill>
                <a:latin typeface="+mn-lt"/>
              </a:rPr>
              <a:t>What ?</a:t>
            </a:r>
          </a:p>
          <a:p>
            <a:r>
              <a:rPr lang="en-US" dirty="0">
                <a:latin typeface="+mn-lt"/>
              </a:rPr>
              <a:t>= </a:t>
            </a:r>
            <a:r>
              <a:rPr lang="ja-JP" altLang="en-US" dirty="0">
                <a:latin typeface="+mn-lt"/>
              </a:rPr>
              <a:t>“</a:t>
            </a:r>
            <a:r>
              <a:rPr lang="en-US" altLang="ja-JP" dirty="0">
                <a:latin typeface="+mn-lt"/>
              </a:rPr>
              <a:t>interface</a:t>
            </a:r>
            <a:r>
              <a:rPr lang="ja-JP" altLang="en-US" dirty="0">
                <a:latin typeface="+mn-lt"/>
              </a:rPr>
              <a:t>”</a:t>
            </a:r>
            <a:r>
              <a:rPr lang="en-US" altLang="ja-JP" dirty="0">
                <a:latin typeface="+mn-lt"/>
              </a:rPr>
              <a:t> technology </a:t>
            </a:r>
          </a:p>
          <a:p>
            <a:r>
              <a:rPr lang="en-US" dirty="0">
                <a:latin typeface="+mn-lt"/>
              </a:rPr>
              <a:t>specifies how to access remote objects through the web</a:t>
            </a:r>
          </a:p>
          <a:p>
            <a:r>
              <a:rPr lang="en-US" dirty="0">
                <a:latin typeface="+mn-lt"/>
              </a:rPr>
              <a:t>typically : SOAP (Simple Object Access Protocol) </a:t>
            </a:r>
            <a:r>
              <a:rPr lang="en-US" dirty="0" smtClean="0">
                <a:latin typeface="+mn-lt"/>
              </a:rPr>
              <a:t>or</a:t>
            </a:r>
          </a:p>
          <a:p>
            <a:r>
              <a:rPr lang="en-US" dirty="0" smtClean="0">
                <a:latin typeface="+mn-lt"/>
              </a:rPr>
              <a:t>REST (Representational State Transfer) </a:t>
            </a:r>
            <a:r>
              <a:rPr lang="en-US" dirty="0" smtClean="0">
                <a:latin typeface="+mn-lt"/>
              </a:rPr>
              <a:t>over </a:t>
            </a:r>
            <a:r>
              <a:rPr lang="en-US" dirty="0">
                <a:latin typeface="+mn-lt"/>
              </a:rPr>
              <a:t>HTTP</a:t>
            </a:r>
          </a:p>
          <a:p>
            <a:endParaRPr lang="en-US" dirty="0">
              <a:latin typeface="+mn-lt"/>
            </a:endParaRPr>
          </a:p>
          <a:p>
            <a:r>
              <a:rPr lang="en-US" b="1" dirty="0">
                <a:solidFill>
                  <a:srgbClr val="333399"/>
                </a:solidFill>
                <a:latin typeface="+mn-lt"/>
              </a:rPr>
              <a:t>Pro – con ?</a:t>
            </a:r>
          </a:p>
          <a:p>
            <a:r>
              <a:rPr lang="en-US" dirty="0">
                <a:solidFill>
                  <a:srgbClr val="008200"/>
                </a:solidFill>
                <a:latin typeface="+mn-lt"/>
              </a:rPr>
              <a:t>+</a:t>
            </a:r>
            <a:r>
              <a:rPr lang="en-US" dirty="0">
                <a:latin typeface="+mn-lt"/>
              </a:rPr>
              <a:t> language and platform neutral</a:t>
            </a:r>
          </a:p>
          <a:p>
            <a:r>
              <a:rPr lang="en-US" dirty="0">
                <a:solidFill>
                  <a:srgbClr val="008200"/>
                </a:solidFill>
                <a:latin typeface="+mn-lt"/>
              </a:rPr>
              <a:t>+</a:t>
            </a:r>
            <a:r>
              <a:rPr lang="en-US" dirty="0">
                <a:latin typeface="+mn-lt"/>
              </a:rPr>
              <a:t> often uses HTTP as underlying protocol (no network discontinuities)</a:t>
            </a:r>
          </a:p>
          <a:p>
            <a:r>
              <a:rPr lang="en-US" dirty="0">
                <a:solidFill>
                  <a:schemeClr val="hlink"/>
                </a:solidFill>
                <a:latin typeface="+mn-lt"/>
              </a:rPr>
              <a:t>-</a:t>
            </a:r>
            <a:r>
              <a:rPr lang="en-US" dirty="0">
                <a:latin typeface="+mn-lt"/>
              </a:rPr>
              <a:t> performance (large messages, complex parsing)</a:t>
            </a:r>
          </a:p>
          <a:p>
            <a:r>
              <a:rPr lang="en-US" dirty="0">
                <a:solidFill>
                  <a:schemeClr val="hlink"/>
                </a:solidFill>
                <a:latin typeface="+mn-lt"/>
              </a:rPr>
              <a:t>-</a:t>
            </a:r>
            <a:r>
              <a:rPr lang="en-US" dirty="0">
                <a:latin typeface="+mn-lt"/>
              </a:rPr>
              <a:t> only stateless invocations</a:t>
            </a:r>
          </a:p>
          <a:p>
            <a:pPr>
              <a:buFontTx/>
              <a:buChar char="-"/>
            </a:pPr>
            <a:endParaRPr lang="en-US" dirty="0">
              <a:latin typeface="+mn-lt"/>
            </a:endParaRPr>
          </a:p>
          <a:p>
            <a:r>
              <a:rPr lang="en-US" b="1" dirty="0">
                <a:solidFill>
                  <a:srgbClr val="0033CC"/>
                </a:solidFill>
                <a:latin typeface="+mn-lt"/>
              </a:rPr>
              <a:t>JEE and web services</a:t>
            </a:r>
          </a:p>
          <a:p>
            <a:r>
              <a:rPr lang="en-US" dirty="0">
                <a:latin typeface="+mn-lt"/>
              </a:rPr>
              <a:t>	</a:t>
            </a:r>
            <a:r>
              <a:rPr lang="en-US" dirty="0" err="1">
                <a:latin typeface="+mn-lt"/>
              </a:rPr>
              <a:t>Pojo</a:t>
            </a:r>
            <a:r>
              <a:rPr lang="ja-JP" altLang="en-US" dirty="0">
                <a:latin typeface="+mn-lt"/>
              </a:rPr>
              <a:t>’</a:t>
            </a:r>
            <a:r>
              <a:rPr lang="en-US" altLang="ja-JP" dirty="0">
                <a:latin typeface="+mn-lt"/>
              </a:rPr>
              <a:t>s and session beans can be exposed as </a:t>
            </a:r>
            <a:r>
              <a:rPr lang="en-US" altLang="ja-JP" dirty="0" err="1">
                <a:latin typeface="+mn-lt"/>
              </a:rPr>
              <a:t>webservice</a:t>
            </a:r>
            <a:endParaRPr lang="en-US" dirty="0">
              <a:latin typeface="+mn-lt"/>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Number Placeholder 2"/>
          <p:cNvSpPr>
            <a:spLocks noGrp="1"/>
          </p:cNvSpPr>
          <p:nvPr>
            <p:ph type="sldNum" sz="quarter" idx="10"/>
          </p:nvPr>
        </p:nvSpPr>
        <p:spPr>
          <a:noFill/>
        </p:spPr>
        <p:txBody>
          <a:bodyPr/>
          <a:lstStyle/>
          <a:p>
            <a:fld id="{87073F1B-CCC1-4BCC-8CCA-6EF6F4E976CA}" type="slidenum">
              <a:rPr lang="en-US">
                <a:latin typeface="+mn-lt"/>
              </a:rPr>
              <a:pPr/>
              <a:t>67</a:t>
            </a:fld>
            <a:endParaRPr lang="en-US">
              <a:latin typeface="+mn-lt"/>
            </a:endParaRPr>
          </a:p>
        </p:txBody>
      </p:sp>
      <p:sp>
        <p:nvSpPr>
          <p:cNvPr id="142338" name="Text Box 2"/>
          <p:cNvSpPr txBox="1">
            <a:spLocks noChangeArrowheads="1"/>
          </p:cNvSpPr>
          <p:nvPr/>
        </p:nvSpPr>
        <p:spPr bwMode="auto">
          <a:xfrm>
            <a:off x="1906588" y="2922588"/>
            <a:ext cx="5385385" cy="3046988"/>
          </a:xfrm>
          <a:prstGeom prst="rect">
            <a:avLst/>
          </a:prstGeom>
          <a:noFill/>
          <a:ln w="9525">
            <a:noFill/>
            <a:miter lim="800000"/>
            <a:headEnd/>
            <a:tailEnd/>
          </a:ln>
        </p:spPr>
        <p:txBody>
          <a:bodyPr wrap="none">
            <a:spAutoFit/>
          </a:bodyPr>
          <a:lstStyle/>
          <a:p>
            <a:pPr marL="457200" indent="-457200"/>
            <a:r>
              <a:rPr lang="en-US" sz="2400" b="1" dirty="0">
                <a:solidFill>
                  <a:schemeClr val="bg2"/>
                </a:solidFill>
                <a:latin typeface="+mn-lt"/>
              </a:rPr>
              <a:t>...</a:t>
            </a:r>
          </a:p>
          <a:p>
            <a:pPr marL="457200" indent="-457200"/>
            <a:r>
              <a:rPr lang="en-US" sz="2400" b="1" dirty="0">
                <a:solidFill>
                  <a:schemeClr val="bg2"/>
                </a:solidFill>
                <a:latin typeface="+mn-lt"/>
              </a:rPr>
              <a:t>4. Design: middleware and services</a:t>
            </a:r>
          </a:p>
          <a:p>
            <a:pPr marL="457200" indent="-457200"/>
            <a:r>
              <a:rPr lang="en-US" sz="2400" b="1" dirty="0">
                <a:solidFill>
                  <a:schemeClr val="bg2"/>
                </a:solidFill>
                <a:latin typeface="+mn-lt"/>
              </a:rPr>
              <a:t>5. Classes of distributed systems</a:t>
            </a:r>
          </a:p>
          <a:p>
            <a:pPr marL="457200" indent="-457200"/>
            <a:r>
              <a:rPr lang="en-US" sz="2400" b="1" dirty="0">
                <a:solidFill>
                  <a:schemeClr val="bg2"/>
                </a:solidFill>
                <a:latin typeface="+mn-lt"/>
              </a:rPr>
              <a:t>6. Important architectures and platforms</a:t>
            </a:r>
          </a:p>
          <a:p>
            <a:pPr marL="457200" indent="-457200"/>
            <a:r>
              <a:rPr lang="en-US" sz="2400" b="1" dirty="0" smtClean="0">
                <a:solidFill>
                  <a:schemeClr val="bg2"/>
                </a:solidFill>
                <a:latin typeface="+mn-lt"/>
              </a:rPr>
              <a:t>7. Scalability and high availability</a:t>
            </a:r>
          </a:p>
          <a:p>
            <a:pPr marL="457200" indent="-457200"/>
            <a:r>
              <a:rPr lang="en-US" sz="2400" b="1" dirty="0" smtClean="0">
                <a:solidFill>
                  <a:schemeClr val="bg2"/>
                </a:solidFill>
                <a:latin typeface="+mn-lt"/>
              </a:rPr>
              <a:t>8. </a:t>
            </a:r>
            <a:r>
              <a:rPr lang="en-US" sz="2400" b="1" dirty="0">
                <a:solidFill>
                  <a:schemeClr val="bg2"/>
                </a:solidFill>
                <a:latin typeface="+mn-lt"/>
              </a:rPr>
              <a:t>The Java technology family</a:t>
            </a:r>
            <a:endParaRPr lang="en-US" sz="1800" dirty="0">
              <a:solidFill>
                <a:schemeClr val="bg2"/>
              </a:solidFill>
              <a:latin typeface="+mn-lt"/>
            </a:endParaRPr>
          </a:p>
          <a:p>
            <a:pPr marL="457200" indent="-457200"/>
            <a:r>
              <a:rPr lang="en-US" sz="2400" b="1" dirty="0" smtClean="0">
                <a:solidFill>
                  <a:schemeClr val="tx2"/>
                </a:solidFill>
                <a:latin typeface="+mn-lt"/>
              </a:rPr>
              <a:t>9. </a:t>
            </a:r>
            <a:r>
              <a:rPr lang="en-US" sz="2400" b="1" dirty="0">
                <a:solidFill>
                  <a:schemeClr val="tx2"/>
                </a:solidFill>
                <a:latin typeface="+mn-lt"/>
              </a:rPr>
              <a:t>The .NET technology family</a:t>
            </a:r>
          </a:p>
          <a:p>
            <a:pPr marL="457200" indent="-457200"/>
            <a:r>
              <a:rPr lang="en-US" sz="2400" dirty="0">
                <a:solidFill>
                  <a:schemeClr val="bg2"/>
                </a:solidFill>
                <a:latin typeface="+mn-lt"/>
              </a:rPr>
              <a:t>...</a:t>
            </a:r>
          </a:p>
        </p:txBody>
      </p:sp>
      <p:sp>
        <p:nvSpPr>
          <p:cNvPr id="142339" name="Text Box 3"/>
          <p:cNvSpPr txBox="1">
            <a:spLocks noChangeArrowheads="1"/>
          </p:cNvSpPr>
          <p:nvPr/>
        </p:nvSpPr>
        <p:spPr bwMode="auto">
          <a:xfrm>
            <a:off x="1998663" y="1052513"/>
            <a:ext cx="7489253" cy="1569660"/>
          </a:xfrm>
          <a:prstGeom prst="rect">
            <a:avLst/>
          </a:prstGeom>
          <a:noFill/>
          <a:ln w="38100">
            <a:solidFill>
              <a:srgbClr val="0033CC"/>
            </a:solidFill>
            <a:miter lim="800000"/>
            <a:headEnd type="none" w="sm" len="sm"/>
            <a:tailEnd type="none" w="sm" len="sm"/>
          </a:ln>
        </p:spPr>
        <p:txBody>
          <a:bodyPr wrap="square">
            <a:spAutoFit/>
          </a:bodyPr>
          <a:lstStyle/>
          <a:p>
            <a:r>
              <a:rPr lang="en-US" sz="2800" b="1" dirty="0">
                <a:latin typeface="+mn-lt"/>
              </a:rPr>
              <a:t>Chapter 1</a:t>
            </a:r>
          </a:p>
          <a:p>
            <a:endParaRPr lang="en-US" sz="1600" b="1" dirty="0">
              <a:latin typeface="+mn-lt"/>
            </a:endParaRPr>
          </a:p>
          <a:p>
            <a:r>
              <a:rPr lang="en-US" sz="3600" b="1" dirty="0" smtClean="0"/>
              <a:t>Distributed Software: </a:t>
            </a:r>
            <a:r>
              <a:rPr lang="en-US" sz="3600" b="1" dirty="0" smtClean="0">
                <a:latin typeface="+mn-lt"/>
              </a:rPr>
              <a:t>Introduction</a:t>
            </a:r>
            <a:endParaRPr lang="en-US" sz="3600" b="1" dirty="0">
              <a:latin typeface="+mn-lt"/>
            </a:endParaRPr>
          </a:p>
          <a:p>
            <a:endParaRPr lang="en-US" sz="1600" b="1" dirty="0">
              <a:latin typeface="+mn-lt"/>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Number Placeholder 2"/>
          <p:cNvSpPr>
            <a:spLocks noGrp="1"/>
          </p:cNvSpPr>
          <p:nvPr>
            <p:ph type="sldNum" sz="quarter" idx="10"/>
          </p:nvPr>
        </p:nvSpPr>
        <p:spPr>
          <a:noFill/>
        </p:spPr>
        <p:txBody>
          <a:bodyPr/>
          <a:lstStyle/>
          <a:p>
            <a:fld id="{8480F376-6421-41BA-A817-670F3C5C502C}" type="slidenum">
              <a:rPr lang="en-US">
                <a:latin typeface="+mn-lt"/>
              </a:rPr>
              <a:pPr/>
              <a:t>68</a:t>
            </a:fld>
            <a:endParaRPr lang="en-US">
              <a:latin typeface="+mn-lt"/>
            </a:endParaRPr>
          </a:p>
        </p:txBody>
      </p:sp>
      <p:sp>
        <p:nvSpPr>
          <p:cNvPr id="144386" name="Text Box 2"/>
          <p:cNvSpPr txBox="1">
            <a:spLocks noChangeArrowheads="1"/>
          </p:cNvSpPr>
          <p:nvPr/>
        </p:nvSpPr>
        <p:spPr bwMode="auto">
          <a:xfrm>
            <a:off x="6757988" y="0"/>
            <a:ext cx="1725922" cy="830997"/>
          </a:xfrm>
          <a:prstGeom prst="rect">
            <a:avLst/>
          </a:prstGeom>
          <a:noFill/>
          <a:ln w="12700">
            <a:noFill/>
            <a:miter lim="800000"/>
            <a:headEnd type="none" w="sm" len="sm"/>
            <a:tailEnd type="none" w="sm" len="sm"/>
          </a:ln>
        </p:spPr>
        <p:txBody>
          <a:bodyPr wrap="none">
            <a:spAutoFit/>
          </a:bodyPr>
          <a:lstStyle/>
          <a:p>
            <a:pPr marL="457200" indent="-457200"/>
            <a:r>
              <a:rPr lang="en-US" sz="1600" dirty="0" smtClean="0">
                <a:latin typeface="+mn-lt"/>
              </a:rPr>
              <a:t>9. The </a:t>
            </a:r>
            <a:r>
              <a:rPr lang="en-US" sz="1600" dirty="0">
                <a:latin typeface="+mn-lt"/>
              </a:rPr>
              <a:t>.NET family </a:t>
            </a:r>
          </a:p>
          <a:p>
            <a:pPr marL="457200" indent="-457200"/>
            <a:r>
              <a:rPr lang="en-US" sz="1600" dirty="0">
                <a:latin typeface="+mn-lt"/>
              </a:rPr>
              <a:t>	</a:t>
            </a:r>
          </a:p>
          <a:p>
            <a:pPr marL="914400" lvl="1" indent="-457200"/>
            <a:endParaRPr lang="en-US" sz="1600" dirty="0">
              <a:latin typeface="+mn-lt"/>
            </a:endParaRPr>
          </a:p>
        </p:txBody>
      </p:sp>
      <p:sp>
        <p:nvSpPr>
          <p:cNvPr id="144387" name="Text Box 3"/>
          <p:cNvSpPr txBox="1">
            <a:spLocks noChangeArrowheads="1"/>
          </p:cNvSpPr>
          <p:nvPr/>
        </p:nvSpPr>
        <p:spPr bwMode="auto">
          <a:xfrm>
            <a:off x="271463" y="-6350"/>
            <a:ext cx="771365" cy="461665"/>
          </a:xfrm>
          <a:prstGeom prst="rect">
            <a:avLst/>
          </a:prstGeom>
          <a:noFill/>
          <a:ln w="9525">
            <a:noFill/>
            <a:miter lim="800000"/>
            <a:headEnd/>
            <a:tailEnd/>
          </a:ln>
        </p:spPr>
        <p:txBody>
          <a:bodyPr wrap="none">
            <a:spAutoFit/>
          </a:bodyPr>
          <a:lstStyle/>
          <a:p>
            <a:pPr marL="457200" indent="-457200"/>
            <a:r>
              <a:rPr lang="en-US" sz="2400" b="1">
                <a:latin typeface="+mn-lt"/>
              </a:rPr>
              <a:t>.NET</a:t>
            </a:r>
            <a:endParaRPr lang="en-US" sz="2400">
              <a:solidFill>
                <a:schemeClr val="bg2"/>
              </a:solidFill>
              <a:latin typeface="+mn-lt"/>
            </a:endParaRPr>
          </a:p>
        </p:txBody>
      </p:sp>
      <p:sp>
        <p:nvSpPr>
          <p:cNvPr id="144388" name="Text Box 4"/>
          <p:cNvSpPr txBox="1">
            <a:spLocks noChangeArrowheads="1"/>
          </p:cNvSpPr>
          <p:nvPr/>
        </p:nvSpPr>
        <p:spPr bwMode="auto">
          <a:xfrm>
            <a:off x="342900" y="1052513"/>
            <a:ext cx="5799088" cy="4708981"/>
          </a:xfrm>
          <a:prstGeom prst="rect">
            <a:avLst/>
          </a:prstGeom>
          <a:noFill/>
          <a:ln w="12700">
            <a:noFill/>
            <a:miter lim="800000"/>
            <a:headEnd type="none" w="sm" len="sm"/>
            <a:tailEnd type="none" w="sm" len="sm"/>
          </a:ln>
        </p:spPr>
        <p:txBody>
          <a:bodyPr wrap="none">
            <a:spAutoFit/>
          </a:bodyPr>
          <a:lstStyle/>
          <a:p>
            <a:r>
              <a:rPr lang="en-US" b="1" dirty="0">
                <a:solidFill>
                  <a:srgbClr val="333399"/>
                </a:solidFill>
                <a:latin typeface="+mn-lt"/>
              </a:rPr>
              <a:t>Very similar functions as in JEE</a:t>
            </a:r>
          </a:p>
          <a:p>
            <a:r>
              <a:rPr lang="en-US" b="1" dirty="0">
                <a:solidFill>
                  <a:srgbClr val="333399"/>
                </a:solidFill>
                <a:latin typeface="+mn-lt"/>
              </a:rPr>
              <a:t>Web tier</a:t>
            </a:r>
          </a:p>
          <a:p>
            <a:pPr>
              <a:buFontTx/>
              <a:buChar char="•"/>
            </a:pPr>
            <a:r>
              <a:rPr lang="en-US" dirty="0">
                <a:latin typeface="+mn-lt"/>
              </a:rPr>
              <a:t> web service (</a:t>
            </a:r>
            <a:r>
              <a:rPr lang="en-US" dirty="0" smtClean="0">
                <a:latin typeface="+mn-lt"/>
              </a:rPr>
              <a:t>SOAP / REST) </a:t>
            </a:r>
            <a:r>
              <a:rPr lang="en-US" dirty="0">
                <a:latin typeface="+mn-lt"/>
              </a:rPr>
              <a:t>heavily used</a:t>
            </a:r>
          </a:p>
          <a:p>
            <a:pPr>
              <a:buFontTx/>
              <a:buChar char="•"/>
            </a:pPr>
            <a:r>
              <a:rPr lang="en-US" dirty="0">
                <a:latin typeface="+mn-lt"/>
              </a:rPr>
              <a:t> ASP is counterpart for JSP</a:t>
            </a:r>
          </a:p>
          <a:p>
            <a:pPr>
              <a:buFontTx/>
              <a:buChar char="•"/>
            </a:pPr>
            <a:r>
              <a:rPr lang="en-US" dirty="0">
                <a:latin typeface="+mn-lt"/>
              </a:rPr>
              <a:t> .NET framework for web tier development : ASP.NET</a:t>
            </a:r>
          </a:p>
          <a:p>
            <a:endParaRPr lang="en-US" dirty="0">
              <a:latin typeface="+mn-lt"/>
            </a:endParaRPr>
          </a:p>
          <a:p>
            <a:r>
              <a:rPr lang="en-US" b="1" dirty="0">
                <a:solidFill>
                  <a:srgbClr val="0033CC"/>
                </a:solidFill>
                <a:latin typeface="+mn-lt"/>
              </a:rPr>
              <a:t>Business tier</a:t>
            </a:r>
          </a:p>
          <a:p>
            <a:pPr>
              <a:buFontTx/>
              <a:buChar char="•"/>
            </a:pPr>
            <a:r>
              <a:rPr lang="en-US" dirty="0">
                <a:latin typeface="+mn-lt"/>
              </a:rPr>
              <a:t> COM+ component model ported to .NET</a:t>
            </a:r>
          </a:p>
          <a:p>
            <a:pPr>
              <a:buFontTx/>
              <a:buChar char="•"/>
            </a:pPr>
            <a:r>
              <a:rPr lang="en-US" dirty="0">
                <a:latin typeface="+mn-lt"/>
              </a:rPr>
              <a:t> </a:t>
            </a:r>
            <a:r>
              <a:rPr lang="ja-JP" altLang="en-US" dirty="0">
                <a:latin typeface="+mn-lt"/>
              </a:rPr>
              <a:t>“</a:t>
            </a:r>
            <a:r>
              <a:rPr lang="en-US" altLang="ja-JP" dirty="0">
                <a:latin typeface="+mn-lt"/>
              </a:rPr>
              <a:t>.NET enterprise services</a:t>
            </a:r>
            <a:r>
              <a:rPr lang="ja-JP" altLang="en-US" dirty="0">
                <a:latin typeface="+mn-lt"/>
              </a:rPr>
              <a:t>”</a:t>
            </a:r>
            <a:endParaRPr lang="en-US" altLang="ja-JP" dirty="0">
              <a:latin typeface="+mn-lt"/>
            </a:endParaRPr>
          </a:p>
          <a:p>
            <a:pPr lvl="1">
              <a:buFontTx/>
              <a:buChar char="•"/>
            </a:pPr>
            <a:r>
              <a:rPr lang="en-US" dirty="0">
                <a:latin typeface="+mn-lt"/>
              </a:rPr>
              <a:t> resource pooling</a:t>
            </a:r>
          </a:p>
          <a:p>
            <a:pPr lvl="1">
              <a:buFontTx/>
              <a:buChar char="•"/>
            </a:pPr>
            <a:r>
              <a:rPr lang="en-US" dirty="0">
                <a:latin typeface="+mn-lt"/>
              </a:rPr>
              <a:t> </a:t>
            </a:r>
            <a:r>
              <a:rPr lang="en-US" dirty="0" err="1">
                <a:latin typeface="+mn-lt"/>
              </a:rPr>
              <a:t>eventing</a:t>
            </a:r>
            <a:endParaRPr lang="en-US" dirty="0">
              <a:latin typeface="+mn-lt"/>
            </a:endParaRPr>
          </a:p>
          <a:p>
            <a:pPr lvl="1">
              <a:buFontTx/>
              <a:buChar char="•"/>
            </a:pPr>
            <a:r>
              <a:rPr lang="en-US" dirty="0">
                <a:latin typeface="+mn-lt"/>
              </a:rPr>
              <a:t> security</a:t>
            </a:r>
          </a:p>
          <a:p>
            <a:pPr lvl="1">
              <a:buFontTx/>
              <a:buChar char="•"/>
            </a:pPr>
            <a:r>
              <a:rPr lang="en-US" dirty="0">
                <a:latin typeface="+mn-lt"/>
              </a:rPr>
              <a:t> transaction support</a:t>
            </a:r>
          </a:p>
          <a:p>
            <a:pPr lvl="1">
              <a:buFontTx/>
              <a:buChar char="•"/>
            </a:pPr>
            <a:r>
              <a:rPr lang="en-US" dirty="0">
                <a:latin typeface="+mn-lt"/>
              </a:rPr>
              <a:t> synchronization</a:t>
            </a:r>
          </a:p>
          <a:p>
            <a:pPr>
              <a:buFontTx/>
              <a:buChar char="•"/>
            </a:pPr>
            <a:endParaRPr lang="en-US" dirty="0">
              <a:latin typeface="+mn-lt"/>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10"/>
          </p:nvPr>
        </p:nvSpPr>
        <p:spPr>
          <a:noFill/>
        </p:spPr>
        <p:txBody>
          <a:bodyPr/>
          <a:lstStyle/>
          <a:p>
            <a:fld id="{9684F9CD-8A23-497F-A3B9-7C1D190B934E}" type="slidenum">
              <a:rPr lang="en-US">
                <a:latin typeface="+mn-lt"/>
              </a:rPr>
              <a:pPr/>
              <a:t>69</a:t>
            </a:fld>
            <a:endParaRPr lang="en-US">
              <a:latin typeface="+mn-lt"/>
            </a:endParaRPr>
          </a:p>
        </p:txBody>
      </p:sp>
      <p:sp>
        <p:nvSpPr>
          <p:cNvPr id="146434" name="Text Box 2"/>
          <p:cNvSpPr txBox="1">
            <a:spLocks noChangeArrowheads="1"/>
          </p:cNvSpPr>
          <p:nvPr/>
        </p:nvSpPr>
        <p:spPr bwMode="auto">
          <a:xfrm>
            <a:off x="1906588" y="2922588"/>
            <a:ext cx="5385385" cy="3416320"/>
          </a:xfrm>
          <a:prstGeom prst="rect">
            <a:avLst/>
          </a:prstGeom>
          <a:noFill/>
          <a:ln w="9525">
            <a:noFill/>
            <a:miter lim="800000"/>
            <a:headEnd/>
            <a:tailEnd/>
          </a:ln>
        </p:spPr>
        <p:txBody>
          <a:bodyPr wrap="none">
            <a:spAutoFit/>
          </a:bodyPr>
          <a:lstStyle/>
          <a:p>
            <a:pPr marL="457200" indent="-457200"/>
            <a:r>
              <a:rPr lang="en-US" sz="2400" b="1" dirty="0">
                <a:solidFill>
                  <a:schemeClr val="bg2"/>
                </a:solidFill>
                <a:latin typeface="+mn-lt"/>
              </a:rPr>
              <a:t>...</a:t>
            </a:r>
          </a:p>
          <a:p>
            <a:pPr marL="457200" indent="-457200"/>
            <a:r>
              <a:rPr lang="en-US" sz="2400" b="1" dirty="0">
                <a:solidFill>
                  <a:schemeClr val="bg2"/>
                </a:solidFill>
                <a:latin typeface="+mn-lt"/>
              </a:rPr>
              <a:t>4. Design: middleware and services</a:t>
            </a:r>
          </a:p>
          <a:p>
            <a:pPr marL="457200" indent="-457200"/>
            <a:r>
              <a:rPr lang="en-US" sz="2400" b="1" dirty="0">
                <a:solidFill>
                  <a:schemeClr val="bg2"/>
                </a:solidFill>
                <a:latin typeface="+mn-lt"/>
              </a:rPr>
              <a:t>5. Classes of distributed systems</a:t>
            </a:r>
          </a:p>
          <a:p>
            <a:pPr marL="457200" indent="-457200"/>
            <a:r>
              <a:rPr lang="en-US" sz="2400" b="1" dirty="0">
                <a:solidFill>
                  <a:schemeClr val="bg2"/>
                </a:solidFill>
                <a:latin typeface="+mn-lt"/>
              </a:rPr>
              <a:t>6. Important architectures and platforms</a:t>
            </a:r>
          </a:p>
          <a:p>
            <a:pPr marL="457200" indent="-457200"/>
            <a:r>
              <a:rPr lang="en-US" sz="2400" b="1" dirty="0" smtClean="0">
                <a:solidFill>
                  <a:schemeClr val="bg2"/>
                </a:solidFill>
                <a:latin typeface="+mn-lt"/>
              </a:rPr>
              <a:t>7. Scalability and high availability</a:t>
            </a:r>
          </a:p>
          <a:p>
            <a:pPr marL="457200" indent="-457200"/>
            <a:r>
              <a:rPr lang="en-US" sz="2400" b="1" dirty="0" smtClean="0">
                <a:solidFill>
                  <a:schemeClr val="bg2"/>
                </a:solidFill>
                <a:latin typeface="+mn-lt"/>
              </a:rPr>
              <a:t>8. </a:t>
            </a:r>
            <a:r>
              <a:rPr lang="en-US" sz="2400" b="1" dirty="0">
                <a:solidFill>
                  <a:schemeClr val="bg2"/>
                </a:solidFill>
                <a:latin typeface="+mn-lt"/>
              </a:rPr>
              <a:t>The Java technology family</a:t>
            </a:r>
            <a:endParaRPr lang="en-US" sz="1800" dirty="0">
              <a:solidFill>
                <a:schemeClr val="bg2"/>
              </a:solidFill>
              <a:latin typeface="+mn-lt"/>
            </a:endParaRPr>
          </a:p>
          <a:p>
            <a:pPr marL="457200" indent="-457200"/>
            <a:r>
              <a:rPr lang="en-US" sz="2400" b="1" dirty="0">
                <a:solidFill>
                  <a:schemeClr val="bg2"/>
                </a:solidFill>
                <a:latin typeface="+mn-lt"/>
              </a:rPr>
              <a:t>9</a:t>
            </a:r>
            <a:r>
              <a:rPr lang="en-US" sz="2400" b="1" dirty="0" smtClean="0">
                <a:solidFill>
                  <a:schemeClr val="bg2"/>
                </a:solidFill>
                <a:latin typeface="+mn-lt"/>
              </a:rPr>
              <a:t>. </a:t>
            </a:r>
            <a:r>
              <a:rPr lang="en-US" sz="2400" b="1" dirty="0">
                <a:solidFill>
                  <a:schemeClr val="bg2"/>
                </a:solidFill>
                <a:latin typeface="+mn-lt"/>
              </a:rPr>
              <a:t>The .NET technology </a:t>
            </a:r>
            <a:r>
              <a:rPr lang="en-US" sz="2400" b="1" dirty="0" smtClean="0">
                <a:solidFill>
                  <a:schemeClr val="bg2"/>
                </a:solidFill>
                <a:latin typeface="+mn-lt"/>
              </a:rPr>
              <a:t>family</a:t>
            </a:r>
          </a:p>
          <a:p>
            <a:pPr marL="457200" indent="-457200"/>
            <a:r>
              <a:rPr lang="en-US" sz="2400" b="1" dirty="0" smtClean="0">
                <a:solidFill>
                  <a:schemeClr val="tx2"/>
                </a:solidFill>
                <a:latin typeface="+mn-lt"/>
              </a:rPr>
              <a:t>10. </a:t>
            </a:r>
            <a:r>
              <a:rPr lang="en-US" sz="2400" b="1" dirty="0">
                <a:solidFill>
                  <a:schemeClr val="tx2"/>
                </a:solidFill>
                <a:latin typeface="+mn-lt"/>
              </a:rPr>
              <a:t>This course</a:t>
            </a:r>
          </a:p>
          <a:p>
            <a:pPr marL="457200" indent="-457200"/>
            <a:endParaRPr lang="en-US" sz="2400" dirty="0">
              <a:solidFill>
                <a:schemeClr val="bg2"/>
              </a:solidFill>
              <a:latin typeface="+mn-lt"/>
            </a:endParaRPr>
          </a:p>
        </p:txBody>
      </p:sp>
      <p:sp>
        <p:nvSpPr>
          <p:cNvPr id="146435" name="Text Box 3"/>
          <p:cNvSpPr txBox="1">
            <a:spLocks noChangeArrowheads="1"/>
          </p:cNvSpPr>
          <p:nvPr/>
        </p:nvSpPr>
        <p:spPr bwMode="auto">
          <a:xfrm>
            <a:off x="1998663" y="1052513"/>
            <a:ext cx="7705277" cy="1569660"/>
          </a:xfrm>
          <a:prstGeom prst="rect">
            <a:avLst/>
          </a:prstGeom>
          <a:noFill/>
          <a:ln w="38100">
            <a:solidFill>
              <a:srgbClr val="0033CC"/>
            </a:solidFill>
            <a:miter lim="800000"/>
            <a:headEnd type="none" w="sm" len="sm"/>
            <a:tailEnd type="none" w="sm" len="sm"/>
          </a:ln>
        </p:spPr>
        <p:txBody>
          <a:bodyPr wrap="square">
            <a:spAutoFit/>
          </a:bodyPr>
          <a:lstStyle/>
          <a:p>
            <a:r>
              <a:rPr lang="en-US" sz="2800" b="1" dirty="0">
                <a:latin typeface="+mn-lt"/>
              </a:rPr>
              <a:t>Chapter 1</a:t>
            </a:r>
          </a:p>
          <a:p>
            <a:endParaRPr lang="en-US" sz="1600" b="1" dirty="0">
              <a:latin typeface="+mn-lt"/>
            </a:endParaRPr>
          </a:p>
          <a:p>
            <a:r>
              <a:rPr lang="en-US" sz="3600" b="1" dirty="0" smtClean="0"/>
              <a:t>Distributed Software: </a:t>
            </a:r>
            <a:r>
              <a:rPr lang="en-US" sz="3600" b="1" dirty="0" smtClean="0">
                <a:latin typeface="+mn-lt"/>
              </a:rPr>
              <a:t>Introduction</a:t>
            </a:r>
            <a:endParaRPr lang="en-US" sz="3600" b="1" dirty="0">
              <a:latin typeface="+mn-lt"/>
            </a:endParaRPr>
          </a:p>
          <a:p>
            <a:endParaRPr lang="en-US" sz="1600" b="1" dirty="0">
              <a:latin typeface="+mn-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2"/>
          <p:cNvSpPr>
            <a:spLocks noGrp="1"/>
          </p:cNvSpPr>
          <p:nvPr>
            <p:ph type="sldNum" sz="quarter" idx="10"/>
          </p:nvPr>
        </p:nvSpPr>
        <p:spPr>
          <a:noFill/>
        </p:spPr>
        <p:txBody>
          <a:bodyPr/>
          <a:lstStyle/>
          <a:p>
            <a:fld id="{F4951850-80F7-47AF-949D-8D35C65A5376}" type="slidenum">
              <a:rPr lang="en-US">
                <a:latin typeface="+mn-lt"/>
              </a:rPr>
              <a:pPr/>
              <a:t>7</a:t>
            </a:fld>
            <a:endParaRPr lang="en-US">
              <a:latin typeface="+mn-lt"/>
            </a:endParaRPr>
          </a:p>
        </p:txBody>
      </p:sp>
      <p:sp>
        <p:nvSpPr>
          <p:cNvPr id="31746" name="Text Box 2"/>
          <p:cNvSpPr txBox="1">
            <a:spLocks noChangeArrowheads="1"/>
          </p:cNvSpPr>
          <p:nvPr/>
        </p:nvSpPr>
        <p:spPr bwMode="auto">
          <a:xfrm>
            <a:off x="6757988" y="0"/>
            <a:ext cx="2966710" cy="584775"/>
          </a:xfrm>
          <a:prstGeom prst="rect">
            <a:avLst/>
          </a:prstGeom>
          <a:noFill/>
          <a:ln w="12700">
            <a:noFill/>
            <a:miter lim="800000"/>
            <a:headEnd type="none" w="sm" len="sm"/>
            <a:tailEnd type="none" w="sm" len="sm"/>
          </a:ln>
        </p:spPr>
        <p:txBody>
          <a:bodyPr wrap="none">
            <a:spAutoFit/>
          </a:bodyPr>
          <a:lstStyle/>
          <a:p>
            <a:pPr marL="457200" indent="-457200">
              <a:buFontTx/>
              <a:buAutoNum type="arabicPeriod"/>
            </a:pPr>
            <a:r>
              <a:rPr lang="en-US" sz="1600">
                <a:latin typeface="+mn-lt"/>
              </a:rPr>
              <a:t>Definitions and terminology</a:t>
            </a:r>
          </a:p>
          <a:p>
            <a:pPr marL="914400" lvl="1" indent="-457200"/>
            <a:r>
              <a:rPr lang="en-US" sz="1600">
                <a:solidFill>
                  <a:schemeClr val="hlink"/>
                </a:solidFill>
                <a:latin typeface="+mn-lt"/>
              </a:rPr>
              <a:t>2.	Examples</a:t>
            </a:r>
          </a:p>
        </p:txBody>
      </p:sp>
      <p:sp>
        <p:nvSpPr>
          <p:cNvPr id="31747" name="Text Box 3"/>
          <p:cNvSpPr txBox="1">
            <a:spLocks noChangeArrowheads="1"/>
          </p:cNvSpPr>
          <p:nvPr/>
        </p:nvSpPr>
        <p:spPr bwMode="auto">
          <a:xfrm>
            <a:off x="271463" y="-6350"/>
            <a:ext cx="2353658" cy="461665"/>
          </a:xfrm>
          <a:prstGeom prst="rect">
            <a:avLst/>
          </a:prstGeom>
          <a:noFill/>
          <a:ln w="9525">
            <a:noFill/>
            <a:miter lim="800000"/>
            <a:headEnd/>
            <a:tailEnd/>
          </a:ln>
        </p:spPr>
        <p:txBody>
          <a:bodyPr wrap="none">
            <a:spAutoFit/>
          </a:bodyPr>
          <a:lstStyle/>
          <a:p>
            <a:pPr marL="457200" indent="-457200"/>
            <a:r>
              <a:rPr lang="en-US" sz="2400" b="1">
                <a:latin typeface="+mn-lt"/>
              </a:rPr>
              <a:t>Cloud computing</a:t>
            </a:r>
            <a:endParaRPr lang="en-US" sz="2400">
              <a:solidFill>
                <a:schemeClr val="bg2"/>
              </a:solidFill>
              <a:latin typeface="+mn-lt"/>
            </a:endParaRPr>
          </a:p>
        </p:txBody>
      </p:sp>
      <p:sp>
        <p:nvSpPr>
          <p:cNvPr id="31748" name="Rectangle 4"/>
          <p:cNvSpPr>
            <a:spLocks noChangeArrowheads="1"/>
          </p:cNvSpPr>
          <p:nvPr/>
        </p:nvSpPr>
        <p:spPr bwMode="auto">
          <a:xfrm>
            <a:off x="0" y="629593"/>
            <a:ext cx="184731" cy="461665"/>
          </a:xfrm>
          <a:prstGeom prst="rect">
            <a:avLst/>
          </a:prstGeom>
          <a:noFill/>
          <a:ln w="12700">
            <a:noFill/>
            <a:miter lim="800000"/>
            <a:headEnd type="none" w="sm" len="sm"/>
            <a:tailEnd type="none" w="sm" len="sm"/>
          </a:ln>
        </p:spPr>
        <p:txBody>
          <a:bodyPr wrap="none" anchor="ctr">
            <a:spAutoFit/>
          </a:bodyPr>
          <a:lstStyle/>
          <a:p>
            <a:endParaRPr lang="nl-BE" sz="2400">
              <a:latin typeface="+mn-lt"/>
            </a:endParaRPr>
          </a:p>
        </p:txBody>
      </p:sp>
      <p:sp>
        <p:nvSpPr>
          <p:cNvPr id="31749" name="Content Placeholder 10"/>
          <p:cNvSpPr>
            <a:spLocks noGrp="1"/>
          </p:cNvSpPr>
          <p:nvPr>
            <p:ph/>
          </p:nvPr>
        </p:nvSpPr>
        <p:spPr/>
        <p:txBody>
          <a:bodyPr/>
          <a:lstStyle/>
          <a:p>
            <a:r>
              <a:rPr lang="en-US" smtClean="0">
                <a:ea typeface="ＭＳ Ｐゴシック" pitchFamily="34" charset="-128"/>
              </a:rPr>
              <a:t> </a:t>
            </a:r>
          </a:p>
        </p:txBody>
      </p:sp>
      <p:sp>
        <p:nvSpPr>
          <p:cNvPr id="15" name="Rectangle 14"/>
          <p:cNvSpPr/>
          <p:nvPr/>
        </p:nvSpPr>
        <p:spPr>
          <a:xfrm>
            <a:off x="0" y="609600"/>
            <a:ext cx="7543800" cy="6556375"/>
          </a:xfrm>
          <a:prstGeom prst="rect">
            <a:avLst/>
          </a:prstGeom>
        </p:spPr>
        <p:txBody>
          <a:bodyPr>
            <a:spAutoFit/>
          </a:bodyPr>
          <a:lstStyle/>
          <a:p>
            <a:pPr>
              <a:defRPr/>
            </a:pPr>
            <a:r>
              <a:rPr lang="de-DE" b="1">
                <a:solidFill>
                  <a:srgbClr val="0033CC"/>
                </a:solidFill>
                <a:effectLst>
                  <a:outerShdw blurRad="38100" dist="38100" dir="2700000" algn="tl">
                    <a:srgbClr val="DDDDDD"/>
                  </a:outerShdw>
                </a:effectLst>
                <a:latin typeface="+mn-lt"/>
                <a:ea typeface="ＭＳ Ｐゴシック" charset="0"/>
                <a:cs typeface="ＭＳ Ｐゴシック" charset="0"/>
              </a:rPr>
              <a:t>Essential Characteristics</a:t>
            </a:r>
            <a:endParaRPr lang="de-DE">
              <a:solidFill>
                <a:srgbClr val="000000"/>
              </a:solidFill>
              <a:effectLst>
                <a:outerShdw blurRad="38100" dist="38100" dir="2700000" algn="tl">
                  <a:srgbClr val="DDDDDD"/>
                </a:outerShdw>
              </a:effectLst>
              <a:latin typeface="+mn-lt"/>
              <a:ea typeface="ＭＳ Ｐゴシック" charset="0"/>
              <a:cs typeface="ＭＳ Ｐゴシック" charset="0"/>
            </a:endParaRPr>
          </a:p>
          <a:p>
            <a:pPr>
              <a:buFontTx/>
              <a:buChar char="-"/>
              <a:defRPr/>
            </a:pPr>
            <a:r>
              <a:rPr lang="de-DE">
                <a:solidFill>
                  <a:srgbClr val="000000"/>
                </a:solidFill>
                <a:effectLst>
                  <a:outerShdw blurRad="38100" dist="38100" dir="2700000" algn="tl">
                    <a:srgbClr val="DDDDDD"/>
                  </a:outerShdw>
                </a:effectLst>
                <a:latin typeface="+mn-lt"/>
                <a:ea typeface="ＭＳ Ｐゴシック" charset="0"/>
                <a:cs typeface="ＭＳ Ｐゴシック" charset="0"/>
              </a:rPr>
              <a:t>on demand self-service</a:t>
            </a:r>
          </a:p>
          <a:p>
            <a:pPr>
              <a:buFontTx/>
              <a:buChar char="-"/>
              <a:defRPr/>
            </a:pPr>
            <a:r>
              <a:rPr lang="de-DE">
                <a:solidFill>
                  <a:srgbClr val="000000"/>
                </a:solidFill>
                <a:effectLst>
                  <a:outerShdw blurRad="38100" dist="38100" dir="2700000" algn="tl">
                    <a:srgbClr val="DDDDDD"/>
                  </a:outerShdw>
                </a:effectLst>
                <a:latin typeface="+mn-lt"/>
                <a:ea typeface="ＭＳ Ｐゴシック" charset="0"/>
                <a:cs typeface="ＭＳ Ｐゴシック" charset="0"/>
              </a:rPr>
              <a:t>broadband access</a:t>
            </a:r>
          </a:p>
          <a:p>
            <a:pPr>
              <a:buFontTx/>
              <a:buChar char="-"/>
              <a:defRPr/>
            </a:pPr>
            <a:r>
              <a:rPr lang="de-DE">
                <a:solidFill>
                  <a:srgbClr val="000000"/>
                </a:solidFill>
                <a:effectLst>
                  <a:outerShdw blurRad="38100" dist="38100" dir="2700000" algn="tl">
                    <a:srgbClr val="DDDDDD"/>
                  </a:outerShdw>
                </a:effectLst>
                <a:latin typeface="+mn-lt"/>
                <a:ea typeface="ＭＳ Ｐゴシック" charset="0"/>
                <a:cs typeface="ＭＳ Ｐゴシック" charset="0"/>
              </a:rPr>
              <a:t>resource pooling</a:t>
            </a:r>
          </a:p>
          <a:p>
            <a:pPr>
              <a:defRPr/>
            </a:pPr>
            <a:r>
              <a:rPr lang="de-DE">
                <a:solidFill>
                  <a:srgbClr val="000000"/>
                </a:solidFill>
                <a:effectLst>
                  <a:outerShdw blurRad="38100" dist="38100" dir="2700000" algn="tl">
                    <a:srgbClr val="DDDDDD"/>
                  </a:outerShdw>
                </a:effectLst>
                <a:latin typeface="+mn-lt"/>
                <a:ea typeface="ＭＳ Ｐゴシック" charset="0"/>
                <a:cs typeface="ＭＳ Ｐゴシック" charset="0"/>
              </a:rPr>
              <a:t>-rapid elasticity</a:t>
            </a:r>
          </a:p>
          <a:p>
            <a:pPr>
              <a:defRPr/>
            </a:pPr>
            <a:r>
              <a:rPr lang="de-DE">
                <a:solidFill>
                  <a:srgbClr val="000000"/>
                </a:solidFill>
                <a:effectLst>
                  <a:outerShdw blurRad="38100" dist="38100" dir="2700000" algn="tl">
                    <a:srgbClr val="DDDDDD"/>
                  </a:outerShdw>
                </a:effectLst>
                <a:latin typeface="+mn-lt"/>
                <a:ea typeface="ＭＳ Ｐゴシック" charset="0"/>
                <a:cs typeface="ＭＳ Ｐゴシック" charset="0"/>
              </a:rPr>
              <a:t>-measured service</a:t>
            </a:r>
          </a:p>
          <a:p>
            <a:pPr>
              <a:defRPr/>
            </a:pPr>
            <a:endParaRPr lang="de-DE" b="1">
              <a:solidFill>
                <a:srgbClr val="0033CC"/>
              </a:solidFill>
              <a:effectLst>
                <a:outerShdw blurRad="38100" dist="38100" dir="2700000" algn="tl">
                  <a:srgbClr val="DDDDDD"/>
                </a:outerShdw>
              </a:effectLst>
              <a:latin typeface="+mn-lt"/>
              <a:ea typeface="ＭＳ Ｐゴシック" charset="0"/>
              <a:cs typeface="ＭＳ Ｐゴシック" charset="0"/>
            </a:endParaRPr>
          </a:p>
          <a:p>
            <a:pPr>
              <a:defRPr/>
            </a:pPr>
            <a:endParaRPr lang="de-DE" b="1">
              <a:solidFill>
                <a:srgbClr val="0033CC"/>
              </a:solidFill>
              <a:effectLst>
                <a:outerShdw blurRad="38100" dist="38100" dir="2700000" algn="tl">
                  <a:srgbClr val="DDDDDD"/>
                </a:outerShdw>
              </a:effectLst>
              <a:latin typeface="+mn-lt"/>
              <a:ea typeface="ＭＳ Ｐゴシック" charset="0"/>
              <a:cs typeface="ＭＳ Ｐゴシック" charset="0"/>
            </a:endParaRPr>
          </a:p>
          <a:p>
            <a:pPr>
              <a:defRPr/>
            </a:pPr>
            <a:r>
              <a:rPr lang="de-DE" b="1">
                <a:solidFill>
                  <a:srgbClr val="0033CC"/>
                </a:solidFill>
                <a:effectLst>
                  <a:outerShdw blurRad="38100" dist="38100" dir="2700000" algn="tl">
                    <a:srgbClr val="DDDDDD"/>
                  </a:outerShdw>
                </a:effectLst>
                <a:latin typeface="+mn-lt"/>
                <a:ea typeface="ＭＳ Ｐゴシック" charset="0"/>
                <a:cs typeface="ＭＳ Ｐゴシック" charset="0"/>
              </a:rPr>
              <a:t>Service Models</a:t>
            </a:r>
            <a:endParaRPr lang="de-DE">
              <a:solidFill>
                <a:srgbClr val="000000"/>
              </a:solidFill>
              <a:effectLst>
                <a:outerShdw blurRad="38100" dist="38100" dir="2700000" algn="tl">
                  <a:srgbClr val="DDDDDD"/>
                </a:outerShdw>
              </a:effectLst>
              <a:latin typeface="+mn-lt"/>
              <a:ea typeface="ＭＳ Ｐゴシック" charset="0"/>
              <a:cs typeface="ＭＳ Ｐゴシック" charset="0"/>
            </a:endParaRPr>
          </a:p>
          <a:p>
            <a:pPr>
              <a:buFontTx/>
              <a:buChar char="-"/>
              <a:defRPr/>
            </a:pPr>
            <a:r>
              <a:rPr lang="de-DE">
                <a:solidFill>
                  <a:srgbClr val="000000"/>
                </a:solidFill>
                <a:effectLst>
                  <a:outerShdw blurRad="38100" dist="38100" dir="2700000" algn="tl">
                    <a:srgbClr val="DDDDDD"/>
                  </a:outerShdw>
                </a:effectLst>
                <a:latin typeface="+mn-lt"/>
                <a:ea typeface="ＭＳ Ｐゴシック" charset="0"/>
                <a:cs typeface="ＭＳ Ｐゴシック" charset="0"/>
              </a:rPr>
              <a:t>Software-as-a-Service (SaaS)</a:t>
            </a:r>
          </a:p>
          <a:p>
            <a:pPr>
              <a:defRPr/>
            </a:pPr>
            <a:r>
              <a:rPr lang="de-DE">
                <a:solidFill>
                  <a:srgbClr val="000000"/>
                </a:solidFill>
                <a:effectLst>
                  <a:outerShdw blurRad="38100" dist="38100" dir="2700000" algn="tl">
                    <a:srgbClr val="DDDDDD"/>
                  </a:outerShdw>
                </a:effectLst>
                <a:latin typeface="+mn-lt"/>
                <a:ea typeface="ＭＳ Ｐゴシック" charset="0"/>
                <a:cs typeface="ＭＳ Ｐゴシック" charset="0"/>
              </a:rPr>
              <a:t>-Platform-as-a-Service (PaaS)</a:t>
            </a:r>
          </a:p>
          <a:p>
            <a:pPr>
              <a:defRPr/>
            </a:pPr>
            <a:r>
              <a:rPr lang="de-DE">
                <a:solidFill>
                  <a:srgbClr val="000000"/>
                </a:solidFill>
                <a:effectLst>
                  <a:outerShdw blurRad="38100" dist="38100" dir="2700000" algn="tl">
                    <a:srgbClr val="DDDDDD"/>
                  </a:outerShdw>
                </a:effectLst>
                <a:latin typeface="+mn-lt"/>
                <a:ea typeface="ＭＳ Ｐゴシック" charset="0"/>
                <a:cs typeface="ＭＳ Ｐゴシック" charset="0"/>
              </a:rPr>
              <a:t>-Infrastructure-as-a-Service (IaaS)</a:t>
            </a:r>
          </a:p>
          <a:p>
            <a:pPr>
              <a:defRPr/>
            </a:pPr>
            <a:endParaRPr lang="de-DE" b="1">
              <a:solidFill>
                <a:srgbClr val="0033CC"/>
              </a:solidFill>
              <a:effectLst>
                <a:outerShdw blurRad="38100" dist="38100" dir="2700000" algn="tl">
                  <a:srgbClr val="DDDDDD"/>
                </a:outerShdw>
              </a:effectLst>
              <a:latin typeface="+mn-lt"/>
              <a:ea typeface="ＭＳ Ｐゴシック" charset="0"/>
              <a:cs typeface="ＭＳ Ｐゴシック" charset="0"/>
            </a:endParaRPr>
          </a:p>
          <a:p>
            <a:pPr>
              <a:defRPr/>
            </a:pPr>
            <a:endParaRPr lang="de-DE" b="1">
              <a:solidFill>
                <a:srgbClr val="0033CC"/>
              </a:solidFill>
              <a:effectLst>
                <a:outerShdw blurRad="38100" dist="38100" dir="2700000" algn="tl">
                  <a:srgbClr val="DDDDDD"/>
                </a:outerShdw>
              </a:effectLst>
              <a:latin typeface="+mn-lt"/>
              <a:ea typeface="ＭＳ Ｐゴシック" charset="0"/>
              <a:cs typeface="ＭＳ Ｐゴシック" charset="0"/>
            </a:endParaRPr>
          </a:p>
          <a:p>
            <a:pPr>
              <a:defRPr/>
            </a:pPr>
            <a:r>
              <a:rPr lang="de-DE" b="1">
                <a:solidFill>
                  <a:srgbClr val="0033CC"/>
                </a:solidFill>
                <a:effectLst>
                  <a:outerShdw blurRad="38100" dist="38100" dir="2700000" algn="tl">
                    <a:srgbClr val="DDDDDD"/>
                  </a:outerShdw>
                </a:effectLst>
                <a:latin typeface="+mn-lt"/>
                <a:ea typeface="ＭＳ Ｐゴシック" charset="0"/>
                <a:cs typeface="ＭＳ Ｐゴシック" charset="0"/>
              </a:rPr>
              <a:t>Deployment models</a:t>
            </a:r>
            <a:endParaRPr lang="de-DE">
              <a:solidFill>
                <a:srgbClr val="000000"/>
              </a:solidFill>
              <a:effectLst>
                <a:outerShdw blurRad="38100" dist="38100" dir="2700000" algn="tl">
                  <a:srgbClr val="DDDDDD"/>
                </a:outerShdw>
              </a:effectLst>
              <a:latin typeface="+mn-lt"/>
              <a:ea typeface="ＭＳ Ｐゴシック" charset="0"/>
              <a:cs typeface="ＭＳ Ｐゴシック" charset="0"/>
            </a:endParaRPr>
          </a:p>
          <a:p>
            <a:pPr>
              <a:buFontTx/>
              <a:buChar char="-"/>
              <a:defRPr/>
            </a:pPr>
            <a:r>
              <a:rPr lang="de-DE">
                <a:solidFill>
                  <a:srgbClr val="000000"/>
                </a:solidFill>
                <a:effectLst>
                  <a:outerShdw blurRad="38100" dist="38100" dir="2700000" algn="tl">
                    <a:srgbClr val="DDDDDD"/>
                  </a:outerShdw>
                </a:effectLst>
                <a:latin typeface="+mn-lt"/>
                <a:ea typeface="ＭＳ Ｐゴシック" charset="0"/>
                <a:cs typeface="ＭＳ Ｐゴシック" charset="0"/>
              </a:rPr>
              <a:t>Private Cloud</a:t>
            </a:r>
          </a:p>
          <a:p>
            <a:pPr>
              <a:buFontTx/>
              <a:buChar char="-"/>
              <a:defRPr/>
            </a:pPr>
            <a:r>
              <a:rPr lang="de-DE">
                <a:solidFill>
                  <a:srgbClr val="000000"/>
                </a:solidFill>
                <a:effectLst>
                  <a:outerShdw blurRad="38100" dist="38100" dir="2700000" algn="tl">
                    <a:srgbClr val="DDDDDD"/>
                  </a:outerShdw>
                </a:effectLst>
                <a:latin typeface="+mn-lt"/>
                <a:ea typeface="ＭＳ Ｐゴシック" charset="0"/>
                <a:cs typeface="ＭＳ Ｐゴシック" charset="0"/>
              </a:rPr>
              <a:t>Community Cloud</a:t>
            </a:r>
          </a:p>
          <a:p>
            <a:pPr>
              <a:buFontTx/>
              <a:buChar char="-"/>
              <a:defRPr/>
            </a:pPr>
            <a:r>
              <a:rPr lang="de-DE">
                <a:solidFill>
                  <a:srgbClr val="000000"/>
                </a:solidFill>
                <a:effectLst>
                  <a:outerShdw blurRad="38100" dist="38100" dir="2700000" algn="tl">
                    <a:srgbClr val="DDDDDD"/>
                  </a:outerShdw>
                </a:effectLst>
                <a:latin typeface="+mn-lt"/>
                <a:ea typeface="ＭＳ Ｐゴシック" charset="0"/>
                <a:cs typeface="ＭＳ Ｐゴシック" charset="0"/>
              </a:rPr>
              <a:t>Public Cloud</a:t>
            </a:r>
          </a:p>
          <a:p>
            <a:pPr>
              <a:defRPr/>
            </a:pPr>
            <a:r>
              <a:rPr lang="de-DE">
                <a:solidFill>
                  <a:srgbClr val="000000"/>
                </a:solidFill>
                <a:effectLst>
                  <a:outerShdw blurRad="38100" dist="38100" dir="2700000" algn="tl">
                    <a:srgbClr val="DDDDDD"/>
                  </a:outerShdw>
                </a:effectLst>
                <a:latin typeface="+mn-lt"/>
                <a:ea typeface="ＭＳ Ｐゴシック" charset="0"/>
                <a:cs typeface="ＭＳ Ｐゴシック" charset="0"/>
              </a:rPr>
              <a:t>-Hybrid Cloud</a:t>
            </a:r>
          </a:p>
          <a:p>
            <a:pPr>
              <a:defRPr/>
            </a:pPr>
            <a:endParaRPr lang="de-DE" b="1">
              <a:solidFill>
                <a:srgbClr val="0033CC"/>
              </a:solidFill>
              <a:effectLst>
                <a:outerShdw blurRad="38100" dist="38100" dir="2700000" algn="tl">
                  <a:srgbClr val="DDDDDD"/>
                </a:outerShdw>
              </a:effectLst>
              <a:latin typeface="+mn-lt"/>
              <a:ea typeface="ＭＳ Ｐゴシック" charset="0"/>
              <a:cs typeface="ＭＳ Ｐゴシック" charset="0"/>
            </a:endParaRPr>
          </a:p>
          <a:p>
            <a:pPr>
              <a:defRPr/>
            </a:pPr>
            <a:r>
              <a:rPr lang="de-DE" b="1">
                <a:solidFill>
                  <a:srgbClr val="0033CC"/>
                </a:solidFill>
                <a:effectLst>
                  <a:outerShdw blurRad="38100" dist="38100" dir="2700000" algn="tl">
                    <a:srgbClr val="DDDDDD"/>
                  </a:outerShdw>
                </a:effectLst>
                <a:latin typeface="+mn-lt"/>
                <a:ea typeface="ＭＳ Ｐゴシック" charset="0"/>
                <a:cs typeface="ＭＳ Ｐゴシック" charset="0"/>
              </a:rPr>
              <a:t>	</a:t>
            </a:r>
            <a:endParaRPr lang="en-US" b="1">
              <a:effectLst>
                <a:outerShdw blurRad="38100" dist="38100" dir="2700000" algn="tl">
                  <a:srgbClr val="DDDDDD"/>
                </a:outerShdw>
              </a:effectLst>
              <a:latin typeface="+mn-lt"/>
              <a:ea typeface="ＭＳ Ｐゴシック" charset="0"/>
              <a:cs typeface="ＭＳ Ｐゴシック" charset="0"/>
            </a:endParaRPr>
          </a:p>
        </p:txBody>
      </p:sp>
      <p:pic>
        <p:nvPicPr>
          <p:cNvPr id="31751" name="Picture 5" descr="Picture 98.png"/>
          <p:cNvPicPr>
            <a:picLocks noChangeAspect="1"/>
          </p:cNvPicPr>
          <p:nvPr/>
        </p:nvPicPr>
        <p:blipFill>
          <a:blip r:embed="rId3"/>
          <a:srcRect/>
          <a:stretch>
            <a:fillRect/>
          </a:stretch>
        </p:blipFill>
        <p:spPr bwMode="auto">
          <a:xfrm>
            <a:off x="3867150" y="762000"/>
            <a:ext cx="6035675"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Number Placeholder 2"/>
          <p:cNvSpPr>
            <a:spLocks noGrp="1"/>
          </p:cNvSpPr>
          <p:nvPr>
            <p:ph type="sldNum" sz="quarter" idx="10"/>
          </p:nvPr>
        </p:nvSpPr>
        <p:spPr>
          <a:noFill/>
        </p:spPr>
        <p:txBody>
          <a:bodyPr/>
          <a:lstStyle/>
          <a:p>
            <a:fld id="{B6B1A345-C33D-4B7B-8814-6EAC77EE2468}" type="slidenum">
              <a:rPr lang="en-US">
                <a:latin typeface="+mn-lt"/>
              </a:rPr>
              <a:pPr/>
              <a:t>70</a:t>
            </a:fld>
            <a:endParaRPr lang="en-US">
              <a:latin typeface="+mn-lt"/>
            </a:endParaRPr>
          </a:p>
        </p:txBody>
      </p:sp>
      <p:sp>
        <p:nvSpPr>
          <p:cNvPr id="148482" name="Text Box 2"/>
          <p:cNvSpPr txBox="1">
            <a:spLocks noChangeArrowheads="1"/>
          </p:cNvSpPr>
          <p:nvPr/>
        </p:nvSpPr>
        <p:spPr bwMode="auto">
          <a:xfrm>
            <a:off x="6757988" y="0"/>
            <a:ext cx="1469826" cy="830997"/>
          </a:xfrm>
          <a:prstGeom prst="rect">
            <a:avLst/>
          </a:prstGeom>
          <a:noFill/>
          <a:ln w="12700">
            <a:noFill/>
            <a:miter lim="800000"/>
            <a:headEnd type="none" w="sm" len="sm"/>
            <a:tailEnd type="none" w="sm" len="sm"/>
          </a:ln>
        </p:spPr>
        <p:txBody>
          <a:bodyPr wrap="none">
            <a:spAutoFit/>
          </a:bodyPr>
          <a:lstStyle/>
          <a:p>
            <a:pPr marL="457200" indent="-457200"/>
            <a:r>
              <a:rPr lang="en-US" sz="1600" dirty="0" smtClean="0">
                <a:latin typeface="+mn-lt"/>
              </a:rPr>
              <a:t>10. This </a:t>
            </a:r>
            <a:r>
              <a:rPr lang="en-US" sz="1600" dirty="0">
                <a:latin typeface="+mn-lt"/>
              </a:rPr>
              <a:t>course </a:t>
            </a:r>
          </a:p>
          <a:p>
            <a:pPr marL="457200" indent="-457200"/>
            <a:r>
              <a:rPr lang="en-US" sz="1600" dirty="0">
                <a:latin typeface="+mn-lt"/>
              </a:rPr>
              <a:t>	</a:t>
            </a:r>
          </a:p>
          <a:p>
            <a:pPr marL="914400" lvl="1" indent="-457200"/>
            <a:endParaRPr lang="en-US" sz="1600" dirty="0">
              <a:latin typeface="+mn-lt"/>
            </a:endParaRPr>
          </a:p>
        </p:txBody>
      </p:sp>
      <p:sp>
        <p:nvSpPr>
          <p:cNvPr id="148483" name="Text Box 3"/>
          <p:cNvSpPr txBox="1">
            <a:spLocks noChangeArrowheads="1"/>
          </p:cNvSpPr>
          <p:nvPr/>
        </p:nvSpPr>
        <p:spPr bwMode="auto">
          <a:xfrm>
            <a:off x="271463" y="-6350"/>
            <a:ext cx="1136850" cy="461665"/>
          </a:xfrm>
          <a:prstGeom prst="rect">
            <a:avLst/>
          </a:prstGeom>
          <a:noFill/>
          <a:ln w="9525">
            <a:noFill/>
            <a:miter lim="800000"/>
            <a:headEnd/>
            <a:tailEnd/>
          </a:ln>
        </p:spPr>
        <p:txBody>
          <a:bodyPr wrap="none">
            <a:spAutoFit/>
          </a:bodyPr>
          <a:lstStyle/>
          <a:p>
            <a:pPr marL="457200" indent="-457200"/>
            <a:r>
              <a:rPr lang="en-US" sz="2400" b="1">
                <a:latin typeface="+mn-lt"/>
              </a:rPr>
              <a:t>Outline</a:t>
            </a:r>
            <a:endParaRPr lang="en-US" sz="2400">
              <a:solidFill>
                <a:schemeClr val="bg2"/>
              </a:solidFill>
              <a:latin typeface="+mn-lt"/>
            </a:endParaRPr>
          </a:p>
        </p:txBody>
      </p:sp>
      <p:sp>
        <p:nvSpPr>
          <p:cNvPr id="148484" name="TextBox 30"/>
          <p:cNvSpPr txBox="1">
            <a:spLocks noChangeArrowheads="1"/>
          </p:cNvSpPr>
          <p:nvPr/>
        </p:nvSpPr>
        <p:spPr bwMode="auto">
          <a:xfrm>
            <a:off x="2791172" y="1484784"/>
            <a:ext cx="4438716" cy="3416320"/>
          </a:xfrm>
          <a:prstGeom prst="rect">
            <a:avLst/>
          </a:prstGeom>
          <a:noFill/>
          <a:ln w="9525">
            <a:noFill/>
            <a:miter lim="800000"/>
            <a:headEnd/>
            <a:tailEnd/>
          </a:ln>
        </p:spPr>
        <p:txBody>
          <a:bodyPr wrap="none">
            <a:spAutoFit/>
          </a:bodyPr>
          <a:lstStyle/>
          <a:p>
            <a:r>
              <a:rPr lang="en-US" sz="2400" dirty="0">
                <a:latin typeface="+mn-lt"/>
              </a:rPr>
              <a:t>Chapter 1: Introduction</a:t>
            </a:r>
          </a:p>
          <a:p>
            <a:r>
              <a:rPr lang="en-US" sz="2400" dirty="0">
                <a:latin typeface="+mn-lt"/>
              </a:rPr>
              <a:t>Chapter 2: </a:t>
            </a:r>
            <a:r>
              <a:rPr lang="en-US" sz="2400" dirty="0" smtClean="0">
                <a:latin typeface="+mn-lt"/>
              </a:rPr>
              <a:t>Middleware</a:t>
            </a:r>
            <a:endParaRPr lang="en-US" sz="2400" dirty="0">
              <a:latin typeface="+mn-lt"/>
            </a:endParaRPr>
          </a:p>
          <a:p>
            <a:r>
              <a:rPr lang="en-US" sz="2400" dirty="0">
                <a:latin typeface="+mn-lt"/>
              </a:rPr>
              <a:t>Chapter 3: Enterprise Applications</a:t>
            </a:r>
          </a:p>
          <a:p>
            <a:r>
              <a:rPr lang="en-US" sz="2400" dirty="0" smtClean="0">
                <a:latin typeface="+mn-lt"/>
              </a:rPr>
              <a:t>Chapter 4: </a:t>
            </a:r>
            <a:r>
              <a:rPr lang="en-US" sz="2400" dirty="0">
                <a:latin typeface="+mn-lt"/>
              </a:rPr>
              <a:t>Global State and Time</a:t>
            </a:r>
          </a:p>
          <a:p>
            <a:r>
              <a:rPr lang="en-US" sz="2400" dirty="0">
                <a:latin typeface="+mn-lt"/>
              </a:rPr>
              <a:t>Chapter </a:t>
            </a:r>
            <a:r>
              <a:rPr lang="en-US" sz="2400" dirty="0" smtClean="0">
                <a:latin typeface="+mn-lt"/>
              </a:rPr>
              <a:t>5: </a:t>
            </a:r>
            <a:r>
              <a:rPr lang="en-US" sz="2400" dirty="0">
                <a:latin typeface="+mn-lt"/>
              </a:rPr>
              <a:t>Coordination</a:t>
            </a:r>
          </a:p>
          <a:p>
            <a:r>
              <a:rPr lang="en-US" sz="2400" dirty="0">
                <a:latin typeface="+mn-lt"/>
              </a:rPr>
              <a:t>Chapter </a:t>
            </a:r>
            <a:r>
              <a:rPr lang="en-US" sz="2400" dirty="0" smtClean="0">
                <a:latin typeface="+mn-lt"/>
              </a:rPr>
              <a:t>6: </a:t>
            </a:r>
            <a:r>
              <a:rPr lang="en-US" sz="2400" dirty="0">
                <a:latin typeface="+mn-lt"/>
              </a:rPr>
              <a:t>P2P systems</a:t>
            </a:r>
          </a:p>
          <a:p>
            <a:r>
              <a:rPr lang="en-US" sz="2400" dirty="0">
                <a:latin typeface="+mn-lt"/>
              </a:rPr>
              <a:t>Chapter </a:t>
            </a:r>
            <a:r>
              <a:rPr lang="en-US" sz="2400" dirty="0" smtClean="0">
                <a:latin typeface="+mn-lt"/>
              </a:rPr>
              <a:t>7: </a:t>
            </a:r>
            <a:r>
              <a:rPr lang="en-US" sz="2400" dirty="0">
                <a:latin typeface="+mn-lt"/>
              </a:rPr>
              <a:t>Cloud Computing</a:t>
            </a:r>
          </a:p>
          <a:p>
            <a:r>
              <a:rPr lang="en-US" sz="2400" dirty="0">
                <a:latin typeface="+mn-lt"/>
              </a:rPr>
              <a:t>Chapter </a:t>
            </a:r>
            <a:r>
              <a:rPr lang="en-US" sz="2400" dirty="0" smtClean="0">
                <a:latin typeface="+mn-lt"/>
              </a:rPr>
              <a:t>8: Resource Allocation</a:t>
            </a:r>
            <a:endParaRPr lang="en-US" sz="2400" dirty="0">
              <a:latin typeface="+mn-lt"/>
            </a:endParaRPr>
          </a:p>
          <a:p>
            <a:endParaRPr lang="en-US" sz="2400" dirty="0">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2"/>
          <p:cNvSpPr>
            <a:spLocks noGrp="1"/>
          </p:cNvSpPr>
          <p:nvPr>
            <p:ph type="sldNum" sz="quarter" idx="10"/>
          </p:nvPr>
        </p:nvSpPr>
        <p:spPr>
          <a:noFill/>
        </p:spPr>
        <p:txBody>
          <a:bodyPr/>
          <a:lstStyle/>
          <a:p>
            <a:fld id="{6566E849-05A2-4667-B3F9-E170F73FAA5A}" type="slidenum">
              <a:rPr lang="en-US">
                <a:latin typeface="+mn-lt"/>
              </a:rPr>
              <a:pPr/>
              <a:t>8</a:t>
            </a:fld>
            <a:endParaRPr lang="en-US">
              <a:latin typeface="+mn-lt"/>
            </a:endParaRPr>
          </a:p>
        </p:txBody>
      </p:sp>
      <p:sp>
        <p:nvSpPr>
          <p:cNvPr id="33794" name="Text Box 2"/>
          <p:cNvSpPr txBox="1">
            <a:spLocks noChangeArrowheads="1"/>
          </p:cNvSpPr>
          <p:nvPr/>
        </p:nvSpPr>
        <p:spPr bwMode="auto">
          <a:xfrm>
            <a:off x="6757988" y="0"/>
            <a:ext cx="2966710" cy="584775"/>
          </a:xfrm>
          <a:prstGeom prst="rect">
            <a:avLst/>
          </a:prstGeom>
          <a:noFill/>
          <a:ln w="12700">
            <a:noFill/>
            <a:miter lim="800000"/>
            <a:headEnd type="none" w="sm" len="sm"/>
            <a:tailEnd type="none" w="sm" len="sm"/>
          </a:ln>
        </p:spPr>
        <p:txBody>
          <a:bodyPr wrap="none">
            <a:spAutoFit/>
          </a:bodyPr>
          <a:lstStyle/>
          <a:p>
            <a:pPr marL="457200" indent="-457200">
              <a:buFontTx/>
              <a:buAutoNum type="arabicPeriod"/>
            </a:pPr>
            <a:r>
              <a:rPr lang="en-US" sz="1600">
                <a:latin typeface="+mn-lt"/>
              </a:rPr>
              <a:t>Definitions and terminology</a:t>
            </a:r>
          </a:p>
          <a:p>
            <a:pPr marL="914400" lvl="1" indent="-457200"/>
            <a:r>
              <a:rPr lang="en-US" sz="1600">
                <a:solidFill>
                  <a:schemeClr val="hlink"/>
                </a:solidFill>
                <a:latin typeface="+mn-lt"/>
              </a:rPr>
              <a:t>2.	Examples</a:t>
            </a:r>
          </a:p>
        </p:txBody>
      </p:sp>
      <p:sp>
        <p:nvSpPr>
          <p:cNvPr id="33795" name="Text Box 3"/>
          <p:cNvSpPr txBox="1">
            <a:spLocks noChangeArrowheads="1"/>
          </p:cNvSpPr>
          <p:nvPr/>
        </p:nvSpPr>
        <p:spPr bwMode="auto">
          <a:xfrm>
            <a:off x="271463" y="-6350"/>
            <a:ext cx="1636987" cy="461665"/>
          </a:xfrm>
          <a:prstGeom prst="rect">
            <a:avLst/>
          </a:prstGeom>
          <a:noFill/>
          <a:ln w="9525">
            <a:noFill/>
            <a:miter lim="800000"/>
            <a:headEnd/>
            <a:tailEnd/>
          </a:ln>
        </p:spPr>
        <p:txBody>
          <a:bodyPr wrap="none">
            <a:spAutoFit/>
          </a:bodyPr>
          <a:lstStyle/>
          <a:p>
            <a:pPr marL="457200" indent="-457200"/>
            <a:r>
              <a:rPr lang="en-US" sz="2400" b="1">
                <a:latin typeface="+mn-lt"/>
              </a:rPr>
              <a:t>File sharing</a:t>
            </a:r>
            <a:endParaRPr lang="en-US" sz="2400">
              <a:solidFill>
                <a:schemeClr val="bg2"/>
              </a:solidFill>
              <a:latin typeface="+mn-lt"/>
            </a:endParaRPr>
          </a:p>
        </p:txBody>
      </p:sp>
      <p:sp>
        <p:nvSpPr>
          <p:cNvPr id="33796" name="Rectangle 4"/>
          <p:cNvSpPr>
            <a:spLocks noChangeArrowheads="1"/>
          </p:cNvSpPr>
          <p:nvPr/>
        </p:nvSpPr>
        <p:spPr bwMode="auto">
          <a:xfrm>
            <a:off x="0" y="629593"/>
            <a:ext cx="184731" cy="461665"/>
          </a:xfrm>
          <a:prstGeom prst="rect">
            <a:avLst/>
          </a:prstGeom>
          <a:noFill/>
          <a:ln w="12700">
            <a:noFill/>
            <a:miter lim="800000"/>
            <a:headEnd type="none" w="sm" len="sm"/>
            <a:tailEnd type="none" w="sm" len="sm"/>
          </a:ln>
        </p:spPr>
        <p:txBody>
          <a:bodyPr wrap="none" anchor="ctr">
            <a:spAutoFit/>
          </a:bodyPr>
          <a:lstStyle/>
          <a:p>
            <a:endParaRPr lang="nl-BE" sz="2400">
              <a:latin typeface="+mn-lt"/>
            </a:endParaRPr>
          </a:p>
        </p:txBody>
      </p:sp>
      <p:sp>
        <p:nvSpPr>
          <p:cNvPr id="33797" name="Text Box 11"/>
          <p:cNvSpPr txBox="1">
            <a:spLocks noChangeArrowheads="1"/>
          </p:cNvSpPr>
          <p:nvPr/>
        </p:nvSpPr>
        <p:spPr bwMode="auto">
          <a:xfrm>
            <a:off x="395288" y="909638"/>
            <a:ext cx="8099333" cy="4093428"/>
          </a:xfrm>
          <a:prstGeom prst="rect">
            <a:avLst/>
          </a:prstGeom>
          <a:noFill/>
          <a:ln w="12700">
            <a:noFill/>
            <a:miter lim="800000"/>
            <a:headEnd type="none" w="sm" len="sm"/>
            <a:tailEnd type="none" w="sm" len="sm"/>
          </a:ln>
        </p:spPr>
        <p:txBody>
          <a:bodyPr wrap="none">
            <a:spAutoFit/>
          </a:bodyPr>
          <a:lstStyle/>
          <a:p>
            <a:r>
              <a:rPr lang="en-US" b="1" dirty="0">
                <a:solidFill>
                  <a:srgbClr val="0033CC"/>
                </a:solidFill>
                <a:latin typeface="+mn-lt"/>
              </a:rPr>
              <a:t>Some facts</a:t>
            </a:r>
          </a:p>
          <a:p>
            <a:r>
              <a:rPr lang="en-US" dirty="0">
                <a:latin typeface="+mn-lt"/>
              </a:rPr>
              <a:t>	Origin : sharing (often illegal) content (</a:t>
            </a:r>
            <a:r>
              <a:rPr lang="en-US" dirty="0" err="1">
                <a:latin typeface="+mn-lt"/>
              </a:rPr>
              <a:t>KazaA</a:t>
            </a:r>
            <a:r>
              <a:rPr lang="en-US" dirty="0">
                <a:latin typeface="+mn-lt"/>
              </a:rPr>
              <a:t>, </a:t>
            </a:r>
            <a:r>
              <a:rPr lang="en-US" dirty="0" err="1">
                <a:latin typeface="+mn-lt"/>
              </a:rPr>
              <a:t>BitTorrent</a:t>
            </a:r>
            <a:r>
              <a:rPr lang="en-US" dirty="0">
                <a:latin typeface="+mn-lt"/>
              </a:rPr>
              <a:t>, </a:t>
            </a:r>
            <a:r>
              <a:rPr lang="en-US" dirty="0" err="1">
                <a:latin typeface="+mn-lt"/>
              </a:rPr>
              <a:t>eMule</a:t>
            </a:r>
            <a:r>
              <a:rPr lang="en-US" dirty="0">
                <a:latin typeface="+mn-lt"/>
              </a:rPr>
              <a:t>, ...)</a:t>
            </a:r>
          </a:p>
          <a:p>
            <a:r>
              <a:rPr lang="en-US" dirty="0">
                <a:latin typeface="+mn-lt"/>
              </a:rPr>
              <a:t>	Huge user base</a:t>
            </a:r>
          </a:p>
          <a:p>
            <a:r>
              <a:rPr lang="en-US" dirty="0">
                <a:latin typeface="+mn-lt"/>
              </a:rPr>
              <a:t>	P2P internet traffic estimated at 70% of total traffic</a:t>
            </a:r>
          </a:p>
          <a:p>
            <a:endParaRPr lang="en-US" dirty="0">
              <a:latin typeface="+mn-lt"/>
            </a:endParaRPr>
          </a:p>
          <a:p>
            <a:r>
              <a:rPr lang="en-US" b="1" dirty="0">
                <a:solidFill>
                  <a:srgbClr val="0033CC"/>
                </a:solidFill>
                <a:latin typeface="+mn-lt"/>
              </a:rPr>
              <a:t>New applications</a:t>
            </a:r>
          </a:p>
          <a:p>
            <a:pPr lvl="1">
              <a:buFontTx/>
              <a:buChar char="•"/>
            </a:pPr>
            <a:r>
              <a:rPr lang="en-US" dirty="0">
                <a:latin typeface="+mn-lt"/>
              </a:rPr>
              <a:t> Voice over IP (Skype)</a:t>
            </a:r>
          </a:p>
          <a:p>
            <a:pPr lvl="1">
              <a:buFontTx/>
              <a:buChar char="•"/>
            </a:pPr>
            <a:r>
              <a:rPr lang="en-US" dirty="0" smtClean="0">
                <a:latin typeface="+mn-lt"/>
              </a:rPr>
              <a:t> sharing </a:t>
            </a:r>
            <a:r>
              <a:rPr lang="en-US" dirty="0">
                <a:latin typeface="+mn-lt"/>
              </a:rPr>
              <a:t>computational power </a:t>
            </a:r>
            <a:r>
              <a:rPr lang="ja-JP" altLang="en-US" dirty="0">
                <a:latin typeface="+mn-lt"/>
              </a:rPr>
              <a:t>“</a:t>
            </a:r>
            <a:r>
              <a:rPr lang="en-US" altLang="ja-JP" dirty="0">
                <a:latin typeface="+mn-lt"/>
              </a:rPr>
              <a:t>desktop grids</a:t>
            </a:r>
            <a:r>
              <a:rPr lang="ja-JP" altLang="en-US" dirty="0">
                <a:latin typeface="+mn-lt"/>
              </a:rPr>
              <a:t>”</a:t>
            </a:r>
            <a:r>
              <a:rPr lang="en-US" altLang="ja-JP" dirty="0">
                <a:latin typeface="+mn-lt"/>
              </a:rPr>
              <a:t> (</a:t>
            </a:r>
            <a:r>
              <a:rPr lang="en-US" altLang="ja-JP" dirty="0" err="1">
                <a:latin typeface="+mn-lt"/>
              </a:rPr>
              <a:t>Folding@home</a:t>
            </a:r>
            <a:r>
              <a:rPr lang="en-US" altLang="ja-JP" dirty="0">
                <a:latin typeface="+mn-lt"/>
              </a:rPr>
              <a:t>)</a:t>
            </a:r>
          </a:p>
          <a:p>
            <a:endParaRPr lang="en-US" dirty="0">
              <a:latin typeface="+mn-lt"/>
            </a:endParaRPr>
          </a:p>
          <a:p>
            <a:r>
              <a:rPr lang="en-US" b="1" dirty="0">
                <a:solidFill>
                  <a:srgbClr val="0033CC"/>
                </a:solidFill>
                <a:latin typeface="+mn-lt"/>
              </a:rPr>
              <a:t>Benefits</a:t>
            </a:r>
          </a:p>
          <a:p>
            <a:pPr lvl="1">
              <a:buFontTx/>
              <a:buChar char="•"/>
            </a:pPr>
            <a:r>
              <a:rPr lang="en-US" dirty="0">
                <a:latin typeface="+mn-lt"/>
              </a:rPr>
              <a:t> resources grow with number of users</a:t>
            </a:r>
          </a:p>
          <a:p>
            <a:pPr lvl="1">
              <a:buFontTx/>
              <a:buChar char="•"/>
            </a:pPr>
            <a:r>
              <a:rPr lang="en-US" dirty="0">
                <a:latin typeface="+mn-lt"/>
              </a:rPr>
              <a:t> better scaling </a:t>
            </a:r>
            <a:r>
              <a:rPr lang="en-US" dirty="0" err="1">
                <a:latin typeface="+mn-lt"/>
              </a:rPr>
              <a:t>behaviour</a:t>
            </a:r>
            <a:endParaRPr lang="en-US" dirty="0">
              <a:latin typeface="+mn-lt"/>
            </a:endParaRPr>
          </a:p>
          <a:p>
            <a:pPr lvl="1">
              <a:buFontTx/>
              <a:buChar char="•"/>
            </a:pPr>
            <a:r>
              <a:rPr lang="en-US" dirty="0">
                <a:latin typeface="+mn-lt"/>
              </a:rPr>
              <a:t> better robustness (no central servers)</a:t>
            </a:r>
          </a:p>
        </p:txBody>
      </p:sp>
      <p:pic>
        <p:nvPicPr>
          <p:cNvPr id="33798" name="Picture 6" descr="best-p2p.jpg"/>
          <p:cNvPicPr>
            <a:picLocks noChangeAspect="1"/>
          </p:cNvPicPr>
          <p:nvPr/>
        </p:nvPicPr>
        <p:blipFill>
          <a:blip r:embed="rId3"/>
          <a:srcRect/>
          <a:stretch>
            <a:fillRect/>
          </a:stretch>
        </p:blipFill>
        <p:spPr bwMode="auto">
          <a:xfrm>
            <a:off x="6246813" y="3810000"/>
            <a:ext cx="3219450" cy="2806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2"/>
          <p:cNvSpPr>
            <a:spLocks noGrp="1"/>
          </p:cNvSpPr>
          <p:nvPr>
            <p:ph type="sldNum" sz="quarter" idx="10"/>
          </p:nvPr>
        </p:nvSpPr>
        <p:spPr>
          <a:noFill/>
        </p:spPr>
        <p:txBody>
          <a:bodyPr/>
          <a:lstStyle/>
          <a:p>
            <a:fld id="{DC391330-861C-450D-AF44-3D10E97CD1B7}" type="slidenum">
              <a:rPr lang="en-US">
                <a:latin typeface="+mn-lt"/>
              </a:rPr>
              <a:pPr/>
              <a:t>9</a:t>
            </a:fld>
            <a:endParaRPr lang="en-US">
              <a:latin typeface="+mn-lt"/>
            </a:endParaRPr>
          </a:p>
        </p:txBody>
      </p:sp>
      <p:pic>
        <p:nvPicPr>
          <p:cNvPr id="35842" name="Picture 8" descr="emergency"/>
          <p:cNvPicPr>
            <a:picLocks noGrp="1" noChangeAspect="1" noChangeArrowheads="1"/>
          </p:cNvPicPr>
          <p:nvPr>
            <p:ph/>
          </p:nvPr>
        </p:nvPicPr>
        <p:blipFill>
          <a:blip r:embed="rId3"/>
          <a:srcRect/>
          <a:stretch>
            <a:fillRect/>
          </a:stretch>
        </p:blipFill>
        <p:spPr>
          <a:xfrm>
            <a:off x="2719388" y="3987800"/>
            <a:ext cx="6048375" cy="2870200"/>
          </a:xfrm>
          <a:noFill/>
        </p:spPr>
      </p:pic>
      <p:sp>
        <p:nvSpPr>
          <p:cNvPr id="35843" name="Text Box 2"/>
          <p:cNvSpPr txBox="1">
            <a:spLocks noChangeArrowheads="1"/>
          </p:cNvSpPr>
          <p:nvPr/>
        </p:nvSpPr>
        <p:spPr bwMode="auto">
          <a:xfrm>
            <a:off x="6757988" y="0"/>
            <a:ext cx="2966710" cy="584775"/>
          </a:xfrm>
          <a:prstGeom prst="rect">
            <a:avLst/>
          </a:prstGeom>
          <a:noFill/>
          <a:ln w="12700">
            <a:noFill/>
            <a:miter lim="800000"/>
            <a:headEnd type="none" w="sm" len="sm"/>
            <a:tailEnd type="none" w="sm" len="sm"/>
          </a:ln>
        </p:spPr>
        <p:txBody>
          <a:bodyPr wrap="none">
            <a:spAutoFit/>
          </a:bodyPr>
          <a:lstStyle/>
          <a:p>
            <a:pPr marL="457200" indent="-457200">
              <a:buFontTx/>
              <a:buAutoNum type="arabicPeriod"/>
            </a:pPr>
            <a:r>
              <a:rPr lang="en-US" sz="1600">
                <a:latin typeface="+mn-lt"/>
              </a:rPr>
              <a:t>Definitions and terminology</a:t>
            </a:r>
          </a:p>
          <a:p>
            <a:pPr marL="914400" lvl="1" indent="-457200"/>
            <a:r>
              <a:rPr lang="en-US" sz="1600">
                <a:solidFill>
                  <a:schemeClr val="hlink"/>
                </a:solidFill>
                <a:latin typeface="+mn-lt"/>
              </a:rPr>
              <a:t>2.	Examples</a:t>
            </a:r>
          </a:p>
        </p:txBody>
      </p:sp>
      <p:sp>
        <p:nvSpPr>
          <p:cNvPr id="35844" name="Text Box 3"/>
          <p:cNvSpPr txBox="1">
            <a:spLocks noChangeArrowheads="1"/>
          </p:cNvSpPr>
          <p:nvPr/>
        </p:nvSpPr>
        <p:spPr bwMode="auto">
          <a:xfrm>
            <a:off x="271463" y="-6350"/>
            <a:ext cx="4514697" cy="461665"/>
          </a:xfrm>
          <a:prstGeom prst="rect">
            <a:avLst/>
          </a:prstGeom>
          <a:noFill/>
          <a:ln w="9525">
            <a:noFill/>
            <a:miter lim="800000"/>
            <a:headEnd/>
            <a:tailEnd/>
          </a:ln>
        </p:spPr>
        <p:txBody>
          <a:bodyPr wrap="none">
            <a:spAutoFit/>
          </a:bodyPr>
          <a:lstStyle/>
          <a:p>
            <a:pPr marL="457200" indent="-457200"/>
            <a:r>
              <a:rPr lang="en-US" sz="2400" b="1">
                <a:latin typeface="+mn-lt"/>
              </a:rPr>
              <a:t>Mobile and ubiquitous computing</a:t>
            </a:r>
            <a:endParaRPr lang="en-US" sz="2400">
              <a:solidFill>
                <a:schemeClr val="bg2"/>
              </a:solidFill>
              <a:latin typeface="+mn-lt"/>
            </a:endParaRPr>
          </a:p>
        </p:txBody>
      </p:sp>
      <p:sp>
        <p:nvSpPr>
          <p:cNvPr id="35845" name="Rectangle 4"/>
          <p:cNvSpPr>
            <a:spLocks noChangeArrowheads="1"/>
          </p:cNvSpPr>
          <p:nvPr/>
        </p:nvSpPr>
        <p:spPr bwMode="auto">
          <a:xfrm>
            <a:off x="0" y="629593"/>
            <a:ext cx="184731" cy="461665"/>
          </a:xfrm>
          <a:prstGeom prst="rect">
            <a:avLst/>
          </a:prstGeom>
          <a:noFill/>
          <a:ln w="12700">
            <a:noFill/>
            <a:miter lim="800000"/>
            <a:headEnd type="none" w="sm" len="sm"/>
            <a:tailEnd type="none" w="sm" len="sm"/>
          </a:ln>
        </p:spPr>
        <p:txBody>
          <a:bodyPr wrap="none" anchor="ctr">
            <a:spAutoFit/>
          </a:bodyPr>
          <a:lstStyle/>
          <a:p>
            <a:endParaRPr lang="nl-BE" sz="2400">
              <a:latin typeface="+mn-lt"/>
            </a:endParaRPr>
          </a:p>
        </p:txBody>
      </p:sp>
      <p:sp>
        <p:nvSpPr>
          <p:cNvPr id="35846" name="Text Box 5"/>
          <p:cNvSpPr txBox="1">
            <a:spLocks noChangeArrowheads="1"/>
          </p:cNvSpPr>
          <p:nvPr/>
        </p:nvSpPr>
        <p:spPr bwMode="auto">
          <a:xfrm>
            <a:off x="414338" y="549275"/>
            <a:ext cx="7748916" cy="3785652"/>
          </a:xfrm>
          <a:prstGeom prst="rect">
            <a:avLst/>
          </a:prstGeom>
          <a:noFill/>
          <a:ln w="12700">
            <a:noFill/>
            <a:miter lim="800000"/>
            <a:headEnd type="none" w="sm" len="sm"/>
            <a:tailEnd type="none" w="sm" len="sm"/>
          </a:ln>
        </p:spPr>
        <p:txBody>
          <a:bodyPr wrap="none">
            <a:spAutoFit/>
          </a:bodyPr>
          <a:lstStyle/>
          <a:p>
            <a:r>
              <a:rPr lang="en-US" b="1">
                <a:solidFill>
                  <a:srgbClr val="0033CC"/>
                </a:solidFill>
                <a:latin typeface="+mn-lt"/>
              </a:rPr>
              <a:t>Nomadic scenarios</a:t>
            </a:r>
          </a:p>
          <a:p>
            <a:r>
              <a:rPr lang="en-US" b="1">
                <a:solidFill>
                  <a:srgbClr val="0033CC"/>
                </a:solidFill>
                <a:latin typeface="+mn-lt"/>
              </a:rPr>
              <a:t>	</a:t>
            </a:r>
            <a:r>
              <a:rPr lang="en-US">
                <a:latin typeface="+mn-lt"/>
              </a:rPr>
              <a:t>access guaranteed on other locations</a:t>
            </a:r>
          </a:p>
          <a:p>
            <a:r>
              <a:rPr lang="en-US">
                <a:latin typeface="+mn-lt"/>
              </a:rPr>
              <a:t>	(e.g. traveller accessing remote content, using local peripherals)</a:t>
            </a:r>
          </a:p>
          <a:p>
            <a:r>
              <a:rPr lang="en-US" b="1">
                <a:solidFill>
                  <a:srgbClr val="0033CC"/>
                </a:solidFill>
                <a:latin typeface="+mn-lt"/>
              </a:rPr>
              <a:t>Mobile scenarios</a:t>
            </a:r>
          </a:p>
          <a:p>
            <a:r>
              <a:rPr lang="en-US" b="1">
                <a:solidFill>
                  <a:srgbClr val="0033CC"/>
                </a:solidFill>
                <a:latin typeface="+mn-lt"/>
              </a:rPr>
              <a:t>	</a:t>
            </a:r>
            <a:r>
              <a:rPr lang="en-US">
                <a:latin typeface="+mn-lt"/>
              </a:rPr>
              <a:t>mobility (=moving user) support for applications </a:t>
            </a:r>
          </a:p>
          <a:p>
            <a:r>
              <a:rPr lang="en-US">
                <a:latin typeface="+mn-lt"/>
              </a:rPr>
              <a:t>	(e.g. taking location into account)</a:t>
            </a:r>
          </a:p>
          <a:p>
            <a:r>
              <a:rPr lang="en-US" b="1">
                <a:solidFill>
                  <a:srgbClr val="0033CC"/>
                </a:solidFill>
                <a:latin typeface="+mn-lt"/>
              </a:rPr>
              <a:t>Ubiquitous computing scenarios</a:t>
            </a:r>
          </a:p>
          <a:p>
            <a:r>
              <a:rPr lang="en-US" b="1">
                <a:solidFill>
                  <a:srgbClr val="0033CC"/>
                </a:solidFill>
                <a:latin typeface="+mn-lt"/>
              </a:rPr>
              <a:t>	</a:t>
            </a:r>
            <a:r>
              <a:rPr lang="en-US">
                <a:latin typeface="+mn-lt"/>
              </a:rPr>
              <a:t>application fed with sensor info, steers actuators </a:t>
            </a:r>
          </a:p>
          <a:p>
            <a:r>
              <a:rPr lang="en-US">
                <a:latin typeface="+mn-lt"/>
              </a:rPr>
              <a:t>	(e.g. cleaning robot)</a:t>
            </a:r>
            <a:endParaRPr lang="en-US">
              <a:solidFill>
                <a:srgbClr val="0033CC"/>
              </a:solidFill>
              <a:latin typeface="+mn-lt"/>
            </a:endParaRPr>
          </a:p>
          <a:p>
            <a:r>
              <a:rPr lang="en-US" b="1">
                <a:solidFill>
                  <a:srgbClr val="0033CC"/>
                </a:solidFill>
                <a:latin typeface="+mn-lt"/>
              </a:rPr>
              <a:t>Ad-hoc scenarios</a:t>
            </a:r>
          </a:p>
          <a:p>
            <a:r>
              <a:rPr lang="en-US" b="1">
                <a:solidFill>
                  <a:srgbClr val="0033CC"/>
                </a:solidFill>
                <a:latin typeface="+mn-lt"/>
              </a:rPr>
              <a:t>	</a:t>
            </a:r>
            <a:r>
              <a:rPr lang="en-US">
                <a:latin typeface="+mn-lt"/>
              </a:rPr>
              <a:t>rapid deployment of infrastructure </a:t>
            </a:r>
          </a:p>
          <a:p>
            <a:r>
              <a:rPr lang="en-US">
                <a:latin typeface="+mn-lt"/>
              </a:rPr>
              <a:t>	(often emergency/military scenarios)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97-98_Chapter_9-Optimizatio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Arial" pitchFamily="-112"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Arial" pitchFamily="-112" charset="0"/>
          </a:defRPr>
        </a:defPPr>
      </a:lstStyle>
    </a:lnDef>
  </a:objectDefaults>
  <a:extraClrSchemeLst>
    <a:extraClrScheme>
      <a:clrScheme name="97-98_Chapter_9-Optimiz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97-98_Chapter_9-Optimiz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97-98_Chapter_9-Optimiz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97-98_Chapter_9-Optimiz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97-98_Chapter_9-Optimiz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97-98_Chapter_9-Optimiz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97-98_Chapter_9-Optimiz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86</TotalTime>
  <Pages>1</Pages>
  <Words>2924</Words>
  <Application>Microsoft Office PowerPoint</Application>
  <PresentationFormat>Custom</PresentationFormat>
  <Paragraphs>1252</Paragraphs>
  <Slides>70</Slides>
  <Notes>65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72" baseType="lpstr">
      <vt:lpstr>97-98_Chapter_9-Optimization</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Scalability</vt:lpstr>
      <vt:lpstr>Vertical Scalability</vt:lpstr>
      <vt:lpstr>Horizontal Scalability</vt:lpstr>
      <vt:lpstr>High Availability</vt:lpstr>
      <vt:lpstr>CAP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Cursus slides</dc:title>
  <dc:creator>University of Ghent</dc:creator>
  <cp:lastModifiedBy>fdeturck</cp:lastModifiedBy>
  <cp:revision>335</cp:revision>
  <cp:lastPrinted>2009-09-17T13:54:19Z</cp:lastPrinted>
  <dcterms:created xsi:type="dcterms:W3CDTF">2012-09-19T08:28:35Z</dcterms:created>
  <dcterms:modified xsi:type="dcterms:W3CDTF">2014-09-22T16:02:47Z</dcterms:modified>
</cp:coreProperties>
</file>