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90" r:id="rId2"/>
    <p:sldId id="384" r:id="rId3"/>
    <p:sldId id="389" r:id="rId4"/>
    <p:sldId id="291" r:id="rId5"/>
    <p:sldId id="292" r:id="rId6"/>
    <p:sldId id="294" r:id="rId7"/>
    <p:sldId id="301" r:id="rId8"/>
    <p:sldId id="300" r:id="rId9"/>
    <p:sldId id="302" r:id="rId10"/>
    <p:sldId id="304" r:id="rId11"/>
    <p:sldId id="303" r:id="rId12"/>
    <p:sldId id="390" r:id="rId13"/>
    <p:sldId id="308" r:id="rId14"/>
    <p:sldId id="307" r:id="rId15"/>
    <p:sldId id="325" r:id="rId16"/>
    <p:sldId id="324" r:id="rId17"/>
    <p:sldId id="326" r:id="rId18"/>
    <p:sldId id="310" r:id="rId19"/>
    <p:sldId id="391" r:id="rId20"/>
    <p:sldId id="327" r:id="rId21"/>
    <p:sldId id="328" r:id="rId22"/>
    <p:sldId id="330" r:id="rId23"/>
    <p:sldId id="331" r:id="rId24"/>
    <p:sldId id="334" r:id="rId25"/>
    <p:sldId id="336" r:id="rId26"/>
    <p:sldId id="335" r:id="rId27"/>
    <p:sldId id="337" r:id="rId28"/>
    <p:sldId id="339" r:id="rId29"/>
    <p:sldId id="340" r:id="rId30"/>
    <p:sldId id="342" r:id="rId31"/>
    <p:sldId id="343" r:id="rId32"/>
    <p:sldId id="341" r:id="rId33"/>
    <p:sldId id="333" r:id="rId34"/>
    <p:sldId id="344" r:id="rId35"/>
    <p:sldId id="345" r:id="rId36"/>
    <p:sldId id="346" r:id="rId37"/>
    <p:sldId id="347" r:id="rId38"/>
    <p:sldId id="332" r:id="rId39"/>
    <p:sldId id="348" r:id="rId40"/>
    <p:sldId id="349" r:id="rId41"/>
    <p:sldId id="350" r:id="rId42"/>
    <p:sldId id="351" r:id="rId43"/>
    <p:sldId id="355" r:id="rId44"/>
    <p:sldId id="356" r:id="rId45"/>
    <p:sldId id="357" r:id="rId46"/>
    <p:sldId id="358" r:id="rId47"/>
    <p:sldId id="359" r:id="rId48"/>
    <p:sldId id="352" r:id="rId49"/>
    <p:sldId id="353" r:id="rId50"/>
    <p:sldId id="354" r:id="rId51"/>
    <p:sldId id="360" r:id="rId52"/>
    <p:sldId id="361" r:id="rId53"/>
    <p:sldId id="362" r:id="rId54"/>
    <p:sldId id="363" r:id="rId55"/>
    <p:sldId id="364" r:id="rId56"/>
    <p:sldId id="365" r:id="rId57"/>
    <p:sldId id="371" r:id="rId58"/>
    <p:sldId id="366" r:id="rId59"/>
    <p:sldId id="367" r:id="rId60"/>
    <p:sldId id="368" r:id="rId61"/>
    <p:sldId id="370" r:id="rId62"/>
    <p:sldId id="372" r:id="rId63"/>
    <p:sldId id="385" r:id="rId64"/>
    <p:sldId id="392" r:id="rId65"/>
    <p:sldId id="386" r:id="rId66"/>
    <p:sldId id="373" r:id="rId67"/>
    <p:sldId id="375" r:id="rId68"/>
    <p:sldId id="376" r:id="rId69"/>
    <p:sldId id="377" r:id="rId70"/>
    <p:sldId id="378" r:id="rId71"/>
    <p:sldId id="387" r:id="rId72"/>
    <p:sldId id="388" r:id="rId73"/>
    <p:sldId id="393" r:id="rId74"/>
    <p:sldId id="394" r:id="rId75"/>
    <p:sldId id="395" r:id="rId76"/>
    <p:sldId id="39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70696" autoAdjust="0"/>
  </p:normalViewPr>
  <p:slideViewPr>
    <p:cSldViewPr snapToObjects="1">
      <p:cViewPr varScale="1">
        <p:scale>
          <a:sx n="82" d="100"/>
          <a:sy n="82" d="100"/>
        </p:scale>
        <p:origin x="-2454" y="-78"/>
      </p:cViewPr>
      <p:guideLst>
        <p:guide orient="horz" pos="1579"/>
        <p:guide pos="1090"/>
      </p:guideLst>
    </p:cSldViewPr>
  </p:slideViewPr>
  <p:notesTextViewPr>
    <p:cViewPr>
      <p:scale>
        <a:sx n="75" d="100"/>
        <a:sy n="75"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23CB3-9FA1-4833-9169-BF50E49E857F}" type="datetimeFigureOut">
              <a:rPr lang="en-US" smtClean="0"/>
              <a:t>10/28/2014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8887B-CEB8-4B81-97C2-F530BB174B11}" type="slidenum">
              <a:rPr lang="en-US" smtClean="0"/>
              <a:t>‹#›</a:t>
            </a:fld>
            <a:endParaRPr lang="en-US"/>
          </a:p>
        </p:txBody>
      </p:sp>
    </p:spTree>
    <p:extLst>
      <p:ext uri="{BB962C8B-B14F-4D97-AF65-F5344CB8AC3E}">
        <p14:creationId xmlns:p14="http://schemas.microsoft.com/office/powerpoint/2010/main" val="99273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a:t>
            </a:fld>
            <a:endParaRPr lang="en-US"/>
          </a:p>
        </p:txBody>
      </p:sp>
    </p:spTree>
    <p:extLst>
      <p:ext uri="{BB962C8B-B14F-4D97-AF65-F5344CB8AC3E}">
        <p14:creationId xmlns:p14="http://schemas.microsoft.com/office/powerpoint/2010/main" val="10594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counter = points to the next instruction to be executed</a:t>
            </a:r>
          </a:p>
          <a:p>
            <a:endParaRPr lang="en-US"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13</a:t>
            </a:fld>
            <a:endParaRPr lang="en-US"/>
          </a:p>
        </p:txBody>
      </p:sp>
    </p:spTree>
    <p:extLst>
      <p:ext uri="{BB962C8B-B14F-4D97-AF65-F5344CB8AC3E}">
        <p14:creationId xmlns:p14="http://schemas.microsoft.com/office/powerpoint/2010/main" val="268603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14</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t>
            </a:r>
            <a:r>
              <a:rPr lang="en-US" baseline="0" dirty="0" smtClean="0"/>
              <a:t> = Stack Pointer (points to the top of the stack)</a:t>
            </a:r>
          </a:p>
          <a:p>
            <a:r>
              <a:rPr lang="en-US" baseline="0" dirty="0" smtClean="0"/>
              <a:t>PC = Program Counter (points to the current or next instruction to be executed)</a:t>
            </a:r>
          </a:p>
          <a:p>
            <a:r>
              <a:rPr lang="en-US" baseline="0" dirty="0" smtClean="0"/>
              <a:t>EAX = General purpose register</a:t>
            </a:r>
          </a:p>
          <a:p>
            <a:endParaRPr lang="en-US" baseline="0" dirty="0" smtClean="0"/>
          </a:p>
          <a:p>
            <a:r>
              <a:rPr lang="en-US" baseline="0" dirty="0" smtClean="0"/>
              <a:t>PID = Process identifier (unique ID to identify each process running on the OS)</a:t>
            </a:r>
          </a:p>
          <a:p>
            <a:r>
              <a:rPr lang="en-US" baseline="0" dirty="0" smtClean="0"/>
              <a:t>UID = User identifier (unique ID per user)</a:t>
            </a:r>
          </a:p>
          <a:p>
            <a:r>
              <a:rPr lang="en-US" baseline="0" dirty="0" smtClean="0"/>
              <a:t>GID = Group identifier (unique ID per group of users)</a:t>
            </a:r>
          </a:p>
          <a:p>
            <a:endParaRPr lang="en-US" baseline="0" dirty="0" smtClean="0"/>
          </a:p>
          <a:p>
            <a:r>
              <a:rPr lang="en-US" b="1" baseline="0" dirty="0" smtClean="0"/>
              <a:t>Thread = Register state (including program counter and stack pointer) + stack</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15</a:t>
            </a:fld>
            <a:endParaRPr lang="en-US"/>
          </a:p>
        </p:txBody>
      </p:sp>
    </p:spTree>
    <p:extLst>
      <p:ext uri="{BB962C8B-B14F-4D97-AF65-F5344CB8AC3E}">
        <p14:creationId xmlns:p14="http://schemas.microsoft.com/office/powerpoint/2010/main" val="115511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t>
            </a:r>
            <a:r>
              <a:rPr lang="en-US" baseline="0" dirty="0" smtClean="0"/>
              <a:t> = Stack Pointer (points to the top of the stack)</a:t>
            </a:r>
          </a:p>
          <a:p>
            <a:r>
              <a:rPr lang="en-US" baseline="0" dirty="0" smtClean="0"/>
              <a:t>PC = Program Counter (points to the current or next instruction to be executed)</a:t>
            </a:r>
          </a:p>
          <a:p>
            <a:r>
              <a:rPr lang="en-US" baseline="0" dirty="0" smtClean="0"/>
              <a:t>EAX = General purpose register</a:t>
            </a:r>
          </a:p>
          <a:p>
            <a:endParaRPr lang="en-US" baseline="0" dirty="0" smtClean="0"/>
          </a:p>
          <a:p>
            <a:r>
              <a:rPr lang="en-US" baseline="0" dirty="0" smtClean="0"/>
              <a:t>PID = Process identifier (unique ID to identify each process running on the OS)</a:t>
            </a:r>
          </a:p>
          <a:p>
            <a:r>
              <a:rPr lang="en-US" baseline="0" dirty="0" smtClean="0"/>
              <a:t>UID = User identifier (unique ID per user)</a:t>
            </a:r>
          </a:p>
          <a:p>
            <a:r>
              <a:rPr lang="en-US" baseline="0" dirty="0" smtClean="0"/>
              <a:t>GID = Group identifier (unique ID per group of users)</a:t>
            </a:r>
          </a:p>
          <a:p>
            <a:endParaRPr lang="en-US" baseline="0" dirty="0" smtClean="0"/>
          </a:p>
          <a:p>
            <a:r>
              <a:rPr lang="en-US" b="1" baseline="0" dirty="0" smtClean="0"/>
              <a:t>Thread = Register state (including program counter and stack pointer) + stack</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16</a:t>
            </a:fld>
            <a:endParaRPr lang="en-US"/>
          </a:p>
        </p:txBody>
      </p:sp>
    </p:spTree>
    <p:extLst>
      <p:ext uri="{BB962C8B-B14F-4D97-AF65-F5344CB8AC3E}">
        <p14:creationId xmlns:p14="http://schemas.microsoft.com/office/powerpoint/2010/main" val="1155117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 and (2), the order of </a:t>
            </a:r>
            <a:r>
              <a:rPr lang="en-US" dirty="0" err="1" smtClean="0"/>
              <a:t>do_one_thing</a:t>
            </a:r>
            <a:r>
              <a:rPr lang="en-US" dirty="0" smtClean="0"/>
              <a:t>()</a:t>
            </a:r>
            <a:r>
              <a:rPr lang="en-US" baseline="0" dirty="0" smtClean="0"/>
              <a:t> and </a:t>
            </a:r>
            <a:r>
              <a:rPr lang="en-US" baseline="0" dirty="0" err="1" smtClean="0"/>
              <a:t>do_another_thing</a:t>
            </a:r>
            <a:r>
              <a:rPr lang="en-US" baseline="0" dirty="0" smtClean="0"/>
              <a:t>() is interchanged.  This will not change the outcome of the </a:t>
            </a:r>
            <a:r>
              <a:rPr lang="en-US" baseline="0" dirty="0" err="1" smtClean="0"/>
              <a:t>do_wrap_up</a:t>
            </a:r>
            <a:r>
              <a:rPr lang="en-US" baseline="0" dirty="0" smtClean="0"/>
              <a:t> routine.</a:t>
            </a:r>
          </a:p>
          <a:p>
            <a:r>
              <a:rPr lang="en-US" baseline="0" dirty="0" smtClean="0"/>
              <a:t>In (3), so-called time division multiplexing is used to allot a certain amount of time to each of the threads before the other is again considered.  On a single processor, it will appear that both threads are progressing simultaneously.</a:t>
            </a:r>
          </a:p>
          <a:p>
            <a:r>
              <a:rPr lang="en-US" baseline="0" dirty="0" smtClean="0"/>
              <a:t>In (4), the execution of </a:t>
            </a:r>
            <a:r>
              <a:rPr lang="en-US" baseline="0" dirty="0" err="1" smtClean="0"/>
              <a:t>do_one_thing</a:t>
            </a:r>
            <a:r>
              <a:rPr lang="en-US" baseline="0" dirty="0" smtClean="0"/>
              <a:t> and </a:t>
            </a:r>
            <a:r>
              <a:rPr lang="en-US" baseline="0" dirty="0" err="1" smtClean="0"/>
              <a:t>do_another_thing</a:t>
            </a:r>
            <a:r>
              <a:rPr lang="en-US" baseline="0" dirty="0" smtClean="0"/>
              <a:t> overlaps by scheduling the different threads on different CPUs, thus exploiting parallelism inside the program.</a:t>
            </a:r>
          </a:p>
        </p:txBody>
      </p:sp>
      <p:sp>
        <p:nvSpPr>
          <p:cNvPr id="4" name="Slide Number Placeholder 3"/>
          <p:cNvSpPr>
            <a:spLocks noGrp="1"/>
          </p:cNvSpPr>
          <p:nvPr>
            <p:ph type="sldNum" sz="quarter" idx="10"/>
          </p:nvPr>
        </p:nvSpPr>
        <p:spPr/>
        <p:txBody>
          <a:bodyPr/>
          <a:lstStyle/>
          <a:p>
            <a:fld id="{2108887B-CEB8-4B81-97C2-F530BB174B11}" type="slidenum">
              <a:rPr lang="en-US" smtClean="0"/>
              <a:t>18</a:t>
            </a:fld>
            <a:endParaRPr lang="en-US"/>
          </a:p>
        </p:txBody>
      </p:sp>
    </p:spTree>
    <p:extLst>
      <p:ext uri="{BB962C8B-B14F-4D97-AF65-F5344CB8AC3E}">
        <p14:creationId xmlns:p14="http://schemas.microsoft.com/office/powerpoint/2010/main" val="4088387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21</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23</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28</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29</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30</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Moore’s law is still valid today</a:t>
            </a:r>
            <a:r>
              <a:rPr lang="en-US" baseline="0" dirty="0" smtClean="0"/>
              <a:t> (and is project to remain valid until at least 2020), the power of a single CPU chip has progressed mainly by incorporating more and more CPU cores, rather than increasing the speed of a single core.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a:t>
            </a:fld>
            <a:endParaRPr lang="en-US"/>
          </a:p>
        </p:txBody>
      </p:sp>
    </p:spTree>
    <p:extLst>
      <p:ext uri="{BB962C8B-B14F-4D97-AF65-F5344CB8AC3E}">
        <p14:creationId xmlns:p14="http://schemas.microsoft.com/office/powerpoint/2010/main" val="2048943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31</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34</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35</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36</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37</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38</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39</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messages is an</a:t>
            </a:r>
            <a:r>
              <a:rPr lang="en-US" baseline="0" dirty="0" smtClean="0"/>
              <a:t> array containing char* pointers, that has been initialized to NULL by the master thread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40</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messages is an</a:t>
            </a:r>
            <a:r>
              <a:rPr lang="en-US" baseline="0" dirty="0" smtClean="0"/>
              <a:t> array containing char* pointers, that has been initialized to NULL by the master thread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41</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messages is an</a:t>
            </a:r>
            <a:r>
              <a:rPr lang="en-US" baseline="0" dirty="0" smtClean="0"/>
              <a:t> array containing char* pointers, that has been initialized to NULL by the master thread.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42</a:t>
            </a:fld>
            <a:endParaRPr lang="en-US"/>
          </a:p>
        </p:txBody>
      </p:sp>
    </p:spTree>
    <p:extLst>
      <p:ext uri="{BB962C8B-B14F-4D97-AF65-F5344CB8AC3E}">
        <p14:creationId xmlns:p14="http://schemas.microsoft.com/office/powerpoint/2010/main" val="269795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pitchFamily="-112" charset="-128"/>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i="1">
                <a:solidFill>
                  <a:srgbClr val="5F5F5F"/>
                </a:solidFill>
                <a:latin typeface="Arial" charset="0"/>
                <a:ea typeface="ＭＳ Ｐゴシック" pitchFamily="-112" charset="-128"/>
              </a:defRPr>
            </a:lvl1pPr>
            <a:lvl2pPr marL="742950" indent="-285750" defTabSz="957263" eaLnBrk="0" hangingPunct="0">
              <a:defRPr sz="2400" i="1">
                <a:solidFill>
                  <a:srgbClr val="5F5F5F"/>
                </a:solidFill>
                <a:latin typeface="Arial" charset="0"/>
                <a:ea typeface="ＭＳ Ｐゴシック" pitchFamily="-112" charset="-128"/>
              </a:defRPr>
            </a:lvl2pPr>
            <a:lvl3pPr marL="1143000" indent="-228600" defTabSz="957263" eaLnBrk="0" hangingPunct="0">
              <a:defRPr sz="2400" i="1">
                <a:solidFill>
                  <a:srgbClr val="5F5F5F"/>
                </a:solidFill>
                <a:latin typeface="Arial" charset="0"/>
                <a:ea typeface="ＭＳ Ｐゴシック" pitchFamily="-112" charset="-128"/>
              </a:defRPr>
            </a:lvl3pPr>
            <a:lvl4pPr marL="1600200" indent="-228600" defTabSz="957263" eaLnBrk="0" hangingPunct="0">
              <a:defRPr sz="2400" i="1">
                <a:solidFill>
                  <a:srgbClr val="5F5F5F"/>
                </a:solidFill>
                <a:latin typeface="Arial" charset="0"/>
                <a:ea typeface="ＭＳ Ｐゴシック" pitchFamily="-112" charset="-128"/>
              </a:defRPr>
            </a:lvl4pPr>
            <a:lvl5pPr marL="2057400" indent="-228600" defTabSz="957263" eaLnBrk="0" hangingPunct="0">
              <a:defRPr sz="2400" i="1">
                <a:solidFill>
                  <a:srgbClr val="5F5F5F"/>
                </a:solidFill>
                <a:latin typeface="Arial" charset="0"/>
                <a:ea typeface="ＭＳ Ｐゴシック" pitchFamily="-112" charset="-128"/>
              </a:defRPr>
            </a:lvl5pPr>
            <a:lvl6pPr marL="2514600" indent="-228600" algn="ctr" defTabSz="957263"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6pPr>
            <a:lvl7pPr marL="2971800" indent="-228600" algn="ctr" defTabSz="957263"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7pPr>
            <a:lvl8pPr marL="3429000" indent="-228600" algn="ctr" defTabSz="957263"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8pPr>
            <a:lvl9pPr marL="3886200" indent="-228600" algn="ctr" defTabSz="957263"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9pPr>
          </a:lstStyle>
          <a:p>
            <a:pPr eaLnBrk="1" hangingPunct="1"/>
            <a:fld id="{57C21D79-06DE-4F3A-B694-E51006D182DF}" type="slidenum">
              <a:rPr lang="nl-NL" sz="1300" i="0" smtClean="0">
                <a:solidFill>
                  <a:schemeClr val="tx1"/>
                </a:solidFill>
                <a:latin typeface="Times New Roman" pitchFamily="-112" charset="0"/>
              </a:rPr>
              <a:pPr eaLnBrk="1" hangingPunct="1"/>
              <a:t>5</a:t>
            </a:fld>
            <a:endParaRPr lang="nl-NL" sz="1300" i="0" smtClean="0">
              <a:solidFill>
                <a:schemeClr val="tx1"/>
              </a:solidFill>
              <a:latin typeface="Times New Roman" pitchFamily="-112" charset="0"/>
            </a:endParaRPr>
          </a:p>
        </p:txBody>
      </p:sp>
      <p:sp>
        <p:nvSpPr>
          <p:cNvPr id="2" name="Footer Placeholder 1"/>
          <p:cNvSpPr>
            <a:spLocks noGrp="1"/>
          </p:cNvSpPr>
          <p:nvPr>
            <p:ph type="ftr" sz="quarter" idx="10"/>
          </p:nvPr>
        </p:nvSpPr>
        <p:spPr/>
        <p:txBody>
          <a:bodyPr/>
          <a:lstStyle/>
          <a:p>
            <a:pPr lvl="0"/>
            <a:endParaRPr lang="nl-B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smtClean="0">
                <a:solidFill>
                  <a:schemeClr val="tx1"/>
                </a:solidFill>
                <a:effectLst/>
                <a:latin typeface="+mn-lt"/>
                <a:ea typeface="+mn-ea"/>
                <a:cs typeface="+mn-cs"/>
              </a:rPr>
              <a:t>From:</a:t>
            </a:r>
            <a:r>
              <a:rPr lang="en-US" sz="1200" kern="1200" baseline="0" dirty="0" smtClean="0">
                <a:solidFill>
                  <a:schemeClr val="tx1"/>
                </a:solidFill>
                <a:effectLst/>
                <a:latin typeface="+mn-lt"/>
                <a:ea typeface="+mn-ea"/>
                <a:cs typeface="+mn-cs"/>
              </a:rPr>
              <a:t> “The little book of semaphores”:</a:t>
            </a:r>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The Dining Philosophers Problem was proposed by </a:t>
            </a:r>
            <a:r>
              <a:rPr lang="en-US" sz="1200" kern="1200" dirty="0" err="1" smtClean="0">
                <a:solidFill>
                  <a:schemeClr val="tx1"/>
                </a:solidFill>
                <a:effectLst/>
                <a:latin typeface="+mn-lt"/>
                <a:ea typeface="+mn-ea"/>
                <a:cs typeface="+mn-cs"/>
              </a:rPr>
              <a:t>Dijkstra</a:t>
            </a:r>
            <a:r>
              <a:rPr lang="en-US" sz="1200" kern="1200" dirty="0" smtClean="0">
                <a:solidFill>
                  <a:schemeClr val="tx1"/>
                </a:solidFill>
                <a:effectLst/>
                <a:latin typeface="+mn-lt"/>
                <a:ea typeface="+mn-ea"/>
                <a:cs typeface="+mn-cs"/>
              </a:rPr>
              <a:t> in 1965.  It appears in a number of variations, but the standard features are a table with five plates, five forks (or chopsticks) and a big bowl of spaghetti. Five philosophers, who represent threads, come</a:t>
            </a:r>
          </a:p>
          <a:p>
            <a:pPr rtl="0"/>
            <a:r>
              <a:rPr lang="en-US" sz="1200" kern="1200" dirty="0" smtClean="0">
                <a:solidFill>
                  <a:schemeClr val="tx1"/>
                </a:solidFill>
                <a:effectLst/>
                <a:latin typeface="+mn-lt"/>
                <a:ea typeface="+mn-ea"/>
                <a:cs typeface="+mn-cs"/>
              </a:rPr>
              <a:t>to the table and execute the following loop</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While</a:t>
            </a:r>
            <a:r>
              <a:rPr lang="en-US" sz="1200" kern="1200" baseline="0" dirty="0" smtClean="0">
                <a:solidFill>
                  <a:schemeClr val="tx1"/>
                </a:solidFill>
                <a:effectLst/>
                <a:latin typeface="+mn-lt"/>
                <a:ea typeface="+mn-ea"/>
                <a:cs typeface="+mn-cs"/>
              </a:rPr>
              <a:t> (true) {</a:t>
            </a:r>
          </a:p>
          <a:p>
            <a:pPr rtl="0"/>
            <a:r>
              <a:rPr lang="en-US" sz="1200" kern="1200" baseline="0" dirty="0" smtClean="0">
                <a:solidFill>
                  <a:schemeClr val="tx1"/>
                </a:solidFill>
                <a:effectLst/>
                <a:latin typeface="+mn-lt"/>
                <a:ea typeface="+mn-ea"/>
                <a:cs typeface="+mn-cs"/>
              </a:rPr>
              <a:t>    think();</a:t>
            </a:r>
          </a:p>
          <a:p>
            <a:pPr rtl="0"/>
            <a:r>
              <a:rPr lang="en-US" sz="1200" kern="1200" baseline="0" dirty="0" smtClean="0">
                <a:solidFill>
                  <a:schemeClr val="tx1"/>
                </a:solidFill>
                <a:effectLst/>
                <a:latin typeface="+mn-lt"/>
                <a:ea typeface="+mn-ea"/>
                <a:cs typeface="+mn-cs"/>
              </a:rPr>
              <a:t>    get_forks();</a:t>
            </a:r>
          </a:p>
          <a:p>
            <a:pPr rtl="0"/>
            <a:r>
              <a:rPr lang="en-US" sz="1200" kern="1200" baseline="0" dirty="0" smtClean="0">
                <a:solidFill>
                  <a:schemeClr val="tx1"/>
                </a:solidFill>
                <a:effectLst/>
                <a:latin typeface="+mn-lt"/>
                <a:ea typeface="+mn-ea"/>
                <a:cs typeface="+mn-cs"/>
              </a:rPr>
              <a:t>    eat();</a:t>
            </a:r>
          </a:p>
          <a:p>
            <a:pPr rtl="0"/>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put_down_forks</a:t>
            </a:r>
            <a:r>
              <a:rPr lang="en-US" sz="1200" kern="1200" baseline="0" dirty="0" smtClean="0">
                <a:solidFill>
                  <a:schemeClr val="tx1"/>
                </a:solidFill>
                <a:effectLst/>
                <a:latin typeface="+mn-lt"/>
                <a:ea typeface="+mn-ea"/>
                <a:cs typeface="+mn-cs"/>
              </a:rPr>
              <a:t>();</a:t>
            </a:r>
          </a:p>
          <a:p>
            <a:pPr rtl="0"/>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smtClean="0"/>
          </a:p>
          <a:p>
            <a:pPr rtl="0"/>
            <a:r>
              <a:rPr lang="en-US" sz="1200" kern="1200" dirty="0" smtClean="0">
                <a:solidFill>
                  <a:schemeClr val="tx1"/>
                </a:solidFill>
                <a:effectLst/>
                <a:latin typeface="+mn-lt"/>
                <a:ea typeface="+mn-ea"/>
                <a:cs typeface="+mn-cs"/>
              </a:rPr>
              <a:t>The forks represent resources that the threads have to hold exclusively in order to make progress. The thing that makes the problem interesting, unrealistic, and unsanitary, is that the philosophers need two forks to eat, so a hungry philosopher might have to wait for a neighbor to put down a fork.</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43</a:t>
            </a:fld>
            <a:endParaRPr lang="en-US"/>
          </a:p>
        </p:txBody>
      </p:sp>
    </p:spTree>
    <p:extLst>
      <p:ext uri="{BB962C8B-B14F-4D97-AF65-F5344CB8AC3E}">
        <p14:creationId xmlns:p14="http://schemas.microsoft.com/office/powerpoint/2010/main" val="881810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44</a:t>
            </a:fld>
            <a:endParaRPr lang="en-US"/>
          </a:p>
        </p:txBody>
      </p:sp>
    </p:spTree>
    <p:extLst>
      <p:ext uri="{BB962C8B-B14F-4D97-AF65-F5344CB8AC3E}">
        <p14:creationId xmlns:p14="http://schemas.microsoft.com/office/powerpoint/2010/main" val="881810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 thread often acts in response to the action of another thread. If the other thread's action is also a response to the action of another thread, then </a:t>
            </a:r>
            <a:r>
              <a:rPr lang="en-US" i="1" dirty="0" err="1" smtClean="0">
                <a:effectLst/>
              </a:rPr>
              <a:t>livelock</a:t>
            </a:r>
            <a:r>
              <a:rPr lang="en-US" dirty="0" smtClean="0">
                <a:effectLst/>
              </a:rPr>
              <a:t> may result. As with deadlock, </a:t>
            </a:r>
            <a:r>
              <a:rPr lang="en-US" dirty="0" err="1" smtClean="0">
                <a:effectLst/>
              </a:rPr>
              <a:t>livelocked</a:t>
            </a:r>
            <a:r>
              <a:rPr lang="en-US" dirty="0" smtClean="0">
                <a:effectLst/>
              </a:rPr>
              <a:t> threads are unable to make further progress. However, the threads are not blocked — they are simply too busy responding to each other to resume work. This is comparable to two people attempting to pass each other in a corridor: Alphonse moves to his left to let Gaston pass, while Gaston moves to his right to let Alphonse pass. Seeing that they are still blocking each other, </a:t>
            </a:r>
            <a:r>
              <a:rPr lang="en-US" dirty="0" err="1" smtClean="0">
                <a:effectLst/>
              </a:rPr>
              <a:t>Alphone</a:t>
            </a:r>
            <a:r>
              <a:rPr lang="en-US" dirty="0" smtClean="0">
                <a:effectLst/>
              </a:rPr>
              <a:t> moves to his right, while Gaston moves to his left. They're still blocking each other, so...</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46</a:t>
            </a:fld>
            <a:endParaRPr lang="en-US"/>
          </a:p>
        </p:txBody>
      </p:sp>
    </p:spTree>
    <p:extLst>
      <p:ext uri="{BB962C8B-B14F-4D97-AF65-F5344CB8AC3E}">
        <p14:creationId xmlns:p14="http://schemas.microsoft.com/office/powerpoint/2010/main" val="3856262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47</a:t>
            </a:fld>
            <a:endParaRPr lang="en-US"/>
          </a:p>
        </p:txBody>
      </p:sp>
    </p:spTree>
    <p:extLst>
      <p:ext uri="{BB962C8B-B14F-4D97-AF65-F5344CB8AC3E}">
        <p14:creationId xmlns:p14="http://schemas.microsoft.com/office/powerpoint/2010/main" val="881810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this solution is that it contains a race condition that can lead to a deadlock. Consider the following scenario:</a:t>
            </a:r>
          </a:p>
          <a:p>
            <a:pPr marL="228600" indent="-228600">
              <a:buFont typeface="+mj-lt"/>
              <a:buAutoNum type="arabicPeriod"/>
            </a:pPr>
            <a:r>
              <a:rPr lang="en-US" dirty="0" smtClean="0"/>
              <a:t>The consumer has just read the variable </a:t>
            </a:r>
            <a:r>
              <a:rPr lang="en-US" b="1" dirty="0" smtClean="0"/>
              <a:t>count</a:t>
            </a:r>
            <a:r>
              <a:rPr lang="en-US" dirty="0" smtClean="0"/>
              <a:t>, noticed it's zero and is just about to move inside the </a:t>
            </a:r>
            <a:r>
              <a:rPr lang="en-US" b="1" dirty="0" smtClean="0"/>
              <a:t>if</a:t>
            </a:r>
            <a:r>
              <a:rPr lang="en-US" dirty="0" smtClean="0"/>
              <a:t> block.</a:t>
            </a:r>
          </a:p>
          <a:p>
            <a:pPr marL="228600" indent="-228600">
              <a:buFont typeface="+mj-lt"/>
              <a:buAutoNum type="arabicPeriod"/>
            </a:pPr>
            <a:r>
              <a:rPr lang="en-US" dirty="0" smtClean="0"/>
              <a:t>Just before calling sleep, the consumer is interrupted and the producer is resumed.</a:t>
            </a:r>
          </a:p>
          <a:p>
            <a:pPr marL="228600" indent="-228600">
              <a:buFont typeface="+mj-lt"/>
              <a:buAutoNum type="arabicPeriod"/>
            </a:pPr>
            <a:r>
              <a:rPr lang="en-US" dirty="0" smtClean="0"/>
              <a:t>The producer creates an item, puts it into the buffer, and increases </a:t>
            </a:r>
            <a:r>
              <a:rPr lang="en-US" b="1" dirty="0" smtClean="0"/>
              <a:t>count</a:t>
            </a:r>
            <a:r>
              <a:rPr lang="en-US" dirty="0" smtClean="0"/>
              <a:t>.</a:t>
            </a:r>
          </a:p>
          <a:p>
            <a:pPr marL="228600" indent="-228600">
              <a:buFont typeface="+mj-lt"/>
              <a:buAutoNum type="arabicPeriod"/>
            </a:pPr>
            <a:r>
              <a:rPr lang="en-US" dirty="0" smtClean="0"/>
              <a:t>Because the buffer was empty prior to the last addition, the producer tries to wake up the consumer.</a:t>
            </a:r>
          </a:p>
          <a:p>
            <a:pPr marL="228600" indent="-228600">
              <a:buFont typeface="+mj-lt"/>
              <a:buAutoNum type="arabicPeriod"/>
            </a:pPr>
            <a:r>
              <a:rPr lang="en-US" dirty="0" smtClean="0"/>
              <a:t>Unfortunately the consumer wasn't yet sleeping, and the wakeup call is lost. When the consumer resumes, it goes to sleep and will never be awakened again. This is because the consumer is only awakened by the producer when </a:t>
            </a:r>
            <a:r>
              <a:rPr lang="en-US" b="1" dirty="0" smtClean="0"/>
              <a:t>count </a:t>
            </a:r>
            <a:r>
              <a:rPr lang="en-US" dirty="0" smtClean="0"/>
              <a:t>is equal to 1.</a:t>
            </a:r>
          </a:p>
          <a:p>
            <a:pPr marL="228600" indent="-228600">
              <a:buFont typeface="+mj-lt"/>
              <a:buAutoNum type="arabicPeriod"/>
            </a:pPr>
            <a:r>
              <a:rPr lang="en-US" dirty="0" smtClean="0"/>
              <a:t>The producer will loop until the buffer is full, after which it will also go to sleep.</a:t>
            </a:r>
          </a:p>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49</a:t>
            </a:fld>
            <a:endParaRPr lang="en-US"/>
          </a:p>
        </p:txBody>
      </p:sp>
    </p:spTree>
    <p:extLst>
      <p:ext uri="{BB962C8B-B14F-4D97-AF65-F5344CB8AC3E}">
        <p14:creationId xmlns:p14="http://schemas.microsoft.com/office/powerpoint/2010/main" val="2967085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FillCount</a:t>
            </a:r>
            <a:r>
              <a:rPr lang="en-US" dirty="0" smtClean="0"/>
              <a:t> is the number of items already in the buffer and available to be read, while </a:t>
            </a:r>
            <a:r>
              <a:rPr lang="en-US" b="1" dirty="0" err="1" smtClean="0"/>
              <a:t>emptyCount</a:t>
            </a:r>
            <a:r>
              <a:rPr lang="en-US" dirty="0" smtClean="0"/>
              <a:t> is the number of available spaces in the buffer where items could be written. </a:t>
            </a:r>
            <a:r>
              <a:rPr lang="en-US" b="1" dirty="0" err="1" smtClean="0"/>
              <a:t>fillCount</a:t>
            </a:r>
            <a:r>
              <a:rPr lang="en-US" dirty="0" smtClean="0"/>
              <a:t> is incremented and </a:t>
            </a:r>
            <a:r>
              <a:rPr lang="en-US" b="1" dirty="0" err="1" smtClean="0"/>
              <a:t>emptyCount</a:t>
            </a:r>
            <a:r>
              <a:rPr lang="en-US" dirty="0" smtClean="0"/>
              <a:t> decremented when a new item is put into the buffer. If the producer tries to decrement </a:t>
            </a:r>
            <a:r>
              <a:rPr lang="en-US" b="1" dirty="0" err="1" smtClean="0"/>
              <a:t>emptyCount</a:t>
            </a:r>
            <a:r>
              <a:rPr lang="en-US" dirty="0" smtClean="0"/>
              <a:t> when its value is zero, the producer is put to sleep. The next time an item is consumed, </a:t>
            </a:r>
            <a:r>
              <a:rPr lang="en-US" b="1" dirty="0" err="1" smtClean="0"/>
              <a:t>emptyCount</a:t>
            </a:r>
            <a:r>
              <a:rPr lang="en-US" dirty="0" smtClean="0"/>
              <a:t> is incremented and the producer wakes up.</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50</a:t>
            </a:fld>
            <a:endParaRPr lang="en-US"/>
          </a:p>
        </p:txBody>
      </p:sp>
    </p:spTree>
    <p:extLst>
      <p:ext uri="{BB962C8B-B14F-4D97-AF65-F5344CB8AC3E}">
        <p14:creationId xmlns:p14="http://schemas.microsoft.com/office/powerpoint/2010/main" val="2823761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53</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pthread_cond_wait</a:t>
            </a:r>
            <a:r>
              <a:rPr lang="en-US" dirty="0" smtClean="0"/>
              <a:t> can be unblocked</a:t>
            </a:r>
            <a:r>
              <a:rPr lang="en-US" baseline="0" dirty="0" smtClean="0"/>
              <a:t> by some event other than a call to </a:t>
            </a:r>
            <a:r>
              <a:rPr lang="en-US" baseline="0" dirty="0" err="1" smtClean="0"/>
              <a:t>pthread_cond_singal</a:t>
            </a:r>
            <a:r>
              <a:rPr lang="en-US" baseline="0" dirty="0" smtClean="0"/>
              <a:t>/broadcast.  In that case, the return value is non-zero.</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54</a:t>
            </a:fld>
            <a:endParaRPr lang="en-US"/>
          </a:p>
        </p:txBody>
      </p:sp>
    </p:spTree>
    <p:extLst>
      <p:ext uri="{BB962C8B-B14F-4D97-AF65-F5344CB8AC3E}">
        <p14:creationId xmlns:p14="http://schemas.microsoft.com/office/powerpoint/2010/main" val="3383776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55</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56</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shared-memory architecture is one where multiple processors or processor cores have access to a single pool of Random Access Memory (RAM).  In case of a multi-core CPU, each core can be seen as an independent processing unit, with its own private cache memory (L1 and sometimes also the L2 cache).  In order to allow for fast exchange of data between cores on a same CPU chip, the outer level cache (typically L3) is shared between the different CPU cores.</a:t>
            </a:r>
          </a:p>
          <a:p>
            <a:endParaRPr lang="en-US" baseline="0" dirty="0" smtClean="0"/>
          </a:p>
          <a:p>
            <a:r>
              <a:rPr lang="en-US" baseline="0" dirty="0" smtClean="0"/>
              <a:t>The biggest advantage is that the memory is can be used as an efficient means of transferring data between different processes or threads.  Transferring data can be achieved using a </a:t>
            </a:r>
            <a:r>
              <a:rPr lang="en-US" b="1" baseline="0" dirty="0" smtClean="0"/>
              <a:t>zero-copy protocol</a:t>
            </a:r>
            <a:r>
              <a:rPr lang="en-US" baseline="0" dirty="0" smtClean="0"/>
              <a:t>: data written by CPU X can simply be accessed by CPU Y.  This is the main difference with a distributed-memory system, where data must be explicitly copied from the local memory of machine X to the local memory of machine Y, before machine Y can access the data.</a:t>
            </a:r>
          </a:p>
          <a:p>
            <a:endParaRPr lang="en-US" baseline="0" dirty="0" smtClean="0"/>
          </a:p>
          <a:p>
            <a:r>
              <a:rPr lang="en-US" baseline="0" dirty="0" smtClean="0"/>
              <a:t>In its simplest form, the different CPUs access the main memory through a shared interconnection.  If all CPUs or CPU cores have equally fast access (same latency and bandwidth) to each portion of the RAM, we say that the shared-memory machines is of the </a:t>
            </a:r>
            <a:r>
              <a:rPr lang="en-US" b="1" baseline="0" dirty="0" smtClean="0"/>
              <a:t>Uniform Memory Access</a:t>
            </a:r>
            <a:r>
              <a:rPr lang="en-US" baseline="0" dirty="0" smtClean="0"/>
              <a:t> (</a:t>
            </a:r>
            <a:r>
              <a:rPr lang="en-US" b="1" baseline="0" dirty="0" smtClean="0"/>
              <a:t>UMA</a:t>
            </a:r>
            <a:r>
              <a:rPr lang="en-US" baseline="0" dirty="0" smtClean="0"/>
              <a:t>) type.  This is also called </a:t>
            </a:r>
            <a:r>
              <a:rPr lang="en-US" b="1" baseline="0" dirty="0" smtClean="0"/>
              <a:t>Symmetric Multi-Processing</a:t>
            </a:r>
            <a:r>
              <a:rPr lang="en-US" baseline="0" dirty="0" smtClean="0"/>
              <a:t> (</a:t>
            </a:r>
            <a:r>
              <a:rPr lang="en-US" b="1" baseline="0" dirty="0" smtClean="0"/>
              <a:t>SMP</a:t>
            </a:r>
            <a:r>
              <a:rPr lang="en-US" baseline="0" dirty="0" smtClean="0"/>
              <a:t>).  </a:t>
            </a:r>
          </a:p>
          <a:p>
            <a:endParaRPr lang="en-US" baseline="0" dirty="0" smtClean="0"/>
          </a:p>
          <a:p>
            <a:r>
              <a:rPr lang="en-US" baseline="0" dirty="0" smtClean="0"/>
              <a:t>As was discussed in chapter 1, access to the main memory is already a bottleneck in the case of a uniprocessor (von Neumann bottleneck).  This becomes even more stringent in the case of UMA multiprocessor machines, since the available bandwidth is to be shared among the different CPUs.  Also, different CPUs trying to access the same memory interface at the same time may serialize these request.  This is called </a:t>
            </a:r>
            <a:r>
              <a:rPr lang="en-US" b="1" baseline="0" dirty="0" smtClean="0"/>
              <a:t>contention</a:t>
            </a:r>
            <a:r>
              <a:rPr lang="en-US" baseline="0" dirty="0" smtClean="0"/>
              <a:t>.</a:t>
            </a:r>
          </a:p>
          <a:p>
            <a:endParaRPr lang="en-US" baseline="0" dirty="0" smtClean="0"/>
          </a:p>
          <a:p>
            <a:r>
              <a:rPr lang="en-US" baseline="0" dirty="0" smtClean="0"/>
              <a:t>It is extremely difficult to scale SMP beyond 10-12 CPUs.</a:t>
            </a:r>
          </a:p>
          <a:p>
            <a:endParaRPr lang="en-US" baseline="0"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6</a:t>
            </a:fld>
            <a:endParaRPr lang="en-US"/>
          </a:p>
        </p:txBody>
      </p:sp>
    </p:spTree>
    <p:extLst>
      <p:ext uri="{BB962C8B-B14F-4D97-AF65-F5344CB8AC3E}">
        <p14:creationId xmlns:p14="http://schemas.microsoft.com/office/powerpoint/2010/main" val="165029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the</a:t>
            </a:r>
            <a:r>
              <a:rPr lang="en-US" baseline="0" dirty="0" smtClean="0"/>
              <a:t> linked list contains two elements: 1 and 5.</a:t>
            </a:r>
          </a:p>
          <a:p>
            <a:endParaRPr lang="en-US" baseline="0" dirty="0" smtClean="0"/>
          </a:p>
          <a:p>
            <a:r>
              <a:rPr lang="en-US" baseline="0" dirty="0" smtClean="0"/>
              <a:t>Simultaneously trying to insert elements 2 and 3 can result in a corrupted linked list.</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58</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 the</a:t>
            </a:r>
            <a:r>
              <a:rPr lang="en-US" baseline="0" dirty="0" smtClean="0"/>
              <a:t> linked list contains two elements: 1 and 5.</a:t>
            </a:r>
          </a:p>
          <a:p>
            <a:endParaRPr lang="en-US" dirty="0" smtClean="0"/>
          </a:p>
          <a:p>
            <a:r>
              <a:rPr lang="en-US" baseline="0" dirty="0" smtClean="0"/>
              <a:t>Simultaneously trying to delete element 1 can result in free() being called twice.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59</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60</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61</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65</a:t>
            </a:fld>
            <a:endParaRPr lang="en-US"/>
          </a:p>
        </p:txBody>
      </p:sp>
    </p:spTree>
    <p:extLst>
      <p:ext uri="{BB962C8B-B14F-4D97-AF65-F5344CB8AC3E}">
        <p14:creationId xmlns:p14="http://schemas.microsoft.com/office/powerpoint/2010/main" val="3772707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66</a:t>
            </a:fld>
            <a:endParaRPr lang="en-US"/>
          </a:p>
        </p:txBody>
      </p:sp>
    </p:spTree>
    <p:extLst>
      <p:ext uri="{BB962C8B-B14F-4D97-AF65-F5344CB8AC3E}">
        <p14:creationId xmlns:p14="http://schemas.microsoft.com/office/powerpoint/2010/main" val="2798216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67</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108887B-CEB8-4B81-97C2-F530BB174B11}" type="slidenum">
              <a:rPr lang="en-US" smtClean="0"/>
              <a:t>68</a:t>
            </a:fld>
            <a:endParaRPr lang="en-US"/>
          </a:p>
        </p:txBody>
      </p:sp>
    </p:spTree>
    <p:extLst>
      <p:ext uri="{BB962C8B-B14F-4D97-AF65-F5344CB8AC3E}">
        <p14:creationId xmlns:p14="http://schemas.microsoft.com/office/powerpoint/2010/main" val="113213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108887B-CEB8-4B81-97C2-F530BB174B11}" type="slidenum">
              <a:rPr lang="en-US" smtClean="0"/>
              <a:t>69</a:t>
            </a:fld>
            <a:endParaRPr lang="en-US"/>
          </a:p>
        </p:txBody>
      </p:sp>
    </p:spTree>
    <p:extLst>
      <p:ext uri="{BB962C8B-B14F-4D97-AF65-F5344CB8AC3E}">
        <p14:creationId xmlns:p14="http://schemas.microsoft.com/office/powerpoint/2010/main" val="113213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70</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before, UMA systems do not scale well beyond a dozen of CPUs / CPU cores.  So-called </a:t>
            </a:r>
            <a:r>
              <a:rPr lang="en-US" b="1" baseline="0" dirty="0" smtClean="0"/>
              <a:t>cache-coherent Non-Uniform Memory Access (</a:t>
            </a:r>
            <a:r>
              <a:rPr lang="en-US" b="1" baseline="0" dirty="0" err="1" smtClean="0"/>
              <a:t>ccNUMA</a:t>
            </a:r>
            <a:r>
              <a:rPr lang="en-US" b="1" baseline="0" dirty="0" smtClean="0"/>
              <a:t>) </a:t>
            </a:r>
            <a:r>
              <a:rPr lang="en-US" baseline="0" dirty="0" smtClean="0"/>
              <a:t>machines again have access to the complete memory available in the machine (every processor sees the memory as a single addressable space), however, the access times and/or bandwidth is non uniform.  In </a:t>
            </a:r>
            <a:r>
              <a:rPr lang="en-US" baseline="0" dirty="0" err="1" smtClean="0"/>
              <a:t>ccNUMA</a:t>
            </a:r>
            <a:r>
              <a:rPr lang="en-US" baseline="0" dirty="0" smtClean="0"/>
              <a:t>, a machine is organized in </a:t>
            </a:r>
            <a:r>
              <a:rPr lang="en-US" b="1" baseline="0" dirty="0" smtClean="0"/>
              <a:t>locality domains; </a:t>
            </a:r>
            <a:r>
              <a:rPr lang="en-US" b="0" baseline="0" dirty="0" smtClean="0"/>
              <a:t>these comprise a set of CPUs / CPU cores with their own memory interface and “</a:t>
            </a:r>
            <a:r>
              <a:rPr lang="en-US" b="1" baseline="0" dirty="0" smtClean="0"/>
              <a:t>local</a:t>
            </a:r>
            <a:r>
              <a:rPr lang="en-US" b="0" baseline="0" dirty="0" smtClean="0"/>
              <a:t>” memory.  The different memory interfaces are connected through </a:t>
            </a:r>
            <a:r>
              <a:rPr lang="en-US" b="1" baseline="0" dirty="0" smtClean="0"/>
              <a:t>coherent links</a:t>
            </a:r>
            <a:r>
              <a:rPr lang="en-US" b="0" baseline="0" dirty="0" smtClean="0"/>
              <a:t>, which allow for transparent access to the memory from a different locality domain (so-called “</a:t>
            </a:r>
            <a:r>
              <a:rPr lang="en-US" b="1" baseline="0" dirty="0" smtClean="0"/>
              <a:t>remote access</a:t>
            </a:r>
            <a:r>
              <a:rPr lang="en-US" b="0" baseline="0" dirty="0" smtClean="0"/>
              <a:t>”).  Access to memory in the same locality domain is typically faster than accessing memory in a different locality domain.  From a programmer’s perspective, the </a:t>
            </a:r>
            <a:r>
              <a:rPr lang="en-US" b="0" baseline="0" dirty="0" err="1" smtClean="0"/>
              <a:t>ccNUMA</a:t>
            </a:r>
            <a:r>
              <a:rPr lang="en-US" b="0" baseline="0" dirty="0" smtClean="0"/>
              <a:t> setup is completely transparent, i.e., an application does not need to worry about locality domains, as the aggregated memory appears as a single addressable space.  It is the task of the operating system (OS) and hardware, to place the data into the “correct” locality domain.  Usually, a </a:t>
            </a:r>
            <a:r>
              <a:rPr lang="en-US" b="1" baseline="0" dirty="0" smtClean="0"/>
              <a:t>“first touch” policy </a:t>
            </a:r>
            <a:r>
              <a:rPr lang="en-US" b="0" baseline="0" dirty="0" smtClean="0"/>
              <a:t>is used, i.e., the data is physically placed into the memory corresponding to the locality domain of the CPU core that first accessed that data location.</a:t>
            </a:r>
          </a:p>
          <a:p>
            <a:endParaRPr lang="en-US" b="0" baseline="0" dirty="0" smtClean="0"/>
          </a:p>
          <a:p>
            <a:r>
              <a:rPr lang="en-US" b="0" baseline="0" dirty="0" smtClean="0"/>
              <a:t>Most recent multi-socket (more than one (multi-core) CPU chip) are of the </a:t>
            </a:r>
            <a:r>
              <a:rPr lang="en-US" b="0" baseline="0" dirty="0" err="1" smtClean="0"/>
              <a:t>ccNUMA</a:t>
            </a:r>
            <a:r>
              <a:rPr lang="en-US" b="0" baseline="0" dirty="0" smtClean="0"/>
              <a:t> type.  In AMD systems, the coherent link uses the </a:t>
            </a:r>
            <a:r>
              <a:rPr lang="en-US" b="0" baseline="0" dirty="0" err="1" smtClean="0"/>
              <a:t>HyperTransport</a:t>
            </a:r>
            <a:r>
              <a:rPr lang="en-US" b="0" baseline="0" dirty="0" smtClean="0"/>
              <a:t> standard.  On Intel systems, Quick Path Interconnect (QPI) is used.  Nowadays, memory controllers are integrated on the CPU chip.</a:t>
            </a:r>
          </a:p>
          <a:p>
            <a:endParaRPr lang="en-US" b="0" baseline="0" dirty="0" smtClean="0"/>
          </a:p>
          <a:p>
            <a:r>
              <a:rPr lang="en-US" b="0" baseline="0" dirty="0" err="1" smtClean="0"/>
              <a:t>ccNUMA</a:t>
            </a:r>
            <a:r>
              <a:rPr lang="en-US" b="0" baseline="0" dirty="0" smtClean="0"/>
              <a:t> systems can scale to a much higher number of CPUs / CPU cores compared to UMA / SMP systems, i.e., a few dozen up to hundreds on high end systems.</a:t>
            </a:r>
            <a:endParaRPr lang="en-US" b="1" baseline="0" dirty="0" smtClean="0"/>
          </a:p>
        </p:txBody>
      </p:sp>
      <p:sp>
        <p:nvSpPr>
          <p:cNvPr id="4" name="Slide Number Placeholder 3"/>
          <p:cNvSpPr>
            <a:spLocks noGrp="1"/>
          </p:cNvSpPr>
          <p:nvPr>
            <p:ph type="sldNum" sz="quarter" idx="10"/>
          </p:nvPr>
        </p:nvSpPr>
        <p:spPr/>
        <p:txBody>
          <a:bodyPr/>
          <a:lstStyle/>
          <a:p>
            <a:fld id="{2108887B-CEB8-4B81-97C2-F530BB174B11}" type="slidenum">
              <a:rPr lang="en-US" smtClean="0"/>
              <a:t>7</a:t>
            </a:fld>
            <a:endParaRPr lang="en-US"/>
          </a:p>
        </p:txBody>
      </p:sp>
    </p:spTree>
    <p:extLst>
      <p:ext uri="{BB962C8B-B14F-4D97-AF65-F5344CB8AC3E}">
        <p14:creationId xmlns:p14="http://schemas.microsoft.com/office/powerpoint/2010/main" val="1650294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71</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72</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73</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74</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75</a:t>
            </a:fld>
            <a:endParaRPr lang="en-US"/>
          </a:p>
        </p:txBody>
      </p:sp>
    </p:spTree>
    <p:extLst>
      <p:ext uri="{BB962C8B-B14F-4D97-AF65-F5344CB8AC3E}">
        <p14:creationId xmlns:p14="http://schemas.microsoft.com/office/powerpoint/2010/main" val="38027839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76</a:t>
            </a:fld>
            <a:endParaRPr lang="en-US"/>
          </a:p>
        </p:txBody>
      </p:sp>
    </p:spTree>
    <p:extLst>
      <p:ext uri="{BB962C8B-B14F-4D97-AF65-F5344CB8AC3E}">
        <p14:creationId xmlns:p14="http://schemas.microsoft.com/office/powerpoint/2010/main" val="68235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second issue with shared-memory architectures, is that the data stored in the caches of the different CPU cores must be kept coherent.  This is called </a:t>
            </a:r>
            <a:r>
              <a:rPr lang="en-US" b="1" baseline="0" dirty="0" smtClean="0"/>
              <a:t>cache coherence</a:t>
            </a:r>
            <a:r>
              <a:rPr lang="en-US" baseline="0" dirty="0" smtClean="0"/>
              <a:t>.  For example, suppose core 1 of CPU 1 writes datum to its L1 cache.  If we assume that the cache is of the write-back type, this datum is not updated in the higher-level caches or main memory.  A subsequent read by e.g. core 3 of CPU 2 must return the updated value, and not the old value which is, at that moment, present in main memory.  Several hardware solutions exists that keep track of which memory locations are altered by a CPU.  Rapid writing to or reading from such locations can therefore severely impact performance.  We will come back to this issue later.</a:t>
            </a:r>
          </a:p>
          <a:p>
            <a:endParaRPr lang="en-US" dirty="0" smtClean="0"/>
          </a:p>
          <a:p>
            <a:r>
              <a:rPr lang="en-US" dirty="0" smtClean="0"/>
              <a:t>Cache coherence</a:t>
            </a:r>
            <a:r>
              <a:rPr lang="en-US" baseline="0" dirty="0" smtClean="0"/>
              <a:t> protocols are required for both the UMA and NUMA systems.  Systems without cache coherency are excessively difficult to program and therefore no longer used.</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8</a:t>
            </a:fld>
            <a:endParaRPr lang="en-US"/>
          </a:p>
        </p:txBody>
      </p:sp>
    </p:spTree>
    <p:extLst>
      <p:ext uri="{BB962C8B-B14F-4D97-AF65-F5344CB8AC3E}">
        <p14:creationId xmlns:p14="http://schemas.microsoft.com/office/powerpoint/2010/main" val="3961940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CL = cache line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9</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CL = cache line</a:t>
            </a:r>
            <a:endParaRPr lang="en-US" dirty="0"/>
          </a:p>
        </p:txBody>
      </p:sp>
      <p:sp>
        <p:nvSpPr>
          <p:cNvPr id="4" name="Slide Number Placeholder 3"/>
          <p:cNvSpPr>
            <a:spLocks noGrp="1"/>
          </p:cNvSpPr>
          <p:nvPr>
            <p:ph type="sldNum" sz="quarter" idx="10"/>
          </p:nvPr>
        </p:nvSpPr>
        <p:spPr/>
        <p:txBody>
          <a:bodyPr/>
          <a:lstStyle/>
          <a:p>
            <a:fld id="{2108887B-CEB8-4B81-97C2-F530BB174B11}" type="slidenum">
              <a:rPr lang="en-US" smtClean="0"/>
              <a:t>10</a:t>
            </a:fld>
            <a:endParaRPr lang="en-US"/>
          </a:p>
        </p:txBody>
      </p:sp>
    </p:spTree>
    <p:extLst>
      <p:ext uri="{BB962C8B-B14F-4D97-AF65-F5344CB8AC3E}">
        <p14:creationId xmlns:p14="http://schemas.microsoft.com/office/powerpoint/2010/main" val="4236157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lstStyle/>
          <a:p>
            <a:pPr lvl="0"/>
            <a:fld id="{9F2DA129-4082-4604-8D6E-A2DE0C20AE57}" type="slidenum">
              <a:t>11</a:t>
            </a:fld>
            <a:endParaRPr lang="nl-BE"/>
          </a:p>
        </p:txBody>
      </p:sp>
      <p:sp>
        <p:nvSpPr>
          <p:cNvPr id="2" name="Slide Image Placeholder 1"/>
          <p:cNvSpPr>
            <a:spLocks noGrp="1" noRot="1" noChangeAspect="1" noResize="1"/>
          </p:cNvSpPr>
          <p:nvPr>
            <p:ph type="sldImg"/>
          </p:nvPr>
        </p:nvSpPr>
        <p:spPr>
          <a:xfrm>
            <a:off x="1143000" y="685800"/>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399" cy="4118759"/>
          </a:xfrm>
        </p:spPr>
        <p:txBody>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buNone/>
            </a:pPr>
            <a:r>
              <a:rPr lang="en-US" dirty="0" smtClean="0"/>
              <a:t>A</a:t>
            </a:r>
            <a:r>
              <a:rPr lang="en-US" baseline="0" dirty="0" smtClean="0"/>
              <a:t> shared-memory system is regarded as an MIMD architecture in Flynn’s taxonomy.</a:t>
            </a:r>
            <a:endParaRPr lang="en-US" dirty="0"/>
          </a:p>
        </p:txBody>
      </p:sp>
      <p:sp>
        <p:nvSpPr>
          <p:cNvPr id="8" name="Footer Placeholder 7"/>
          <p:cNvSpPr>
            <a:spLocks noGrp="1"/>
          </p:cNvSpPr>
          <p:nvPr>
            <p:ph type="ftr" sz="quarter" idx="10"/>
          </p:nvPr>
        </p:nvSpPr>
        <p:spPr/>
        <p:txBody>
          <a:bodyPr/>
          <a:lstStyle/>
          <a:p>
            <a:pPr lvl="0"/>
            <a:endParaRPr 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40673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23967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5E32-749D-4AAA-8520-740D4EFED1D0}"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41593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793197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dirty="0" smtClean="0"/>
              <a:t>Introduction to MPI</a:t>
            </a:r>
            <a:endParaRPr lang="en-US" dirty="0"/>
          </a:p>
        </p:txBody>
      </p:sp>
    </p:spTree>
    <p:extLst>
      <p:ext uri="{BB962C8B-B14F-4D97-AF65-F5344CB8AC3E}">
        <p14:creationId xmlns:p14="http://schemas.microsoft.com/office/powerpoint/2010/main" val="793197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marL="742950" indent="-285750">
              <a:buFont typeface="Wingdings" pitchFamily="2" charset="2"/>
              <a:buChar char="§"/>
              <a:defRPr sz="2200"/>
            </a:lvl2pPr>
            <a:lvl3pPr marL="1371600" indent="-457200">
              <a:buFont typeface="Courier New" pitchFamily="49" charset="0"/>
              <a:buChar char="o"/>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95E32-749D-4AAA-8520-740D4EFED1D0}"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807529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5E32-749D-4AAA-8520-740D4EFED1D0}"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88840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5E32-749D-4AAA-8520-740D4EFED1D0}"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10336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5E32-749D-4AAA-8520-740D4EFED1D0}" type="datetimeFigureOut">
              <a:rPr lang="en-US" smtClean="0"/>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61693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5E32-749D-4AAA-8520-740D4EFED1D0}" type="datetimeFigureOut">
              <a:rPr lang="en-US" smtClean="0"/>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362025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5E32-749D-4AAA-8520-740D4EFED1D0}" type="datetimeFigureOut">
              <a:rPr lang="en-US" smtClean="0"/>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127562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0728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5E32-749D-4AAA-8520-740D4EFED1D0}"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0F6D-1A86-46E3-A36D-186787F6EE60}" type="slidenum">
              <a:rPr lang="en-US" smtClean="0"/>
              <a:t>‹#›</a:t>
            </a:fld>
            <a:endParaRPr lang="en-US"/>
          </a:p>
        </p:txBody>
      </p:sp>
    </p:spTree>
    <p:extLst>
      <p:ext uri="{BB962C8B-B14F-4D97-AF65-F5344CB8AC3E}">
        <p14:creationId xmlns:p14="http://schemas.microsoft.com/office/powerpoint/2010/main" val="28248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39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5E32-749D-4AAA-8520-740D4EFED1D0}" type="datetimeFigureOut">
              <a:rPr lang="en-US" smtClean="0"/>
              <a:t>10/28/2014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0F6D-1A86-46E3-A36D-186787F6EE60}" type="slidenum">
              <a:rPr lang="en-US" smtClean="0"/>
              <a:t>‹#›</a:t>
            </a:fld>
            <a:endParaRPr lang="en-US"/>
          </a:p>
        </p:txBody>
      </p:sp>
    </p:spTree>
    <p:extLst>
      <p:ext uri="{BB962C8B-B14F-4D97-AF65-F5344CB8AC3E}">
        <p14:creationId xmlns:p14="http://schemas.microsoft.com/office/powerpoint/2010/main" val="410916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395" y="2660900"/>
            <a:ext cx="7772400" cy="1470025"/>
          </a:xfrm>
        </p:spPr>
        <p:txBody>
          <a:bodyPr>
            <a:normAutofit/>
          </a:bodyPr>
          <a:lstStyle/>
          <a:p>
            <a:r>
              <a:rPr lang="en-US" b="1" dirty="0" smtClean="0">
                <a:solidFill>
                  <a:srgbClr val="FF0000"/>
                </a:solidFill>
              </a:rPr>
              <a:t>Chapter 3</a:t>
            </a:r>
            <a:r>
              <a:rPr lang="en-US" dirty="0" smtClean="0"/>
              <a:t>: Shared-memory programming using </a:t>
            </a:r>
            <a:r>
              <a:rPr lang="en-US" dirty="0" err="1" smtClean="0"/>
              <a:t>Pthreads</a:t>
            </a:r>
            <a:r>
              <a:rPr lang="en-US" dirty="0" smtClean="0"/>
              <a:t> and </a:t>
            </a:r>
            <a:r>
              <a:rPr lang="en-US" dirty="0" err="1" smtClean="0"/>
              <a:t>OpenMP</a:t>
            </a:r>
            <a:endParaRPr lang="en-US" dirty="0"/>
          </a:p>
        </p:txBody>
      </p:sp>
    </p:spTree>
    <p:extLst>
      <p:ext uri="{BB962C8B-B14F-4D97-AF65-F5344CB8AC3E}">
        <p14:creationId xmlns:p14="http://schemas.microsoft.com/office/powerpoint/2010/main" val="313250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protocol example (key idea 2)</a:t>
            </a:r>
            <a:endParaRPr lang="en-US" dirty="0"/>
          </a:p>
        </p:txBody>
      </p:sp>
      <p:sp>
        <p:nvSpPr>
          <p:cNvPr id="4" name="Rectangle 3"/>
          <p:cNvSpPr/>
          <p:nvPr/>
        </p:nvSpPr>
        <p:spPr>
          <a:xfrm>
            <a:off x="2997395" y="1300151"/>
            <a:ext cx="1305770" cy="6316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tx1"/>
                </a:solidFill>
              </a:rPr>
              <a:t>Processor 1</a:t>
            </a:r>
            <a:endParaRPr lang="en-US" dirty="0">
              <a:solidFill>
                <a:schemeClr val="tx1"/>
              </a:solidFill>
            </a:endParaRPr>
          </a:p>
        </p:txBody>
      </p:sp>
      <p:sp>
        <p:nvSpPr>
          <p:cNvPr id="5" name="Rectangle 4"/>
          <p:cNvSpPr/>
          <p:nvPr/>
        </p:nvSpPr>
        <p:spPr>
          <a:xfrm>
            <a:off x="2997395" y="1931831"/>
            <a:ext cx="1305770" cy="11051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cache 1</a:t>
            </a:r>
            <a:endParaRPr lang="en-US" dirty="0">
              <a:solidFill>
                <a:schemeClr val="tx1"/>
              </a:solidFill>
            </a:endParaRPr>
          </a:p>
        </p:txBody>
      </p:sp>
      <p:sp>
        <p:nvSpPr>
          <p:cNvPr id="6" name="Rectangle 5"/>
          <p:cNvSpPr/>
          <p:nvPr/>
        </p:nvSpPr>
        <p:spPr>
          <a:xfrm>
            <a:off x="338272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7" name="Rectangle 6"/>
          <p:cNvSpPr/>
          <p:nvPr/>
        </p:nvSpPr>
        <p:spPr>
          <a:xfrm>
            <a:off x="4879240" y="1300151"/>
            <a:ext cx="1305770" cy="6316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Processor 2</a:t>
            </a:r>
            <a:endParaRPr lang="en-US" dirty="0">
              <a:solidFill>
                <a:schemeClr val="tx1"/>
              </a:solidFill>
            </a:endParaRPr>
          </a:p>
        </p:txBody>
      </p:sp>
      <p:sp>
        <p:nvSpPr>
          <p:cNvPr id="8" name="Rectangle 7"/>
          <p:cNvSpPr/>
          <p:nvPr/>
        </p:nvSpPr>
        <p:spPr>
          <a:xfrm>
            <a:off x="4879240" y="1931831"/>
            <a:ext cx="1305770" cy="11051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cache 2</a:t>
            </a:r>
            <a:endParaRPr lang="en-US" dirty="0">
              <a:solidFill>
                <a:schemeClr val="tx1"/>
              </a:solidFill>
            </a:endParaRPr>
          </a:p>
        </p:txBody>
      </p:sp>
      <p:sp>
        <p:nvSpPr>
          <p:cNvPr id="10" name="Rectangle 9"/>
          <p:cNvSpPr/>
          <p:nvPr/>
        </p:nvSpPr>
        <p:spPr>
          <a:xfrm>
            <a:off x="311261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sp>
        <p:nvSpPr>
          <p:cNvPr id="11" name="Rectangle 10"/>
          <p:cNvSpPr/>
          <p:nvPr/>
        </p:nvSpPr>
        <p:spPr>
          <a:xfrm>
            <a:off x="522488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12" name="Rectangle 11"/>
          <p:cNvSpPr/>
          <p:nvPr/>
        </p:nvSpPr>
        <p:spPr>
          <a:xfrm>
            <a:off x="495477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Rectangle 12"/>
          <p:cNvSpPr/>
          <p:nvPr/>
        </p:nvSpPr>
        <p:spPr>
          <a:xfrm>
            <a:off x="2997395" y="3735470"/>
            <a:ext cx="3187615" cy="400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Main memory</a:t>
            </a:r>
            <a:endParaRPr lang="en-US" dirty="0"/>
          </a:p>
        </p:txBody>
      </p:sp>
      <p:sp>
        <p:nvSpPr>
          <p:cNvPr id="14" name="Rectangle 13"/>
          <p:cNvSpPr/>
          <p:nvPr/>
        </p:nvSpPr>
        <p:spPr>
          <a:xfrm>
            <a:off x="3121420" y="3793611"/>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cxnSp>
        <p:nvCxnSpPr>
          <p:cNvPr id="16" name="Straight Arrow Connector 15"/>
          <p:cNvCxnSpPr/>
          <p:nvPr/>
        </p:nvCxnSpPr>
        <p:spPr>
          <a:xfrm flipV="1">
            <a:off x="3458255" y="303698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80710" y="303512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01695" y="303698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24150" y="303512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66264" y="1615991"/>
            <a:ext cx="609655" cy="646331"/>
          </a:xfrm>
          <a:prstGeom prst="rect">
            <a:avLst/>
          </a:prstGeom>
          <a:noFill/>
        </p:spPr>
        <p:txBody>
          <a:bodyPr wrap="none" rtlCol="0">
            <a:spAutoFit/>
          </a:bodyPr>
          <a:lstStyle/>
          <a:p>
            <a:pPr algn="ctr"/>
            <a:r>
              <a:rPr lang="en-US" dirty="0" smtClean="0"/>
              <a:t>read</a:t>
            </a:r>
          </a:p>
          <a:p>
            <a:pPr algn="ctr"/>
            <a:r>
              <a:rPr lang="en-US" dirty="0" smtClean="0"/>
              <a:t>data</a:t>
            </a:r>
          </a:p>
        </p:txBody>
      </p:sp>
      <p:sp>
        <p:nvSpPr>
          <p:cNvPr id="23" name="Rounded Rectangular Callout 22"/>
          <p:cNvSpPr/>
          <p:nvPr/>
        </p:nvSpPr>
        <p:spPr>
          <a:xfrm>
            <a:off x="3535065" y="1547155"/>
            <a:ext cx="1132947" cy="921720"/>
          </a:xfrm>
          <a:prstGeom prst="wedgeRoundRectCallout">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Intercept</a:t>
            </a:r>
          </a:p>
          <a:p>
            <a:pPr algn="ctr"/>
            <a:r>
              <a:rPr lang="en-US" dirty="0" smtClean="0"/>
              <a:t>request</a:t>
            </a:r>
            <a:endParaRPr lang="en-US" dirty="0"/>
          </a:p>
        </p:txBody>
      </p:sp>
      <p:sp>
        <p:nvSpPr>
          <p:cNvPr id="42" name="Rectangle 41"/>
          <p:cNvSpPr/>
          <p:nvPr/>
        </p:nvSpPr>
        <p:spPr>
          <a:xfrm>
            <a:off x="522482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44" name="Rectangle 43"/>
          <p:cNvSpPr/>
          <p:nvPr/>
        </p:nvSpPr>
        <p:spPr>
          <a:xfrm>
            <a:off x="2997395" y="3220402"/>
            <a:ext cx="3192772" cy="32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interface</a:t>
            </a:r>
            <a:endParaRPr lang="en-US" dirty="0"/>
          </a:p>
        </p:txBody>
      </p:sp>
      <p:cxnSp>
        <p:nvCxnSpPr>
          <p:cNvPr id="45" name="Straight Arrow Connector 44"/>
          <p:cNvCxnSpPr/>
          <p:nvPr/>
        </p:nvCxnSpPr>
        <p:spPr>
          <a:xfrm flipV="1">
            <a:off x="3461414" y="354607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3869" y="354421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304854" y="354607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27309" y="354421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82233" y="1477491"/>
            <a:ext cx="706604" cy="923330"/>
          </a:xfrm>
          <a:prstGeom prst="rect">
            <a:avLst/>
          </a:prstGeom>
          <a:solidFill>
            <a:schemeClr val="bg1"/>
          </a:solidFill>
        </p:spPr>
        <p:txBody>
          <a:bodyPr wrap="none" rtlCol="0">
            <a:spAutoFit/>
          </a:bodyPr>
          <a:lstStyle/>
          <a:p>
            <a:pPr algn="ctr"/>
            <a:r>
              <a:rPr lang="en-US" dirty="0" smtClean="0"/>
              <a:t>OK to</a:t>
            </a:r>
          </a:p>
          <a:p>
            <a:pPr algn="ctr"/>
            <a:r>
              <a:rPr lang="en-US" dirty="0" smtClean="0"/>
              <a:t>read</a:t>
            </a:r>
          </a:p>
          <a:p>
            <a:pPr algn="ctr"/>
            <a:r>
              <a:rPr lang="en-US" dirty="0" smtClean="0"/>
              <a:t>data</a:t>
            </a:r>
          </a:p>
        </p:txBody>
      </p:sp>
      <p:sp>
        <p:nvSpPr>
          <p:cNvPr id="50" name="Rectangle 49"/>
          <p:cNvSpPr/>
          <p:nvPr/>
        </p:nvSpPr>
        <p:spPr>
          <a:xfrm>
            <a:off x="338266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grpSp>
        <p:nvGrpSpPr>
          <p:cNvPr id="70" name="Group 69"/>
          <p:cNvGrpSpPr/>
          <p:nvPr/>
        </p:nvGrpSpPr>
        <p:grpSpPr>
          <a:xfrm>
            <a:off x="1133437" y="4888390"/>
            <a:ext cx="1639231" cy="1499405"/>
            <a:chOff x="1133437" y="4888390"/>
            <a:chExt cx="1639231" cy="1499405"/>
          </a:xfrm>
        </p:grpSpPr>
        <p:sp>
          <p:nvSpPr>
            <p:cNvPr id="53" name="Oval 52"/>
            <p:cNvSpPr/>
            <p:nvPr/>
          </p:nvSpPr>
          <p:spPr>
            <a:xfrm>
              <a:off x="1749231" y="4888390"/>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133437" y="5464465"/>
              <a:ext cx="1639231" cy="923330"/>
            </a:xfrm>
            <a:prstGeom prst="rect">
              <a:avLst/>
            </a:prstGeom>
            <a:noFill/>
          </p:spPr>
          <p:txBody>
            <a:bodyPr wrap="none" rtlCol="0">
              <a:spAutoFit/>
            </a:bodyPr>
            <a:lstStyle/>
            <a:p>
              <a:pPr algn="ctr"/>
              <a:r>
                <a:rPr lang="en-US" dirty="0" smtClean="0"/>
                <a:t>Proc2 wants</a:t>
              </a:r>
            </a:p>
            <a:p>
              <a:pPr algn="ctr"/>
              <a:r>
                <a:rPr lang="en-US" dirty="0" smtClean="0"/>
                <a:t>to read from CL</a:t>
              </a:r>
            </a:p>
            <a:p>
              <a:pPr algn="ctr"/>
              <a:r>
                <a:rPr lang="en-US" dirty="0" smtClean="0"/>
                <a:t>(cache miss)</a:t>
              </a:r>
              <a:endParaRPr lang="en-US" dirty="0"/>
            </a:p>
          </p:txBody>
        </p:sp>
      </p:grpSp>
      <p:grpSp>
        <p:nvGrpSpPr>
          <p:cNvPr id="68" name="Group 67"/>
          <p:cNvGrpSpPr/>
          <p:nvPr/>
        </p:nvGrpSpPr>
        <p:grpSpPr>
          <a:xfrm>
            <a:off x="2152483" y="4888390"/>
            <a:ext cx="2410676" cy="1499405"/>
            <a:chOff x="2152483" y="4888390"/>
            <a:chExt cx="2410676" cy="1499405"/>
          </a:xfrm>
        </p:grpSpPr>
        <p:sp>
          <p:nvSpPr>
            <p:cNvPr id="55" name="Oval 54"/>
            <p:cNvSpPr/>
            <p:nvPr/>
          </p:nvSpPr>
          <p:spPr>
            <a:xfrm>
              <a:off x="3439051" y="4888390"/>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722591" y="5464465"/>
              <a:ext cx="1840568" cy="923330"/>
            </a:xfrm>
            <a:prstGeom prst="rect">
              <a:avLst/>
            </a:prstGeom>
            <a:noFill/>
          </p:spPr>
          <p:txBody>
            <a:bodyPr wrap="none" rtlCol="0">
              <a:spAutoFit/>
            </a:bodyPr>
            <a:lstStyle/>
            <a:p>
              <a:pPr algn="ctr"/>
              <a:r>
                <a:rPr lang="en-US" dirty="0" smtClean="0"/>
                <a:t>Cache 1</a:t>
              </a:r>
            </a:p>
            <a:p>
              <a:pPr algn="ctr"/>
              <a:r>
                <a:rPr lang="en-US" dirty="0" smtClean="0"/>
                <a:t>intercepts</a:t>
              </a:r>
            </a:p>
            <a:p>
              <a:pPr algn="ctr"/>
              <a:r>
                <a:rPr lang="en-US" dirty="0" smtClean="0"/>
                <a:t>access (snooping)</a:t>
              </a:r>
              <a:endParaRPr lang="en-US" dirty="0"/>
            </a:p>
          </p:txBody>
        </p:sp>
        <p:cxnSp>
          <p:nvCxnSpPr>
            <p:cNvPr id="62" name="Straight Arrow Connector 61"/>
            <p:cNvCxnSpPr>
              <a:stCxn id="53" idx="6"/>
              <a:endCxn id="55" idx="2"/>
            </p:cNvCxnSpPr>
            <p:nvPr/>
          </p:nvCxnSpPr>
          <p:spPr>
            <a:xfrm>
              <a:off x="2152483" y="5080415"/>
              <a:ext cx="128656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3842303" y="4888390"/>
            <a:ext cx="2684627" cy="1510800"/>
            <a:chOff x="3842303" y="4888390"/>
            <a:chExt cx="2684627" cy="1510800"/>
          </a:xfrm>
        </p:grpSpPr>
        <p:sp>
          <p:nvSpPr>
            <p:cNvPr id="57" name="Oval 56"/>
            <p:cNvSpPr/>
            <p:nvPr/>
          </p:nvSpPr>
          <p:spPr>
            <a:xfrm>
              <a:off x="5186480" y="4888390"/>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96602" y="5475860"/>
              <a:ext cx="2130328" cy="923330"/>
            </a:xfrm>
            <a:prstGeom prst="rect">
              <a:avLst/>
            </a:prstGeom>
            <a:noFill/>
          </p:spPr>
          <p:txBody>
            <a:bodyPr wrap="none" rtlCol="0">
              <a:spAutoFit/>
            </a:bodyPr>
            <a:lstStyle/>
            <a:p>
              <a:pPr algn="ctr"/>
              <a:r>
                <a:rPr lang="en-US" dirty="0" smtClean="0"/>
                <a:t>Cache 1</a:t>
              </a:r>
            </a:p>
            <a:p>
              <a:pPr algn="ctr"/>
              <a:r>
                <a:rPr lang="en-US" dirty="0" smtClean="0"/>
                <a:t>writes CL to memory</a:t>
              </a:r>
            </a:p>
            <a:p>
              <a:pPr algn="ctr"/>
              <a:r>
                <a:rPr lang="en-US" dirty="0" smtClean="0"/>
                <a:t>(mark as “shared”)</a:t>
              </a:r>
            </a:p>
          </p:txBody>
        </p:sp>
        <p:cxnSp>
          <p:nvCxnSpPr>
            <p:cNvPr id="63" name="Straight Arrow Connector 62"/>
            <p:cNvCxnSpPr>
              <a:stCxn id="55" idx="6"/>
              <a:endCxn id="57" idx="2"/>
            </p:cNvCxnSpPr>
            <p:nvPr/>
          </p:nvCxnSpPr>
          <p:spPr>
            <a:xfrm>
              <a:off x="3842303" y="5080415"/>
              <a:ext cx="134417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589732" y="4901505"/>
            <a:ext cx="2759588" cy="1763289"/>
            <a:chOff x="5589732" y="4901505"/>
            <a:chExt cx="2759588" cy="1763289"/>
          </a:xfrm>
        </p:grpSpPr>
        <p:sp>
          <p:nvSpPr>
            <p:cNvPr id="60" name="TextBox 59"/>
            <p:cNvSpPr txBox="1"/>
            <p:nvPr/>
          </p:nvSpPr>
          <p:spPr>
            <a:xfrm>
              <a:off x="6399235" y="5464465"/>
              <a:ext cx="1950085" cy="1200329"/>
            </a:xfrm>
            <a:prstGeom prst="rect">
              <a:avLst/>
            </a:prstGeom>
            <a:noFill/>
          </p:spPr>
          <p:txBody>
            <a:bodyPr wrap="none" rtlCol="0">
              <a:spAutoFit/>
            </a:bodyPr>
            <a:lstStyle/>
            <a:p>
              <a:pPr algn="ctr"/>
              <a:r>
                <a:rPr lang="en-US" dirty="0" smtClean="0"/>
                <a:t>Cache 2 can </a:t>
              </a:r>
            </a:p>
            <a:p>
              <a:pPr algn="ctr"/>
              <a:r>
                <a:rPr lang="en-US" dirty="0" smtClean="0"/>
                <a:t>effectively read </a:t>
              </a:r>
            </a:p>
            <a:p>
              <a:pPr algn="ctr"/>
              <a:r>
                <a:rPr lang="en-US" dirty="0" smtClean="0"/>
                <a:t>data from memory</a:t>
              </a:r>
            </a:p>
            <a:p>
              <a:pPr algn="ctr"/>
              <a:r>
                <a:rPr lang="en-US" dirty="0" smtClean="0"/>
                <a:t>(mark as “shared”)</a:t>
              </a:r>
              <a:endParaRPr lang="en-US" dirty="0"/>
            </a:p>
          </p:txBody>
        </p:sp>
        <p:sp>
          <p:nvSpPr>
            <p:cNvPr id="66" name="Oval 65"/>
            <p:cNvSpPr/>
            <p:nvPr/>
          </p:nvSpPr>
          <p:spPr>
            <a:xfrm>
              <a:off x="6933909" y="4901505"/>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a:endCxn id="66" idx="2"/>
            </p:cNvCxnSpPr>
            <p:nvPr/>
          </p:nvCxnSpPr>
          <p:spPr>
            <a:xfrm>
              <a:off x="5589732" y="5093530"/>
              <a:ext cx="134417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9" name="Curved Right Arrow 58"/>
          <p:cNvSpPr/>
          <p:nvPr/>
        </p:nvSpPr>
        <p:spPr>
          <a:xfrm flipH="1" flipV="1">
            <a:off x="6313253" y="1508749"/>
            <a:ext cx="268835" cy="9756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p:cNvSpPr/>
          <p:nvPr/>
        </p:nvSpPr>
        <p:spPr>
          <a:xfrm>
            <a:off x="3121420" y="3793611"/>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72" name="Rectangle 71"/>
          <p:cNvSpPr/>
          <p:nvPr/>
        </p:nvSpPr>
        <p:spPr>
          <a:xfrm>
            <a:off x="3112609"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73" name="Rectangle 72"/>
          <p:cNvSpPr/>
          <p:nvPr/>
        </p:nvSpPr>
        <p:spPr>
          <a:xfrm>
            <a:off x="495483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74" name="Rectangle 73"/>
          <p:cNvSpPr/>
          <p:nvPr/>
        </p:nvSpPr>
        <p:spPr>
          <a:xfrm>
            <a:off x="522482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Tree>
    <p:extLst>
      <p:ext uri="{BB962C8B-B14F-4D97-AF65-F5344CB8AC3E}">
        <p14:creationId xmlns:p14="http://schemas.microsoft.com/office/powerpoint/2010/main" val="321215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3" grpId="1" animBg="1"/>
      <p:bldP spid="49" grpId="0" animBg="1"/>
      <p:bldP spid="59" grpId="0" animBg="1"/>
      <p:bldP spid="61" grpId="0" animBg="1"/>
      <p:bldP spid="72" grpId="0" animBg="1"/>
      <p:bldP spid="73" grpId="0" animBg="1"/>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950585" y="3627797"/>
            <a:ext cx="3769155" cy="2835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p:nvPr>
        </p:nvSpPr>
        <p:spPr/>
        <p:txBody>
          <a:bodyPr/>
          <a:lstStyle>
            <a:defPPr lvl="0">
              <a:buClr>
                <a:srgbClr val="FFFFFF"/>
              </a:buClr>
              <a:buSzPct val="100000"/>
              <a:buFont typeface="Arial" pitchFamily="34"/>
              <a:buNone/>
            </a:defPPr>
            <a:lvl1pPr lvl="0">
              <a:buClr>
                <a:srgbClr val="FFFFFF"/>
              </a:buClr>
              <a:buSzPct val="100000"/>
              <a:buFont typeface="Arial" pitchFamily="34"/>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Flynn’s taxonomy</a:t>
            </a:r>
            <a:endParaRPr lang="en-US" dirty="0"/>
          </a:p>
        </p:txBody>
      </p:sp>
      <p:grpSp>
        <p:nvGrpSpPr>
          <p:cNvPr id="55" name="Group 54"/>
          <p:cNvGrpSpPr/>
          <p:nvPr/>
        </p:nvGrpSpPr>
        <p:grpSpPr>
          <a:xfrm>
            <a:off x="1211831" y="3868559"/>
            <a:ext cx="2631168" cy="2197799"/>
            <a:chOff x="1211831" y="3868559"/>
            <a:chExt cx="2631168" cy="2197799"/>
          </a:xfrm>
        </p:grpSpPr>
        <p:sp>
          <p:nvSpPr>
            <p:cNvPr id="21" name="Rectangle 20"/>
            <p:cNvSpPr/>
            <p:nvPr/>
          </p:nvSpPr>
          <p:spPr>
            <a:xfrm>
              <a:off x="1937160" y="38685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22" name="Rectangle 21"/>
            <p:cNvSpPr/>
            <p:nvPr/>
          </p:nvSpPr>
          <p:spPr>
            <a:xfrm rot="5400000">
              <a:off x="548711" y="505475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23" name="Rectangle 22"/>
            <p:cNvSpPr/>
            <p:nvPr/>
          </p:nvSpPr>
          <p:spPr>
            <a:xfrm>
              <a:off x="2670119" y="473327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4" name="Straight Connector 23"/>
            <p:cNvSpPr/>
            <p:nvPr/>
          </p:nvSpPr>
          <p:spPr>
            <a:xfrm>
              <a:off x="1572119" y="5477399"/>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5" name="Straight Connector 24"/>
            <p:cNvSpPr/>
            <p:nvPr/>
          </p:nvSpPr>
          <p:spPr>
            <a:xfrm flipH="1">
              <a:off x="3505679" y="4213439"/>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6" name="Rectangle 25"/>
            <p:cNvSpPr/>
            <p:nvPr/>
          </p:nvSpPr>
          <p:spPr>
            <a:xfrm>
              <a:off x="2670119" y="528263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27" name="Straight Connector 26"/>
            <p:cNvSpPr/>
            <p:nvPr/>
          </p:nvSpPr>
          <p:spPr>
            <a:xfrm>
              <a:off x="1572479" y="4928040"/>
              <a:ext cx="1098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8" name="Straight Connector 27"/>
            <p:cNvSpPr/>
            <p:nvPr/>
          </p:nvSpPr>
          <p:spPr>
            <a:xfrm flipH="1" flipV="1">
              <a:off x="3076559" y="5513760"/>
              <a:ext cx="429120" cy="1151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9" name="Straight Connector 28"/>
            <p:cNvSpPr/>
            <p:nvPr/>
          </p:nvSpPr>
          <p:spPr>
            <a:xfrm flipH="1">
              <a:off x="3076559" y="4915800"/>
              <a:ext cx="42912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grpSp>
      <p:grpSp>
        <p:nvGrpSpPr>
          <p:cNvPr id="54" name="Group 53"/>
          <p:cNvGrpSpPr/>
          <p:nvPr/>
        </p:nvGrpSpPr>
        <p:grpSpPr>
          <a:xfrm>
            <a:off x="1222498" y="1326600"/>
            <a:ext cx="2620501" cy="2479678"/>
            <a:chOff x="1222498" y="1326600"/>
            <a:chExt cx="2620501" cy="2479678"/>
          </a:xfrm>
        </p:grpSpPr>
        <p:sp>
          <p:nvSpPr>
            <p:cNvPr id="5" name="Rectangle 4"/>
            <p:cNvSpPr/>
            <p:nvPr/>
          </p:nvSpPr>
          <p:spPr>
            <a:xfrm>
              <a:off x="1937160" y="1326600"/>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6" name="Rectangle 5"/>
            <p:cNvSpPr/>
            <p:nvPr/>
          </p:nvSpPr>
          <p:spPr>
            <a:xfrm rot="5400000">
              <a:off x="559378" y="2487238"/>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7" name="Rectangle 6"/>
            <p:cNvSpPr/>
            <p:nvPr/>
          </p:nvSpPr>
          <p:spPr>
            <a:xfrm>
              <a:off x="2670119" y="246599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8" name="Straight Connector 7"/>
            <p:cNvSpPr/>
            <p:nvPr/>
          </p:nvSpPr>
          <p:spPr>
            <a:xfrm>
              <a:off x="1572119" y="2660760"/>
              <a:ext cx="109800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Straight Connector 8"/>
            <p:cNvSpPr/>
            <p:nvPr/>
          </p:nvSpPr>
          <p:spPr>
            <a:xfrm>
              <a:off x="2890079" y="167147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0" name="TextBox 49"/>
            <p:cNvSpPr txBox="1"/>
            <p:nvPr/>
          </p:nvSpPr>
          <p:spPr>
            <a:xfrm>
              <a:off x="2504880" y="3167279"/>
              <a:ext cx="709560"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SISD</a:t>
              </a:r>
            </a:p>
          </p:txBody>
        </p:sp>
      </p:grpSp>
      <p:grpSp>
        <p:nvGrpSpPr>
          <p:cNvPr id="57" name="Group 56"/>
          <p:cNvGrpSpPr/>
          <p:nvPr/>
        </p:nvGrpSpPr>
        <p:grpSpPr>
          <a:xfrm>
            <a:off x="5421599" y="1326959"/>
            <a:ext cx="2619359" cy="2479679"/>
            <a:chOff x="5421599" y="1326959"/>
            <a:chExt cx="2619359" cy="2479679"/>
          </a:xfrm>
        </p:grpSpPr>
        <p:sp>
          <p:nvSpPr>
            <p:cNvPr id="10" name="Rectangle 9"/>
            <p:cNvSpPr/>
            <p:nvPr/>
          </p:nvSpPr>
          <p:spPr>
            <a:xfrm>
              <a:off x="6135119" y="132695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11" name="Rectangle 10"/>
            <p:cNvSpPr/>
            <p:nvPr/>
          </p:nvSpPr>
          <p:spPr>
            <a:xfrm rot="5400000">
              <a:off x="4758479" y="2487239"/>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12" name="Rectangle 11"/>
            <p:cNvSpPr/>
            <p:nvPr/>
          </p:nvSpPr>
          <p:spPr>
            <a:xfrm>
              <a:off x="742320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3" name="Straight Connector 12"/>
            <p:cNvSpPr/>
            <p:nvPr/>
          </p:nvSpPr>
          <p:spPr>
            <a:xfrm>
              <a:off x="5770079" y="2661119"/>
              <a:ext cx="82044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4" name="Straight Connector 13"/>
            <p:cNvSpPr/>
            <p:nvPr/>
          </p:nvSpPr>
          <p:spPr>
            <a:xfrm>
              <a:off x="6810479"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5" name="Rectangle 14"/>
            <p:cNvSpPr/>
            <p:nvPr/>
          </p:nvSpPr>
          <p:spPr>
            <a:xfrm>
              <a:off x="6590520" y="2466359"/>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16" name="Straight Connector 15"/>
            <p:cNvSpPr/>
            <p:nvPr/>
          </p:nvSpPr>
          <p:spPr>
            <a:xfrm>
              <a:off x="7608240" y="1671839"/>
              <a:ext cx="0" cy="7948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7" name="Straight Connector 16"/>
            <p:cNvSpPr/>
            <p:nvPr/>
          </p:nvSpPr>
          <p:spPr>
            <a:xfrm>
              <a:off x="7189199" y="2637719"/>
              <a:ext cx="234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8" name="Straight Connector 17"/>
            <p:cNvSpPr/>
            <p:nvPr/>
          </p:nvSpPr>
          <p:spPr>
            <a:xfrm flipV="1">
              <a:off x="6259679" y="2247119"/>
              <a:ext cx="0" cy="4143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9" name="Straight Connector 18"/>
            <p:cNvSpPr/>
            <p:nvPr/>
          </p:nvSpPr>
          <p:spPr>
            <a:xfrm flipV="1">
              <a:off x="7189199" y="2247119"/>
              <a:ext cx="0" cy="39096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0" name="Straight Connector 19"/>
            <p:cNvSpPr/>
            <p:nvPr/>
          </p:nvSpPr>
          <p:spPr>
            <a:xfrm flipH="1">
              <a:off x="6259679" y="2247119"/>
              <a:ext cx="92952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1" name="TextBox 50"/>
            <p:cNvSpPr txBox="1"/>
            <p:nvPr/>
          </p:nvSpPr>
          <p:spPr>
            <a:xfrm>
              <a:off x="6737760" y="3167639"/>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MISD</a:t>
              </a:r>
            </a:p>
          </p:txBody>
        </p:sp>
      </p:grpSp>
      <p:grpSp>
        <p:nvGrpSpPr>
          <p:cNvPr id="58" name="Group 57"/>
          <p:cNvGrpSpPr/>
          <p:nvPr/>
        </p:nvGrpSpPr>
        <p:grpSpPr>
          <a:xfrm>
            <a:off x="5421601" y="3868919"/>
            <a:ext cx="2619357" cy="2308320"/>
            <a:chOff x="5421601" y="3868919"/>
            <a:chExt cx="2619357" cy="2308320"/>
          </a:xfrm>
        </p:grpSpPr>
        <p:sp>
          <p:nvSpPr>
            <p:cNvPr id="30" name="Rectangle 29"/>
            <p:cNvSpPr/>
            <p:nvPr/>
          </p:nvSpPr>
          <p:spPr>
            <a:xfrm>
              <a:off x="6135119" y="3868919"/>
              <a:ext cx="1905839" cy="344880"/>
            </a:xfrm>
            <a:prstGeom prst="rect">
              <a:avLst/>
            </a:prstGeom>
            <a:solidFill>
              <a:srgbClr val="FFFF00"/>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Instruction pool</a:t>
              </a:r>
            </a:p>
          </p:txBody>
        </p:sp>
        <p:sp>
          <p:nvSpPr>
            <p:cNvPr id="31" name="Rectangle 30"/>
            <p:cNvSpPr/>
            <p:nvPr/>
          </p:nvSpPr>
          <p:spPr>
            <a:xfrm rot="5400000">
              <a:off x="4758481" y="4876920"/>
              <a:ext cx="1674719" cy="348480"/>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Data pool</a:t>
              </a:r>
            </a:p>
          </p:txBody>
        </p:sp>
        <p:sp>
          <p:nvSpPr>
            <p:cNvPr id="32" name="Rectangle 31"/>
            <p:cNvSpPr/>
            <p:nvPr/>
          </p:nvSpPr>
          <p:spPr>
            <a:xfrm>
              <a:off x="6104879" y="4733639"/>
              <a:ext cx="40644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3" name="Straight Connector 32"/>
            <p:cNvSpPr/>
            <p:nvPr/>
          </p:nvSpPr>
          <p:spPr>
            <a:xfrm>
              <a:off x="5770079" y="5479559"/>
              <a:ext cx="303840"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4" name="Straight Connector 33"/>
            <p:cNvSpPr/>
            <p:nvPr/>
          </p:nvSpPr>
          <p:spPr>
            <a:xfrm flipH="1">
              <a:off x="6763679" y="4213800"/>
              <a:ext cx="12240" cy="129780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5" name="Rectangle 34"/>
            <p:cNvSpPr/>
            <p:nvPr/>
          </p:nvSpPr>
          <p:spPr>
            <a:xfrm>
              <a:off x="6104879" y="5283000"/>
              <a:ext cx="40644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36" name="Straight Connector 35"/>
            <p:cNvSpPr/>
            <p:nvPr/>
          </p:nvSpPr>
          <p:spPr>
            <a:xfrm>
              <a:off x="5770079" y="4928399"/>
              <a:ext cx="30348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7" name="Straight Connector 36"/>
            <p:cNvSpPr/>
            <p:nvPr/>
          </p:nvSpPr>
          <p:spPr>
            <a:xfrm flipH="1" flipV="1">
              <a:off x="6514199" y="5499719"/>
              <a:ext cx="249480" cy="11521"/>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8" name="Straight Connector 37"/>
            <p:cNvSpPr/>
            <p:nvPr/>
          </p:nvSpPr>
          <p:spPr>
            <a:xfrm flipH="1">
              <a:off x="6511319" y="4916160"/>
              <a:ext cx="261001"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9" name="Rectangle 38"/>
            <p:cNvSpPr/>
            <p:nvPr/>
          </p:nvSpPr>
          <p:spPr>
            <a:xfrm>
              <a:off x="7110719" y="4733639"/>
              <a:ext cx="406800" cy="402480"/>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0" name="Straight Connector 39"/>
            <p:cNvSpPr/>
            <p:nvPr/>
          </p:nvSpPr>
          <p:spPr>
            <a:xfrm flipH="1">
              <a:off x="7773119" y="4213800"/>
              <a:ext cx="8641" cy="131184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1" name="Rectangle 40"/>
            <p:cNvSpPr/>
            <p:nvPr/>
          </p:nvSpPr>
          <p:spPr>
            <a:xfrm>
              <a:off x="7110719" y="5283000"/>
              <a:ext cx="406800" cy="40283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PU</a:t>
              </a:r>
            </a:p>
          </p:txBody>
        </p:sp>
        <p:sp>
          <p:nvSpPr>
            <p:cNvPr id="42" name="Straight Connector 41"/>
            <p:cNvSpPr/>
            <p:nvPr/>
          </p:nvSpPr>
          <p:spPr>
            <a:xfrm flipH="1">
              <a:off x="7514640" y="5491439"/>
              <a:ext cx="25847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3" name="Straight Connector 42"/>
            <p:cNvSpPr/>
            <p:nvPr/>
          </p:nvSpPr>
          <p:spPr>
            <a:xfrm flipH="1">
              <a:off x="752652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4" name="Straight Connector 43"/>
            <p:cNvSpPr/>
            <p:nvPr/>
          </p:nvSpPr>
          <p:spPr>
            <a:xfrm>
              <a:off x="6867360" y="4916160"/>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5" name="Straight Connector 44"/>
            <p:cNvSpPr/>
            <p:nvPr/>
          </p:nvSpPr>
          <p:spPr>
            <a:xfrm>
              <a:off x="6867720" y="5499719"/>
              <a:ext cx="246599" cy="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6" name="Straight Connector 45"/>
            <p:cNvSpPr/>
            <p:nvPr/>
          </p:nvSpPr>
          <p:spPr>
            <a:xfrm flipH="1">
              <a:off x="6864120" y="5225039"/>
              <a:ext cx="3600" cy="27468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7" name="Straight Connector 46"/>
            <p:cNvSpPr/>
            <p:nvPr/>
          </p:nvSpPr>
          <p:spPr>
            <a:xfrm flipH="1">
              <a:off x="6864120" y="4641480"/>
              <a:ext cx="3600" cy="27432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8" name="Straight Connector 47"/>
            <p:cNvSpPr/>
            <p:nvPr/>
          </p:nvSpPr>
          <p:spPr>
            <a:xfrm flipH="1">
              <a:off x="5770079" y="5229000"/>
              <a:ext cx="1094400" cy="0"/>
            </a:xfrm>
            <a:prstGeom prst="line">
              <a:avLst/>
            </a:prstGeom>
            <a:noFill/>
            <a:ln w="0">
              <a:solidFill>
                <a:srgbClr val="000000"/>
              </a:solid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9" name="Straight Connector 48"/>
            <p:cNvSpPr/>
            <p:nvPr/>
          </p:nvSpPr>
          <p:spPr>
            <a:xfrm flipH="1">
              <a:off x="5770079" y="4645080"/>
              <a:ext cx="1094400" cy="0"/>
            </a:xfrm>
            <a:prstGeom prst="line">
              <a:avLst/>
            </a:prstGeom>
            <a:noFill/>
            <a:ln w="0">
              <a:solidFill>
                <a:srgbClr val="000000"/>
              </a:solidFill>
              <a:prstDash val="solid"/>
              <a:tailEnd type="none" w="lg" len="lg"/>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52" name="TextBox 51"/>
            <p:cNvSpPr txBox="1"/>
            <p:nvPr/>
          </p:nvSpPr>
          <p:spPr>
            <a:xfrm>
              <a:off x="6738120" y="5812560"/>
              <a:ext cx="792000" cy="36467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a:ln>
                    <a:noFill/>
                  </a:ln>
                  <a:solidFill>
                    <a:srgbClr val="000000"/>
                  </a:solidFill>
                  <a:latin typeface="Arial" pitchFamily="18"/>
                  <a:ea typeface="DejaVu Sans" pitchFamily="2"/>
                  <a:cs typeface="Lohit Hindi" pitchFamily="2"/>
                </a:rPr>
                <a:t>MIMD</a:t>
              </a:r>
            </a:p>
          </p:txBody>
        </p:sp>
      </p:grpSp>
      <p:sp>
        <p:nvSpPr>
          <p:cNvPr id="53" name="TextBox 52"/>
          <p:cNvSpPr txBox="1"/>
          <p:nvPr/>
        </p:nvSpPr>
        <p:spPr>
          <a:xfrm>
            <a:off x="2471039" y="5812920"/>
            <a:ext cx="750599" cy="638999"/>
          </a:xfrm>
          <a:prstGeom prst="rect">
            <a:avLst/>
          </a:prstGeom>
          <a:noFill/>
          <a:ln>
            <a:noFill/>
          </a:ln>
        </p:spPr>
        <p:txBody>
          <a:bodyPr vert="horz" wrap="none" lIns="90000" tIns="45000" rIns="90000" bIns="45000"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1" i="0" u="none" strike="noStrike" baseline="0" dirty="0">
                <a:ln>
                  <a:noFill/>
                </a:ln>
                <a:solidFill>
                  <a:srgbClr val="000000"/>
                </a:solidFill>
                <a:latin typeface="Arial" pitchFamily="18"/>
                <a:ea typeface="DejaVu Sans" pitchFamily="2"/>
                <a:cs typeface="Lohit Hindi" pitchFamily="2"/>
              </a:rPr>
              <a:t>SIMD</a:t>
            </a:r>
          </a:p>
        </p:txBody>
      </p:sp>
      <p:sp>
        <p:nvSpPr>
          <p:cNvPr id="4" name="TextBox 3"/>
          <p:cNvSpPr txBox="1"/>
          <p:nvPr/>
        </p:nvSpPr>
        <p:spPr>
          <a:xfrm>
            <a:off x="6392757" y="6503503"/>
            <a:ext cx="2778005" cy="369332"/>
          </a:xfrm>
          <a:prstGeom prst="rect">
            <a:avLst/>
          </a:prstGeom>
          <a:noFill/>
        </p:spPr>
        <p:txBody>
          <a:bodyPr wrap="none" rtlCol="0">
            <a:spAutoFit/>
          </a:bodyPr>
          <a:lstStyle/>
          <a:p>
            <a:pPr lvl="0"/>
            <a:r>
              <a:rPr lang="en-US" dirty="0">
                <a:solidFill>
                  <a:schemeClr val="bg1">
                    <a:lumMod val="65000"/>
                  </a:schemeClr>
                </a:solidFill>
              </a:rPr>
              <a:t>Illustrations from </a:t>
            </a:r>
            <a:r>
              <a:rPr lang="en-US" dirty="0" smtClean="0">
                <a:solidFill>
                  <a:schemeClr val="bg1">
                    <a:lumMod val="65000"/>
                  </a:schemeClr>
                </a:solidFill>
              </a:rPr>
              <a:t>Wikipedia</a:t>
            </a:r>
            <a:endParaRPr lang="en-US" dirty="0">
              <a:solidFill>
                <a:schemeClr val="bg1">
                  <a:lumMod val="65000"/>
                </a:schemeClr>
              </a:solidFill>
            </a:endParaRPr>
          </a:p>
        </p:txBody>
      </p:sp>
    </p:spTree>
    <p:extLst>
      <p:ext uri="{BB962C8B-B14F-4D97-AF65-F5344CB8AC3E}">
        <p14:creationId xmlns:p14="http://schemas.microsoft.com/office/powerpoint/2010/main" val="190923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outline</a:t>
            </a:r>
            <a:endParaRPr lang="en-US" dirty="0"/>
          </a:p>
        </p:txBody>
      </p:sp>
      <p:sp>
        <p:nvSpPr>
          <p:cNvPr id="3" name="Content Placeholder 2"/>
          <p:cNvSpPr>
            <a:spLocks noGrp="1"/>
          </p:cNvSpPr>
          <p:nvPr>
            <p:ph idx="1"/>
          </p:nvPr>
        </p:nvSpPr>
        <p:spPr>
          <a:xfrm>
            <a:off x="566950" y="1431940"/>
            <a:ext cx="8229600" cy="5261485"/>
          </a:xfrm>
        </p:spPr>
        <p:txBody>
          <a:bodyPr>
            <a:normAutofit/>
          </a:bodyPr>
          <a:lstStyle/>
          <a:p>
            <a:r>
              <a:rPr lang="en-US" sz="2200" dirty="0" smtClean="0">
                <a:solidFill>
                  <a:schemeClr val="bg1">
                    <a:lumMod val="65000"/>
                  </a:schemeClr>
                </a:solidFill>
              </a:rPr>
              <a:t>Shared-memory architecture: general considerations</a:t>
            </a:r>
          </a:p>
          <a:p>
            <a:r>
              <a:rPr lang="en-US" sz="2200" dirty="0" smtClean="0"/>
              <a:t>Shared-memory programming</a:t>
            </a:r>
          </a:p>
          <a:p>
            <a:pPr lvl="1"/>
            <a:r>
              <a:rPr lang="en-US" dirty="0" smtClean="0"/>
              <a:t>Thread model</a:t>
            </a:r>
            <a:endParaRPr lang="en-US" dirty="0"/>
          </a:p>
          <a:p>
            <a:pPr lvl="1"/>
            <a:r>
              <a:rPr lang="en-US" dirty="0" smtClean="0">
                <a:solidFill>
                  <a:schemeClr val="bg1">
                    <a:lumMod val="65000"/>
                  </a:schemeClr>
                </a:solidFill>
              </a:rPr>
              <a:t>Programming model: </a:t>
            </a:r>
            <a:r>
              <a:rPr lang="en-US" dirty="0" err="1" smtClean="0">
                <a:solidFill>
                  <a:schemeClr val="bg1">
                    <a:lumMod val="65000"/>
                  </a:schemeClr>
                </a:solidFill>
              </a:rPr>
              <a:t>Pthreads</a:t>
            </a:r>
            <a:endParaRPr lang="en-US" dirty="0" smtClean="0">
              <a:solidFill>
                <a:schemeClr val="bg1">
                  <a:lumMod val="65000"/>
                </a:schemeClr>
              </a:solidFill>
            </a:endParaRPr>
          </a:p>
          <a:p>
            <a:pPr lvl="2"/>
            <a:r>
              <a:rPr lang="en-US" sz="2200" dirty="0" smtClean="0">
                <a:solidFill>
                  <a:schemeClr val="bg1">
                    <a:lumMod val="65000"/>
                  </a:schemeClr>
                </a:solidFill>
              </a:rPr>
              <a:t>Thread creation and joining</a:t>
            </a:r>
          </a:p>
          <a:p>
            <a:pPr lvl="2"/>
            <a:r>
              <a:rPr lang="en-US" sz="2200" dirty="0" smtClean="0">
                <a:solidFill>
                  <a:schemeClr val="bg1">
                    <a:lumMod val="65000"/>
                  </a:schemeClr>
                </a:solidFill>
              </a:rPr>
              <a:t>Mutual exclusion</a:t>
            </a:r>
          </a:p>
          <a:p>
            <a:pPr lvl="2"/>
            <a:r>
              <a:rPr lang="en-US" sz="2200" dirty="0" smtClean="0">
                <a:solidFill>
                  <a:schemeClr val="bg1">
                    <a:lumMod val="65000"/>
                  </a:schemeClr>
                </a:solidFill>
              </a:rPr>
              <a:t>Semaphores (non </a:t>
            </a:r>
            <a:r>
              <a:rPr lang="en-US" sz="2200" dirty="0" err="1" smtClean="0">
                <a:solidFill>
                  <a:schemeClr val="bg1">
                    <a:lumMod val="65000"/>
                  </a:schemeClr>
                </a:solidFill>
              </a:rPr>
              <a:t>Pthreads</a:t>
            </a:r>
            <a:r>
              <a:rPr lang="en-US" sz="2200" dirty="0" smtClean="0">
                <a:solidFill>
                  <a:schemeClr val="bg1">
                    <a:lumMod val="65000"/>
                  </a:schemeClr>
                </a:solidFill>
              </a:rPr>
              <a:t>)</a:t>
            </a:r>
          </a:p>
          <a:p>
            <a:pPr lvl="2"/>
            <a:r>
              <a:rPr lang="en-US" sz="2200" dirty="0" smtClean="0">
                <a:solidFill>
                  <a:schemeClr val="bg1">
                    <a:lumMod val="65000"/>
                  </a:schemeClr>
                </a:solidFill>
              </a:rPr>
              <a:t>Condition variables</a:t>
            </a:r>
          </a:p>
          <a:p>
            <a:pPr lvl="2"/>
            <a:r>
              <a:rPr lang="en-US" sz="2200" dirty="0" smtClean="0">
                <a:solidFill>
                  <a:schemeClr val="bg1">
                    <a:lumMod val="65000"/>
                  </a:schemeClr>
                </a:solidFill>
              </a:rPr>
              <a:t>Read-write locks</a:t>
            </a:r>
          </a:p>
          <a:p>
            <a:pPr lvl="2"/>
            <a:r>
              <a:rPr lang="en-US" sz="2200" dirty="0" smtClean="0">
                <a:solidFill>
                  <a:schemeClr val="bg1">
                    <a:lumMod val="65000"/>
                  </a:schemeClr>
                </a:solidFill>
              </a:rPr>
              <a:t>False sharing of cache</a:t>
            </a:r>
          </a:p>
          <a:p>
            <a:pPr lvl="1"/>
            <a:r>
              <a:rPr lang="en-US" dirty="0" smtClean="0">
                <a:solidFill>
                  <a:schemeClr val="bg1">
                    <a:lumMod val="65000"/>
                  </a:schemeClr>
                </a:solidFill>
              </a:rPr>
              <a:t>Programming model: </a:t>
            </a:r>
            <a:r>
              <a:rPr lang="en-US" dirty="0" err="1" smtClean="0">
                <a:solidFill>
                  <a:schemeClr val="bg1">
                    <a:lumMod val="65000"/>
                  </a:schemeClr>
                </a:solidFill>
              </a:rPr>
              <a:t>OpenMP</a:t>
            </a:r>
            <a:endParaRPr lang="en-US" dirty="0" smtClean="0">
              <a:solidFill>
                <a:schemeClr val="bg1">
                  <a:lumMod val="65000"/>
                </a:schemeClr>
              </a:solidFill>
            </a:endParaRPr>
          </a:p>
          <a:p>
            <a:pPr lvl="2"/>
            <a:r>
              <a:rPr lang="en-US" sz="2200" dirty="0" smtClean="0">
                <a:solidFill>
                  <a:schemeClr val="bg1">
                    <a:lumMod val="65000"/>
                  </a:schemeClr>
                </a:solidFill>
              </a:rPr>
              <a:t>Examples</a:t>
            </a:r>
            <a:endParaRPr lang="en-US" dirty="0" smtClean="0">
              <a:solidFill>
                <a:schemeClr val="bg1">
                  <a:lumMod val="65000"/>
                </a:schemeClr>
              </a:solidFill>
            </a:endParaRPr>
          </a:p>
          <a:p>
            <a:pPr lvl="1"/>
            <a:endParaRPr lang="en-US" dirty="0"/>
          </a:p>
        </p:txBody>
      </p:sp>
    </p:spTree>
    <p:extLst>
      <p:ext uri="{BB962C8B-B14F-4D97-AF65-F5344CB8AC3E}">
        <p14:creationId xmlns:p14="http://schemas.microsoft.com/office/powerpoint/2010/main" val="713921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model</a:t>
            </a:r>
            <a:endParaRPr lang="en-US" dirty="0"/>
          </a:p>
        </p:txBody>
      </p:sp>
      <p:sp>
        <p:nvSpPr>
          <p:cNvPr id="3" name="Content Placeholder 2"/>
          <p:cNvSpPr>
            <a:spLocks noGrp="1"/>
          </p:cNvSpPr>
          <p:nvPr>
            <p:ph idx="1"/>
          </p:nvPr>
        </p:nvSpPr>
        <p:spPr>
          <a:xfrm>
            <a:off x="457200" y="1355130"/>
            <a:ext cx="8229600" cy="4525963"/>
          </a:xfrm>
        </p:spPr>
        <p:txBody>
          <a:bodyPr/>
          <a:lstStyle/>
          <a:p>
            <a:r>
              <a:rPr lang="en-US" b="1" dirty="0" smtClean="0"/>
              <a:t>Thread model</a:t>
            </a:r>
            <a:r>
              <a:rPr lang="en-US" dirty="0" smtClean="0"/>
              <a:t>: process = process + one or more threads</a:t>
            </a:r>
            <a:endParaRPr lang="en-US" dirty="0"/>
          </a:p>
        </p:txBody>
      </p:sp>
      <p:sp>
        <p:nvSpPr>
          <p:cNvPr id="4" name="Rounded Rectangle 3"/>
          <p:cNvSpPr/>
          <p:nvPr/>
        </p:nvSpPr>
        <p:spPr>
          <a:xfrm>
            <a:off x="3079671" y="2261592"/>
            <a:ext cx="2534730" cy="3304065"/>
          </a:xfrm>
          <a:prstGeom prst="roundRect">
            <a:avLst>
              <a:gd name="adj" fmla="val 915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285750" indent="-285750">
              <a:buFont typeface="Arial" pitchFamily="34" charset="0"/>
              <a:buChar char="•"/>
            </a:pPr>
            <a:r>
              <a:rPr lang="en-US" b="1" dirty="0" smtClean="0">
                <a:solidFill>
                  <a:schemeClr val="tx1"/>
                </a:solidFill>
              </a:rPr>
              <a:t>Resources</a:t>
            </a:r>
            <a:r>
              <a:rPr lang="en-US" dirty="0" smtClean="0">
                <a:solidFill>
                  <a:schemeClr val="tx1"/>
                </a:solidFill>
              </a:rPr>
              <a:t> (open files, locks, sockets, …)</a:t>
            </a:r>
          </a:p>
          <a:p>
            <a:pPr marL="285750" indent="-285750">
              <a:buFont typeface="Arial" pitchFamily="34" charset="0"/>
              <a:buChar char="•"/>
            </a:pPr>
            <a:r>
              <a:rPr lang="en-US" b="1" dirty="0" smtClean="0">
                <a:solidFill>
                  <a:schemeClr val="tx1"/>
                </a:solidFill>
              </a:rPr>
              <a:t>Program instructions</a:t>
            </a:r>
          </a:p>
          <a:p>
            <a:pPr marL="285750" indent="-285750">
              <a:buFont typeface="Arial" pitchFamily="34" charset="0"/>
              <a:buChar char="•"/>
            </a:pPr>
            <a:r>
              <a:rPr lang="en-US" b="1" dirty="0" smtClean="0">
                <a:solidFill>
                  <a:schemeClr val="tx1"/>
                </a:solidFill>
              </a:rPr>
              <a:t>Global data</a:t>
            </a:r>
            <a:r>
              <a:rPr lang="en-US" dirty="0"/>
              <a:t> </a:t>
            </a:r>
            <a:r>
              <a:rPr lang="en-US" dirty="0" smtClean="0">
                <a:solidFill>
                  <a:schemeClr val="tx1"/>
                </a:solidFill>
              </a:rPr>
              <a:t>(allocated memory)</a:t>
            </a:r>
          </a:p>
          <a:p>
            <a:pPr marL="285750" indent="-285750">
              <a:buFont typeface="Arial" pitchFamily="34" charset="0"/>
              <a:buChar char="•"/>
            </a:pPr>
            <a:r>
              <a:rPr lang="en-US" b="1" dirty="0" smtClean="0">
                <a:solidFill>
                  <a:schemeClr val="tx1"/>
                </a:solidFill>
              </a:rPr>
              <a:t>State of the process </a:t>
            </a:r>
            <a:r>
              <a:rPr lang="en-US" dirty="0" smtClean="0">
                <a:solidFill>
                  <a:schemeClr val="tx1"/>
                </a:solidFill>
              </a:rPr>
              <a:t>(running, waiting, …)</a:t>
            </a:r>
          </a:p>
        </p:txBody>
      </p:sp>
      <p:sp>
        <p:nvSpPr>
          <p:cNvPr id="5" name="Rounded Rectangle 4"/>
          <p:cNvSpPr/>
          <p:nvPr/>
        </p:nvSpPr>
        <p:spPr>
          <a:xfrm>
            <a:off x="577880" y="3298528"/>
            <a:ext cx="2068405" cy="1114362"/>
          </a:xfrm>
          <a:prstGeom prst="roundRect">
            <a:avLst>
              <a:gd name="adj" fmla="val 1324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rgbClr val="FF0000"/>
                </a:solidFill>
              </a:rPr>
              <a:t>Process</a:t>
            </a:r>
            <a:r>
              <a:rPr lang="en-US" sz="2200" b="1" dirty="0" smtClean="0"/>
              <a:t> </a:t>
            </a:r>
            <a:r>
              <a:rPr lang="en-US" sz="2200" b="1" dirty="0" smtClean="0">
                <a:solidFill>
                  <a:schemeClr val="tx1"/>
                </a:solidFill>
              </a:rPr>
              <a:t>= instance of a program</a:t>
            </a:r>
            <a:endParaRPr lang="en-US" sz="2200" dirty="0" smtClean="0">
              <a:solidFill>
                <a:schemeClr val="tx1"/>
              </a:solidFill>
            </a:endParaRPr>
          </a:p>
        </p:txBody>
      </p:sp>
      <p:sp>
        <p:nvSpPr>
          <p:cNvPr id="6" name="TextBox 5"/>
          <p:cNvSpPr txBox="1"/>
          <p:nvPr/>
        </p:nvSpPr>
        <p:spPr>
          <a:xfrm>
            <a:off x="2659178" y="3566292"/>
            <a:ext cx="377026" cy="553998"/>
          </a:xfrm>
          <a:prstGeom prst="rect">
            <a:avLst/>
          </a:prstGeom>
          <a:noFill/>
        </p:spPr>
        <p:txBody>
          <a:bodyPr wrap="none" rtlCol="0">
            <a:spAutoFit/>
          </a:bodyPr>
          <a:lstStyle/>
          <a:p>
            <a:r>
              <a:rPr lang="en-US" sz="3000" dirty="0" smtClean="0"/>
              <a:t>=</a:t>
            </a:r>
            <a:endParaRPr lang="en-US" sz="3000" dirty="0"/>
          </a:p>
        </p:txBody>
      </p:sp>
      <p:sp>
        <p:nvSpPr>
          <p:cNvPr id="7" name="Rounded Rectangle 6"/>
          <p:cNvSpPr/>
          <p:nvPr/>
        </p:nvSpPr>
        <p:spPr>
          <a:xfrm>
            <a:off x="6024705" y="2261592"/>
            <a:ext cx="2157365" cy="92233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Program counter</a:t>
            </a:r>
          </a:p>
          <a:p>
            <a:pPr marL="285750" indent="-285750">
              <a:buFont typeface="Arial" pitchFamily="34" charset="0"/>
              <a:buChar char="•"/>
            </a:pPr>
            <a:r>
              <a:rPr lang="en-US" b="1" dirty="0" smtClean="0">
                <a:solidFill>
                  <a:schemeClr val="tx1"/>
                </a:solidFill>
              </a:rPr>
              <a:t>Stack</a:t>
            </a:r>
          </a:p>
          <a:p>
            <a:pPr marL="285750" indent="-285750">
              <a:buFont typeface="Arial" pitchFamily="34" charset="0"/>
              <a:buChar char="•"/>
            </a:pPr>
            <a:r>
              <a:rPr lang="en-US" b="1" dirty="0" smtClean="0">
                <a:solidFill>
                  <a:schemeClr val="tx1"/>
                </a:solidFill>
              </a:rPr>
              <a:t>Register state</a:t>
            </a:r>
          </a:p>
        </p:txBody>
      </p:sp>
      <p:sp>
        <p:nvSpPr>
          <p:cNvPr id="9" name="Rounded Rectangle 8"/>
          <p:cNvSpPr/>
          <p:nvPr/>
        </p:nvSpPr>
        <p:spPr>
          <a:xfrm>
            <a:off x="6024705" y="3349328"/>
            <a:ext cx="2157365" cy="92233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Program counter</a:t>
            </a:r>
          </a:p>
          <a:p>
            <a:pPr marL="285750" indent="-285750">
              <a:buFont typeface="Arial" pitchFamily="34" charset="0"/>
              <a:buChar char="•"/>
            </a:pPr>
            <a:r>
              <a:rPr lang="en-US" b="1" dirty="0" smtClean="0">
                <a:solidFill>
                  <a:schemeClr val="tx1"/>
                </a:solidFill>
              </a:rPr>
              <a:t>Stack</a:t>
            </a:r>
          </a:p>
          <a:p>
            <a:pPr marL="285750" indent="-285750">
              <a:buFont typeface="Arial" pitchFamily="34" charset="0"/>
              <a:buChar char="•"/>
            </a:pPr>
            <a:r>
              <a:rPr lang="en-US" b="1" dirty="0" smtClean="0">
                <a:solidFill>
                  <a:schemeClr val="tx1"/>
                </a:solidFill>
              </a:rPr>
              <a:t>Register state</a:t>
            </a:r>
          </a:p>
        </p:txBody>
      </p:sp>
      <p:sp>
        <p:nvSpPr>
          <p:cNvPr id="10" name="Rounded Rectangle 9"/>
          <p:cNvSpPr/>
          <p:nvPr/>
        </p:nvSpPr>
        <p:spPr>
          <a:xfrm>
            <a:off x="6024705" y="4643320"/>
            <a:ext cx="2157365" cy="92233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smtClean="0">
                <a:solidFill>
                  <a:schemeClr val="tx1"/>
                </a:solidFill>
              </a:rPr>
              <a:t>Program counter</a:t>
            </a:r>
          </a:p>
          <a:p>
            <a:pPr marL="285750" indent="-285750">
              <a:buFont typeface="Arial" pitchFamily="34" charset="0"/>
              <a:buChar char="•"/>
            </a:pPr>
            <a:r>
              <a:rPr lang="en-US" b="1" dirty="0" smtClean="0">
                <a:solidFill>
                  <a:schemeClr val="tx1"/>
                </a:solidFill>
              </a:rPr>
              <a:t>Stack</a:t>
            </a:r>
          </a:p>
          <a:p>
            <a:pPr marL="285750" indent="-285750">
              <a:buFont typeface="Arial" pitchFamily="34" charset="0"/>
              <a:buChar char="•"/>
            </a:pPr>
            <a:r>
              <a:rPr lang="en-US" b="1" dirty="0" smtClean="0">
                <a:solidFill>
                  <a:schemeClr val="tx1"/>
                </a:solidFill>
              </a:rPr>
              <a:t>Register state</a:t>
            </a:r>
          </a:p>
        </p:txBody>
      </p:sp>
      <p:sp>
        <p:nvSpPr>
          <p:cNvPr id="11" name="TextBox 10"/>
          <p:cNvSpPr txBox="1"/>
          <p:nvPr/>
        </p:nvSpPr>
        <p:spPr>
          <a:xfrm>
            <a:off x="6960067" y="4182460"/>
            <a:ext cx="415498" cy="492443"/>
          </a:xfrm>
          <a:prstGeom prst="rect">
            <a:avLst/>
          </a:prstGeom>
          <a:noFill/>
        </p:spPr>
        <p:txBody>
          <a:bodyPr wrap="none" rtlCol="0">
            <a:spAutoFit/>
          </a:bodyPr>
          <a:lstStyle/>
          <a:p>
            <a:r>
              <a:rPr lang="en-US" sz="2600" dirty="0" smtClean="0"/>
              <a:t>…</a:t>
            </a:r>
            <a:endParaRPr lang="en-US" sz="2600" dirty="0"/>
          </a:p>
        </p:txBody>
      </p:sp>
      <p:sp>
        <p:nvSpPr>
          <p:cNvPr id="12" name="TextBox 11"/>
          <p:cNvSpPr txBox="1"/>
          <p:nvPr/>
        </p:nvSpPr>
        <p:spPr>
          <a:xfrm>
            <a:off x="5612447" y="3578710"/>
            <a:ext cx="377026" cy="553998"/>
          </a:xfrm>
          <a:prstGeom prst="rect">
            <a:avLst/>
          </a:prstGeom>
          <a:noFill/>
        </p:spPr>
        <p:txBody>
          <a:bodyPr wrap="none" rtlCol="0">
            <a:spAutoFit/>
          </a:bodyPr>
          <a:lstStyle/>
          <a:p>
            <a:r>
              <a:rPr lang="en-US" sz="3000" dirty="0"/>
              <a:t>+</a:t>
            </a:r>
          </a:p>
        </p:txBody>
      </p:sp>
      <p:sp>
        <p:nvSpPr>
          <p:cNvPr id="8" name="TextBox 7"/>
          <p:cNvSpPr txBox="1"/>
          <p:nvPr/>
        </p:nvSpPr>
        <p:spPr>
          <a:xfrm>
            <a:off x="3653641" y="5874953"/>
            <a:ext cx="1386790" cy="461665"/>
          </a:xfrm>
          <a:prstGeom prst="rect">
            <a:avLst/>
          </a:prstGeom>
          <a:noFill/>
        </p:spPr>
        <p:txBody>
          <a:bodyPr wrap="none" rtlCol="0">
            <a:spAutoFit/>
          </a:bodyPr>
          <a:lstStyle/>
          <a:p>
            <a:r>
              <a:rPr lang="en-US" sz="2400" dirty="0" smtClean="0"/>
              <a:t>“process”</a:t>
            </a:r>
            <a:endParaRPr lang="en-US" sz="2400" dirty="0"/>
          </a:p>
        </p:txBody>
      </p:sp>
      <p:sp>
        <p:nvSpPr>
          <p:cNvPr id="13" name="TextBox 12"/>
          <p:cNvSpPr txBox="1"/>
          <p:nvPr/>
        </p:nvSpPr>
        <p:spPr>
          <a:xfrm>
            <a:off x="5800960" y="5881093"/>
            <a:ext cx="2754216" cy="461665"/>
          </a:xfrm>
          <a:prstGeom prst="rect">
            <a:avLst/>
          </a:prstGeom>
          <a:noFill/>
        </p:spPr>
        <p:txBody>
          <a:bodyPr wrap="none" rtlCol="0">
            <a:spAutoFit/>
          </a:bodyPr>
          <a:lstStyle/>
          <a:p>
            <a:r>
              <a:rPr lang="en-US" sz="2400" dirty="0" smtClean="0"/>
              <a:t>one or more threads</a:t>
            </a:r>
            <a:endParaRPr lang="en-US" sz="2400" dirty="0"/>
          </a:p>
        </p:txBody>
      </p:sp>
    </p:spTree>
    <p:extLst>
      <p:ext uri="{BB962C8B-B14F-4D97-AF65-F5344CB8AC3E}">
        <p14:creationId xmlns:p14="http://schemas.microsoft.com/office/powerpoint/2010/main" val="2354457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model</a:t>
            </a:r>
            <a:endParaRPr lang="en-US" dirty="0"/>
          </a:p>
        </p:txBody>
      </p:sp>
      <p:sp>
        <p:nvSpPr>
          <p:cNvPr id="3" name="TextBox 2"/>
          <p:cNvSpPr txBox="1"/>
          <p:nvPr/>
        </p:nvSpPr>
        <p:spPr>
          <a:xfrm>
            <a:off x="616105" y="817460"/>
            <a:ext cx="8180445" cy="5909310"/>
          </a:xfrm>
          <a:prstGeom prst="rect">
            <a:avLst/>
          </a:prstGeom>
          <a:solidFill>
            <a:schemeClr val="bg1">
              <a:lumMod val="85000"/>
            </a:schemeClr>
          </a:solidFill>
          <a:ln w="25400">
            <a:solidFill>
              <a:schemeClr val="accent1">
                <a:shade val="50000"/>
              </a:schemeClr>
            </a:solidFill>
          </a:ln>
        </p:spPr>
        <p:txBody>
          <a:bodyPr wrap="none" rtlCol="0">
            <a:spAutoFit/>
          </a:bodyPr>
          <a:lstStyle/>
          <a:p>
            <a:r>
              <a:rPr lang="en-US" b="1" dirty="0" smtClean="0">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do_one_thing</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numTimes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size_t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10000;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numTimes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b="1" dirty="0">
                <a:latin typeface="Courier New" pitchFamily="49" charset="0"/>
                <a:cs typeface="Courier New" pitchFamily="49" charset="0"/>
              </a:rPr>
              <a:t>void</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do_another_thing</a:t>
            </a:r>
            <a:r>
              <a:rPr lang="en-US" dirty="0" smtClean="0">
                <a:latin typeface="Courier New" pitchFamily="49" charset="0"/>
                <a:cs typeface="Courier New" pitchFamily="49" charset="0"/>
              </a:rPr>
              <a:t>(</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r>
              <a:rPr lang="en-US" dirty="0" err="1">
                <a:latin typeface="Courier New" pitchFamily="49" charset="0"/>
                <a:cs typeface="Courier New" pitchFamily="49" charset="0"/>
              </a:rPr>
              <a:t>numTimes</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b="1" dirty="0">
                <a:latin typeface="Courier New" pitchFamily="49" charset="0"/>
                <a:cs typeface="Courier New" pitchFamily="49" charset="0"/>
              </a:rPr>
              <a:t>for</a:t>
            </a:r>
            <a:r>
              <a:rPr lang="en-US" dirty="0">
                <a:latin typeface="Courier New" pitchFamily="49" charset="0"/>
                <a:cs typeface="Courier New" pitchFamily="49" charset="0"/>
              </a:rPr>
              <a:t> (</a:t>
            </a:r>
            <a:r>
              <a:rPr lang="en-US" dirty="0" err="1">
                <a:solidFill>
                  <a:srgbClr val="002060"/>
                </a:solidFill>
                <a:latin typeface="Courier New" pitchFamily="49" charset="0"/>
                <a:cs typeface="Courier New" pitchFamily="49" charset="0"/>
              </a:rPr>
              <a:t>size_t</a:t>
            </a:r>
            <a:r>
              <a:rPr lang="en-US" dirty="0">
                <a:solidFill>
                  <a:srgbClr val="002060"/>
                </a:solidFill>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 0; </a:t>
            </a:r>
            <a:r>
              <a:rPr lang="en-US" dirty="0" err="1">
                <a:latin typeface="Courier New" pitchFamily="49" charset="0"/>
                <a:cs typeface="Courier New" pitchFamily="49" charset="0"/>
              </a:rPr>
              <a:t>i</a:t>
            </a:r>
            <a:r>
              <a:rPr lang="en-US" dirty="0">
                <a:latin typeface="Courier New" pitchFamily="49" charset="0"/>
                <a:cs typeface="Courier New" pitchFamily="49" charset="0"/>
              </a:rPr>
              <a:t> &lt; </a:t>
            </a:r>
            <a:r>
              <a:rPr lang="en-US" dirty="0" smtClean="0">
                <a:latin typeface="Courier New" pitchFamily="49" charset="0"/>
                <a:cs typeface="Courier New" pitchFamily="49" charset="0"/>
              </a:rPr>
              <a:t>10000;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numTimes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do_wrap_up</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oneTimes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anotherTimes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“Total = ” &lt;&lt; </a:t>
            </a:r>
            <a:r>
              <a:rPr lang="en-US" dirty="0" err="1" smtClean="0">
                <a:latin typeface="Courier New" pitchFamily="49" charset="0"/>
                <a:cs typeface="Courier New" pitchFamily="49" charset="0"/>
              </a:rPr>
              <a:t>oneTimes</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anotherTimes</a:t>
            </a:r>
            <a:r>
              <a:rPr lang="en-US" dirty="0" smtClean="0">
                <a:latin typeface="Courier New" pitchFamily="49" charset="0"/>
                <a:cs typeface="Courier New" pitchFamily="49" charset="0"/>
              </a:rPr>
              <a:t> &lt;&lt; </a:t>
            </a:r>
            <a:r>
              <a:rPr lang="en-US" dirty="0" err="1" smtClean="0">
                <a:latin typeface="Courier New" pitchFamily="49" charset="0"/>
                <a:cs typeface="Courier New" pitchFamily="49" charset="0"/>
              </a:rPr>
              <a:t>endl</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void</a:t>
            </a:r>
            <a:r>
              <a:rPr lang="en-US" dirty="0" smtClean="0">
                <a:latin typeface="Courier New" pitchFamily="49" charset="0"/>
                <a:cs typeface="Courier New" pitchFamily="49" charset="0"/>
              </a:rPr>
              <a:t> main(</a:t>
            </a:r>
            <a:r>
              <a:rPr lang="en-US" dirty="0" err="1" smtClean="0">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argc</a:t>
            </a:r>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char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r1 =0, r2 = 0;</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do_one_thing</a:t>
            </a:r>
            <a:r>
              <a:rPr lang="en-US" dirty="0" smtClean="0">
                <a:latin typeface="Courier New" pitchFamily="49" charset="0"/>
                <a:cs typeface="Courier New" pitchFamily="49" charset="0"/>
              </a:rPr>
              <a:t>(&amp;r1);</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do_another_thing</a:t>
            </a:r>
            <a:r>
              <a:rPr lang="en-US" dirty="0" smtClean="0">
                <a:latin typeface="Courier New" pitchFamily="49" charset="0"/>
                <a:cs typeface="Courier New" pitchFamily="49" charset="0"/>
              </a:rPr>
              <a:t>(&amp;r2);</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do_wrap_up</a:t>
            </a:r>
            <a:r>
              <a:rPr lang="en-US" dirty="0" smtClean="0">
                <a:latin typeface="Courier New" pitchFamily="49" charset="0"/>
                <a:cs typeface="Courier New" pitchFamily="49" charset="0"/>
              </a:rPr>
              <a:t>(r1, r2);</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EXIT_SUCCESS;</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9600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model</a:t>
            </a:r>
            <a:endParaRPr lang="en-US" dirty="0"/>
          </a:p>
        </p:txBody>
      </p:sp>
      <p:sp>
        <p:nvSpPr>
          <p:cNvPr id="4" name="Rectangle 3"/>
          <p:cNvSpPr/>
          <p:nvPr/>
        </p:nvSpPr>
        <p:spPr>
          <a:xfrm>
            <a:off x="3396695" y="779055"/>
            <a:ext cx="3694057" cy="595277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6641" y="1584868"/>
            <a:ext cx="3002051" cy="11146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do_one_thing</a:t>
            </a:r>
            <a:r>
              <a:rPr lang="en-US" dirty="0" smtClean="0"/>
              <a:t>()    </a:t>
            </a:r>
            <a:r>
              <a:rPr lang="en-US" dirty="0" err="1" smtClean="0"/>
              <a:t>i</a:t>
            </a:r>
            <a:r>
              <a:rPr lang="en-US" dirty="0" smtClean="0"/>
              <a:t>, </a:t>
            </a:r>
            <a:r>
              <a:rPr lang="en-US" dirty="0" err="1" smtClean="0"/>
              <a:t>numTimes</a:t>
            </a:r>
            <a:endParaRPr lang="en-US" dirty="0" smtClean="0"/>
          </a:p>
          <a:p>
            <a:r>
              <a:rPr lang="en-US" dirty="0" smtClean="0"/>
              <a:t>----------------------------------------</a:t>
            </a:r>
          </a:p>
          <a:p>
            <a:r>
              <a:rPr lang="en-US" dirty="0" smtClean="0"/>
              <a:t>main()     r1, r2</a:t>
            </a:r>
            <a:endParaRPr lang="en-US" dirty="0"/>
          </a:p>
        </p:txBody>
      </p:sp>
      <p:sp>
        <p:nvSpPr>
          <p:cNvPr id="8" name="Rectangle 7"/>
          <p:cNvSpPr/>
          <p:nvPr/>
        </p:nvSpPr>
        <p:spPr>
          <a:xfrm>
            <a:off x="3801333" y="4635927"/>
            <a:ext cx="3036562" cy="98232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process data</a:t>
            </a:r>
          </a:p>
        </p:txBody>
      </p:sp>
      <p:sp>
        <p:nvSpPr>
          <p:cNvPr id="11" name="Rectangle 10"/>
          <p:cNvSpPr/>
          <p:nvPr/>
        </p:nvSpPr>
        <p:spPr>
          <a:xfrm>
            <a:off x="1530148" y="4274074"/>
            <a:ext cx="1432507"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Files</a:t>
            </a:r>
          </a:p>
          <a:p>
            <a:pPr algn="ctr"/>
            <a:r>
              <a:rPr lang="en-US" dirty="0" smtClean="0"/>
              <a:t>Locks</a:t>
            </a:r>
          </a:p>
          <a:p>
            <a:pPr algn="ctr"/>
            <a:r>
              <a:rPr lang="en-US" dirty="0" smtClean="0"/>
              <a:t>Sockets</a:t>
            </a:r>
          </a:p>
          <a:p>
            <a:pPr algn="ctr"/>
            <a:r>
              <a:rPr lang="en-US" dirty="0" smtClean="0"/>
              <a:t>…</a:t>
            </a:r>
            <a:endParaRPr lang="en-US" dirty="0"/>
          </a:p>
        </p:txBody>
      </p:sp>
      <p:sp>
        <p:nvSpPr>
          <p:cNvPr id="13" name="Rectangle 12"/>
          <p:cNvSpPr/>
          <p:nvPr/>
        </p:nvSpPr>
        <p:spPr>
          <a:xfrm>
            <a:off x="1539713" y="1355294"/>
            <a:ext cx="1428842"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p>
          <a:p>
            <a:pPr algn="ctr"/>
            <a:r>
              <a:rPr lang="en-US" dirty="0" smtClean="0"/>
              <a:t>PC</a:t>
            </a:r>
          </a:p>
          <a:p>
            <a:pPr algn="ctr"/>
            <a:r>
              <a:rPr lang="en-US" dirty="0" smtClean="0"/>
              <a:t>EAX</a:t>
            </a:r>
          </a:p>
          <a:p>
            <a:pPr algn="ctr"/>
            <a:r>
              <a:rPr lang="en-US" dirty="0" smtClean="0"/>
              <a:t>…</a:t>
            </a:r>
            <a:endParaRPr lang="en-US" dirty="0"/>
          </a:p>
        </p:txBody>
      </p:sp>
      <p:sp>
        <p:nvSpPr>
          <p:cNvPr id="14" name="TextBox 13"/>
          <p:cNvSpPr txBox="1"/>
          <p:nvPr/>
        </p:nvSpPr>
        <p:spPr>
          <a:xfrm>
            <a:off x="184330" y="4290401"/>
            <a:ext cx="1345818" cy="430887"/>
          </a:xfrm>
          <a:prstGeom prst="rect">
            <a:avLst/>
          </a:prstGeom>
          <a:noFill/>
        </p:spPr>
        <p:txBody>
          <a:bodyPr wrap="none" rtlCol="0">
            <a:spAutoFit/>
          </a:bodyPr>
          <a:lstStyle/>
          <a:p>
            <a:r>
              <a:rPr lang="en-US" sz="2200" dirty="0" smtClean="0"/>
              <a:t>Resources</a:t>
            </a:r>
          </a:p>
        </p:txBody>
      </p:sp>
      <p:sp>
        <p:nvSpPr>
          <p:cNvPr id="15" name="TextBox 14"/>
          <p:cNvSpPr txBox="1"/>
          <p:nvPr/>
        </p:nvSpPr>
        <p:spPr>
          <a:xfrm>
            <a:off x="222572" y="2819507"/>
            <a:ext cx="1070101" cy="430887"/>
          </a:xfrm>
          <a:prstGeom prst="rect">
            <a:avLst/>
          </a:prstGeom>
          <a:noFill/>
        </p:spPr>
        <p:txBody>
          <a:bodyPr wrap="none" rtlCol="0">
            <a:spAutoFit/>
          </a:bodyPr>
          <a:lstStyle/>
          <a:p>
            <a:r>
              <a:rPr lang="en-US" sz="2200" dirty="0" smtClean="0"/>
              <a:t>Identity</a:t>
            </a:r>
            <a:endParaRPr lang="en-US" sz="2200" dirty="0"/>
          </a:p>
        </p:txBody>
      </p:sp>
      <p:sp>
        <p:nvSpPr>
          <p:cNvPr id="16" name="Rectangle 15"/>
          <p:cNvSpPr/>
          <p:nvPr/>
        </p:nvSpPr>
        <p:spPr>
          <a:xfrm>
            <a:off x="1539713" y="2814684"/>
            <a:ext cx="1419277"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PID</a:t>
            </a:r>
          </a:p>
          <a:p>
            <a:pPr algn="ctr"/>
            <a:r>
              <a:rPr lang="en-US" dirty="0" smtClean="0"/>
              <a:t>UID</a:t>
            </a:r>
          </a:p>
          <a:p>
            <a:pPr algn="ctr"/>
            <a:r>
              <a:rPr lang="en-US" dirty="0" smtClean="0"/>
              <a:t>GID</a:t>
            </a:r>
          </a:p>
          <a:p>
            <a:pPr algn="ctr"/>
            <a:r>
              <a:rPr lang="en-US" dirty="0" smtClean="0"/>
              <a:t>…</a:t>
            </a:r>
            <a:endParaRPr lang="en-US" dirty="0"/>
          </a:p>
        </p:txBody>
      </p:sp>
      <p:sp>
        <p:nvSpPr>
          <p:cNvPr id="18" name="TextBox 17"/>
          <p:cNvSpPr txBox="1"/>
          <p:nvPr/>
        </p:nvSpPr>
        <p:spPr>
          <a:xfrm>
            <a:off x="7091489" y="2774938"/>
            <a:ext cx="1528047" cy="769441"/>
          </a:xfrm>
          <a:prstGeom prst="rect">
            <a:avLst/>
          </a:prstGeom>
          <a:noFill/>
        </p:spPr>
        <p:txBody>
          <a:bodyPr wrap="none" rtlCol="0">
            <a:spAutoFit/>
          </a:bodyPr>
          <a:lstStyle/>
          <a:p>
            <a:r>
              <a:rPr lang="en-US" sz="2200" dirty="0" smtClean="0"/>
              <a:t>program</a:t>
            </a:r>
          </a:p>
          <a:p>
            <a:r>
              <a:rPr lang="en-US" sz="2200" dirty="0" smtClean="0"/>
              <a:t>instructions</a:t>
            </a:r>
            <a:endParaRPr lang="en-US" sz="2200" dirty="0"/>
          </a:p>
        </p:txBody>
      </p:sp>
      <p:sp>
        <p:nvSpPr>
          <p:cNvPr id="19" name="TextBox 18"/>
          <p:cNvSpPr txBox="1"/>
          <p:nvPr/>
        </p:nvSpPr>
        <p:spPr>
          <a:xfrm>
            <a:off x="7080241" y="4721614"/>
            <a:ext cx="689932" cy="430887"/>
          </a:xfrm>
          <a:prstGeom prst="rect">
            <a:avLst/>
          </a:prstGeom>
          <a:noFill/>
        </p:spPr>
        <p:txBody>
          <a:bodyPr wrap="none" rtlCol="0">
            <a:spAutoFit/>
          </a:bodyPr>
          <a:lstStyle/>
          <a:p>
            <a:r>
              <a:rPr lang="en-US" sz="2200" dirty="0" smtClean="0"/>
              <a:t>data</a:t>
            </a:r>
            <a:endParaRPr lang="en-US" sz="2200" dirty="0"/>
          </a:p>
        </p:txBody>
      </p:sp>
      <p:cxnSp>
        <p:nvCxnSpPr>
          <p:cNvPr id="38" name="Straight Connector 37"/>
          <p:cNvCxnSpPr/>
          <p:nvPr/>
        </p:nvCxnSpPr>
        <p:spPr>
          <a:xfrm>
            <a:off x="3544141" y="3544379"/>
            <a:ext cx="272500" cy="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6641" y="2776279"/>
            <a:ext cx="3021254" cy="17900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main()</a:t>
            </a:r>
          </a:p>
          <a:p>
            <a:endParaRPr lang="en-US" dirty="0" smtClean="0"/>
          </a:p>
          <a:p>
            <a:r>
              <a:rPr lang="en-US" dirty="0" err="1" smtClean="0"/>
              <a:t>do_one_thing</a:t>
            </a:r>
            <a:r>
              <a:rPr lang="en-US" dirty="0" smtClean="0"/>
              <a:t>()</a:t>
            </a:r>
          </a:p>
          <a:p>
            <a:endParaRPr lang="en-US" dirty="0" smtClean="0"/>
          </a:p>
          <a:p>
            <a:r>
              <a:rPr lang="en-US" dirty="0" err="1" smtClean="0"/>
              <a:t>do_another_thing</a:t>
            </a:r>
            <a:r>
              <a:rPr lang="en-US" dirty="0" smtClean="0"/>
              <a:t>()</a:t>
            </a:r>
          </a:p>
          <a:p>
            <a:endParaRPr lang="en-US" dirty="0" smtClean="0"/>
          </a:p>
        </p:txBody>
      </p:sp>
      <p:cxnSp>
        <p:nvCxnSpPr>
          <p:cNvPr id="36" name="Straight Connector 35"/>
          <p:cNvCxnSpPr/>
          <p:nvPr/>
        </p:nvCxnSpPr>
        <p:spPr>
          <a:xfrm>
            <a:off x="4107475" y="3172154"/>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07475" y="3250394"/>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07475" y="3327204"/>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07475" y="3748229"/>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107475" y="3826469"/>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07475" y="3903279"/>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07475" y="4311049"/>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07475" y="4389289"/>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07475" y="4466099"/>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98130" y="1892964"/>
            <a:ext cx="2725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98130" y="1637215"/>
            <a:ext cx="2725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528832" y="1892964"/>
            <a:ext cx="272500" cy="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70630" y="1637216"/>
            <a:ext cx="758202" cy="25574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70630" y="1892964"/>
            <a:ext cx="773511" cy="165141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3830" y="1355294"/>
            <a:ext cx="1215526" cy="430887"/>
          </a:xfrm>
          <a:prstGeom prst="rect">
            <a:avLst/>
          </a:prstGeom>
          <a:noFill/>
        </p:spPr>
        <p:txBody>
          <a:bodyPr wrap="none" rtlCol="0">
            <a:spAutoFit/>
          </a:bodyPr>
          <a:lstStyle/>
          <a:p>
            <a:r>
              <a:rPr lang="en-US" sz="2200" dirty="0" smtClean="0"/>
              <a:t>Registers</a:t>
            </a:r>
            <a:endParaRPr lang="en-US" sz="2200" dirty="0"/>
          </a:p>
        </p:txBody>
      </p:sp>
      <p:sp>
        <p:nvSpPr>
          <p:cNvPr id="60" name="Rounded Rectangle 59"/>
          <p:cNvSpPr/>
          <p:nvPr/>
        </p:nvSpPr>
        <p:spPr>
          <a:xfrm>
            <a:off x="1431779" y="1316889"/>
            <a:ext cx="5521331" cy="1420986"/>
          </a:xfrm>
          <a:prstGeom prst="roundRect">
            <a:avLst>
              <a:gd name="adj" fmla="val 101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691625" y="909420"/>
            <a:ext cx="1170577" cy="430887"/>
          </a:xfrm>
          <a:prstGeom prst="rect">
            <a:avLst/>
          </a:prstGeom>
          <a:noFill/>
        </p:spPr>
        <p:txBody>
          <a:bodyPr wrap="none" rtlCol="0">
            <a:spAutoFit/>
          </a:bodyPr>
          <a:lstStyle/>
          <a:p>
            <a:r>
              <a:rPr lang="en-US" sz="2200" b="1" dirty="0" smtClean="0">
                <a:solidFill>
                  <a:srgbClr val="FF0000"/>
                </a:solidFill>
              </a:rPr>
              <a:t>thread 1</a:t>
            </a:r>
            <a:endParaRPr lang="en-US" sz="2200" b="1" dirty="0">
              <a:solidFill>
                <a:srgbClr val="FF0000"/>
              </a:solidFill>
            </a:endParaRPr>
          </a:p>
        </p:txBody>
      </p:sp>
      <p:sp>
        <p:nvSpPr>
          <p:cNvPr id="62" name="TextBox 61"/>
          <p:cNvSpPr txBox="1"/>
          <p:nvPr/>
        </p:nvSpPr>
        <p:spPr>
          <a:xfrm>
            <a:off x="7090751" y="1507425"/>
            <a:ext cx="764761" cy="430887"/>
          </a:xfrm>
          <a:prstGeom prst="rect">
            <a:avLst/>
          </a:prstGeom>
          <a:noFill/>
        </p:spPr>
        <p:txBody>
          <a:bodyPr wrap="none" rtlCol="0">
            <a:spAutoFit/>
          </a:bodyPr>
          <a:lstStyle/>
          <a:p>
            <a:r>
              <a:rPr lang="en-US" sz="2200" dirty="0" smtClean="0"/>
              <a:t>stack</a:t>
            </a:r>
            <a:endParaRPr lang="en-US" sz="2200" dirty="0"/>
          </a:p>
        </p:txBody>
      </p:sp>
      <p:sp>
        <p:nvSpPr>
          <p:cNvPr id="47" name="TextBox 46"/>
          <p:cNvSpPr txBox="1"/>
          <p:nvPr/>
        </p:nvSpPr>
        <p:spPr>
          <a:xfrm>
            <a:off x="7163759" y="5616744"/>
            <a:ext cx="1958934" cy="769441"/>
          </a:xfrm>
          <a:prstGeom prst="rect">
            <a:avLst/>
          </a:prstGeom>
          <a:noFill/>
        </p:spPr>
        <p:txBody>
          <a:bodyPr wrap="none" rtlCol="0">
            <a:spAutoFit/>
          </a:bodyPr>
          <a:lstStyle/>
          <a:p>
            <a:r>
              <a:rPr lang="en-US" sz="2200" dirty="0" smtClean="0"/>
              <a:t>available</a:t>
            </a:r>
          </a:p>
          <a:p>
            <a:r>
              <a:rPr lang="en-US" sz="2200" dirty="0" smtClean="0"/>
              <a:t>memory (heap)</a:t>
            </a:r>
            <a:endParaRPr lang="en-US" sz="2200" dirty="0"/>
          </a:p>
        </p:txBody>
      </p:sp>
    </p:spTree>
    <p:extLst>
      <p:ext uri="{BB962C8B-B14F-4D97-AF65-F5344CB8AC3E}">
        <p14:creationId xmlns:p14="http://schemas.microsoft.com/office/powerpoint/2010/main" val="318527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539713" y="971080"/>
            <a:ext cx="1428842"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p>
          <a:p>
            <a:pPr algn="ctr"/>
            <a:r>
              <a:rPr lang="en-US" dirty="0" smtClean="0"/>
              <a:t>PC</a:t>
            </a:r>
          </a:p>
          <a:p>
            <a:pPr algn="ctr"/>
            <a:r>
              <a:rPr lang="en-US" dirty="0" smtClean="0"/>
              <a:t>EAX</a:t>
            </a:r>
          </a:p>
          <a:p>
            <a:pPr algn="ctr"/>
            <a:r>
              <a:rPr lang="en-US" dirty="0" smtClean="0"/>
              <a:t>…</a:t>
            </a:r>
            <a:endParaRPr lang="en-US" dirty="0"/>
          </a:p>
        </p:txBody>
      </p:sp>
      <p:sp>
        <p:nvSpPr>
          <p:cNvPr id="2" name="Title 1"/>
          <p:cNvSpPr>
            <a:spLocks noGrp="1"/>
          </p:cNvSpPr>
          <p:nvPr>
            <p:ph type="title"/>
          </p:nvPr>
        </p:nvSpPr>
        <p:spPr/>
        <p:txBody>
          <a:bodyPr/>
          <a:lstStyle/>
          <a:p>
            <a:r>
              <a:rPr lang="en-US" dirty="0" smtClean="0"/>
              <a:t>Thread model</a:t>
            </a:r>
            <a:endParaRPr lang="en-US" dirty="0"/>
          </a:p>
        </p:txBody>
      </p:sp>
      <p:sp>
        <p:nvSpPr>
          <p:cNvPr id="4" name="Rectangle 3"/>
          <p:cNvSpPr/>
          <p:nvPr/>
        </p:nvSpPr>
        <p:spPr>
          <a:xfrm>
            <a:off x="3396695" y="855865"/>
            <a:ext cx="3694057" cy="595277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6641" y="2660044"/>
            <a:ext cx="3002051" cy="1114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do_one_thing</a:t>
            </a:r>
            <a:r>
              <a:rPr lang="en-US" dirty="0" smtClean="0"/>
              <a:t>()  </a:t>
            </a:r>
            <a:r>
              <a:rPr lang="en-US" dirty="0" smtClean="0"/>
              <a:t> </a:t>
            </a:r>
            <a:r>
              <a:rPr lang="en-US" dirty="0"/>
              <a:t>i</a:t>
            </a:r>
            <a:r>
              <a:rPr lang="en-US" dirty="0" smtClean="0"/>
              <a:t>, </a:t>
            </a:r>
            <a:r>
              <a:rPr lang="en-US" dirty="0" err="1" smtClean="0"/>
              <a:t>numTimes</a:t>
            </a:r>
            <a:endParaRPr lang="en-US" dirty="0" smtClean="0"/>
          </a:p>
          <a:p>
            <a:r>
              <a:rPr lang="en-US" dirty="0" smtClean="0"/>
              <a:t>----------------------------------------</a:t>
            </a:r>
          </a:p>
          <a:p>
            <a:r>
              <a:rPr lang="en-US" dirty="0" smtClean="0"/>
              <a:t>main()       r1, r2</a:t>
            </a:r>
            <a:endParaRPr lang="en-US" dirty="0"/>
          </a:p>
        </p:txBody>
      </p:sp>
      <p:sp>
        <p:nvSpPr>
          <p:cNvPr id="8" name="Rectangle 7"/>
          <p:cNvSpPr/>
          <p:nvPr/>
        </p:nvSpPr>
        <p:spPr>
          <a:xfrm>
            <a:off x="3801333" y="5711103"/>
            <a:ext cx="3036562" cy="98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process data</a:t>
            </a:r>
          </a:p>
        </p:txBody>
      </p:sp>
      <p:sp>
        <p:nvSpPr>
          <p:cNvPr id="9" name="Rounded Rectangle 8"/>
          <p:cNvSpPr/>
          <p:nvPr/>
        </p:nvSpPr>
        <p:spPr>
          <a:xfrm>
            <a:off x="1431779" y="932675"/>
            <a:ext cx="5521331" cy="1420986"/>
          </a:xfrm>
          <a:prstGeom prst="roundRect">
            <a:avLst>
              <a:gd name="adj" fmla="val 101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06845" y="1961178"/>
            <a:ext cx="1170577" cy="430887"/>
          </a:xfrm>
          <a:prstGeom prst="rect">
            <a:avLst/>
          </a:prstGeom>
          <a:noFill/>
        </p:spPr>
        <p:txBody>
          <a:bodyPr wrap="none" rtlCol="0">
            <a:spAutoFit/>
          </a:bodyPr>
          <a:lstStyle/>
          <a:p>
            <a:r>
              <a:rPr lang="en-US" sz="2200" b="1" dirty="0" smtClean="0">
                <a:solidFill>
                  <a:srgbClr val="FF0000"/>
                </a:solidFill>
              </a:rPr>
              <a:t>thread 2</a:t>
            </a:r>
            <a:endParaRPr lang="en-US" sz="2200" b="1" dirty="0">
              <a:solidFill>
                <a:srgbClr val="FF0000"/>
              </a:solidFill>
            </a:endParaRPr>
          </a:p>
        </p:txBody>
      </p:sp>
      <p:sp>
        <p:nvSpPr>
          <p:cNvPr id="11" name="Rectangle 10"/>
          <p:cNvSpPr/>
          <p:nvPr/>
        </p:nvSpPr>
        <p:spPr>
          <a:xfrm>
            <a:off x="1530148" y="5349250"/>
            <a:ext cx="1432507"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Files</a:t>
            </a:r>
          </a:p>
          <a:p>
            <a:pPr algn="ctr"/>
            <a:r>
              <a:rPr lang="en-US" dirty="0" smtClean="0"/>
              <a:t>Locks</a:t>
            </a:r>
          </a:p>
          <a:p>
            <a:pPr algn="ctr"/>
            <a:r>
              <a:rPr lang="en-US" dirty="0" smtClean="0"/>
              <a:t>Sockets</a:t>
            </a:r>
          </a:p>
          <a:p>
            <a:pPr algn="ctr"/>
            <a:r>
              <a:rPr lang="en-US" dirty="0" smtClean="0"/>
              <a:t>…</a:t>
            </a:r>
            <a:endParaRPr lang="en-US" dirty="0"/>
          </a:p>
        </p:txBody>
      </p:sp>
      <p:sp>
        <p:nvSpPr>
          <p:cNvPr id="12" name="TextBox 11"/>
          <p:cNvSpPr txBox="1"/>
          <p:nvPr/>
        </p:nvSpPr>
        <p:spPr>
          <a:xfrm>
            <a:off x="7090752" y="938055"/>
            <a:ext cx="764761" cy="430887"/>
          </a:xfrm>
          <a:prstGeom prst="rect">
            <a:avLst/>
          </a:prstGeom>
          <a:noFill/>
        </p:spPr>
        <p:txBody>
          <a:bodyPr wrap="none" rtlCol="0">
            <a:spAutoFit/>
          </a:bodyPr>
          <a:lstStyle/>
          <a:p>
            <a:r>
              <a:rPr lang="en-US" sz="2200" dirty="0" smtClean="0"/>
              <a:t>stack</a:t>
            </a:r>
            <a:endParaRPr lang="en-US" sz="2200" dirty="0"/>
          </a:p>
        </p:txBody>
      </p:sp>
      <p:sp>
        <p:nvSpPr>
          <p:cNvPr id="13" name="Rectangle 12"/>
          <p:cNvSpPr/>
          <p:nvPr/>
        </p:nvSpPr>
        <p:spPr>
          <a:xfrm>
            <a:off x="1539713" y="2430470"/>
            <a:ext cx="1428842"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p>
          <a:p>
            <a:pPr algn="ctr"/>
            <a:r>
              <a:rPr lang="en-US" dirty="0" smtClean="0"/>
              <a:t>PC</a:t>
            </a:r>
          </a:p>
          <a:p>
            <a:pPr algn="ctr"/>
            <a:r>
              <a:rPr lang="en-US" dirty="0" smtClean="0"/>
              <a:t>EAX</a:t>
            </a:r>
          </a:p>
          <a:p>
            <a:pPr algn="ctr"/>
            <a:r>
              <a:rPr lang="en-US" dirty="0" smtClean="0"/>
              <a:t>…</a:t>
            </a:r>
            <a:endParaRPr lang="en-US" dirty="0"/>
          </a:p>
        </p:txBody>
      </p:sp>
      <p:sp>
        <p:nvSpPr>
          <p:cNvPr id="3" name="TextBox 2"/>
          <p:cNvSpPr txBox="1"/>
          <p:nvPr/>
        </p:nvSpPr>
        <p:spPr>
          <a:xfrm>
            <a:off x="192190" y="982200"/>
            <a:ext cx="1215526" cy="430887"/>
          </a:xfrm>
          <a:prstGeom prst="rect">
            <a:avLst/>
          </a:prstGeom>
          <a:noFill/>
        </p:spPr>
        <p:txBody>
          <a:bodyPr wrap="none" rtlCol="0">
            <a:spAutoFit/>
          </a:bodyPr>
          <a:lstStyle/>
          <a:p>
            <a:r>
              <a:rPr lang="en-US" sz="2200" dirty="0" smtClean="0"/>
              <a:t>Registers</a:t>
            </a:r>
            <a:endParaRPr lang="en-US" sz="2200" dirty="0"/>
          </a:p>
        </p:txBody>
      </p:sp>
      <p:sp>
        <p:nvSpPr>
          <p:cNvPr id="14" name="TextBox 13"/>
          <p:cNvSpPr txBox="1"/>
          <p:nvPr/>
        </p:nvSpPr>
        <p:spPr>
          <a:xfrm>
            <a:off x="184330" y="5365577"/>
            <a:ext cx="1345818" cy="430887"/>
          </a:xfrm>
          <a:prstGeom prst="rect">
            <a:avLst/>
          </a:prstGeom>
          <a:noFill/>
        </p:spPr>
        <p:txBody>
          <a:bodyPr wrap="none" rtlCol="0">
            <a:spAutoFit/>
          </a:bodyPr>
          <a:lstStyle/>
          <a:p>
            <a:r>
              <a:rPr lang="en-US" sz="2200" dirty="0" smtClean="0"/>
              <a:t>Resources</a:t>
            </a:r>
          </a:p>
        </p:txBody>
      </p:sp>
      <p:sp>
        <p:nvSpPr>
          <p:cNvPr id="15" name="TextBox 14"/>
          <p:cNvSpPr txBox="1"/>
          <p:nvPr/>
        </p:nvSpPr>
        <p:spPr>
          <a:xfrm>
            <a:off x="222572" y="3894683"/>
            <a:ext cx="1070101" cy="430887"/>
          </a:xfrm>
          <a:prstGeom prst="rect">
            <a:avLst/>
          </a:prstGeom>
          <a:noFill/>
        </p:spPr>
        <p:txBody>
          <a:bodyPr wrap="none" rtlCol="0">
            <a:spAutoFit/>
          </a:bodyPr>
          <a:lstStyle/>
          <a:p>
            <a:r>
              <a:rPr lang="en-US" sz="2200" dirty="0" smtClean="0"/>
              <a:t>Identity</a:t>
            </a:r>
            <a:endParaRPr lang="en-US" sz="2200" dirty="0"/>
          </a:p>
        </p:txBody>
      </p:sp>
      <p:sp>
        <p:nvSpPr>
          <p:cNvPr id="16" name="Rectangle 15"/>
          <p:cNvSpPr/>
          <p:nvPr/>
        </p:nvSpPr>
        <p:spPr>
          <a:xfrm>
            <a:off x="1539713" y="3889860"/>
            <a:ext cx="1419277" cy="1325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PID</a:t>
            </a:r>
          </a:p>
          <a:p>
            <a:pPr algn="ctr"/>
            <a:r>
              <a:rPr lang="en-US" dirty="0" smtClean="0"/>
              <a:t>UID</a:t>
            </a:r>
          </a:p>
          <a:p>
            <a:pPr algn="ctr"/>
            <a:r>
              <a:rPr lang="en-US" dirty="0" smtClean="0"/>
              <a:t>GID</a:t>
            </a:r>
          </a:p>
          <a:p>
            <a:pPr algn="ctr"/>
            <a:r>
              <a:rPr lang="en-US" dirty="0" smtClean="0"/>
              <a:t>…</a:t>
            </a:r>
            <a:endParaRPr lang="en-US" dirty="0"/>
          </a:p>
        </p:txBody>
      </p:sp>
      <p:sp>
        <p:nvSpPr>
          <p:cNvPr id="18" name="TextBox 17"/>
          <p:cNvSpPr txBox="1"/>
          <p:nvPr/>
        </p:nvSpPr>
        <p:spPr>
          <a:xfrm>
            <a:off x="7091489" y="3850114"/>
            <a:ext cx="1528047" cy="769441"/>
          </a:xfrm>
          <a:prstGeom prst="rect">
            <a:avLst/>
          </a:prstGeom>
          <a:noFill/>
        </p:spPr>
        <p:txBody>
          <a:bodyPr wrap="none" rtlCol="0">
            <a:spAutoFit/>
          </a:bodyPr>
          <a:lstStyle/>
          <a:p>
            <a:r>
              <a:rPr lang="en-US" sz="2200" dirty="0" smtClean="0"/>
              <a:t>program</a:t>
            </a:r>
          </a:p>
          <a:p>
            <a:r>
              <a:rPr lang="en-US" sz="2200" dirty="0" smtClean="0"/>
              <a:t>instructions</a:t>
            </a:r>
            <a:endParaRPr lang="en-US" sz="2200" dirty="0"/>
          </a:p>
        </p:txBody>
      </p:sp>
      <p:sp>
        <p:nvSpPr>
          <p:cNvPr id="19" name="TextBox 18"/>
          <p:cNvSpPr txBox="1"/>
          <p:nvPr/>
        </p:nvSpPr>
        <p:spPr>
          <a:xfrm>
            <a:off x="7080241" y="5796790"/>
            <a:ext cx="689932" cy="430887"/>
          </a:xfrm>
          <a:prstGeom prst="rect">
            <a:avLst/>
          </a:prstGeom>
          <a:noFill/>
        </p:spPr>
        <p:txBody>
          <a:bodyPr wrap="none" rtlCol="0">
            <a:spAutoFit/>
          </a:bodyPr>
          <a:lstStyle/>
          <a:p>
            <a:r>
              <a:rPr lang="en-US" sz="2200" dirty="0" smtClean="0"/>
              <a:t>data</a:t>
            </a:r>
            <a:endParaRPr lang="en-US" sz="2200" dirty="0"/>
          </a:p>
        </p:txBody>
      </p:sp>
      <p:cxnSp>
        <p:nvCxnSpPr>
          <p:cNvPr id="31" name="Straight Connector 30"/>
          <p:cNvCxnSpPr/>
          <p:nvPr/>
        </p:nvCxnSpPr>
        <p:spPr>
          <a:xfrm>
            <a:off x="2532956" y="1495664"/>
            <a:ext cx="2725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44141" y="5189483"/>
            <a:ext cx="272500" cy="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44141" y="4619555"/>
            <a:ext cx="272500" cy="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05456" y="1239915"/>
            <a:ext cx="738685" cy="44587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805456" y="1495664"/>
            <a:ext cx="738685" cy="369381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6641" y="3851455"/>
            <a:ext cx="3021254" cy="1790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main()</a:t>
            </a:r>
          </a:p>
          <a:p>
            <a:endParaRPr lang="en-US" dirty="0" smtClean="0"/>
          </a:p>
          <a:p>
            <a:r>
              <a:rPr lang="en-US" dirty="0" err="1" smtClean="0"/>
              <a:t>do_one_thing</a:t>
            </a:r>
            <a:r>
              <a:rPr lang="en-US" dirty="0" smtClean="0"/>
              <a:t>()</a:t>
            </a:r>
          </a:p>
          <a:p>
            <a:endParaRPr lang="en-US" dirty="0" smtClean="0"/>
          </a:p>
          <a:p>
            <a:r>
              <a:rPr lang="en-US" dirty="0" err="1" smtClean="0"/>
              <a:t>do_another_thing</a:t>
            </a:r>
            <a:r>
              <a:rPr lang="en-US" dirty="0" smtClean="0"/>
              <a:t>()</a:t>
            </a:r>
          </a:p>
          <a:p>
            <a:endParaRPr lang="en-US" dirty="0" smtClean="0"/>
          </a:p>
        </p:txBody>
      </p:sp>
      <p:cxnSp>
        <p:nvCxnSpPr>
          <p:cNvPr id="36" name="Straight Connector 35"/>
          <p:cNvCxnSpPr/>
          <p:nvPr/>
        </p:nvCxnSpPr>
        <p:spPr>
          <a:xfrm>
            <a:off x="4107475" y="4247330"/>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07475" y="4325570"/>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07475" y="4402380"/>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07475" y="4823405"/>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107475" y="4901645"/>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07475" y="4978455"/>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07475" y="5386225"/>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07475" y="5464465"/>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07475" y="5541275"/>
            <a:ext cx="579740" cy="0"/>
          </a:xfrm>
          <a:prstGeom prst="line">
            <a:avLst/>
          </a:prstGeom>
          <a:ln w="19050">
            <a:solidFill>
              <a:schemeClr val="tx1">
                <a:lumMod val="65000"/>
                <a:lumOff val="35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816641" y="1368942"/>
            <a:ext cx="3002051" cy="600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do_another_thing</a:t>
            </a:r>
            <a:r>
              <a:rPr lang="en-US" dirty="0" smtClean="0"/>
              <a:t>()     </a:t>
            </a:r>
            <a:r>
              <a:rPr lang="en-US" dirty="0"/>
              <a:t>i</a:t>
            </a:r>
            <a:r>
              <a:rPr lang="en-US" dirty="0" smtClean="0"/>
              <a:t>, </a:t>
            </a:r>
            <a:r>
              <a:rPr lang="en-US" dirty="0" err="1" smtClean="0"/>
              <a:t>numTimes</a:t>
            </a:r>
            <a:endParaRPr lang="en-US" dirty="0" smtClean="0"/>
          </a:p>
        </p:txBody>
      </p:sp>
      <p:cxnSp>
        <p:nvCxnSpPr>
          <p:cNvPr id="45" name="Straight Connector 44"/>
          <p:cNvCxnSpPr/>
          <p:nvPr/>
        </p:nvCxnSpPr>
        <p:spPr>
          <a:xfrm>
            <a:off x="3544141" y="1685788"/>
            <a:ext cx="272500" cy="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532956" y="1239915"/>
            <a:ext cx="2725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98130" y="2968140"/>
            <a:ext cx="2725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98130" y="2712391"/>
            <a:ext cx="2725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528832" y="2968140"/>
            <a:ext cx="272500" cy="0"/>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70630" y="2712392"/>
            <a:ext cx="758202" cy="25574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70630" y="2968140"/>
            <a:ext cx="773511" cy="165141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3830" y="2430470"/>
            <a:ext cx="1215526" cy="430887"/>
          </a:xfrm>
          <a:prstGeom prst="rect">
            <a:avLst/>
          </a:prstGeom>
          <a:noFill/>
        </p:spPr>
        <p:txBody>
          <a:bodyPr wrap="none" rtlCol="0">
            <a:spAutoFit/>
          </a:bodyPr>
          <a:lstStyle/>
          <a:p>
            <a:r>
              <a:rPr lang="en-US" sz="2200" dirty="0" smtClean="0"/>
              <a:t>Registers</a:t>
            </a:r>
            <a:endParaRPr lang="en-US" sz="2200" dirty="0"/>
          </a:p>
        </p:txBody>
      </p:sp>
      <p:sp>
        <p:nvSpPr>
          <p:cNvPr id="60" name="Rounded Rectangle 59"/>
          <p:cNvSpPr/>
          <p:nvPr/>
        </p:nvSpPr>
        <p:spPr>
          <a:xfrm>
            <a:off x="1431779" y="2392065"/>
            <a:ext cx="5521331" cy="1420986"/>
          </a:xfrm>
          <a:prstGeom prst="roundRect">
            <a:avLst>
              <a:gd name="adj" fmla="val 101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606844" y="3401365"/>
            <a:ext cx="1170577" cy="430887"/>
          </a:xfrm>
          <a:prstGeom prst="rect">
            <a:avLst/>
          </a:prstGeom>
          <a:noFill/>
        </p:spPr>
        <p:txBody>
          <a:bodyPr wrap="none" rtlCol="0">
            <a:spAutoFit/>
          </a:bodyPr>
          <a:lstStyle/>
          <a:p>
            <a:r>
              <a:rPr lang="en-US" sz="2200" b="1" dirty="0" smtClean="0">
                <a:solidFill>
                  <a:srgbClr val="FF0000"/>
                </a:solidFill>
              </a:rPr>
              <a:t>thread 1</a:t>
            </a:r>
            <a:endParaRPr lang="en-US" sz="2200" b="1" dirty="0">
              <a:solidFill>
                <a:srgbClr val="FF0000"/>
              </a:solidFill>
            </a:endParaRPr>
          </a:p>
        </p:txBody>
      </p:sp>
      <p:sp>
        <p:nvSpPr>
          <p:cNvPr id="62" name="TextBox 61"/>
          <p:cNvSpPr txBox="1"/>
          <p:nvPr/>
        </p:nvSpPr>
        <p:spPr>
          <a:xfrm>
            <a:off x="7090751" y="2582601"/>
            <a:ext cx="764761" cy="430887"/>
          </a:xfrm>
          <a:prstGeom prst="rect">
            <a:avLst/>
          </a:prstGeom>
          <a:noFill/>
        </p:spPr>
        <p:txBody>
          <a:bodyPr wrap="none" rtlCol="0">
            <a:spAutoFit/>
          </a:bodyPr>
          <a:lstStyle/>
          <a:p>
            <a:r>
              <a:rPr lang="en-US" sz="2200" dirty="0" smtClean="0"/>
              <a:t>stack</a:t>
            </a:r>
            <a:endParaRPr lang="en-US" sz="2200" dirty="0"/>
          </a:p>
        </p:txBody>
      </p:sp>
    </p:spTree>
    <p:extLst>
      <p:ext uri="{BB962C8B-B14F-4D97-AF65-F5344CB8AC3E}">
        <p14:creationId xmlns:p14="http://schemas.microsoft.com/office/powerpoint/2010/main" val="165270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0" grpId="0" animBg="1"/>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model</a:t>
            </a:r>
            <a:endParaRPr lang="en-US" dirty="0"/>
          </a:p>
        </p:txBody>
      </p:sp>
      <p:sp>
        <p:nvSpPr>
          <p:cNvPr id="3" name="Content Placeholder 2"/>
          <p:cNvSpPr>
            <a:spLocks noGrp="1"/>
          </p:cNvSpPr>
          <p:nvPr>
            <p:ph idx="1"/>
          </p:nvPr>
        </p:nvSpPr>
        <p:spPr>
          <a:xfrm>
            <a:off x="457200" y="1355130"/>
            <a:ext cx="8229600" cy="5184675"/>
          </a:xfrm>
        </p:spPr>
        <p:txBody>
          <a:bodyPr>
            <a:normAutofit fontScale="92500" lnSpcReduction="10000"/>
          </a:bodyPr>
          <a:lstStyle/>
          <a:p>
            <a:r>
              <a:rPr lang="en-US" dirty="0" smtClean="0"/>
              <a:t>Each </a:t>
            </a:r>
            <a:r>
              <a:rPr lang="en-US" b="1" dirty="0" smtClean="0">
                <a:solidFill>
                  <a:srgbClr val="FF0000"/>
                </a:solidFill>
              </a:rPr>
              <a:t>thread</a:t>
            </a:r>
          </a:p>
          <a:p>
            <a:pPr lvl="1"/>
            <a:r>
              <a:rPr lang="en-US" dirty="0" smtClean="0"/>
              <a:t>Keeps track of its own </a:t>
            </a:r>
            <a:r>
              <a:rPr lang="en-US" b="1" dirty="0" smtClean="0">
                <a:solidFill>
                  <a:srgbClr val="002060"/>
                </a:solidFill>
              </a:rPr>
              <a:t>program </a:t>
            </a:r>
            <a:r>
              <a:rPr lang="en-US" b="1" dirty="0" smtClean="0">
                <a:solidFill>
                  <a:srgbClr val="002060"/>
                </a:solidFill>
              </a:rPr>
              <a:t>counter</a:t>
            </a:r>
            <a:r>
              <a:rPr lang="en-US" dirty="0" smtClean="0"/>
              <a:t> (PC)</a:t>
            </a:r>
          </a:p>
          <a:p>
            <a:pPr lvl="1"/>
            <a:r>
              <a:rPr lang="en-US" dirty="0" smtClean="0"/>
              <a:t>Has its own stack containing </a:t>
            </a:r>
            <a:r>
              <a:rPr lang="en-US" b="1" dirty="0" smtClean="0">
                <a:solidFill>
                  <a:srgbClr val="002060"/>
                </a:solidFill>
              </a:rPr>
              <a:t>stack-frames</a:t>
            </a:r>
            <a:r>
              <a:rPr lang="en-US" dirty="0" smtClean="0"/>
              <a:t> to keep track of the routines that are called and their local variables</a:t>
            </a:r>
          </a:p>
          <a:p>
            <a:pPr lvl="1"/>
            <a:r>
              <a:rPr lang="en-US" dirty="0" smtClean="0"/>
              <a:t>Has </a:t>
            </a:r>
            <a:r>
              <a:rPr lang="en-US" b="1" dirty="0" smtClean="0">
                <a:solidFill>
                  <a:srgbClr val="002060"/>
                </a:solidFill>
              </a:rPr>
              <a:t>full read/write access </a:t>
            </a:r>
            <a:r>
              <a:rPr lang="en-US" dirty="0" smtClean="0"/>
              <a:t>to </a:t>
            </a:r>
            <a:r>
              <a:rPr lang="en-US" b="1" dirty="0" smtClean="0">
                <a:solidFill>
                  <a:srgbClr val="FF0000"/>
                </a:solidFill>
              </a:rPr>
              <a:t>all</a:t>
            </a:r>
            <a:r>
              <a:rPr lang="en-US" dirty="0" smtClean="0"/>
              <a:t> process data.</a:t>
            </a:r>
          </a:p>
          <a:p>
            <a:pPr lvl="1"/>
            <a:r>
              <a:rPr lang="en-US" dirty="0" smtClean="0"/>
              <a:t>Has </a:t>
            </a:r>
            <a:r>
              <a:rPr lang="en-US" b="1" dirty="0" smtClean="0">
                <a:solidFill>
                  <a:srgbClr val="002060"/>
                </a:solidFill>
              </a:rPr>
              <a:t>full access to the process resources </a:t>
            </a:r>
            <a:r>
              <a:rPr lang="en-US" dirty="0" smtClean="0"/>
              <a:t>(files, sockets, etc.) </a:t>
            </a:r>
          </a:p>
          <a:p>
            <a:r>
              <a:rPr lang="en-US" dirty="0" smtClean="0"/>
              <a:t>Scheduling of threads (by the OS)</a:t>
            </a:r>
          </a:p>
          <a:p>
            <a:pPr lvl="1"/>
            <a:r>
              <a:rPr lang="en-US" dirty="0" smtClean="0"/>
              <a:t>On a </a:t>
            </a:r>
            <a:r>
              <a:rPr lang="en-US" b="1" dirty="0" smtClean="0">
                <a:solidFill>
                  <a:srgbClr val="FF0000"/>
                </a:solidFill>
              </a:rPr>
              <a:t>single CPU</a:t>
            </a:r>
            <a:r>
              <a:rPr lang="en-US" dirty="0" smtClean="0"/>
              <a:t>: time-division multiplexing</a:t>
            </a:r>
          </a:p>
          <a:p>
            <a:pPr lvl="2"/>
            <a:r>
              <a:rPr lang="en-US" dirty="0" smtClean="0"/>
              <a:t>Each thread gets a small amount of time before the next one is considered (e.g. round-robin RR).</a:t>
            </a:r>
          </a:p>
          <a:p>
            <a:pPr lvl="2"/>
            <a:r>
              <a:rPr lang="en-US" dirty="0" smtClean="0"/>
              <a:t>Appears to the user that both threads are progressing simultaneously.</a:t>
            </a:r>
          </a:p>
          <a:p>
            <a:pPr lvl="2"/>
            <a:r>
              <a:rPr lang="en-US" dirty="0" smtClean="0"/>
              <a:t>Switch of threads is called </a:t>
            </a:r>
            <a:r>
              <a:rPr lang="en-US" b="1" dirty="0" smtClean="0">
                <a:solidFill>
                  <a:srgbClr val="002060"/>
                </a:solidFill>
              </a:rPr>
              <a:t>context switch</a:t>
            </a:r>
          </a:p>
          <a:p>
            <a:pPr lvl="1"/>
            <a:r>
              <a:rPr lang="en-US" dirty="0" smtClean="0"/>
              <a:t>On </a:t>
            </a:r>
            <a:r>
              <a:rPr lang="en-US" b="1" dirty="0" smtClean="0">
                <a:solidFill>
                  <a:srgbClr val="FF0000"/>
                </a:solidFill>
              </a:rPr>
              <a:t>multiple CPUs </a:t>
            </a:r>
            <a:r>
              <a:rPr lang="en-US" dirty="0" smtClean="0"/>
              <a:t>/ CPU cores</a:t>
            </a:r>
          </a:p>
          <a:p>
            <a:pPr lvl="2"/>
            <a:r>
              <a:rPr lang="en-US" dirty="0" smtClean="0"/>
              <a:t>Threads are scheduled on different CPU / CPU cores</a:t>
            </a:r>
          </a:p>
          <a:p>
            <a:pPr lvl="2"/>
            <a:r>
              <a:rPr lang="en-US" dirty="0" smtClean="0"/>
              <a:t>Reduction of runtime</a:t>
            </a:r>
            <a:endParaRPr lang="en-US" dirty="0"/>
          </a:p>
        </p:txBody>
      </p:sp>
    </p:spTree>
    <p:extLst>
      <p:ext uri="{BB962C8B-B14F-4D97-AF65-F5344CB8AC3E}">
        <p14:creationId xmlns:p14="http://schemas.microsoft.com/office/powerpoint/2010/main" val="228375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620" y="152400"/>
            <a:ext cx="8229600" cy="639762"/>
          </a:xfrm>
        </p:spPr>
        <p:txBody>
          <a:bodyPr/>
          <a:lstStyle/>
          <a:p>
            <a:r>
              <a:rPr lang="en-US" dirty="0" smtClean="0"/>
              <a:t>Thread model</a:t>
            </a:r>
            <a:endParaRPr lang="en-US" dirty="0"/>
          </a:p>
        </p:txBody>
      </p:sp>
      <p:cxnSp>
        <p:nvCxnSpPr>
          <p:cNvPr id="5" name="Straight Arrow Connector 4"/>
          <p:cNvCxnSpPr/>
          <p:nvPr/>
        </p:nvCxnSpPr>
        <p:spPr>
          <a:xfrm>
            <a:off x="885120" y="1931205"/>
            <a:ext cx="771940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85120" y="2084825"/>
            <a:ext cx="2342705" cy="3840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one thing</a:t>
            </a:r>
            <a:endParaRPr lang="en-US" dirty="0">
              <a:solidFill>
                <a:schemeClr val="tx1"/>
              </a:solidFill>
            </a:endParaRPr>
          </a:p>
        </p:txBody>
      </p:sp>
      <p:sp>
        <p:nvSpPr>
          <p:cNvPr id="7" name="Rectangle 6"/>
          <p:cNvSpPr/>
          <p:nvPr/>
        </p:nvSpPr>
        <p:spPr>
          <a:xfrm>
            <a:off x="3380225" y="2084825"/>
            <a:ext cx="2342705"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another thing</a:t>
            </a:r>
            <a:endParaRPr lang="en-US" dirty="0"/>
          </a:p>
        </p:txBody>
      </p:sp>
      <p:sp>
        <p:nvSpPr>
          <p:cNvPr id="8" name="Rectangle 7"/>
          <p:cNvSpPr/>
          <p:nvPr/>
        </p:nvSpPr>
        <p:spPr>
          <a:xfrm>
            <a:off x="5875330" y="2084825"/>
            <a:ext cx="2342705" cy="3840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wrap up</a:t>
            </a:r>
            <a:endParaRPr lang="en-US" dirty="0">
              <a:solidFill>
                <a:schemeClr val="tx1"/>
              </a:solidFill>
            </a:endParaRPr>
          </a:p>
        </p:txBody>
      </p:sp>
      <p:sp>
        <p:nvSpPr>
          <p:cNvPr id="10" name="TextBox 9"/>
          <p:cNvSpPr txBox="1"/>
          <p:nvPr/>
        </p:nvSpPr>
        <p:spPr>
          <a:xfrm>
            <a:off x="1000335" y="1047890"/>
            <a:ext cx="2985946" cy="430887"/>
          </a:xfrm>
          <a:prstGeom prst="rect">
            <a:avLst/>
          </a:prstGeom>
          <a:noFill/>
        </p:spPr>
        <p:txBody>
          <a:bodyPr wrap="none" rtlCol="0">
            <a:spAutoFit/>
          </a:bodyPr>
          <a:lstStyle/>
          <a:p>
            <a:r>
              <a:rPr lang="en-US" sz="2200" dirty="0" smtClean="0"/>
              <a:t>Possible execution paths</a:t>
            </a:r>
            <a:endParaRPr lang="en-US" sz="2200" dirty="0"/>
          </a:p>
        </p:txBody>
      </p:sp>
      <p:sp>
        <p:nvSpPr>
          <p:cNvPr id="11" name="Rectangle 10"/>
          <p:cNvSpPr/>
          <p:nvPr/>
        </p:nvSpPr>
        <p:spPr>
          <a:xfrm>
            <a:off x="3380225" y="2814520"/>
            <a:ext cx="2342705" cy="3840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one thing</a:t>
            </a:r>
            <a:endParaRPr lang="en-US" dirty="0">
              <a:solidFill>
                <a:schemeClr val="tx1"/>
              </a:solidFill>
            </a:endParaRPr>
          </a:p>
        </p:txBody>
      </p:sp>
      <p:sp>
        <p:nvSpPr>
          <p:cNvPr id="12" name="Rectangle 11"/>
          <p:cNvSpPr/>
          <p:nvPr/>
        </p:nvSpPr>
        <p:spPr>
          <a:xfrm>
            <a:off x="885120" y="2814520"/>
            <a:ext cx="2342705"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another thing</a:t>
            </a:r>
            <a:endParaRPr lang="en-US" dirty="0"/>
          </a:p>
        </p:txBody>
      </p:sp>
      <p:sp>
        <p:nvSpPr>
          <p:cNvPr id="13" name="Rectangle 12"/>
          <p:cNvSpPr/>
          <p:nvPr/>
        </p:nvSpPr>
        <p:spPr>
          <a:xfrm>
            <a:off x="5876025" y="2814520"/>
            <a:ext cx="2342705" cy="3840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wrap up</a:t>
            </a:r>
            <a:endParaRPr lang="en-US" dirty="0">
              <a:solidFill>
                <a:schemeClr val="tx1"/>
              </a:solidFill>
            </a:endParaRPr>
          </a:p>
        </p:txBody>
      </p:sp>
      <p:sp>
        <p:nvSpPr>
          <p:cNvPr id="14" name="Rectangle 13"/>
          <p:cNvSpPr/>
          <p:nvPr/>
        </p:nvSpPr>
        <p:spPr>
          <a:xfrm>
            <a:off x="1691626" y="3621025"/>
            <a:ext cx="1305770" cy="3840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885120" y="3621025"/>
            <a:ext cx="652886"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876024" y="3621025"/>
            <a:ext cx="2342705" cy="3840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wrap up</a:t>
            </a:r>
            <a:endParaRPr lang="en-US" dirty="0">
              <a:solidFill>
                <a:schemeClr val="tx1"/>
              </a:solidFill>
            </a:endParaRPr>
          </a:p>
        </p:txBody>
      </p:sp>
      <p:sp>
        <p:nvSpPr>
          <p:cNvPr id="17" name="Rectangle 16"/>
          <p:cNvSpPr/>
          <p:nvPr/>
        </p:nvSpPr>
        <p:spPr>
          <a:xfrm>
            <a:off x="3113514" y="3621025"/>
            <a:ext cx="1689819"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904336" y="3621025"/>
            <a:ext cx="858219" cy="3840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1576410" y="4389125"/>
            <a:ext cx="1765227" cy="369332"/>
          </a:xfrm>
          <a:prstGeom prst="rect">
            <a:avLst/>
          </a:prstGeom>
          <a:noFill/>
        </p:spPr>
        <p:txBody>
          <a:bodyPr wrap="none" rtlCol="0">
            <a:spAutoFit/>
          </a:bodyPr>
          <a:lstStyle/>
          <a:p>
            <a:r>
              <a:rPr lang="en-US" dirty="0" smtClean="0"/>
              <a:t>do another thing</a:t>
            </a:r>
            <a:endParaRPr lang="en-US" dirty="0"/>
          </a:p>
        </p:txBody>
      </p:sp>
      <p:sp>
        <p:nvSpPr>
          <p:cNvPr id="20" name="TextBox 19"/>
          <p:cNvSpPr txBox="1"/>
          <p:nvPr/>
        </p:nvSpPr>
        <p:spPr>
          <a:xfrm>
            <a:off x="4216487" y="4389125"/>
            <a:ext cx="1375698" cy="369332"/>
          </a:xfrm>
          <a:prstGeom prst="rect">
            <a:avLst/>
          </a:prstGeom>
          <a:noFill/>
        </p:spPr>
        <p:txBody>
          <a:bodyPr wrap="none" rtlCol="0">
            <a:spAutoFit/>
          </a:bodyPr>
          <a:lstStyle/>
          <a:p>
            <a:r>
              <a:rPr lang="en-US" dirty="0" smtClean="0"/>
              <a:t>do one thing</a:t>
            </a:r>
            <a:endParaRPr lang="en-US" dirty="0"/>
          </a:p>
        </p:txBody>
      </p:sp>
      <p:cxnSp>
        <p:nvCxnSpPr>
          <p:cNvPr id="22" name="Curved Connector 21"/>
          <p:cNvCxnSpPr>
            <a:stCxn id="19" idx="1"/>
            <a:endCxn id="15" idx="2"/>
          </p:cNvCxnSpPr>
          <p:nvPr/>
        </p:nvCxnSpPr>
        <p:spPr>
          <a:xfrm rot="10800000">
            <a:off x="1211564" y="4005075"/>
            <a:ext cx="364847" cy="568716"/>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9" idx="3"/>
            <a:endCxn id="17" idx="2"/>
          </p:cNvCxnSpPr>
          <p:nvPr/>
        </p:nvCxnSpPr>
        <p:spPr>
          <a:xfrm flipV="1">
            <a:off x="3341637" y="4005075"/>
            <a:ext cx="616787" cy="568716"/>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1"/>
            <a:endCxn id="14" idx="2"/>
          </p:cNvCxnSpPr>
          <p:nvPr/>
        </p:nvCxnSpPr>
        <p:spPr>
          <a:xfrm rot="10800000">
            <a:off x="2344511" y="4005075"/>
            <a:ext cx="1871976" cy="568716"/>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0" idx="0"/>
            <a:endCxn id="18" idx="2"/>
          </p:cNvCxnSpPr>
          <p:nvPr/>
        </p:nvCxnSpPr>
        <p:spPr>
          <a:xfrm rot="5400000" flipH="1" flipV="1">
            <a:off x="4926866" y="3982545"/>
            <a:ext cx="384050" cy="429110"/>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615718" y="5618085"/>
            <a:ext cx="2342705" cy="3840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one thing</a:t>
            </a:r>
            <a:endParaRPr lang="en-US" dirty="0">
              <a:solidFill>
                <a:schemeClr val="tx1"/>
              </a:solidFill>
            </a:endParaRPr>
          </a:p>
        </p:txBody>
      </p:sp>
      <p:sp>
        <p:nvSpPr>
          <p:cNvPr id="34" name="Rectangle 33"/>
          <p:cNvSpPr/>
          <p:nvPr/>
        </p:nvSpPr>
        <p:spPr>
          <a:xfrm>
            <a:off x="885120" y="5080415"/>
            <a:ext cx="2342705"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another thing</a:t>
            </a:r>
            <a:endParaRPr lang="en-US" dirty="0"/>
          </a:p>
        </p:txBody>
      </p:sp>
      <p:sp>
        <p:nvSpPr>
          <p:cNvPr id="35" name="Rectangle 34"/>
          <p:cNvSpPr/>
          <p:nvPr/>
        </p:nvSpPr>
        <p:spPr>
          <a:xfrm>
            <a:off x="4034330" y="5080415"/>
            <a:ext cx="2342705" cy="3840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 wrap up</a:t>
            </a:r>
            <a:endParaRPr lang="en-US" dirty="0">
              <a:solidFill>
                <a:schemeClr val="tx1"/>
              </a:solidFill>
            </a:endParaRPr>
          </a:p>
        </p:txBody>
      </p:sp>
      <p:sp>
        <p:nvSpPr>
          <p:cNvPr id="36" name="TextBox 35"/>
          <p:cNvSpPr txBox="1"/>
          <p:nvPr/>
        </p:nvSpPr>
        <p:spPr>
          <a:xfrm>
            <a:off x="424260" y="2084825"/>
            <a:ext cx="442750" cy="369332"/>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422195" y="2829238"/>
            <a:ext cx="442750" cy="369332"/>
          </a:xfrm>
          <a:prstGeom prst="rect">
            <a:avLst/>
          </a:prstGeom>
          <a:noFill/>
        </p:spPr>
        <p:txBody>
          <a:bodyPr wrap="none" rtlCol="0">
            <a:spAutoFit/>
          </a:bodyPr>
          <a:lstStyle/>
          <a:p>
            <a:r>
              <a:rPr lang="en-US" dirty="0" smtClean="0"/>
              <a:t>(2)</a:t>
            </a:r>
            <a:endParaRPr lang="en-US" dirty="0"/>
          </a:p>
        </p:txBody>
      </p:sp>
      <p:sp>
        <p:nvSpPr>
          <p:cNvPr id="38" name="TextBox 37"/>
          <p:cNvSpPr txBox="1"/>
          <p:nvPr/>
        </p:nvSpPr>
        <p:spPr>
          <a:xfrm>
            <a:off x="422195" y="3621025"/>
            <a:ext cx="442750" cy="369332"/>
          </a:xfrm>
          <a:prstGeom prst="rect">
            <a:avLst/>
          </a:prstGeom>
          <a:noFill/>
        </p:spPr>
        <p:txBody>
          <a:bodyPr wrap="none" rtlCol="0">
            <a:spAutoFit/>
          </a:bodyPr>
          <a:lstStyle/>
          <a:p>
            <a:r>
              <a:rPr lang="en-US" dirty="0" smtClean="0"/>
              <a:t>(3)</a:t>
            </a:r>
            <a:endParaRPr lang="en-US" dirty="0"/>
          </a:p>
        </p:txBody>
      </p:sp>
      <p:sp>
        <p:nvSpPr>
          <p:cNvPr id="39" name="TextBox 38"/>
          <p:cNvSpPr txBox="1"/>
          <p:nvPr/>
        </p:nvSpPr>
        <p:spPr>
          <a:xfrm>
            <a:off x="422195" y="5080415"/>
            <a:ext cx="442750" cy="369332"/>
          </a:xfrm>
          <a:prstGeom prst="rect">
            <a:avLst/>
          </a:prstGeom>
          <a:noFill/>
        </p:spPr>
        <p:txBody>
          <a:bodyPr wrap="none" rtlCol="0">
            <a:spAutoFit/>
          </a:bodyPr>
          <a:lstStyle/>
          <a:p>
            <a:r>
              <a:rPr lang="en-US" dirty="0" smtClean="0"/>
              <a:t>(4)</a:t>
            </a:r>
            <a:endParaRPr lang="en-US" dirty="0"/>
          </a:p>
        </p:txBody>
      </p:sp>
      <p:sp>
        <p:nvSpPr>
          <p:cNvPr id="40" name="TextBox 39"/>
          <p:cNvSpPr txBox="1"/>
          <p:nvPr/>
        </p:nvSpPr>
        <p:spPr>
          <a:xfrm>
            <a:off x="7836634" y="1547155"/>
            <a:ext cx="614271"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57595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p:bldP spid="20" grpId="0"/>
      <p:bldP spid="33" grpId="0" animBg="1"/>
      <p:bldP spid="34" grpId="0" animBg="1"/>
      <p:bldP spid="35" grpId="0" animBg="1"/>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outline</a:t>
            </a:r>
            <a:endParaRPr lang="en-US" dirty="0"/>
          </a:p>
        </p:txBody>
      </p:sp>
      <p:sp>
        <p:nvSpPr>
          <p:cNvPr id="3" name="Content Placeholder 2"/>
          <p:cNvSpPr>
            <a:spLocks noGrp="1"/>
          </p:cNvSpPr>
          <p:nvPr>
            <p:ph idx="1"/>
          </p:nvPr>
        </p:nvSpPr>
        <p:spPr>
          <a:xfrm>
            <a:off x="566950" y="1431940"/>
            <a:ext cx="8229600" cy="5261485"/>
          </a:xfrm>
        </p:spPr>
        <p:txBody>
          <a:bodyPr>
            <a:normAutofit/>
          </a:bodyPr>
          <a:lstStyle/>
          <a:p>
            <a:r>
              <a:rPr lang="en-US" sz="2200" dirty="0" smtClean="0">
                <a:solidFill>
                  <a:schemeClr val="bg1">
                    <a:lumMod val="65000"/>
                  </a:schemeClr>
                </a:solidFill>
              </a:rPr>
              <a:t>Shared-memory architecture: hardware considerations</a:t>
            </a:r>
          </a:p>
          <a:p>
            <a:r>
              <a:rPr lang="en-US" sz="2200" dirty="0" smtClean="0">
                <a:solidFill>
                  <a:schemeClr val="bg1">
                    <a:lumMod val="65000"/>
                  </a:schemeClr>
                </a:solidFill>
              </a:rPr>
              <a:t>Shared-memory programming</a:t>
            </a:r>
          </a:p>
          <a:p>
            <a:pPr lvl="1"/>
            <a:r>
              <a:rPr lang="en-US" dirty="0" smtClean="0">
                <a:solidFill>
                  <a:schemeClr val="bg1">
                    <a:lumMod val="65000"/>
                  </a:schemeClr>
                </a:solidFill>
              </a:rPr>
              <a:t>Thread model</a:t>
            </a:r>
            <a:endParaRPr lang="en-US" dirty="0">
              <a:solidFill>
                <a:schemeClr val="bg1">
                  <a:lumMod val="65000"/>
                </a:schemeClr>
              </a:solidFill>
            </a:endParaRPr>
          </a:p>
          <a:p>
            <a:pPr lvl="1"/>
            <a:r>
              <a:rPr lang="en-US" dirty="0" smtClean="0"/>
              <a:t>Programming model: </a:t>
            </a:r>
            <a:r>
              <a:rPr lang="en-US" dirty="0" err="1" smtClean="0"/>
              <a:t>Pthreads</a:t>
            </a:r>
            <a:endParaRPr lang="en-US" dirty="0" smtClean="0"/>
          </a:p>
          <a:p>
            <a:pPr lvl="2"/>
            <a:r>
              <a:rPr lang="en-US" sz="2200" dirty="0" smtClean="0"/>
              <a:t>Thread creation and joining</a:t>
            </a:r>
          </a:p>
          <a:p>
            <a:pPr lvl="2"/>
            <a:r>
              <a:rPr lang="en-US" sz="2200" dirty="0" smtClean="0"/>
              <a:t>Mutual exclusion</a:t>
            </a:r>
          </a:p>
          <a:p>
            <a:pPr lvl="2"/>
            <a:r>
              <a:rPr lang="en-US" sz="2200" dirty="0" smtClean="0"/>
              <a:t>Semaphores (non </a:t>
            </a:r>
            <a:r>
              <a:rPr lang="en-US" sz="2200" dirty="0" err="1" smtClean="0"/>
              <a:t>Pthreads</a:t>
            </a:r>
            <a:r>
              <a:rPr lang="en-US" sz="2200" dirty="0" smtClean="0"/>
              <a:t>)</a:t>
            </a:r>
          </a:p>
          <a:p>
            <a:pPr lvl="2"/>
            <a:r>
              <a:rPr lang="en-US" sz="2200" dirty="0" smtClean="0"/>
              <a:t>Condition variables</a:t>
            </a:r>
          </a:p>
          <a:p>
            <a:pPr lvl="2"/>
            <a:r>
              <a:rPr lang="en-US" sz="2200" dirty="0" smtClean="0"/>
              <a:t>Read-write locks</a:t>
            </a:r>
          </a:p>
          <a:p>
            <a:pPr lvl="2"/>
            <a:r>
              <a:rPr lang="en-US" sz="2200" dirty="0" smtClean="0"/>
              <a:t>False sharing of cache</a:t>
            </a:r>
          </a:p>
          <a:p>
            <a:pPr lvl="1"/>
            <a:r>
              <a:rPr lang="en-US" dirty="0" smtClean="0">
                <a:solidFill>
                  <a:schemeClr val="bg1">
                    <a:lumMod val="65000"/>
                  </a:schemeClr>
                </a:solidFill>
              </a:rPr>
              <a:t>Programming model: </a:t>
            </a:r>
            <a:r>
              <a:rPr lang="en-US" dirty="0" err="1" smtClean="0">
                <a:solidFill>
                  <a:schemeClr val="bg1">
                    <a:lumMod val="65000"/>
                  </a:schemeClr>
                </a:solidFill>
              </a:rPr>
              <a:t>OpenMP</a:t>
            </a:r>
            <a:endParaRPr lang="en-US" dirty="0" smtClean="0">
              <a:solidFill>
                <a:schemeClr val="bg1">
                  <a:lumMod val="65000"/>
                </a:schemeClr>
              </a:solidFill>
            </a:endParaRPr>
          </a:p>
          <a:p>
            <a:pPr lvl="2"/>
            <a:r>
              <a:rPr lang="en-US" sz="2200" dirty="0" smtClean="0">
                <a:solidFill>
                  <a:schemeClr val="bg1">
                    <a:lumMod val="65000"/>
                  </a:schemeClr>
                </a:solidFill>
              </a:rPr>
              <a:t>Examples</a:t>
            </a:r>
            <a:endParaRPr lang="en-US" dirty="0" smtClean="0">
              <a:solidFill>
                <a:schemeClr val="bg1">
                  <a:lumMod val="65000"/>
                </a:schemeClr>
              </a:solidFill>
            </a:endParaRPr>
          </a:p>
          <a:p>
            <a:pPr lvl="1"/>
            <a:endParaRPr lang="en-US" dirty="0"/>
          </a:p>
        </p:txBody>
      </p:sp>
    </p:spTree>
    <p:extLst>
      <p:ext uri="{BB962C8B-B14F-4D97-AF65-F5344CB8AC3E}">
        <p14:creationId xmlns:p14="http://schemas.microsoft.com/office/powerpoint/2010/main" val="713921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outline</a:t>
            </a:r>
            <a:endParaRPr lang="en-US" dirty="0"/>
          </a:p>
        </p:txBody>
      </p:sp>
      <p:sp>
        <p:nvSpPr>
          <p:cNvPr id="3" name="Content Placeholder 2"/>
          <p:cNvSpPr>
            <a:spLocks noGrp="1"/>
          </p:cNvSpPr>
          <p:nvPr>
            <p:ph idx="1"/>
          </p:nvPr>
        </p:nvSpPr>
        <p:spPr>
          <a:xfrm>
            <a:off x="566950" y="1431940"/>
            <a:ext cx="8229600" cy="5261485"/>
          </a:xfrm>
        </p:spPr>
        <p:txBody>
          <a:bodyPr>
            <a:normAutofit/>
          </a:bodyPr>
          <a:lstStyle/>
          <a:p>
            <a:r>
              <a:rPr lang="en-US" sz="2200" dirty="0" smtClean="0"/>
              <a:t>Shared-memory architecture: general considerations</a:t>
            </a:r>
          </a:p>
          <a:p>
            <a:r>
              <a:rPr lang="en-US" sz="2200" dirty="0" smtClean="0"/>
              <a:t>Shared-memory programming</a:t>
            </a:r>
          </a:p>
          <a:p>
            <a:pPr lvl="1"/>
            <a:r>
              <a:rPr lang="en-US" dirty="0" smtClean="0"/>
              <a:t>Thread model</a:t>
            </a:r>
            <a:endParaRPr lang="en-US" dirty="0"/>
          </a:p>
          <a:p>
            <a:pPr lvl="1"/>
            <a:r>
              <a:rPr lang="en-US" dirty="0" smtClean="0"/>
              <a:t>Programming model: </a:t>
            </a:r>
            <a:r>
              <a:rPr lang="en-US" dirty="0" err="1" smtClean="0"/>
              <a:t>Pthreads</a:t>
            </a:r>
            <a:endParaRPr lang="en-US" dirty="0" smtClean="0"/>
          </a:p>
          <a:p>
            <a:pPr lvl="2"/>
            <a:r>
              <a:rPr lang="en-US" sz="2200" dirty="0" smtClean="0"/>
              <a:t>Thread creation and joining</a:t>
            </a:r>
          </a:p>
          <a:p>
            <a:pPr lvl="2"/>
            <a:r>
              <a:rPr lang="en-US" sz="2200" dirty="0" smtClean="0"/>
              <a:t>Mutual exclusion</a:t>
            </a:r>
          </a:p>
          <a:p>
            <a:pPr lvl="2"/>
            <a:r>
              <a:rPr lang="en-US" sz="2200" dirty="0" smtClean="0"/>
              <a:t>Semaphores (non </a:t>
            </a:r>
            <a:r>
              <a:rPr lang="en-US" sz="2200" dirty="0" err="1" smtClean="0"/>
              <a:t>Pthreads</a:t>
            </a:r>
            <a:r>
              <a:rPr lang="en-US" sz="2200" dirty="0" smtClean="0"/>
              <a:t>)</a:t>
            </a:r>
          </a:p>
          <a:p>
            <a:pPr lvl="2"/>
            <a:r>
              <a:rPr lang="en-US" sz="2200" dirty="0" smtClean="0"/>
              <a:t>Condition variables</a:t>
            </a:r>
          </a:p>
          <a:p>
            <a:pPr lvl="2"/>
            <a:r>
              <a:rPr lang="en-US" sz="2200" dirty="0" smtClean="0"/>
              <a:t>Read-write locks</a:t>
            </a:r>
          </a:p>
          <a:p>
            <a:pPr lvl="2"/>
            <a:r>
              <a:rPr lang="en-US" sz="2200" dirty="0" smtClean="0"/>
              <a:t>False sharing of cache</a:t>
            </a:r>
          </a:p>
          <a:p>
            <a:pPr lvl="1"/>
            <a:r>
              <a:rPr lang="en-US" dirty="0" smtClean="0"/>
              <a:t>Programming model: </a:t>
            </a:r>
            <a:r>
              <a:rPr lang="en-US" dirty="0" err="1" smtClean="0"/>
              <a:t>OpenMP</a:t>
            </a:r>
            <a:endParaRPr lang="en-US" dirty="0" smtClean="0"/>
          </a:p>
          <a:p>
            <a:pPr lvl="2"/>
            <a:r>
              <a:rPr lang="en-US" sz="2200" dirty="0" smtClean="0"/>
              <a:t>Examples</a:t>
            </a:r>
            <a:endParaRPr lang="en-US" dirty="0" smtClean="0"/>
          </a:p>
          <a:p>
            <a:pPr lvl="1"/>
            <a:endParaRPr lang="en-US" dirty="0"/>
          </a:p>
        </p:txBody>
      </p:sp>
    </p:spTree>
    <p:extLst>
      <p:ext uri="{BB962C8B-B14F-4D97-AF65-F5344CB8AC3E}">
        <p14:creationId xmlns:p14="http://schemas.microsoft.com/office/powerpoint/2010/main" val="2117233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 </a:t>
            </a:r>
            <a:r>
              <a:rPr lang="en-US" dirty="0" err="1" smtClean="0"/>
              <a:t>Pthreads</a:t>
            </a:r>
            <a:endParaRPr lang="en-US" dirty="0"/>
          </a:p>
        </p:txBody>
      </p:sp>
      <p:sp>
        <p:nvSpPr>
          <p:cNvPr id="3" name="Content Placeholder 2"/>
          <p:cNvSpPr>
            <a:spLocks noGrp="1"/>
          </p:cNvSpPr>
          <p:nvPr>
            <p:ph idx="1"/>
          </p:nvPr>
        </p:nvSpPr>
        <p:spPr>
          <a:xfrm>
            <a:off x="457200" y="971080"/>
            <a:ext cx="8229600" cy="5722345"/>
          </a:xfrm>
        </p:spPr>
        <p:txBody>
          <a:bodyPr>
            <a:normAutofit/>
          </a:bodyPr>
          <a:lstStyle/>
          <a:p>
            <a:r>
              <a:rPr lang="en-US" dirty="0" err="1" smtClean="0"/>
              <a:t>Pthreads</a:t>
            </a:r>
            <a:r>
              <a:rPr lang="en-US" dirty="0" smtClean="0"/>
              <a:t> = </a:t>
            </a:r>
            <a:r>
              <a:rPr lang="en-US" b="1" dirty="0" smtClean="0">
                <a:solidFill>
                  <a:srgbClr val="FF0000"/>
                </a:solidFill>
              </a:rPr>
              <a:t>POSIX threads</a:t>
            </a:r>
          </a:p>
          <a:p>
            <a:r>
              <a:rPr lang="en-US" dirty="0" smtClean="0"/>
              <a:t>Specifies a number of routines to</a:t>
            </a:r>
          </a:p>
          <a:p>
            <a:pPr lvl="1"/>
            <a:r>
              <a:rPr lang="en-US" b="1" dirty="0" smtClean="0">
                <a:solidFill>
                  <a:srgbClr val="002060"/>
                </a:solidFill>
              </a:rPr>
              <a:t>Create threads </a:t>
            </a:r>
            <a:r>
              <a:rPr lang="en-US" dirty="0" smtClean="0"/>
              <a:t>(thread spawning or forking)</a:t>
            </a:r>
          </a:p>
          <a:p>
            <a:pPr lvl="1"/>
            <a:r>
              <a:rPr lang="en-US" b="1" dirty="0" smtClean="0">
                <a:solidFill>
                  <a:srgbClr val="002060"/>
                </a:solidFill>
              </a:rPr>
              <a:t>Synchronize</a:t>
            </a:r>
            <a:r>
              <a:rPr lang="en-US" dirty="0" smtClean="0"/>
              <a:t> threads</a:t>
            </a:r>
          </a:p>
          <a:p>
            <a:pPr lvl="2"/>
            <a:r>
              <a:rPr lang="en-US" dirty="0" smtClean="0"/>
              <a:t>Sharing process resources</a:t>
            </a:r>
          </a:p>
          <a:p>
            <a:pPr lvl="2"/>
            <a:r>
              <a:rPr lang="en-US" dirty="0" smtClean="0"/>
              <a:t>Communication: reading and writing to memory location</a:t>
            </a:r>
          </a:p>
          <a:p>
            <a:pPr lvl="2"/>
            <a:r>
              <a:rPr lang="en-US" dirty="0" smtClean="0"/>
              <a:t>Scheduling</a:t>
            </a:r>
          </a:p>
          <a:p>
            <a:pPr lvl="1"/>
            <a:r>
              <a:rPr lang="en-US" b="1" dirty="0" smtClean="0">
                <a:solidFill>
                  <a:srgbClr val="002060"/>
                </a:solidFill>
              </a:rPr>
              <a:t>Query</a:t>
            </a:r>
            <a:r>
              <a:rPr lang="en-US" dirty="0" smtClean="0"/>
              <a:t> the number of threads and own identifier</a:t>
            </a:r>
          </a:p>
          <a:p>
            <a:pPr lvl="1"/>
            <a:r>
              <a:rPr lang="en-US" b="1" dirty="0" smtClean="0">
                <a:solidFill>
                  <a:srgbClr val="002060"/>
                </a:solidFill>
              </a:rPr>
              <a:t>Terminate</a:t>
            </a:r>
            <a:r>
              <a:rPr lang="en-US" dirty="0" smtClean="0"/>
              <a:t> thread execution</a:t>
            </a:r>
          </a:p>
          <a:p>
            <a:r>
              <a:rPr lang="en-US" b="1" dirty="0" smtClean="0">
                <a:solidFill>
                  <a:srgbClr val="FF0000"/>
                </a:solidFill>
              </a:rPr>
              <a:t>Compiling</a:t>
            </a:r>
            <a:r>
              <a:rPr lang="en-US" dirty="0" smtClean="0">
                <a:solidFill>
                  <a:srgbClr val="FF0000"/>
                </a:solidFill>
              </a:rPr>
              <a:t> </a:t>
            </a:r>
            <a:r>
              <a:rPr lang="en-US" dirty="0" err="1" smtClean="0"/>
              <a:t>pthreads</a:t>
            </a:r>
            <a:r>
              <a:rPr lang="en-US" dirty="0" smtClean="0"/>
              <a:t> programs:</a:t>
            </a:r>
          </a:p>
          <a:p>
            <a:pPr lvl="1"/>
            <a:r>
              <a:rPr lang="en-US" dirty="0" smtClean="0"/>
              <a:t>g++ input.cpp –o output –</a:t>
            </a:r>
            <a:r>
              <a:rPr lang="en-US" dirty="0" err="1" smtClean="0"/>
              <a:t>lpthread</a:t>
            </a:r>
            <a:endParaRPr lang="en-US" dirty="0" smtClean="0"/>
          </a:p>
          <a:p>
            <a:pPr lvl="1"/>
            <a:r>
              <a:rPr lang="en-US" dirty="0" err="1" smtClean="0"/>
              <a:t>icpc</a:t>
            </a:r>
            <a:r>
              <a:rPr lang="en-US" dirty="0" smtClean="0"/>
              <a:t> input.cpp –o output –</a:t>
            </a:r>
            <a:r>
              <a:rPr lang="en-US" dirty="0" err="1" smtClean="0"/>
              <a:t>pthread</a:t>
            </a:r>
            <a:endParaRPr lang="en-US" dirty="0" smtClean="0"/>
          </a:p>
          <a:p>
            <a:r>
              <a:rPr lang="en-US" b="1" dirty="0" smtClean="0">
                <a:solidFill>
                  <a:srgbClr val="FF0000"/>
                </a:solidFill>
              </a:rPr>
              <a:t>Running</a:t>
            </a:r>
            <a:r>
              <a:rPr lang="en-US" dirty="0" smtClean="0"/>
              <a:t> a </a:t>
            </a:r>
            <a:r>
              <a:rPr lang="en-US" dirty="0" err="1" smtClean="0"/>
              <a:t>pthreads</a:t>
            </a:r>
            <a:r>
              <a:rPr lang="en-US" dirty="0" smtClean="0"/>
              <a:t> program:</a:t>
            </a:r>
          </a:p>
          <a:p>
            <a:pPr lvl="1"/>
            <a:r>
              <a:rPr lang="en-US" dirty="0" smtClean="0"/>
              <a:t>./output</a:t>
            </a:r>
          </a:p>
        </p:txBody>
      </p:sp>
    </p:spTree>
    <p:extLst>
      <p:ext uri="{BB962C8B-B14F-4D97-AF65-F5344CB8AC3E}">
        <p14:creationId xmlns:p14="http://schemas.microsoft.com/office/powerpoint/2010/main" val="257226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a:t>
            </a:r>
            <a:r>
              <a:rPr lang="en-US" dirty="0" err="1"/>
              <a:t>P</a:t>
            </a:r>
            <a:r>
              <a:rPr lang="en-US" dirty="0" err="1" smtClean="0"/>
              <a:t>threads</a:t>
            </a:r>
            <a:endParaRPr lang="en-US" dirty="0"/>
          </a:p>
        </p:txBody>
      </p:sp>
      <p:sp>
        <p:nvSpPr>
          <p:cNvPr id="3" name="TextBox 2"/>
          <p:cNvSpPr txBox="1"/>
          <p:nvPr/>
        </p:nvSpPr>
        <p:spPr>
          <a:xfrm>
            <a:off x="385855" y="1009485"/>
            <a:ext cx="7491153" cy="5632311"/>
          </a:xfrm>
          <a:prstGeom prst="rect">
            <a:avLst/>
          </a:prstGeom>
          <a:solidFill>
            <a:schemeClr val="bg1">
              <a:lumMod val="85000"/>
            </a:schemeClr>
          </a:solidFill>
          <a:ln w="25400">
            <a:solidFill>
              <a:schemeClr val="accent1">
                <a:shade val="50000"/>
              </a:schemeClr>
            </a:solidFill>
          </a:ln>
        </p:spPr>
        <p:txBody>
          <a:bodyPr wrap="none" rtlCol="0">
            <a:spAutoFit/>
          </a:bodyPr>
          <a:lstStyle/>
          <a:p>
            <a:r>
              <a:rPr lang="en-US" b="1" dirty="0" smtClean="0">
                <a:solidFill>
                  <a:srgbClr val="FF0000"/>
                </a:solidFill>
                <a:latin typeface="Courier New" pitchFamily="49" charset="0"/>
                <a:cs typeface="Courier New" pitchFamily="49" charset="0"/>
              </a:rPr>
              <a:t>#include &lt;</a:t>
            </a:r>
            <a:r>
              <a:rPr lang="en-US" b="1" dirty="0" err="1" smtClean="0">
                <a:solidFill>
                  <a:srgbClr val="FF0000"/>
                </a:solidFill>
                <a:latin typeface="Courier New" pitchFamily="49" charset="0"/>
                <a:cs typeface="Courier New" pitchFamily="49" charset="0"/>
              </a:rPr>
              <a:t>pthread.h</a:t>
            </a:r>
            <a:r>
              <a:rPr lang="en-US" b="1" dirty="0" smtClean="0">
                <a:solidFill>
                  <a:srgbClr val="FF0000"/>
                </a:solidFill>
                <a:latin typeface="Courier New" pitchFamily="49" charset="0"/>
                <a:cs typeface="Courier New" pitchFamily="49" charset="0"/>
              </a:rPr>
              <a:t>&gt;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helloWorld</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void *</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“Hello world” &lt;&lt; </a:t>
            </a:r>
            <a:r>
              <a:rPr lang="en-US" dirty="0" err="1" smtClean="0">
                <a:latin typeface="Courier New" pitchFamily="49" charset="0"/>
                <a:cs typeface="Courier New" pitchFamily="49" charset="0"/>
              </a:rPr>
              <a:t>endl</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NULL;</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main(</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argc</a:t>
            </a:r>
            <a:r>
              <a:rPr lang="en-US" dirty="0" smtClean="0">
                <a:solidFill>
                  <a:srgbClr val="002060"/>
                </a:solidFill>
                <a:latin typeface="Courier New" pitchFamily="49" charset="0"/>
                <a:cs typeface="Courier New" pitchFamily="49" charset="0"/>
              </a:rPr>
              <a:t>, char** </a:t>
            </a:r>
            <a:r>
              <a:rPr lang="en-US" dirty="0" err="1" smtClean="0">
                <a:solidFill>
                  <a:srgbClr val="002060"/>
                </a:solidFill>
                <a:latin typeface="Courier New" pitchFamily="49" charset="0"/>
                <a:cs typeface="Courier New" pitchFamily="49" charset="0"/>
              </a:rPr>
              <a:t>argv</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pthread_t</a:t>
            </a:r>
            <a:r>
              <a:rPr lang="en-US" b="1" dirty="0" smtClean="0">
                <a:solidFill>
                  <a:srgbClr val="FF0000"/>
                </a:solidFill>
                <a:latin typeface="Courier New" pitchFamily="49" charset="0"/>
                <a:cs typeface="Courier New" pitchFamily="49" charset="0"/>
              </a:rPr>
              <a:t> </a:t>
            </a:r>
            <a:r>
              <a:rPr lang="en-US" dirty="0" smtClean="0">
                <a:latin typeface="Courier New" pitchFamily="49" charset="0"/>
                <a:cs typeface="Courier New" pitchFamily="49" charset="0"/>
              </a:rPr>
              <a:t>thread1, thread2</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pthread_create</a:t>
            </a:r>
            <a:r>
              <a:rPr lang="en-US" dirty="0" smtClean="0">
                <a:latin typeface="Courier New" pitchFamily="49" charset="0"/>
                <a:cs typeface="Courier New" pitchFamily="49" charset="0"/>
              </a:rPr>
              <a:t>(&amp;thread1, NULL, </a:t>
            </a:r>
            <a:r>
              <a:rPr lang="en-US" dirty="0" err="1" smtClean="0">
                <a:latin typeface="Courier New" pitchFamily="49" charset="0"/>
                <a:cs typeface="Courier New" pitchFamily="49" charset="0"/>
              </a:rPr>
              <a:t>helloWorld</a:t>
            </a:r>
            <a:r>
              <a:rPr lang="en-US" dirty="0" smtClean="0">
                <a:latin typeface="Courier New" pitchFamily="49" charset="0"/>
                <a:cs typeface="Courier New" pitchFamily="49" charset="0"/>
              </a:rPr>
              <a:t>, NULL);</a:t>
            </a:r>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pthread_create</a:t>
            </a:r>
            <a:r>
              <a:rPr lang="en-US" dirty="0">
                <a:latin typeface="Courier New" pitchFamily="49" charset="0"/>
                <a:cs typeface="Courier New" pitchFamily="49" charset="0"/>
              </a:rPr>
              <a:t>(&amp;</a:t>
            </a:r>
            <a:r>
              <a:rPr lang="en-US" dirty="0" smtClean="0">
                <a:latin typeface="Courier New" pitchFamily="49" charset="0"/>
                <a:cs typeface="Courier New" pitchFamily="49" charset="0"/>
              </a:rPr>
              <a:t>thread2, </a:t>
            </a:r>
            <a:r>
              <a:rPr lang="en-US" dirty="0">
                <a:latin typeface="Courier New" pitchFamily="49" charset="0"/>
                <a:cs typeface="Courier New" pitchFamily="49" charset="0"/>
              </a:rPr>
              <a:t>NULL, </a:t>
            </a:r>
            <a:r>
              <a:rPr lang="en-US" dirty="0" err="1" smtClean="0">
                <a:latin typeface="Courier New" pitchFamily="49" charset="0"/>
                <a:cs typeface="Courier New" pitchFamily="49" charset="0"/>
              </a:rPr>
              <a:t>helloWorld</a:t>
            </a:r>
            <a:r>
              <a:rPr lang="en-US" dirty="0">
                <a:latin typeface="Courier New" pitchFamily="49" charset="0"/>
                <a:cs typeface="Courier New" pitchFamily="49" charset="0"/>
              </a:rPr>
              <a:t>, NULL</a:t>
            </a:r>
            <a:r>
              <a:rPr lang="en-US"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pthread_join</a:t>
            </a:r>
            <a:r>
              <a:rPr lang="en-US" dirty="0" smtClean="0">
                <a:latin typeface="Courier New" pitchFamily="49" charset="0"/>
                <a:cs typeface="Courier New" pitchFamily="49" charset="0"/>
              </a:rPr>
              <a:t>(thread1, NULL);</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pthread_join</a:t>
            </a:r>
            <a:r>
              <a:rPr lang="en-US" dirty="0" smtClean="0">
                <a:latin typeface="Courier New" pitchFamily="49" charset="0"/>
                <a:cs typeface="Courier New" pitchFamily="49" charset="0"/>
              </a:rPr>
              <a:t>(thread2, NULL);</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return </a:t>
            </a:r>
            <a:r>
              <a:rPr lang="en-US" dirty="0" smtClean="0">
                <a:latin typeface="Courier New" pitchFamily="49" charset="0"/>
                <a:cs typeface="Courier New" pitchFamily="49" charset="0"/>
              </a:rPr>
              <a:t>EXIT_SUCCESS</a:t>
            </a:r>
            <a:r>
              <a:rPr lang="en-US" b="1"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p:txBody>
      </p:sp>
      <p:sp>
        <p:nvSpPr>
          <p:cNvPr id="4" name="TextBox 3"/>
          <p:cNvSpPr txBox="1"/>
          <p:nvPr/>
        </p:nvSpPr>
        <p:spPr>
          <a:xfrm>
            <a:off x="5071265" y="5939238"/>
            <a:ext cx="3885590" cy="830997"/>
          </a:xfrm>
          <a:prstGeom prst="rect">
            <a:avLst/>
          </a:prstGeom>
          <a:solidFill>
            <a:schemeClr val="bg1"/>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a:t>
            </a:r>
            <a:r>
              <a:rPr lang="en-US" sz="1600" b="1" dirty="0">
                <a:solidFill>
                  <a:srgbClr val="002060"/>
                </a:solidFill>
                <a:latin typeface="Courier New" pitchFamily="49" charset="0"/>
                <a:cs typeface="Courier New" pitchFamily="49" charset="0"/>
              </a:rPr>
              <a:t>~]$ </a:t>
            </a:r>
            <a:r>
              <a:rPr lang="en-US" sz="1600" b="1" dirty="0" smtClean="0">
                <a:solidFill>
                  <a:srgbClr val="002060"/>
                </a:solidFill>
                <a:latin typeface="Courier New" pitchFamily="49" charset="0"/>
                <a:cs typeface="Courier New" pitchFamily="49" charset="0"/>
              </a:rPr>
              <a:t>./</a:t>
            </a:r>
            <a:r>
              <a:rPr lang="en-US" sz="1600" b="1" dirty="0" err="1" smtClean="0">
                <a:solidFill>
                  <a:srgbClr val="002060"/>
                </a:solidFill>
                <a:latin typeface="Courier New" pitchFamily="49" charset="0"/>
                <a:cs typeface="Courier New" pitchFamily="49" charset="0"/>
              </a:rPr>
              <a:t>helloWorld</a:t>
            </a:r>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Hello world</a:t>
            </a:r>
          </a:p>
          <a:p>
            <a:r>
              <a:rPr lang="en-US" sz="1600" b="1" dirty="0" smtClean="0">
                <a:latin typeface="Courier New" pitchFamily="49" charset="0"/>
                <a:cs typeface="Courier New" pitchFamily="49" charset="0"/>
              </a:rPr>
              <a:t>Hello world</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93493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a:t>
            </a:r>
            <a:r>
              <a:rPr lang="en-US" dirty="0" err="1" smtClean="0"/>
              <a:t>Pthreads</a:t>
            </a:r>
            <a:endParaRPr lang="en-US" dirty="0"/>
          </a:p>
        </p:txBody>
      </p:sp>
      <p:cxnSp>
        <p:nvCxnSpPr>
          <p:cNvPr id="5" name="Straight Arrow Connector 4"/>
          <p:cNvCxnSpPr/>
          <p:nvPr/>
        </p:nvCxnSpPr>
        <p:spPr>
          <a:xfrm>
            <a:off x="518698" y="2482141"/>
            <a:ext cx="837775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791528" y="1404971"/>
            <a:ext cx="384050" cy="1077170"/>
          </a:xfrm>
          <a:prstGeom prst="line">
            <a:avLst/>
          </a:prstGeom>
          <a:ln w="190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75578" y="1404971"/>
            <a:ext cx="883315" cy="0"/>
          </a:xfrm>
          <a:prstGeom prst="line">
            <a:avLst/>
          </a:prstGeom>
          <a:ln w="190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252232" y="2098091"/>
            <a:ext cx="268991" cy="402338"/>
          </a:xfrm>
          <a:prstGeom prst="line">
            <a:avLst/>
          </a:prstGeom>
          <a:ln w="190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21223" y="2098091"/>
            <a:ext cx="844910" cy="0"/>
          </a:xfrm>
          <a:prstGeom prst="line">
            <a:avLst/>
          </a:prstGeom>
          <a:ln w="190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58893" y="1176371"/>
            <a:ext cx="21890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 World</a:t>
            </a:r>
            <a:endParaRPr lang="en-US" dirty="0"/>
          </a:p>
        </p:txBody>
      </p:sp>
      <p:sp>
        <p:nvSpPr>
          <p:cNvPr id="19" name="Rectangle 18"/>
          <p:cNvSpPr/>
          <p:nvPr/>
        </p:nvSpPr>
        <p:spPr>
          <a:xfrm>
            <a:off x="3289323" y="1832916"/>
            <a:ext cx="2189085" cy="4572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 World</a:t>
            </a:r>
            <a:endParaRPr lang="en-US" dirty="0"/>
          </a:p>
        </p:txBody>
      </p:sp>
      <p:cxnSp>
        <p:nvCxnSpPr>
          <p:cNvPr id="23" name="Straight Connector 22"/>
          <p:cNvCxnSpPr/>
          <p:nvPr/>
        </p:nvCxnSpPr>
        <p:spPr>
          <a:xfrm>
            <a:off x="5247978" y="1383261"/>
            <a:ext cx="883315" cy="0"/>
          </a:xfrm>
          <a:prstGeom prst="line">
            <a:avLst/>
          </a:prstGeom>
          <a:ln w="190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131293" y="1383261"/>
            <a:ext cx="499265" cy="1098880"/>
          </a:xfrm>
          <a:prstGeom prst="line">
            <a:avLst/>
          </a:prstGeom>
          <a:ln w="19050">
            <a:solidFill>
              <a:srgbClr val="00206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78408" y="2061516"/>
            <a:ext cx="1382580" cy="0"/>
          </a:xfrm>
          <a:prstGeom prst="line">
            <a:avLst/>
          </a:prstGeom>
          <a:ln w="190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860988" y="2061517"/>
            <a:ext cx="499265" cy="420624"/>
          </a:xfrm>
          <a:prstGeom prst="line">
            <a:avLst/>
          </a:prstGeom>
          <a:ln w="1905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9045" y="1752446"/>
            <a:ext cx="983218" cy="769441"/>
          </a:xfrm>
          <a:prstGeom prst="rect">
            <a:avLst/>
          </a:prstGeom>
          <a:noFill/>
        </p:spPr>
        <p:txBody>
          <a:bodyPr wrap="none" rtlCol="0">
            <a:spAutoFit/>
          </a:bodyPr>
          <a:lstStyle/>
          <a:p>
            <a:pPr algn="ctr"/>
            <a:r>
              <a:rPr lang="en-US" sz="2200" dirty="0" smtClean="0"/>
              <a:t>master</a:t>
            </a:r>
          </a:p>
          <a:p>
            <a:pPr algn="ctr"/>
            <a:r>
              <a:rPr lang="en-US" sz="2200" dirty="0" smtClean="0"/>
              <a:t>thread</a:t>
            </a:r>
          </a:p>
        </p:txBody>
      </p:sp>
      <p:sp>
        <p:nvSpPr>
          <p:cNvPr id="33" name="TextBox 32"/>
          <p:cNvSpPr txBox="1"/>
          <p:nvPr/>
        </p:nvSpPr>
        <p:spPr>
          <a:xfrm>
            <a:off x="8032381" y="2051254"/>
            <a:ext cx="710451" cy="430887"/>
          </a:xfrm>
          <a:prstGeom prst="rect">
            <a:avLst/>
          </a:prstGeom>
          <a:noFill/>
        </p:spPr>
        <p:txBody>
          <a:bodyPr wrap="none" rtlCol="0">
            <a:spAutoFit/>
          </a:bodyPr>
          <a:lstStyle/>
          <a:p>
            <a:r>
              <a:rPr lang="en-US" sz="2200" dirty="0" smtClean="0"/>
              <a:t>time</a:t>
            </a:r>
          </a:p>
        </p:txBody>
      </p:sp>
      <p:sp>
        <p:nvSpPr>
          <p:cNvPr id="35" name="TextBox 34"/>
          <p:cNvSpPr txBox="1"/>
          <p:nvPr/>
        </p:nvSpPr>
        <p:spPr>
          <a:xfrm>
            <a:off x="1171344" y="2567494"/>
            <a:ext cx="878574" cy="707886"/>
          </a:xfrm>
          <a:prstGeom prst="rect">
            <a:avLst/>
          </a:prstGeom>
          <a:noFill/>
        </p:spPr>
        <p:txBody>
          <a:bodyPr wrap="none" rtlCol="0">
            <a:spAutoFit/>
          </a:bodyPr>
          <a:lstStyle/>
          <a:p>
            <a:pPr algn="ctr"/>
            <a:r>
              <a:rPr lang="en-US" sz="2000" dirty="0" smtClean="0"/>
              <a:t>thread</a:t>
            </a:r>
          </a:p>
          <a:p>
            <a:pPr algn="ctr"/>
            <a:r>
              <a:rPr lang="en-US" sz="2000" dirty="0" smtClean="0"/>
              <a:t>create</a:t>
            </a:r>
          </a:p>
        </p:txBody>
      </p:sp>
      <p:sp>
        <p:nvSpPr>
          <p:cNvPr id="36" name="TextBox 35"/>
          <p:cNvSpPr txBox="1"/>
          <p:nvPr/>
        </p:nvSpPr>
        <p:spPr>
          <a:xfrm>
            <a:off x="2016254" y="2567494"/>
            <a:ext cx="878574" cy="707886"/>
          </a:xfrm>
          <a:prstGeom prst="rect">
            <a:avLst/>
          </a:prstGeom>
          <a:noFill/>
        </p:spPr>
        <p:txBody>
          <a:bodyPr wrap="none" rtlCol="0">
            <a:spAutoFit/>
          </a:bodyPr>
          <a:lstStyle/>
          <a:p>
            <a:pPr algn="ctr"/>
            <a:r>
              <a:rPr lang="en-US" sz="2000" dirty="0" smtClean="0"/>
              <a:t>thread</a:t>
            </a:r>
          </a:p>
          <a:p>
            <a:pPr algn="ctr"/>
            <a:r>
              <a:rPr lang="en-US" sz="2000" dirty="0" smtClean="0"/>
              <a:t>create</a:t>
            </a:r>
          </a:p>
        </p:txBody>
      </p:sp>
      <p:sp>
        <p:nvSpPr>
          <p:cNvPr id="37" name="TextBox 36"/>
          <p:cNvSpPr txBox="1"/>
          <p:nvPr/>
        </p:nvSpPr>
        <p:spPr>
          <a:xfrm>
            <a:off x="3074205" y="2567494"/>
            <a:ext cx="878574" cy="707886"/>
          </a:xfrm>
          <a:prstGeom prst="rect">
            <a:avLst/>
          </a:prstGeom>
          <a:noFill/>
        </p:spPr>
        <p:txBody>
          <a:bodyPr wrap="none" rtlCol="0">
            <a:spAutoFit/>
          </a:bodyPr>
          <a:lstStyle/>
          <a:p>
            <a:pPr algn="ctr"/>
            <a:r>
              <a:rPr lang="en-US" sz="2000" dirty="0" smtClean="0"/>
              <a:t>thread</a:t>
            </a:r>
          </a:p>
          <a:p>
            <a:pPr algn="ctr"/>
            <a:r>
              <a:rPr lang="en-US" sz="2000" dirty="0" smtClean="0"/>
              <a:t>join</a:t>
            </a:r>
          </a:p>
        </p:txBody>
      </p:sp>
      <p:sp>
        <p:nvSpPr>
          <p:cNvPr id="38" name="TextBox 37"/>
          <p:cNvSpPr txBox="1"/>
          <p:nvPr/>
        </p:nvSpPr>
        <p:spPr>
          <a:xfrm>
            <a:off x="6976203" y="2521887"/>
            <a:ext cx="878574" cy="707886"/>
          </a:xfrm>
          <a:prstGeom prst="rect">
            <a:avLst/>
          </a:prstGeom>
          <a:noFill/>
        </p:spPr>
        <p:txBody>
          <a:bodyPr wrap="none" rtlCol="0">
            <a:spAutoFit/>
          </a:bodyPr>
          <a:lstStyle/>
          <a:p>
            <a:pPr algn="ctr"/>
            <a:r>
              <a:rPr lang="en-US" sz="2000" dirty="0" smtClean="0"/>
              <a:t>thread</a:t>
            </a:r>
          </a:p>
          <a:p>
            <a:pPr algn="ctr"/>
            <a:r>
              <a:rPr lang="en-US" sz="2000" dirty="0" smtClean="0"/>
              <a:t>join</a:t>
            </a:r>
          </a:p>
        </p:txBody>
      </p:sp>
      <p:sp>
        <p:nvSpPr>
          <p:cNvPr id="40" name="Content Placeholder 2"/>
          <p:cNvSpPr>
            <a:spLocks noGrp="1"/>
          </p:cNvSpPr>
          <p:nvPr>
            <p:ph idx="1"/>
          </p:nvPr>
        </p:nvSpPr>
        <p:spPr>
          <a:xfrm>
            <a:off x="265175" y="3428999"/>
            <a:ext cx="8761805" cy="3341235"/>
          </a:xfrm>
        </p:spPr>
        <p:txBody>
          <a:bodyPr>
            <a:normAutofit lnSpcReduction="10000"/>
          </a:bodyPr>
          <a:lstStyle/>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pthread_create</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pthread_t</a:t>
            </a:r>
            <a:r>
              <a:rPr lang="en-US" sz="1900" b="1" dirty="0">
                <a:solidFill>
                  <a:srgbClr val="002060"/>
                </a:solidFill>
                <a:latin typeface="Courier New" pitchFamily="49" charset="0"/>
                <a:cs typeface="Courier New" pitchFamily="49" charset="0"/>
              </a:rPr>
              <a:t> </a:t>
            </a:r>
            <a:r>
              <a:rPr lang="en-US" sz="1900" b="1" dirty="0" smtClean="0">
                <a:solidFill>
                  <a:srgbClr val="002060"/>
                </a:solidFill>
                <a:latin typeface="Courier New" pitchFamily="49" charset="0"/>
                <a:cs typeface="Courier New" pitchFamily="49" charset="0"/>
              </a:rPr>
              <a:t>*handle, </a:t>
            </a:r>
            <a:r>
              <a:rPr lang="en-US" sz="1900" b="1" dirty="0" err="1" smtClean="0">
                <a:solidFill>
                  <a:srgbClr val="002060"/>
                </a:solidFill>
                <a:latin typeface="Courier New" pitchFamily="49" charset="0"/>
                <a:cs typeface="Courier New" pitchFamily="49" charset="0"/>
              </a:rPr>
              <a:t>const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pthread_attr_t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attr</a:t>
            </a:r>
            <a:r>
              <a:rPr lang="en-US" sz="1900" b="1" dirty="0" smtClean="0">
                <a:solidFill>
                  <a:srgbClr val="002060"/>
                </a:solidFill>
                <a:latin typeface="Courier New" pitchFamily="49" charset="0"/>
                <a:cs typeface="Courier New" pitchFamily="49" charset="0"/>
              </a:rPr>
              <a:t>, void*(*routine)(void*), void *</a:t>
            </a:r>
            <a:r>
              <a:rPr lang="en-US" sz="1900" b="1" dirty="0" err="1" smtClean="0">
                <a:solidFill>
                  <a:srgbClr val="002060"/>
                </a:solidFill>
                <a:latin typeface="Courier New" pitchFamily="49" charset="0"/>
                <a:cs typeface="Courier New" pitchFamily="49" charset="0"/>
              </a:rPr>
              <a:t>arg</a:t>
            </a:r>
            <a:r>
              <a:rPr lang="en-US" sz="1900" b="1" dirty="0" smtClean="0">
                <a:latin typeface="Courier New" pitchFamily="49" charset="0"/>
                <a:cs typeface="Courier New" pitchFamily="49" charset="0"/>
              </a:rPr>
              <a:t>)</a:t>
            </a:r>
          </a:p>
          <a:p>
            <a:pPr lvl="1"/>
            <a:r>
              <a:rPr lang="en-US" sz="1900" dirty="0" smtClean="0"/>
              <a:t>handle = unique identifier to the thread that is created</a:t>
            </a:r>
          </a:p>
          <a:p>
            <a:pPr lvl="1"/>
            <a:r>
              <a:rPr lang="en-US" sz="1900" dirty="0" err="1" smtClean="0"/>
              <a:t>attr</a:t>
            </a:r>
            <a:r>
              <a:rPr lang="en-US" sz="1900" dirty="0" smtClean="0"/>
              <a:t> = characteristics of the thread to create (input), can be NULL (= default)</a:t>
            </a:r>
          </a:p>
          <a:p>
            <a:pPr lvl="1"/>
            <a:r>
              <a:rPr lang="en-US" sz="1900" dirty="0"/>
              <a:t>r</a:t>
            </a:r>
            <a:r>
              <a:rPr lang="en-US" sz="1900" dirty="0" smtClean="0"/>
              <a:t>outine = pointer to the start routine to execute in the newly created thread</a:t>
            </a:r>
          </a:p>
          <a:p>
            <a:pPr lvl="1"/>
            <a:r>
              <a:rPr lang="en-US" sz="1900" dirty="0" err="1" smtClean="0"/>
              <a:t>arg</a:t>
            </a:r>
            <a:r>
              <a:rPr lang="en-US" sz="1900" dirty="0" smtClean="0"/>
              <a:t> = pointer to the routine parameters, can be NULL (= no arguments)</a:t>
            </a:r>
          </a:p>
          <a:p>
            <a:pPr lvl="1"/>
            <a:r>
              <a:rPr lang="en-US" sz="1900" dirty="0" smtClean="0"/>
              <a:t>returns zero (success) or non-zero (failed)</a:t>
            </a:r>
          </a:p>
          <a:p>
            <a:r>
              <a:rPr lang="en-US" sz="1900" b="1" dirty="0" smtClean="0">
                <a:solidFill>
                  <a:srgbClr val="002060"/>
                </a:solidFill>
                <a:latin typeface="Courier New" pitchFamily="49" charset="0"/>
                <a:cs typeface="Courier New" pitchFamily="49" charset="0"/>
              </a:rPr>
              <a:t>void </a:t>
            </a:r>
            <a:r>
              <a:rPr lang="en-US" sz="1900" b="1" dirty="0" err="1" smtClean="0">
                <a:solidFill>
                  <a:srgbClr val="FF0000"/>
                </a:solidFill>
                <a:latin typeface="Courier New" pitchFamily="49" charset="0"/>
                <a:cs typeface="Courier New" pitchFamily="49" charset="0"/>
              </a:rPr>
              <a:t>pthread_join</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pthread_t</a:t>
            </a:r>
            <a:r>
              <a:rPr lang="en-US" sz="1900" b="1" dirty="0" smtClean="0">
                <a:solidFill>
                  <a:srgbClr val="002060"/>
                </a:solidFill>
                <a:latin typeface="Courier New" pitchFamily="49" charset="0"/>
                <a:cs typeface="Courier New" pitchFamily="49" charset="0"/>
              </a:rPr>
              <a:t> handle, void **</a:t>
            </a:r>
            <a:r>
              <a:rPr lang="en-US" sz="1900" b="1" dirty="0" err="1" smtClean="0">
                <a:solidFill>
                  <a:srgbClr val="002060"/>
                </a:solidFill>
                <a:latin typeface="Courier New" pitchFamily="49" charset="0"/>
                <a:cs typeface="Courier New" pitchFamily="49" charset="0"/>
              </a:rPr>
              <a:t>value_ptr</a:t>
            </a:r>
            <a:r>
              <a:rPr lang="en-US" sz="1900" b="1" dirty="0" smtClean="0">
                <a:latin typeface="Courier New" pitchFamily="49" charset="0"/>
                <a:cs typeface="Courier New" pitchFamily="49" charset="0"/>
              </a:rPr>
              <a:t>)</a:t>
            </a:r>
          </a:p>
          <a:p>
            <a:pPr lvl="1"/>
            <a:r>
              <a:rPr lang="en-US" sz="1900" dirty="0" smtClean="0"/>
              <a:t>blocks (waits) until a thread with specific handle terminates</a:t>
            </a:r>
          </a:p>
          <a:p>
            <a:pPr lvl="1"/>
            <a:r>
              <a:rPr lang="en-US" sz="1900" dirty="0" smtClean="0"/>
              <a:t>return arguments of routine specified in pthread_create</a:t>
            </a:r>
          </a:p>
          <a:p>
            <a:pPr lvl="1"/>
            <a:endParaRPr lang="en-US" dirty="0" smtClean="0"/>
          </a:p>
        </p:txBody>
      </p:sp>
      <p:sp>
        <p:nvSpPr>
          <p:cNvPr id="42" name="Explosion 1 41"/>
          <p:cNvSpPr/>
          <p:nvPr/>
        </p:nvSpPr>
        <p:spPr>
          <a:xfrm>
            <a:off x="4187950" y="2507280"/>
            <a:ext cx="1482483" cy="70788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a:t>
            </a:r>
            <a:endParaRPr lang="en-US" dirty="0"/>
          </a:p>
        </p:txBody>
      </p:sp>
    </p:spTree>
    <p:extLst>
      <p:ext uri="{BB962C8B-B14F-4D97-AF65-F5344CB8AC3E}">
        <p14:creationId xmlns:p14="http://schemas.microsoft.com/office/powerpoint/2010/main" val="266450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35" y="152400"/>
            <a:ext cx="8229600" cy="639762"/>
          </a:xfrm>
        </p:spPr>
        <p:txBody>
          <a:bodyPr/>
          <a:lstStyle/>
          <a:p>
            <a:r>
              <a:rPr lang="en-US" dirty="0" smtClean="0"/>
              <a:t>Hello world with thread ID discovery</a:t>
            </a:r>
            <a:endParaRPr lang="en-US" dirty="0"/>
          </a:p>
        </p:txBody>
      </p:sp>
      <p:sp>
        <p:nvSpPr>
          <p:cNvPr id="3" name="TextBox 2"/>
          <p:cNvSpPr txBox="1"/>
          <p:nvPr/>
        </p:nvSpPr>
        <p:spPr>
          <a:xfrm>
            <a:off x="232235" y="855865"/>
            <a:ext cx="8686215" cy="5909310"/>
          </a:xfrm>
          <a:prstGeom prst="rect">
            <a:avLst/>
          </a:prstGeom>
          <a:solidFill>
            <a:schemeClr val="bg1">
              <a:lumMod val="85000"/>
            </a:schemeClr>
          </a:solidFill>
          <a:ln w="25400">
            <a:solidFill>
              <a:schemeClr val="accent1">
                <a:shade val="50000"/>
              </a:schemeClr>
            </a:solidFill>
          </a:ln>
        </p:spPr>
        <p:txBody>
          <a:bodyPr wrap="square" rtlCol="0">
            <a:spAutoFit/>
          </a:bodyPr>
          <a:lstStyle/>
          <a:p>
            <a:r>
              <a:rPr lang="en-US" b="1" dirty="0" smtClean="0">
                <a:solidFill>
                  <a:srgbClr val="FF0000"/>
                </a:solidFill>
                <a:latin typeface="Courier New" pitchFamily="49" charset="0"/>
                <a:cs typeface="Courier New" pitchFamily="49" charset="0"/>
              </a:rPr>
              <a:t>#include &lt;</a:t>
            </a:r>
            <a:r>
              <a:rPr lang="en-US" b="1" dirty="0" err="1" smtClean="0">
                <a:solidFill>
                  <a:srgbClr val="FF0000"/>
                </a:solidFill>
                <a:latin typeface="Courier New" pitchFamily="49" charset="0"/>
                <a:cs typeface="Courier New" pitchFamily="49" charset="0"/>
              </a:rPr>
              <a:t>pthread.h</a:t>
            </a:r>
            <a:r>
              <a:rPr lang="en-US" b="1" dirty="0" smtClean="0">
                <a:solidFill>
                  <a:srgbClr val="FF0000"/>
                </a:solidFill>
                <a:latin typeface="Courier New" pitchFamily="49" charset="0"/>
                <a:cs typeface="Courier New" pitchFamily="49" charset="0"/>
              </a:rPr>
              <a:t>&gt;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helloWorld</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void *</a:t>
            </a:r>
            <a:r>
              <a:rPr lang="en-US" dirty="0" err="1" smtClean="0">
                <a:solidFill>
                  <a:srgbClr val="002060"/>
                </a:solidFill>
                <a:latin typeface="Courier New" pitchFamily="49" charset="0"/>
                <a:cs typeface="Courier New" pitchFamily="49" charset="0"/>
              </a:rPr>
              <a:t>arg</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ID =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“Hello world from thread ” &lt;&lt; ID &lt;&lt; </a:t>
            </a:r>
            <a:r>
              <a:rPr lang="en-US" dirty="0" err="1" smtClean="0">
                <a:latin typeface="Courier New" pitchFamily="49" charset="0"/>
                <a:cs typeface="Courier New" pitchFamily="49" charset="0"/>
              </a:rPr>
              <a:t>endl</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NULL;</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main(</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argc</a:t>
            </a:r>
            <a:r>
              <a:rPr lang="en-US" dirty="0" smtClean="0">
                <a:solidFill>
                  <a:srgbClr val="002060"/>
                </a:solidFill>
                <a:latin typeface="Courier New" pitchFamily="49" charset="0"/>
                <a:cs typeface="Courier New" pitchFamily="49" charset="0"/>
              </a:rPr>
              <a:t>, char**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pthread_t</a:t>
            </a:r>
            <a:r>
              <a:rPr lang="en-US" b="1" dirty="0" smtClean="0">
                <a:solidFill>
                  <a:srgbClr val="FF0000"/>
                </a:solidFill>
                <a:latin typeface="Courier New" pitchFamily="49" charset="0"/>
                <a:cs typeface="Courier New" pitchFamily="49" charset="0"/>
              </a:rPr>
              <a:t> </a:t>
            </a:r>
            <a:r>
              <a:rPr lang="en-US" dirty="0" smtClean="0">
                <a:latin typeface="Courier New" pitchFamily="49" charset="0"/>
                <a:cs typeface="Courier New" pitchFamily="49" charset="0"/>
              </a:rPr>
              <a:t>thread1, thread2</a:t>
            </a:r>
            <a:r>
              <a:rPr lang="en-US" b="1"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arg1 = 0, arg2 = 1;</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pthread_create</a:t>
            </a:r>
            <a:r>
              <a:rPr lang="en-US" dirty="0" smtClean="0">
                <a:latin typeface="Courier New" pitchFamily="49" charset="0"/>
                <a:cs typeface="Courier New" pitchFamily="49" charset="0"/>
              </a:rPr>
              <a:t>(&amp;thread1, NULL, </a:t>
            </a:r>
            <a:r>
              <a:rPr lang="en-US" dirty="0" err="1" smtClean="0">
                <a:latin typeface="Courier New" pitchFamily="49" charset="0"/>
                <a:cs typeface="Courier New" pitchFamily="49" charset="0"/>
              </a:rPr>
              <a:t>helloWorld</a:t>
            </a:r>
            <a:r>
              <a:rPr lang="en-US" dirty="0" smtClean="0">
                <a:latin typeface="Courier New" pitchFamily="49" charset="0"/>
                <a:cs typeface="Courier New" pitchFamily="49" charset="0"/>
              </a:rPr>
              <a:t>, (void*)&amp;arg1);</a:t>
            </a:r>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pthread_create</a:t>
            </a:r>
            <a:r>
              <a:rPr lang="en-US" dirty="0">
                <a:latin typeface="Courier New" pitchFamily="49" charset="0"/>
                <a:cs typeface="Courier New" pitchFamily="49" charset="0"/>
              </a:rPr>
              <a:t>(&amp;</a:t>
            </a:r>
            <a:r>
              <a:rPr lang="en-US" dirty="0" smtClean="0">
                <a:latin typeface="Courier New" pitchFamily="49" charset="0"/>
                <a:cs typeface="Courier New" pitchFamily="49" charset="0"/>
              </a:rPr>
              <a:t>thread2, </a:t>
            </a:r>
            <a:r>
              <a:rPr lang="en-US" dirty="0">
                <a:latin typeface="Courier New" pitchFamily="49" charset="0"/>
                <a:cs typeface="Courier New" pitchFamily="49" charset="0"/>
              </a:rPr>
              <a:t>NULL, </a:t>
            </a:r>
            <a:r>
              <a:rPr lang="en-US" dirty="0" err="1" smtClean="0">
                <a:latin typeface="Courier New" pitchFamily="49" charset="0"/>
                <a:cs typeface="Courier New" pitchFamily="49" charset="0"/>
              </a:rPr>
              <a:t>helloWorld</a:t>
            </a:r>
            <a:r>
              <a:rPr lang="en-US" dirty="0">
                <a:latin typeface="Courier New" pitchFamily="49" charset="0"/>
                <a:cs typeface="Courier New" pitchFamily="49" charset="0"/>
              </a:rPr>
              <a:t>, </a:t>
            </a:r>
            <a:r>
              <a:rPr lang="en-US" dirty="0" smtClean="0">
                <a:latin typeface="Courier New" pitchFamily="49" charset="0"/>
                <a:cs typeface="Courier New" pitchFamily="49" charset="0"/>
              </a:rPr>
              <a:t>(void*)&amp;arg2);</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pthread_join</a:t>
            </a:r>
            <a:r>
              <a:rPr lang="en-US" dirty="0" smtClean="0">
                <a:latin typeface="Courier New" pitchFamily="49" charset="0"/>
                <a:cs typeface="Courier New" pitchFamily="49" charset="0"/>
              </a:rPr>
              <a:t>(thread1, NULL);</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pthread_join</a:t>
            </a:r>
            <a:r>
              <a:rPr lang="en-US" dirty="0" smtClean="0">
                <a:latin typeface="Courier New" pitchFamily="49" charset="0"/>
                <a:cs typeface="Courier New" pitchFamily="49" charset="0"/>
              </a:rPr>
              <a:t>(thread2, NULL);</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    return </a:t>
            </a:r>
            <a:r>
              <a:rPr lang="en-US" dirty="0" smtClean="0">
                <a:latin typeface="Courier New" pitchFamily="49" charset="0"/>
                <a:cs typeface="Courier New" pitchFamily="49" charset="0"/>
              </a:rPr>
              <a:t>EXIT_SUCCESS</a:t>
            </a:r>
            <a:r>
              <a:rPr lang="en-US" b="1"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p:txBody>
      </p:sp>
      <p:sp>
        <p:nvSpPr>
          <p:cNvPr id="4" name="TextBox 3"/>
          <p:cNvSpPr txBox="1"/>
          <p:nvPr/>
        </p:nvSpPr>
        <p:spPr>
          <a:xfrm>
            <a:off x="5071265" y="5785618"/>
            <a:ext cx="3885590" cy="830997"/>
          </a:xfrm>
          <a:prstGeom prst="rect">
            <a:avLst/>
          </a:prstGeom>
          <a:solidFill>
            <a:schemeClr val="bg1"/>
          </a:solidFill>
          <a:ln w="19050">
            <a:solidFill>
              <a:schemeClr val="tx1"/>
            </a:solidFill>
          </a:ln>
        </p:spPr>
        <p:txBody>
          <a:bodyPr wrap="square" rtlCol="0">
            <a:spAutoFit/>
          </a:bodyPr>
          <a:lstStyle/>
          <a:p>
            <a:r>
              <a:rPr lang="en-US" sz="1600" b="1" dirty="0" err="1" smtClean="0">
                <a:solidFill>
                  <a:srgbClr val="002060"/>
                </a:solidFill>
                <a:latin typeface="Courier New" pitchFamily="49" charset="0"/>
                <a:cs typeface="Courier New" pitchFamily="49" charset="0"/>
              </a:rPr>
              <a:t>john@doe</a:t>
            </a:r>
            <a:r>
              <a:rPr lang="en-US" sz="1600" b="1" dirty="0" smtClean="0">
                <a:solidFill>
                  <a:srgbClr val="002060"/>
                </a:solidFill>
                <a:latin typeface="Courier New" pitchFamily="49" charset="0"/>
                <a:cs typeface="Courier New" pitchFamily="49" charset="0"/>
              </a:rPr>
              <a:t> </a:t>
            </a:r>
            <a:r>
              <a:rPr lang="en-US" sz="1600" b="1" dirty="0">
                <a:solidFill>
                  <a:srgbClr val="002060"/>
                </a:solidFill>
                <a:latin typeface="Courier New" pitchFamily="49" charset="0"/>
                <a:cs typeface="Courier New" pitchFamily="49" charset="0"/>
              </a:rPr>
              <a:t>~]$ </a:t>
            </a:r>
            <a:r>
              <a:rPr lang="en-US" sz="1600" b="1" dirty="0" smtClean="0">
                <a:solidFill>
                  <a:srgbClr val="002060"/>
                </a:solidFill>
                <a:latin typeface="Courier New" pitchFamily="49" charset="0"/>
                <a:cs typeface="Courier New" pitchFamily="49" charset="0"/>
              </a:rPr>
              <a:t>./</a:t>
            </a:r>
            <a:r>
              <a:rPr lang="en-US" sz="1600" b="1" dirty="0" err="1" smtClean="0">
                <a:solidFill>
                  <a:srgbClr val="002060"/>
                </a:solidFill>
                <a:latin typeface="Courier New" pitchFamily="49" charset="0"/>
                <a:cs typeface="Courier New" pitchFamily="49" charset="0"/>
              </a:rPr>
              <a:t>helloWorldID</a:t>
            </a:r>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Hello world from thread 1</a:t>
            </a:r>
          </a:p>
          <a:p>
            <a:r>
              <a:rPr lang="en-US" sz="1600" b="1" dirty="0" smtClean="0">
                <a:latin typeface="Courier New" pitchFamily="49" charset="0"/>
                <a:cs typeface="Courier New" pitchFamily="49" charset="0"/>
              </a:rPr>
              <a:t>Hello world from thread 0</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183584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hierarchy</a:t>
            </a:r>
            <a:endParaRPr lang="en-US" dirty="0"/>
          </a:p>
        </p:txBody>
      </p:sp>
      <p:sp>
        <p:nvSpPr>
          <p:cNvPr id="5" name="Rounded Rectangle 4"/>
          <p:cNvSpPr/>
          <p:nvPr/>
        </p:nvSpPr>
        <p:spPr>
          <a:xfrm>
            <a:off x="1061332" y="3121760"/>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1</a:t>
            </a:r>
            <a:endParaRPr lang="en-US" b="1" dirty="0"/>
          </a:p>
        </p:txBody>
      </p:sp>
      <p:sp>
        <p:nvSpPr>
          <p:cNvPr id="6" name="Rounded Rectangle 5"/>
          <p:cNvSpPr/>
          <p:nvPr/>
        </p:nvSpPr>
        <p:spPr>
          <a:xfrm>
            <a:off x="2751152" y="2590487"/>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2</a:t>
            </a:r>
            <a:endParaRPr lang="en-US" b="1" dirty="0"/>
          </a:p>
        </p:txBody>
      </p:sp>
      <p:sp>
        <p:nvSpPr>
          <p:cNvPr id="7" name="Rounded Rectangle 6"/>
          <p:cNvSpPr/>
          <p:nvPr/>
        </p:nvSpPr>
        <p:spPr>
          <a:xfrm>
            <a:off x="2742810" y="3621025"/>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6</a:t>
            </a:r>
            <a:endParaRPr lang="en-US" b="1" dirty="0"/>
          </a:p>
        </p:txBody>
      </p:sp>
      <p:sp>
        <p:nvSpPr>
          <p:cNvPr id="8" name="Rounded Rectangle 7"/>
          <p:cNvSpPr/>
          <p:nvPr/>
        </p:nvSpPr>
        <p:spPr>
          <a:xfrm>
            <a:off x="4440972" y="3621024"/>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7</a:t>
            </a:r>
            <a:endParaRPr lang="en-US" b="1" dirty="0"/>
          </a:p>
        </p:txBody>
      </p:sp>
      <p:sp>
        <p:nvSpPr>
          <p:cNvPr id="9" name="TextBox 8"/>
          <p:cNvSpPr txBox="1"/>
          <p:nvPr/>
        </p:nvSpPr>
        <p:spPr>
          <a:xfrm>
            <a:off x="539475" y="5002264"/>
            <a:ext cx="8206971" cy="769441"/>
          </a:xfrm>
          <a:prstGeom prst="rect">
            <a:avLst/>
          </a:prstGeom>
          <a:noFill/>
        </p:spPr>
        <p:txBody>
          <a:bodyPr wrap="square" rtlCol="0">
            <a:spAutoFit/>
          </a:bodyPr>
          <a:lstStyle/>
          <a:p>
            <a:r>
              <a:rPr lang="en-US" sz="2200" dirty="0" smtClean="0"/>
              <a:t>No limitation on </a:t>
            </a:r>
            <a:r>
              <a:rPr lang="en-US" sz="2200" b="1" dirty="0" smtClean="0">
                <a:solidFill>
                  <a:srgbClr val="FF0000"/>
                </a:solidFill>
              </a:rPr>
              <a:t>thread hierarchy</a:t>
            </a:r>
            <a:r>
              <a:rPr lang="en-US" sz="2200" dirty="0" smtClean="0"/>
              <a:t>: any thread can create (or “spawn”) new threads.</a:t>
            </a:r>
          </a:p>
        </p:txBody>
      </p:sp>
      <p:sp>
        <p:nvSpPr>
          <p:cNvPr id="13" name="Rounded Rectangle 12"/>
          <p:cNvSpPr/>
          <p:nvPr/>
        </p:nvSpPr>
        <p:spPr>
          <a:xfrm>
            <a:off x="4440972" y="2590486"/>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3</a:t>
            </a:r>
            <a:endParaRPr lang="en-US" b="1" dirty="0"/>
          </a:p>
        </p:txBody>
      </p:sp>
      <p:cxnSp>
        <p:nvCxnSpPr>
          <p:cNvPr id="16" name="Straight Connector 15"/>
          <p:cNvCxnSpPr>
            <a:stCxn id="13" idx="1"/>
            <a:endCxn id="6" idx="3"/>
          </p:cNvCxnSpPr>
          <p:nvPr/>
        </p:nvCxnSpPr>
        <p:spPr>
          <a:xfrm flipH="1">
            <a:off x="3980112" y="2916929"/>
            <a:ext cx="460860"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3"/>
            <a:endCxn id="6" idx="1"/>
          </p:cNvCxnSpPr>
          <p:nvPr/>
        </p:nvCxnSpPr>
        <p:spPr>
          <a:xfrm flipV="1">
            <a:off x="2290292" y="2916930"/>
            <a:ext cx="460860" cy="53127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3"/>
            <a:endCxn id="7" idx="1"/>
          </p:cNvCxnSpPr>
          <p:nvPr/>
        </p:nvCxnSpPr>
        <p:spPr>
          <a:xfrm>
            <a:off x="2290292" y="3448203"/>
            <a:ext cx="452518" cy="49926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3"/>
            <a:endCxn id="8" idx="1"/>
          </p:cNvCxnSpPr>
          <p:nvPr/>
        </p:nvCxnSpPr>
        <p:spPr>
          <a:xfrm flipV="1">
            <a:off x="3971770" y="3947467"/>
            <a:ext cx="469202" cy="1"/>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146605" y="1999912"/>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4</a:t>
            </a:r>
            <a:endParaRPr lang="en-US" b="1" dirty="0"/>
          </a:p>
        </p:txBody>
      </p:sp>
      <p:sp>
        <p:nvSpPr>
          <p:cNvPr id="37" name="Rounded Rectangle 36"/>
          <p:cNvSpPr/>
          <p:nvPr/>
        </p:nvSpPr>
        <p:spPr>
          <a:xfrm>
            <a:off x="6138263" y="3030450"/>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5</a:t>
            </a:r>
            <a:endParaRPr lang="en-US" b="1" dirty="0"/>
          </a:p>
        </p:txBody>
      </p:sp>
      <p:cxnSp>
        <p:nvCxnSpPr>
          <p:cNvPr id="39" name="Straight Connector 38"/>
          <p:cNvCxnSpPr>
            <a:endCxn id="36" idx="1"/>
          </p:cNvCxnSpPr>
          <p:nvPr/>
        </p:nvCxnSpPr>
        <p:spPr>
          <a:xfrm flipV="1">
            <a:off x="5685745" y="2326355"/>
            <a:ext cx="460860" cy="62119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7" idx="1"/>
          </p:cNvCxnSpPr>
          <p:nvPr/>
        </p:nvCxnSpPr>
        <p:spPr>
          <a:xfrm>
            <a:off x="5685745" y="2947545"/>
            <a:ext cx="452518" cy="40934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rot="20799044">
            <a:off x="770864" y="2606844"/>
            <a:ext cx="3477720" cy="108826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11568" y="1553770"/>
            <a:ext cx="1954509" cy="1107996"/>
          </a:xfrm>
          <a:prstGeom prst="rect">
            <a:avLst/>
          </a:prstGeom>
          <a:noFill/>
        </p:spPr>
        <p:txBody>
          <a:bodyPr wrap="none" rtlCol="0">
            <a:spAutoFit/>
          </a:bodyPr>
          <a:lstStyle/>
          <a:p>
            <a:pPr algn="ctr"/>
            <a:r>
              <a:rPr lang="en-US" sz="2200" b="1" dirty="0" smtClean="0">
                <a:solidFill>
                  <a:srgbClr val="002060"/>
                </a:solidFill>
              </a:rPr>
              <a:t>creating</a:t>
            </a:r>
            <a:r>
              <a:rPr lang="en-US" sz="2200" dirty="0" smtClean="0">
                <a:solidFill>
                  <a:srgbClr val="002060"/>
                </a:solidFill>
              </a:rPr>
              <a:t> </a:t>
            </a:r>
            <a:r>
              <a:rPr lang="en-US" sz="2200" dirty="0" smtClean="0"/>
              <a:t>thread</a:t>
            </a:r>
          </a:p>
          <a:p>
            <a:pPr algn="ctr"/>
            <a:r>
              <a:rPr lang="en-US" sz="2200" dirty="0" smtClean="0"/>
              <a:t>or </a:t>
            </a:r>
          </a:p>
          <a:p>
            <a:pPr algn="ctr"/>
            <a:r>
              <a:rPr lang="en-US" sz="2200" dirty="0" smtClean="0"/>
              <a:t>parent thread</a:t>
            </a:r>
          </a:p>
        </p:txBody>
      </p:sp>
      <p:sp>
        <p:nvSpPr>
          <p:cNvPr id="19" name="TextBox 18"/>
          <p:cNvSpPr txBox="1"/>
          <p:nvPr/>
        </p:nvSpPr>
        <p:spPr>
          <a:xfrm>
            <a:off x="2537437" y="1112070"/>
            <a:ext cx="1873976" cy="1107996"/>
          </a:xfrm>
          <a:prstGeom prst="rect">
            <a:avLst/>
          </a:prstGeom>
          <a:noFill/>
        </p:spPr>
        <p:txBody>
          <a:bodyPr wrap="none" rtlCol="0">
            <a:spAutoFit/>
          </a:bodyPr>
          <a:lstStyle/>
          <a:p>
            <a:pPr algn="ctr"/>
            <a:r>
              <a:rPr lang="en-US" sz="2200" b="1" dirty="0" smtClean="0">
                <a:solidFill>
                  <a:srgbClr val="002060"/>
                </a:solidFill>
              </a:rPr>
              <a:t>created</a:t>
            </a:r>
            <a:r>
              <a:rPr lang="en-US" sz="2200" dirty="0" smtClean="0">
                <a:solidFill>
                  <a:srgbClr val="002060"/>
                </a:solidFill>
              </a:rPr>
              <a:t> </a:t>
            </a:r>
            <a:r>
              <a:rPr lang="en-US" sz="2200" dirty="0" smtClean="0"/>
              <a:t>thread</a:t>
            </a:r>
          </a:p>
          <a:p>
            <a:pPr algn="ctr"/>
            <a:r>
              <a:rPr lang="en-US" sz="2200" dirty="0" smtClean="0"/>
              <a:t>or </a:t>
            </a:r>
          </a:p>
          <a:p>
            <a:pPr algn="ctr"/>
            <a:r>
              <a:rPr lang="en-US" sz="2200" dirty="0" smtClean="0"/>
              <a:t>child thread</a:t>
            </a:r>
          </a:p>
        </p:txBody>
      </p:sp>
      <p:cxnSp>
        <p:nvCxnSpPr>
          <p:cNvPr id="11" name="Straight Arrow Connector 10"/>
          <p:cNvCxnSpPr>
            <a:stCxn id="4" idx="2"/>
          </p:cNvCxnSpPr>
          <p:nvPr/>
        </p:nvCxnSpPr>
        <p:spPr>
          <a:xfrm>
            <a:off x="1288823" y="2661766"/>
            <a:ext cx="210777" cy="368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2"/>
          </p:cNvCxnSpPr>
          <p:nvPr/>
        </p:nvCxnSpPr>
        <p:spPr>
          <a:xfrm>
            <a:off x="3474425" y="2220066"/>
            <a:ext cx="120420" cy="3678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434284" y="2353660"/>
            <a:ext cx="3477720" cy="108826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344510" y="1130449"/>
            <a:ext cx="1954509" cy="1107996"/>
          </a:xfrm>
          <a:prstGeom prst="rect">
            <a:avLst/>
          </a:prstGeom>
          <a:noFill/>
        </p:spPr>
        <p:txBody>
          <a:bodyPr wrap="none" rtlCol="0">
            <a:spAutoFit/>
          </a:bodyPr>
          <a:lstStyle/>
          <a:p>
            <a:pPr algn="ctr"/>
            <a:r>
              <a:rPr lang="en-US" sz="2200" b="1" dirty="0" smtClean="0">
                <a:solidFill>
                  <a:srgbClr val="002060"/>
                </a:solidFill>
              </a:rPr>
              <a:t>creating</a:t>
            </a:r>
            <a:r>
              <a:rPr lang="en-US" sz="2200" dirty="0" smtClean="0">
                <a:solidFill>
                  <a:srgbClr val="002060"/>
                </a:solidFill>
              </a:rPr>
              <a:t> </a:t>
            </a:r>
            <a:r>
              <a:rPr lang="en-US" sz="2200" dirty="0" smtClean="0"/>
              <a:t>thread</a:t>
            </a:r>
          </a:p>
          <a:p>
            <a:pPr algn="ctr"/>
            <a:r>
              <a:rPr lang="en-US" sz="2200" dirty="0" smtClean="0"/>
              <a:t>or </a:t>
            </a:r>
          </a:p>
          <a:p>
            <a:pPr algn="ctr"/>
            <a:r>
              <a:rPr lang="en-US" sz="2200" dirty="0" smtClean="0"/>
              <a:t>parent thread</a:t>
            </a:r>
          </a:p>
        </p:txBody>
      </p:sp>
      <p:sp>
        <p:nvSpPr>
          <p:cNvPr id="26" name="TextBox 25"/>
          <p:cNvSpPr txBox="1"/>
          <p:nvPr/>
        </p:nvSpPr>
        <p:spPr>
          <a:xfrm>
            <a:off x="4250277" y="1218358"/>
            <a:ext cx="1873976" cy="1107996"/>
          </a:xfrm>
          <a:prstGeom prst="rect">
            <a:avLst/>
          </a:prstGeom>
          <a:noFill/>
        </p:spPr>
        <p:txBody>
          <a:bodyPr wrap="none" rtlCol="0">
            <a:spAutoFit/>
          </a:bodyPr>
          <a:lstStyle/>
          <a:p>
            <a:pPr algn="ctr"/>
            <a:r>
              <a:rPr lang="en-US" sz="2200" b="1" dirty="0" smtClean="0">
                <a:solidFill>
                  <a:srgbClr val="002060"/>
                </a:solidFill>
              </a:rPr>
              <a:t>created</a:t>
            </a:r>
            <a:r>
              <a:rPr lang="en-US" sz="2200" dirty="0" smtClean="0">
                <a:solidFill>
                  <a:srgbClr val="002060"/>
                </a:solidFill>
              </a:rPr>
              <a:t> </a:t>
            </a:r>
            <a:r>
              <a:rPr lang="en-US" sz="2200" dirty="0" smtClean="0"/>
              <a:t>thread</a:t>
            </a:r>
          </a:p>
          <a:p>
            <a:pPr algn="ctr"/>
            <a:r>
              <a:rPr lang="en-US" sz="2200" dirty="0" smtClean="0"/>
              <a:t>or </a:t>
            </a:r>
          </a:p>
          <a:p>
            <a:pPr algn="ctr"/>
            <a:r>
              <a:rPr lang="en-US" sz="2200" dirty="0" smtClean="0"/>
              <a:t>child thread</a:t>
            </a:r>
          </a:p>
        </p:txBody>
      </p:sp>
      <p:cxnSp>
        <p:nvCxnSpPr>
          <p:cNvPr id="27" name="Straight Arrow Connector 26"/>
          <p:cNvCxnSpPr/>
          <p:nvPr/>
        </p:nvCxnSpPr>
        <p:spPr>
          <a:xfrm>
            <a:off x="5109670" y="2220066"/>
            <a:ext cx="0" cy="370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33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19" grpId="0"/>
      <p:bldP spid="19" grpId="1"/>
      <p:bldP spid="24" grpId="0" animBg="1"/>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start routine</a:t>
            </a:r>
            <a:endParaRPr lang="en-US" dirty="0"/>
          </a:p>
        </p:txBody>
      </p:sp>
      <p:sp>
        <p:nvSpPr>
          <p:cNvPr id="3" name="Content Placeholder 2"/>
          <p:cNvSpPr>
            <a:spLocks noGrp="1"/>
          </p:cNvSpPr>
          <p:nvPr>
            <p:ph idx="1"/>
          </p:nvPr>
        </p:nvSpPr>
        <p:spPr>
          <a:xfrm>
            <a:off x="232235" y="1124700"/>
            <a:ext cx="8454565" cy="5426060"/>
          </a:xfrm>
        </p:spPr>
        <p:txBody>
          <a:bodyPr>
            <a:normAutofit/>
          </a:bodyPr>
          <a:lstStyle/>
          <a:p>
            <a:r>
              <a:rPr lang="en-US" sz="2200" dirty="0" smtClean="0"/>
              <a:t>Thread </a:t>
            </a:r>
            <a:r>
              <a:rPr lang="en-US" sz="2200" b="1" dirty="0" smtClean="0">
                <a:solidFill>
                  <a:srgbClr val="FF0000"/>
                </a:solidFill>
              </a:rPr>
              <a:t>start routine</a:t>
            </a:r>
          </a:p>
          <a:p>
            <a:pPr lvl="1"/>
            <a:r>
              <a:rPr lang="en-US" dirty="0" smtClean="0"/>
              <a:t>Can be different for every thread</a:t>
            </a:r>
            <a:endParaRPr lang="en-US" b="1" dirty="0" smtClean="0">
              <a:solidFill>
                <a:srgbClr val="FF0000"/>
              </a:solidFill>
            </a:endParaRPr>
          </a:p>
          <a:p>
            <a:pPr lvl="1"/>
            <a:r>
              <a:rPr lang="en-US" b="1" dirty="0" smtClean="0">
                <a:solidFill>
                  <a:srgbClr val="FF0000"/>
                </a:solidFill>
              </a:rPr>
              <a:t>Input arguments</a:t>
            </a:r>
            <a:r>
              <a:rPr lang="en-US" dirty="0" smtClean="0"/>
              <a:t> passed through a pointer (void *)</a:t>
            </a:r>
          </a:p>
          <a:p>
            <a:pPr lvl="2"/>
            <a:r>
              <a:rPr lang="en-US" dirty="0" smtClean="0"/>
              <a:t>Can point to a </a:t>
            </a:r>
            <a:r>
              <a:rPr lang="en-US" b="1" dirty="0" smtClean="0">
                <a:solidFill>
                  <a:srgbClr val="002060"/>
                </a:solidFill>
              </a:rPr>
              <a:t>stack</a:t>
            </a:r>
            <a:r>
              <a:rPr lang="en-US" dirty="0" smtClean="0"/>
              <a:t> memory </a:t>
            </a:r>
            <a:r>
              <a:rPr lang="en-US" dirty="0" smtClean="0"/>
              <a:t>location</a:t>
            </a:r>
            <a:endParaRPr lang="en-US" b="1" dirty="0" smtClean="0">
              <a:solidFill>
                <a:srgbClr val="002060"/>
              </a:solidFill>
            </a:endParaRPr>
          </a:p>
          <a:p>
            <a:pPr lvl="2"/>
            <a:r>
              <a:rPr lang="en-US" dirty="0" smtClean="0"/>
              <a:t>Can point to a </a:t>
            </a:r>
            <a:r>
              <a:rPr lang="en-US" b="1" dirty="0" smtClean="0">
                <a:solidFill>
                  <a:srgbClr val="002060"/>
                </a:solidFill>
              </a:rPr>
              <a:t>heap</a:t>
            </a:r>
            <a:r>
              <a:rPr lang="en-US" dirty="0" smtClean="0"/>
              <a:t> memory </a:t>
            </a:r>
            <a:r>
              <a:rPr lang="en-US" dirty="0" smtClean="0"/>
              <a:t>location</a:t>
            </a:r>
            <a:endParaRPr lang="en-US" b="1" dirty="0" smtClean="0">
              <a:solidFill>
                <a:srgbClr val="002060"/>
              </a:solidFill>
            </a:endParaRPr>
          </a:p>
          <a:p>
            <a:pPr lvl="2"/>
            <a:r>
              <a:rPr lang="en-US" dirty="0" smtClean="0"/>
              <a:t>Multiple </a:t>
            </a:r>
            <a:r>
              <a:rPr lang="en-US" dirty="0"/>
              <a:t>arguments </a:t>
            </a:r>
            <a:r>
              <a:rPr lang="en-US" dirty="0" smtClean="0"/>
              <a:t>need to </a:t>
            </a:r>
            <a:r>
              <a:rPr lang="en-US" dirty="0"/>
              <a:t>be packed </a:t>
            </a:r>
            <a:r>
              <a:rPr lang="en-US" dirty="0" smtClean="0"/>
              <a:t>in </a:t>
            </a:r>
            <a:r>
              <a:rPr lang="en-US" dirty="0"/>
              <a:t>a class or </a:t>
            </a:r>
            <a:r>
              <a:rPr lang="en-US" dirty="0" smtClean="0"/>
              <a:t>structure</a:t>
            </a:r>
            <a:endParaRPr lang="en-US" b="1" dirty="0" smtClean="0">
              <a:solidFill>
                <a:srgbClr val="FF0000"/>
              </a:solidFill>
            </a:endParaRPr>
          </a:p>
          <a:p>
            <a:pPr lvl="1"/>
            <a:r>
              <a:rPr lang="en-US" b="1" dirty="0" smtClean="0">
                <a:solidFill>
                  <a:srgbClr val="FF0000"/>
                </a:solidFill>
              </a:rPr>
              <a:t>Return arguments</a:t>
            </a:r>
            <a:r>
              <a:rPr lang="en-US" dirty="0" smtClean="0"/>
              <a:t> passed through a pointer (void *)</a:t>
            </a:r>
          </a:p>
          <a:p>
            <a:pPr lvl="2"/>
            <a:r>
              <a:rPr lang="en-US" dirty="0" smtClean="0"/>
              <a:t>Can point to a </a:t>
            </a:r>
            <a:r>
              <a:rPr lang="en-US" b="1" dirty="0" smtClean="0">
                <a:solidFill>
                  <a:srgbClr val="002060"/>
                </a:solidFill>
              </a:rPr>
              <a:t>heap</a:t>
            </a:r>
            <a:r>
              <a:rPr lang="en-US" dirty="0" smtClean="0"/>
              <a:t> memory location</a:t>
            </a:r>
          </a:p>
          <a:p>
            <a:pPr lvl="3"/>
            <a:r>
              <a:rPr lang="en-US" dirty="0" smtClean="0"/>
              <a:t>Allocated by the thread itself ? (bad practice – separation of concern).</a:t>
            </a:r>
          </a:p>
          <a:p>
            <a:pPr lvl="3"/>
            <a:r>
              <a:rPr lang="en-US" dirty="0" smtClean="0"/>
              <a:t>Allocated by the creating thread (pass memory address as input argument).</a:t>
            </a:r>
          </a:p>
          <a:p>
            <a:pPr lvl="2"/>
            <a:r>
              <a:rPr lang="en-US" dirty="0" smtClean="0"/>
              <a:t>Can point to a </a:t>
            </a:r>
            <a:r>
              <a:rPr lang="en-US" b="1" dirty="0" smtClean="0">
                <a:solidFill>
                  <a:srgbClr val="002060"/>
                </a:solidFill>
              </a:rPr>
              <a:t>stack</a:t>
            </a:r>
            <a:r>
              <a:rPr lang="en-US" dirty="0" smtClean="0"/>
              <a:t> memory location of </a:t>
            </a:r>
            <a:r>
              <a:rPr lang="en-US" b="1" dirty="0" smtClean="0">
                <a:solidFill>
                  <a:srgbClr val="002060"/>
                </a:solidFill>
              </a:rPr>
              <a:t>creating thread</a:t>
            </a:r>
          </a:p>
          <a:p>
            <a:pPr lvl="2"/>
            <a:r>
              <a:rPr lang="en-US" dirty="0" smtClean="0"/>
              <a:t>Can </a:t>
            </a:r>
            <a:r>
              <a:rPr lang="en-US" b="1" dirty="0" smtClean="0">
                <a:solidFill>
                  <a:srgbClr val="002060"/>
                </a:solidFill>
              </a:rPr>
              <a:t>NOT</a:t>
            </a:r>
            <a:r>
              <a:rPr lang="en-US" dirty="0" smtClean="0">
                <a:solidFill>
                  <a:srgbClr val="002060"/>
                </a:solidFill>
              </a:rPr>
              <a:t> </a:t>
            </a:r>
            <a:r>
              <a:rPr lang="en-US" dirty="0" smtClean="0"/>
              <a:t>point to </a:t>
            </a:r>
            <a:r>
              <a:rPr lang="en-US" b="1" dirty="0" smtClean="0">
                <a:solidFill>
                  <a:srgbClr val="002060"/>
                </a:solidFill>
              </a:rPr>
              <a:t>stack</a:t>
            </a:r>
            <a:r>
              <a:rPr lang="en-US" dirty="0" smtClean="0">
                <a:solidFill>
                  <a:srgbClr val="002060"/>
                </a:solidFill>
              </a:rPr>
              <a:t> </a:t>
            </a:r>
            <a:r>
              <a:rPr lang="en-US" dirty="0" smtClean="0"/>
              <a:t>memory location of the </a:t>
            </a:r>
            <a:r>
              <a:rPr lang="en-US" b="1" dirty="0" smtClean="0">
                <a:solidFill>
                  <a:srgbClr val="002060"/>
                </a:solidFill>
              </a:rPr>
              <a:t>created thread</a:t>
            </a:r>
          </a:p>
          <a:p>
            <a:pPr lvl="2"/>
            <a:endParaRPr lang="en-US" dirty="0"/>
          </a:p>
        </p:txBody>
      </p:sp>
    </p:spTree>
    <p:extLst>
      <p:ext uri="{BB962C8B-B14F-4D97-AF65-F5344CB8AC3E}">
        <p14:creationId xmlns:p14="http://schemas.microsoft.com/office/powerpoint/2010/main" val="134955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model with </a:t>
            </a:r>
            <a:r>
              <a:rPr lang="en-US" dirty="0" err="1" smtClean="0"/>
              <a:t>Pthreads</a:t>
            </a:r>
            <a:endParaRPr lang="en-US" dirty="0"/>
          </a:p>
        </p:txBody>
      </p:sp>
      <p:sp>
        <p:nvSpPr>
          <p:cNvPr id="4" name="Rectangle 3"/>
          <p:cNvSpPr/>
          <p:nvPr/>
        </p:nvSpPr>
        <p:spPr>
          <a:xfrm>
            <a:off x="3365632" y="2603293"/>
            <a:ext cx="2765160" cy="224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memory</a:t>
            </a:r>
          </a:p>
          <a:p>
            <a:pPr algn="ctr"/>
            <a:r>
              <a:rPr lang="en-US" dirty="0" smtClean="0"/>
              <a:t>(= all heap memory allocated</a:t>
            </a:r>
          </a:p>
          <a:p>
            <a:pPr algn="ctr"/>
            <a:r>
              <a:rPr lang="en-US" dirty="0" smtClean="0"/>
              <a:t>by any thread in the process)</a:t>
            </a:r>
          </a:p>
        </p:txBody>
      </p:sp>
      <p:sp>
        <p:nvSpPr>
          <p:cNvPr id="5" name="Rounded Rectangle 4"/>
          <p:cNvSpPr/>
          <p:nvPr/>
        </p:nvSpPr>
        <p:spPr>
          <a:xfrm>
            <a:off x="3672872" y="1672485"/>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1</a:t>
            </a:r>
            <a:endParaRPr lang="en-US" dirty="0"/>
          </a:p>
        </p:txBody>
      </p:sp>
      <p:sp>
        <p:nvSpPr>
          <p:cNvPr id="6" name="Rounded Rectangle 5"/>
          <p:cNvSpPr/>
          <p:nvPr/>
        </p:nvSpPr>
        <p:spPr>
          <a:xfrm>
            <a:off x="6630057" y="2161635"/>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2</a:t>
            </a:r>
            <a:endParaRPr lang="en-US" dirty="0"/>
          </a:p>
        </p:txBody>
      </p:sp>
      <p:sp>
        <p:nvSpPr>
          <p:cNvPr id="7" name="Rounded Rectangle 6"/>
          <p:cNvSpPr/>
          <p:nvPr/>
        </p:nvSpPr>
        <p:spPr>
          <a:xfrm>
            <a:off x="1675812" y="2315255"/>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3</a:t>
            </a:r>
            <a:endParaRPr lang="en-US" dirty="0"/>
          </a:p>
        </p:txBody>
      </p:sp>
      <p:sp>
        <p:nvSpPr>
          <p:cNvPr id="8" name="Rounded Rectangle 7"/>
          <p:cNvSpPr/>
          <p:nvPr/>
        </p:nvSpPr>
        <p:spPr>
          <a:xfrm>
            <a:off x="6668462" y="4389125"/>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4</a:t>
            </a:r>
            <a:endParaRPr lang="en-US" dirty="0"/>
          </a:p>
        </p:txBody>
      </p:sp>
      <p:sp>
        <p:nvSpPr>
          <p:cNvPr id="9" name="TextBox 8"/>
          <p:cNvSpPr txBox="1"/>
          <p:nvPr/>
        </p:nvSpPr>
        <p:spPr>
          <a:xfrm>
            <a:off x="539475" y="5387655"/>
            <a:ext cx="8295480" cy="1107996"/>
          </a:xfrm>
          <a:prstGeom prst="rect">
            <a:avLst/>
          </a:prstGeom>
          <a:noFill/>
        </p:spPr>
        <p:txBody>
          <a:bodyPr wrap="square" rtlCol="0">
            <a:spAutoFit/>
          </a:bodyPr>
          <a:lstStyle/>
          <a:p>
            <a:pPr marL="342900" indent="-342900">
              <a:buFont typeface="Arial" pitchFamily="34" charset="0"/>
              <a:buChar char="•"/>
            </a:pPr>
            <a:r>
              <a:rPr lang="en-US" sz="2200" dirty="0" smtClean="0"/>
              <a:t>Threads have </a:t>
            </a:r>
            <a:r>
              <a:rPr lang="en-US" sz="2200" b="1" dirty="0" smtClean="0">
                <a:solidFill>
                  <a:srgbClr val="FF0000"/>
                </a:solidFill>
              </a:rPr>
              <a:t>full read/write access</a:t>
            </a:r>
            <a:r>
              <a:rPr lang="en-US" sz="2200" dirty="0" smtClean="0"/>
              <a:t> to all memory that is owned by the process, regardless of the thread that allocated this memory.</a:t>
            </a:r>
          </a:p>
          <a:p>
            <a:pPr marL="342900" indent="-342900">
              <a:buFont typeface="Arial" pitchFamily="34" charset="0"/>
              <a:buChar char="•"/>
            </a:pPr>
            <a:r>
              <a:rPr lang="en-US" sz="2200" dirty="0" smtClean="0"/>
              <a:t>That includes the </a:t>
            </a:r>
            <a:r>
              <a:rPr lang="en-US" sz="2200" b="1" dirty="0" smtClean="0">
                <a:solidFill>
                  <a:srgbClr val="FF0000"/>
                </a:solidFill>
              </a:rPr>
              <a:t>stack memory</a:t>
            </a:r>
            <a:r>
              <a:rPr lang="en-US" sz="2200" dirty="0" smtClean="0"/>
              <a:t> of another thread!</a:t>
            </a:r>
          </a:p>
        </p:txBody>
      </p:sp>
      <p:sp>
        <p:nvSpPr>
          <p:cNvPr id="10" name="Oval 9"/>
          <p:cNvSpPr/>
          <p:nvPr/>
        </p:nvSpPr>
        <p:spPr>
          <a:xfrm>
            <a:off x="5093857" y="1051910"/>
            <a:ext cx="960125" cy="947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stack</a:t>
            </a:r>
            <a:endParaRPr lang="en-US" dirty="0"/>
          </a:p>
        </p:txBody>
      </p:sp>
      <p:sp>
        <p:nvSpPr>
          <p:cNvPr id="11" name="Oval 10"/>
          <p:cNvSpPr/>
          <p:nvPr/>
        </p:nvSpPr>
        <p:spPr>
          <a:xfrm>
            <a:off x="7129322" y="3211677"/>
            <a:ext cx="960125" cy="947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stack</a:t>
            </a:r>
            <a:endParaRPr lang="en-US" dirty="0"/>
          </a:p>
        </p:txBody>
      </p:sp>
      <p:sp>
        <p:nvSpPr>
          <p:cNvPr id="12" name="Oval 11"/>
          <p:cNvSpPr/>
          <p:nvPr/>
        </p:nvSpPr>
        <p:spPr>
          <a:xfrm>
            <a:off x="1020758" y="1214617"/>
            <a:ext cx="960125" cy="947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stack</a:t>
            </a:r>
            <a:endParaRPr lang="en-US" dirty="0"/>
          </a:p>
        </p:txBody>
      </p:sp>
      <p:sp>
        <p:nvSpPr>
          <p:cNvPr id="13" name="Rounded Rectangle 12"/>
          <p:cNvSpPr/>
          <p:nvPr/>
        </p:nvSpPr>
        <p:spPr>
          <a:xfrm>
            <a:off x="1675812" y="4389124"/>
            <a:ext cx="1228960" cy="65288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5</a:t>
            </a:r>
            <a:endParaRPr lang="en-US" dirty="0"/>
          </a:p>
        </p:txBody>
      </p:sp>
      <p:sp>
        <p:nvSpPr>
          <p:cNvPr id="14" name="Oval 13"/>
          <p:cNvSpPr/>
          <p:nvPr/>
        </p:nvSpPr>
        <p:spPr>
          <a:xfrm>
            <a:off x="693095" y="3442106"/>
            <a:ext cx="960125" cy="947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stack</a:t>
            </a:r>
            <a:endParaRPr lang="en-US" dirty="0"/>
          </a:p>
        </p:txBody>
      </p:sp>
      <p:cxnSp>
        <p:nvCxnSpPr>
          <p:cNvPr id="16" name="Straight Connector 15"/>
          <p:cNvCxnSpPr>
            <a:endCxn id="13" idx="3"/>
          </p:cNvCxnSpPr>
          <p:nvPr/>
        </p:nvCxnSpPr>
        <p:spPr>
          <a:xfrm flipH="1">
            <a:off x="2904772" y="4581150"/>
            <a:ext cx="460860" cy="13441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3" idx="1"/>
          </p:cNvCxnSpPr>
          <p:nvPr/>
        </p:nvCxnSpPr>
        <p:spPr>
          <a:xfrm>
            <a:off x="1484471" y="4267543"/>
            <a:ext cx="191341" cy="44802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7" idx="3"/>
          </p:cNvCxnSpPr>
          <p:nvPr/>
        </p:nvCxnSpPr>
        <p:spPr>
          <a:xfrm flipH="1" flipV="1">
            <a:off x="2904772" y="2641698"/>
            <a:ext cx="460860" cy="9601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0"/>
            <a:endCxn id="12" idx="5"/>
          </p:cNvCxnSpPr>
          <p:nvPr/>
        </p:nvCxnSpPr>
        <p:spPr>
          <a:xfrm flipH="1" flipV="1">
            <a:off x="1840276" y="2022947"/>
            <a:ext cx="450016" cy="29230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10" idx="3"/>
          </p:cNvCxnSpPr>
          <p:nvPr/>
        </p:nvCxnSpPr>
        <p:spPr>
          <a:xfrm flipV="1">
            <a:off x="4901832" y="1860240"/>
            <a:ext cx="332632" cy="1386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6" idx="1"/>
          </p:cNvCxnSpPr>
          <p:nvPr/>
        </p:nvCxnSpPr>
        <p:spPr>
          <a:xfrm flipV="1">
            <a:off x="6130792" y="2488078"/>
            <a:ext cx="499265" cy="40325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0"/>
            <a:endCxn id="35" idx="3"/>
          </p:cNvCxnSpPr>
          <p:nvPr/>
        </p:nvCxnSpPr>
        <p:spPr>
          <a:xfrm flipV="1">
            <a:off x="7244537" y="1894778"/>
            <a:ext cx="657854" cy="266857"/>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761784" y="1086448"/>
            <a:ext cx="960125" cy="947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stack</a:t>
            </a:r>
            <a:endParaRPr lang="en-US" dirty="0"/>
          </a:p>
        </p:txBody>
      </p:sp>
      <p:cxnSp>
        <p:nvCxnSpPr>
          <p:cNvPr id="38" name="Straight Connector 37"/>
          <p:cNvCxnSpPr>
            <a:endCxn id="8" idx="1"/>
          </p:cNvCxnSpPr>
          <p:nvPr/>
        </p:nvCxnSpPr>
        <p:spPr>
          <a:xfrm>
            <a:off x="6130792" y="4648359"/>
            <a:ext cx="537670" cy="6720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0"/>
            <a:endCxn id="11" idx="4"/>
          </p:cNvCxnSpPr>
          <p:nvPr/>
        </p:nvCxnSpPr>
        <p:spPr>
          <a:xfrm flipV="1">
            <a:off x="7282942" y="4158695"/>
            <a:ext cx="326443" cy="23043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5" idx="2"/>
          </p:cNvCxnSpPr>
          <p:nvPr/>
        </p:nvCxnSpPr>
        <p:spPr>
          <a:xfrm flipV="1">
            <a:off x="4077944" y="2325370"/>
            <a:ext cx="209408" cy="28155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2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versus multiprocessing</a:t>
            </a:r>
            <a:endParaRPr lang="en-US" dirty="0"/>
          </a:p>
        </p:txBody>
      </p:sp>
      <p:sp>
        <p:nvSpPr>
          <p:cNvPr id="4" name="Text Placeholder 2"/>
          <p:cNvSpPr txBox="1">
            <a:spLocks noGrp="1"/>
          </p:cNvSpPr>
          <p:nvPr/>
        </p:nvSpPr>
        <p:spPr>
          <a:xfrm>
            <a:off x="-36600" y="1174110"/>
            <a:ext cx="4356370" cy="2562130"/>
          </a:xfrm>
          <a:prstGeom prst="rect">
            <a:avLst/>
          </a:prstGeom>
        </p:spPr>
        <p:txBody>
          <a:bodyPr/>
          <a:lstStyle>
            <a:lvl1pPr marL="0" marR="0" indent="0" algn="l" rtl="0" hangingPunct="1">
              <a:lnSpc>
                <a:spcPct val="100000"/>
              </a:lnSpc>
              <a:spcBef>
                <a:spcPts val="598"/>
              </a:spcBef>
              <a:spcAft>
                <a:spcPts val="0"/>
              </a:spcAft>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18"/>
                <a:ea typeface="DejaVu Sans" pitchFamily="2"/>
              </a:defRPr>
            </a:lvl1pPr>
          </a:lstStyle>
          <a:p>
            <a:pPr lvl="0">
              <a:buNone/>
            </a:pPr>
            <a:r>
              <a:rPr lang="en-US" dirty="0" smtClean="0">
                <a:latin typeface="+mn-lt"/>
              </a:rPr>
              <a:t>      Multi-threading</a:t>
            </a:r>
            <a:endParaRPr lang="en-US" dirty="0">
              <a:latin typeface="+mn-lt"/>
            </a:endParaRPr>
          </a:p>
          <a:p>
            <a:pPr lvl="1"/>
            <a:r>
              <a:rPr lang="en-US" sz="2200" dirty="0">
                <a:solidFill>
                  <a:srgbClr val="FF420E"/>
                </a:solidFill>
                <a:latin typeface="+mn-lt"/>
              </a:rPr>
              <a:t>Single</a:t>
            </a:r>
            <a:r>
              <a:rPr lang="en-US" sz="2200" dirty="0">
                <a:latin typeface="+mn-lt"/>
              </a:rPr>
              <a:t> process</a:t>
            </a:r>
          </a:p>
          <a:p>
            <a:pPr lvl="1"/>
            <a:r>
              <a:rPr lang="en-US" sz="2200" dirty="0">
                <a:solidFill>
                  <a:srgbClr val="FF420E"/>
                </a:solidFill>
                <a:latin typeface="+mn-lt"/>
              </a:rPr>
              <a:t>Shared memory </a:t>
            </a:r>
            <a:r>
              <a:rPr lang="en-US" sz="2200" dirty="0">
                <a:latin typeface="+mn-lt"/>
              </a:rPr>
              <a:t>address space</a:t>
            </a:r>
          </a:p>
          <a:p>
            <a:pPr lvl="1"/>
            <a:r>
              <a:rPr lang="en-US" sz="2200" dirty="0">
                <a:solidFill>
                  <a:srgbClr val="FF420E"/>
                </a:solidFill>
                <a:latin typeface="+mn-lt"/>
              </a:rPr>
              <a:t>Protect data</a:t>
            </a:r>
            <a:r>
              <a:rPr lang="en-US" sz="2200" dirty="0">
                <a:latin typeface="+mn-lt"/>
              </a:rPr>
              <a:t> </a:t>
            </a:r>
            <a:r>
              <a:rPr lang="en-US" sz="2200" dirty="0" smtClean="0">
                <a:latin typeface="+mn-lt"/>
              </a:rPr>
              <a:t>against simultaneous </a:t>
            </a:r>
            <a:r>
              <a:rPr lang="en-US" sz="2200" dirty="0" smtClean="0"/>
              <a:t>writing</a:t>
            </a:r>
            <a:endParaRPr lang="en-US" sz="2200" dirty="0">
              <a:latin typeface="+mn-lt"/>
            </a:endParaRPr>
          </a:p>
          <a:p>
            <a:pPr lvl="1"/>
            <a:r>
              <a:rPr lang="en-US" sz="2200" dirty="0">
                <a:latin typeface="+mn-lt"/>
              </a:rPr>
              <a:t>Limited to a </a:t>
            </a:r>
            <a:r>
              <a:rPr lang="en-US" sz="2200" dirty="0">
                <a:solidFill>
                  <a:srgbClr val="FF420E"/>
                </a:solidFill>
                <a:latin typeface="+mn-lt"/>
              </a:rPr>
              <a:t>single machine</a:t>
            </a:r>
          </a:p>
          <a:p>
            <a:pPr lvl="1"/>
            <a:r>
              <a:rPr lang="en-US" sz="2200" dirty="0">
                <a:latin typeface="+mn-lt"/>
              </a:rPr>
              <a:t>E.g. </a:t>
            </a:r>
            <a:r>
              <a:rPr lang="en-US" sz="2200" dirty="0" err="1">
                <a:latin typeface="+mn-lt"/>
              </a:rPr>
              <a:t>Pthreads</a:t>
            </a:r>
            <a:r>
              <a:rPr lang="en-US" sz="2200" dirty="0">
                <a:latin typeface="+mn-lt"/>
              </a:rPr>
              <a:t>, CILK, </a:t>
            </a:r>
            <a:r>
              <a:rPr lang="en-US" sz="2200" dirty="0" err="1"/>
              <a:t>o</a:t>
            </a:r>
            <a:r>
              <a:rPr lang="en-US" sz="2200" dirty="0" err="1" smtClean="0">
                <a:latin typeface="+mn-lt"/>
              </a:rPr>
              <a:t>penMP</a:t>
            </a:r>
            <a:r>
              <a:rPr lang="en-US" sz="2200" dirty="0">
                <a:latin typeface="+mn-lt"/>
              </a:rPr>
              <a:t>, etc.</a:t>
            </a:r>
          </a:p>
        </p:txBody>
      </p:sp>
      <p:sp>
        <p:nvSpPr>
          <p:cNvPr id="5" name="Text Placeholder 3"/>
          <p:cNvSpPr txBox="1">
            <a:spLocks noGrp="1"/>
          </p:cNvSpPr>
          <p:nvPr/>
        </p:nvSpPr>
        <p:spPr>
          <a:xfrm>
            <a:off x="4487950" y="1127505"/>
            <a:ext cx="4692650" cy="2806269"/>
          </a:xfrm>
          <a:prstGeom prst="rect">
            <a:avLst/>
          </a:prstGeom>
        </p:spPr>
        <p:txBody>
          <a:bodyPr/>
          <a:lstStyle>
            <a:lvl1pPr marL="0" marR="0" indent="0" algn="l" rtl="0" hangingPunct="1">
              <a:lnSpc>
                <a:spcPct val="100000"/>
              </a:lnSpc>
              <a:spcBef>
                <a:spcPts val="598"/>
              </a:spcBef>
              <a:spcAft>
                <a:spcPts val="0"/>
              </a:spcAft>
              <a:tabLst>
                <a:tab pos="571319" algn="l"/>
                <a:tab pos="1485719" algn="l"/>
                <a:tab pos="2400119" algn="l"/>
                <a:tab pos="3314519" algn="l"/>
                <a:tab pos="4228919" algn="l"/>
                <a:tab pos="5143319" algn="l"/>
                <a:tab pos="6057720" algn="l"/>
                <a:tab pos="6972120" algn="l"/>
                <a:tab pos="7886520" algn="l"/>
                <a:tab pos="8800919" algn="l"/>
                <a:tab pos="9715319" algn="l"/>
              </a:tabLst>
              <a:defRPr lang="en-US" sz="2200" b="1" i="0" u="none" strike="noStrike" baseline="0">
                <a:ln>
                  <a:noFill/>
                </a:ln>
                <a:solidFill>
                  <a:srgbClr val="000000"/>
                </a:solidFill>
                <a:latin typeface="Arial" pitchFamily="18"/>
                <a:ea typeface="DejaVu Sans" pitchFamily="2"/>
              </a:defRPr>
            </a:lvl1pPr>
          </a:lstStyle>
          <a:p>
            <a:pPr lvl="0">
              <a:buNone/>
            </a:pPr>
            <a:r>
              <a:rPr lang="en-US" dirty="0" smtClean="0">
                <a:latin typeface="+mn-lt"/>
              </a:rPr>
              <a:t>     Message </a:t>
            </a:r>
            <a:r>
              <a:rPr lang="en-US" dirty="0">
                <a:latin typeface="+mn-lt"/>
              </a:rPr>
              <a:t>passing</a:t>
            </a:r>
          </a:p>
          <a:p>
            <a:pPr lvl="1"/>
            <a:r>
              <a:rPr lang="en-US" sz="2200" dirty="0">
                <a:solidFill>
                  <a:srgbClr val="FF420E"/>
                </a:solidFill>
                <a:latin typeface="+mn-lt"/>
              </a:rPr>
              <a:t>Multiple</a:t>
            </a:r>
            <a:r>
              <a:rPr lang="en-US" sz="2200" dirty="0">
                <a:latin typeface="+mn-lt"/>
              </a:rPr>
              <a:t> processes</a:t>
            </a:r>
          </a:p>
          <a:p>
            <a:pPr lvl="1"/>
            <a:r>
              <a:rPr lang="en-US" sz="2200" dirty="0">
                <a:solidFill>
                  <a:srgbClr val="FF420E"/>
                </a:solidFill>
                <a:latin typeface="+mn-lt"/>
              </a:rPr>
              <a:t>Separated</a:t>
            </a:r>
            <a:r>
              <a:rPr lang="en-US" sz="2200" dirty="0">
                <a:latin typeface="+mn-lt"/>
              </a:rPr>
              <a:t> memory address space</a:t>
            </a:r>
          </a:p>
          <a:p>
            <a:pPr lvl="1"/>
            <a:r>
              <a:rPr lang="en-US" sz="2200" dirty="0">
                <a:latin typeface="+mn-lt"/>
              </a:rPr>
              <a:t>Explicitly </a:t>
            </a:r>
            <a:r>
              <a:rPr lang="en-US" sz="2200" dirty="0">
                <a:solidFill>
                  <a:srgbClr val="FF420E"/>
                </a:solidFill>
                <a:latin typeface="+mn-lt"/>
              </a:rPr>
              <a:t>communicate</a:t>
            </a:r>
            <a:r>
              <a:rPr lang="en-US" sz="2200" dirty="0">
                <a:latin typeface="+mn-lt"/>
              </a:rPr>
              <a:t> everything</a:t>
            </a:r>
          </a:p>
          <a:p>
            <a:pPr lvl="1"/>
            <a:endParaRPr lang="en-US" sz="2500" dirty="0" smtClean="0">
              <a:solidFill>
                <a:srgbClr val="FF420E"/>
              </a:solidFill>
              <a:latin typeface="+mn-lt"/>
            </a:endParaRPr>
          </a:p>
          <a:p>
            <a:pPr lvl="1"/>
            <a:r>
              <a:rPr lang="en-US" sz="2200" dirty="0" smtClean="0">
                <a:solidFill>
                  <a:srgbClr val="FF420E"/>
                </a:solidFill>
                <a:latin typeface="+mn-lt"/>
              </a:rPr>
              <a:t>Multiple</a:t>
            </a:r>
            <a:r>
              <a:rPr lang="en-US" sz="2200" dirty="0" smtClean="0">
                <a:latin typeface="+mn-lt"/>
              </a:rPr>
              <a:t> </a:t>
            </a:r>
            <a:r>
              <a:rPr lang="en-US" sz="2200" dirty="0">
                <a:latin typeface="+mn-lt"/>
              </a:rPr>
              <a:t>machines possible</a:t>
            </a:r>
          </a:p>
          <a:p>
            <a:pPr lvl="1"/>
            <a:r>
              <a:rPr lang="en-US" sz="2200" dirty="0">
                <a:latin typeface="+mn-lt"/>
              </a:rPr>
              <a:t>E.g. MPI, Unified Parallel C, PVM</a:t>
            </a:r>
          </a:p>
        </p:txBody>
      </p:sp>
      <p:sp>
        <p:nvSpPr>
          <p:cNvPr id="6" name="Freeform 5"/>
          <p:cNvSpPr/>
          <p:nvPr/>
        </p:nvSpPr>
        <p:spPr>
          <a:xfrm>
            <a:off x="4473390" y="1585560"/>
            <a:ext cx="329040" cy="21508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7" name="Freeform 6"/>
          <p:cNvSpPr/>
          <p:nvPr/>
        </p:nvSpPr>
        <p:spPr>
          <a:xfrm>
            <a:off x="4473390" y="1909560"/>
            <a:ext cx="329040" cy="21508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8" name="Freeform 7"/>
          <p:cNvSpPr/>
          <p:nvPr/>
        </p:nvSpPr>
        <p:spPr>
          <a:xfrm>
            <a:off x="4473390" y="2233560"/>
            <a:ext cx="329040" cy="21508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9" name="Freeform 8"/>
          <p:cNvSpPr/>
          <p:nvPr/>
        </p:nvSpPr>
        <p:spPr>
          <a:xfrm>
            <a:off x="4434985" y="2969410"/>
            <a:ext cx="329040" cy="21508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0" name="Freeform 9"/>
          <p:cNvSpPr/>
          <p:nvPr/>
        </p:nvSpPr>
        <p:spPr>
          <a:xfrm>
            <a:off x="4434985" y="3329410"/>
            <a:ext cx="329040" cy="21508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99CCFF"/>
          </a:solidFill>
          <a:ln w="0">
            <a:solidFill>
              <a:srgbClr val="000000"/>
            </a:solidFill>
            <a:prstDash val="solid"/>
          </a:ln>
        </p:spPr>
        <p:txBody>
          <a:bodyPr vert="horz" wrap="none" lIns="90000" tIns="45000" rIns="90000" bIns="4500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11" name="Rectangle 10"/>
          <p:cNvSpPr/>
          <p:nvPr/>
        </p:nvSpPr>
        <p:spPr>
          <a:xfrm>
            <a:off x="5116214" y="411795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a:t>
            </a:r>
          </a:p>
        </p:txBody>
      </p:sp>
      <p:sp>
        <p:nvSpPr>
          <p:cNvPr id="12" name="Rectangle 11"/>
          <p:cNvSpPr/>
          <p:nvPr/>
        </p:nvSpPr>
        <p:spPr>
          <a:xfrm>
            <a:off x="5980215" y="411831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a:t>
            </a:r>
          </a:p>
        </p:txBody>
      </p:sp>
      <p:sp>
        <p:nvSpPr>
          <p:cNvPr id="13" name="Rectangle 12"/>
          <p:cNvSpPr/>
          <p:nvPr/>
        </p:nvSpPr>
        <p:spPr>
          <a:xfrm>
            <a:off x="6844214" y="411867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a:t>
            </a:r>
          </a:p>
        </p:txBody>
      </p:sp>
      <p:sp>
        <p:nvSpPr>
          <p:cNvPr id="14" name="Rectangle 13"/>
          <p:cNvSpPr/>
          <p:nvPr/>
        </p:nvSpPr>
        <p:spPr>
          <a:xfrm>
            <a:off x="7708214" y="411903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a:t>
            </a:r>
          </a:p>
        </p:txBody>
      </p:sp>
      <p:sp>
        <p:nvSpPr>
          <p:cNvPr id="15" name="Rectangle 14"/>
          <p:cNvSpPr/>
          <p:nvPr/>
        </p:nvSpPr>
        <p:spPr>
          <a:xfrm>
            <a:off x="5080214" y="5089957"/>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A</a:t>
            </a:r>
          </a:p>
        </p:txBody>
      </p:sp>
      <p:sp>
        <p:nvSpPr>
          <p:cNvPr id="16" name="Rectangle 15"/>
          <p:cNvSpPr/>
          <p:nvPr/>
        </p:nvSpPr>
        <p:spPr>
          <a:xfrm>
            <a:off x="5944214" y="5090316"/>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B</a:t>
            </a:r>
          </a:p>
        </p:txBody>
      </p:sp>
      <p:sp>
        <p:nvSpPr>
          <p:cNvPr id="17" name="Rectangle 16"/>
          <p:cNvSpPr/>
          <p:nvPr/>
        </p:nvSpPr>
        <p:spPr>
          <a:xfrm>
            <a:off x="6808214" y="5090676"/>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C</a:t>
            </a:r>
          </a:p>
        </p:txBody>
      </p:sp>
      <p:sp>
        <p:nvSpPr>
          <p:cNvPr id="18" name="Rectangle 17"/>
          <p:cNvSpPr/>
          <p:nvPr/>
        </p:nvSpPr>
        <p:spPr>
          <a:xfrm>
            <a:off x="7672215" y="5091037"/>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
            </a:r>
          </a:p>
        </p:txBody>
      </p:sp>
      <p:sp>
        <p:nvSpPr>
          <p:cNvPr id="19" name="Rectangle 18"/>
          <p:cNvSpPr/>
          <p:nvPr/>
        </p:nvSpPr>
        <p:spPr>
          <a:xfrm>
            <a:off x="5116214" y="606195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II</a:t>
            </a:r>
          </a:p>
        </p:txBody>
      </p:sp>
      <p:sp>
        <p:nvSpPr>
          <p:cNvPr id="20" name="Rectangle 19"/>
          <p:cNvSpPr/>
          <p:nvPr/>
        </p:nvSpPr>
        <p:spPr>
          <a:xfrm>
            <a:off x="5980215" y="606231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II</a:t>
            </a:r>
          </a:p>
        </p:txBody>
      </p:sp>
      <p:sp>
        <p:nvSpPr>
          <p:cNvPr id="21" name="Rectangle 20"/>
          <p:cNvSpPr/>
          <p:nvPr/>
        </p:nvSpPr>
        <p:spPr>
          <a:xfrm>
            <a:off x="6844214" y="606267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II</a:t>
            </a:r>
          </a:p>
        </p:txBody>
      </p:sp>
      <p:sp>
        <p:nvSpPr>
          <p:cNvPr id="22" name="Rectangle 21"/>
          <p:cNvSpPr/>
          <p:nvPr/>
        </p:nvSpPr>
        <p:spPr>
          <a:xfrm>
            <a:off x="7708214" y="606303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II</a:t>
            </a:r>
          </a:p>
        </p:txBody>
      </p:sp>
      <p:sp>
        <p:nvSpPr>
          <p:cNvPr id="23" name="Rectangle 22"/>
          <p:cNvSpPr/>
          <p:nvPr/>
        </p:nvSpPr>
        <p:spPr>
          <a:xfrm>
            <a:off x="1980015" y="411831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a:t>
            </a:r>
          </a:p>
        </p:txBody>
      </p:sp>
      <p:sp>
        <p:nvSpPr>
          <p:cNvPr id="24" name="Rectangle 23"/>
          <p:cNvSpPr/>
          <p:nvPr/>
        </p:nvSpPr>
        <p:spPr>
          <a:xfrm>
            <a:off x="1980015" y="6062316"/>
            <a:ext cx="772559" cy="399959"/>
          </a:xfrm>
          <a:prstGeom prst="rect">
            <a:avLst/>
          </a:prstGeom>
          <a:solidFill>
            <a:srgbClr val="99CCFF"/>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Seq II</a:t>
            </a:r>
          </a:p>
        </p:txBody>
      </p:sp>
      <p:sp>
        <p:nvSpPr>
          <p:cNvPr id="25" name="Straight Connector 24"/>
          <p:cNvSpPr/>
          <p:nvPr/>
        </p:nvSpPr>
        <p:spPr>
          <a:xfrm>
            <a:off x="5490255" y="4517917"/>
            <a:ext cx="0" cy="57204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6" name="Straight Connector 25"/>
          <p:cNvSpPr/>
          <p:nvPr/>
        </p:nvSpPr>
        <p:spPr>
          <a:xfrm>
            <a:off x="6354254" y="4518277"/>
            <a:ext cx="0"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7" name="Straight Connector 26"/>
          <p:cNvSpPr/>
          <p:nvPr/>
        </p:nvSpPr>
        <p:spPr>
          <a:xfrm>
            <a:off x="7218255" y="4518637"/>
            <a:ext cx="0"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8" name="Straight Connector 27"/>
          <p:cNvSpPr/>
          <p:nvPr/>
        </p:nvSpPr>
        <p:spPr>
          <a:xfrm>
            <a:off x="8082254" y="4518997"/>
            <a:ext cx="0" cy="57204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29" name="Straight Connector 28"/>
          <p:cNvSpPr/>
          <p:nvPr/>
        </p:nvSpPr>
        <p:spPr>
          <a:xfrm>
            <a:off x="5490255" y="5489917"/>
            <a:ext cx="0"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0" name="Straight Connector 29"/>
          <p:cNvSpPr/>
          <p:nvPr/>
        </p:nvSpPr>
        <p:spPr>
          <a:xfrm>
            <a:off x="6354254" y="5490277"/>
            <a:ext cx="0"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1" name="Straight Connector 30"/>
          <p:cNvSpPr/>
          <p:nvPr/>
        </p:nvSpPr>
        <p:spPr>
          <a:xfrm>
            <a:off x="7218255" y="5490637"/>
            <a:ext cx="0"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2" name="Straight Connector 31"/>
          <p:cNvSpPr/>
          <p:nvPr/>
        </p:nvSpPr>
        <p:spPr>
          <a:xfrm>
            <a:off x="8082254" y="5490997"/>
            <a:ext cx="0"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3" name="Rectangle 32"/>
          <p:cNvSpPr/>
          <p:nvPr/>
        </p:nvSpPr>
        <p:spPr>
          <a:xfrm>
            <a:off x="684015" y="5089957"/>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A</a:t>
            </a:r>
          </a:p>
        </p:txBody>
      </p:sp>
      <p:sp>
        <p:nvSpPr>
          <p:cNvPr id="34" name="Rectangle 33"/>
          <p:cNvSpPr/>
          <p:nvPr/>
        </p:nvSpPr>
        <p:spPr>
          <a:xfrm>
            <a:off x="1548014" y="5090316"/>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B</a:t>
            </a:r>
          </a:p>
        </p:txBody>
      </p:sp>
      <p:sp>
        <p:nvSpPr>
          <p:cNvPr id="35" name="Rectangle 34"/>
          <p:cNvSpPr/>
          <p:nvPr/>
        </p:nvSpPr>
        <p:spPr>
          <a:xfrm>
            <a:off x="2412015" y="5090676"/>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C</a:t>
            </a:r>
          </a:p>
        </p:txBody>
      </p:sp>
      <p:sp>
        <p:nvSpPr>
          <p:cNvPr id="36" name="Rectangle 35"/>
          <p:cNvSpPr/>
          <p:nvPr/>
        </p:nvSpPr>
        <p:spPr>
          <a:xfrm>
            <a:off x="3276015" y="5091037"/>
            <a:ext cx="772559" cy="399959"/>
          </a:xfrm>
          <a:prstGeom prst="rect">
            <a:avLst/>
          </a:prstGeom>
          <a:solidFill>
            <a:srgbClr val="FF420E"/>
          </a:solidFill>
          <a:ln w="0">
            <a:solidFill>
              <a:srgbClr val="000000"/>
            </a:solidFill>
            <a:prstDash val="solid"/>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800" b="0" i="0" u="none" strike="noStrike" baseline="0">
                <a:ln>
                  <a:noFill/>
                </a:ln>
                <a:solidFill>
                  <a:srgbClr val="000000"/>
                </a:solidFill>
                <a:latin typeface="Arial" pitchFamily="18"/>
                <a:ea typeface="DejaVu Sans" pitchFamily="2"/>
                <a:cs typeface="Lohit Hindi" pitchFamily="2"/>
              </a:rPr>
              <a:t>D</a:t>
            </a:r>
          </a:p>
        </p:txBody>
      </p:sp>
      <p:sp>
        <p:nvSpPr>
          <p:cNvPr id="37" name="Straight Connector 36"/>
          <p:cNvSpPr/>
          <p:nvPr/>
        </p:nvSpPr>
        <p:spPr>
          <a:xfrm flipH="1">
            <a:off x="1063455" y="4518277"/>
            <a:ext cx="1281599" cy="5716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8" name="Straight Connector 37"/>
          <p:cNvSpPr/>
          <p:nvPr/>
        </p:nvSpPr>
        <p:spPr>
          <a:xfrm flipH="1">
            <a:off x="1963454" y="4518277"/>
            <a:ext cx="381600" cy="5716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39" name="Straight Connector 38"/>
          <p:cNvSpPr/>
          <p:nvPr/>
        </p:nvSpPr>
        <p:spPr>
          <a:xfrm>
            <a:off x="2345054" y="4518277"/>
            <a:ext cx="446400" cy="5716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0" name="Straight Connector 39"/>
          <p:cNvSpPr/>
          <p:nvPr/>
        </p:nvSpPr>
        <p:spPr>
          <a:xfrm>
            <a:off x="2345054" y="4518277"/>
            <a:ext cx="1310400" cy="571680"/>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1" name="Straight Connector 40"/>
          <p:cNvSpPr/>
          <p:nvPr/>
        </p:nvSpPr>
        <p:spPr>
          <a:xfrm>
            <a:off x="1074974" y="5489917"/>
            <a:ext cx="1305361" cy="57239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2" name="Straight Connector 41"/>
          <p:cNvSpPr/>
          <p:nvPr/>
        </p:nvSpPr>
        <p:spPr>
          <a:xfrm>
            <a:off x="1933574" y="5490277"/>
            <a:ext cx="446761" cy="57203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3" name="Straight Connector 42"/>
          <p:cNvSpPr/>
          <p:nvPr/>
        </p:nvSpPr>
        <p:spPr>
          <a:xfrm flipH="1">
            <a:off x="2380335" y="5490637"/>
            <a:ext cx="423360" cy="57167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4" name="Straight Connector 43"/>
          <p:cNvSpPr/>
          <p:nvPr/>
        </p:nvSpPr>
        <p:spPr>
          <a:xfrm flipH="1">
            <a:off x="2380335" y="5490997"/>
            <a:ext cx="1281960" cy="571319"/>
          </a:xfrm>
          <a:prstGeom prst="line">
            <a:avLst/>
          </a:prstGeom>
          <a:noFill/>
          <a:ln w="0">
            <a:solidFill>
              <a:srgbClr val="000000"/>
            </a:solidFill>
            <a:prstDash val="solid"/>
            <a:tailEnd type="triangle" w="lg" len="lg"/>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5" name="Straight Connector 44"/>
          <p:cNvSpPr/>
          <p:nvPr/>
        </p:nvSpPr>
        <p:spPr>
          <a:xfrm flipV="1">
            <a:off x="875175" y="5744077"/>
            <a:ext cx="505799" cy="327959"/>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
        <p:nvSpPr>
          <p:cNvPr id="46" name="TextBox 44"/>
          <p:cNvSpPr txBox="1"/>
          <p:nvPr/>
        </p:nvSpPr>
        <p:spPr>
          <a:xfrm>
            <a:off x="87495" y="4199677"/>
            <a:ext cx="1648440" cy="318600"/>
          </a:xfrm>
          <a:prstGeom prst="rect">
            <a:avLst/>
          </a:prstGeom>
          <a:noFill/>
          <a:ln>
            <a:noFill/>
          </a:ln>
        </p:spPr>
        <p:txBody>
          <a:bodyPr vert="horz" wrap="none" lIns="90000" tIns="45000" rIns="90000" bIns="45000"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500" b="0" i="0" u="none" strike="noStrike" baseline="0">
                <a:ln>
                  <a:noFill/>
                </a:ln>
                <a:solidFill>
                  <a:srgbClr val="000000"/>
                </a:solidFill>
                <a:latin typeface="Arial" pitchFamily="18"/>
                <a:ea typeface="DejaVu Sans" pitchFamily="2"/>
                <a:cs typeface="Lohit Hindi" pitchFamily="2"/>
              </a:rPr>
              <a:t>Thread spawning</a:t>
            </a:r>
          </a:p>
        </p:txBody>
      </p:sp>
      <p:sp>
        <p:nvSpPr>
          <p:cNvPr id="47" name="TextBox 45"/>
          <p:cNvSpPr txBox="1"/>
          <p:nvPr/>
        </p:nvSpPr>
        <p:spPr>
          <a:xfrm>
            <a:off x="87495" y="6036037"/>
            <a:ext cx="1395359" cy="318600"/>
          </a:xfrm>
          <a:prstGeom prst="rect">
            <a:avLst/>
          </a:prstGeom>
          <a:noFill/>
          <a:ln>
            <a:noFill/>
          </a:ln>
        </p:spPr>
        <p:txBody>
          <a:bodyPr vert="horz" wrap="none" lIns="90000" tIns="45000" rIns="90000" bIns="45000"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en-US" sz="1500" b="0" i="0" u="none" strike="noStrike" baseline="0">
                <a:ln>
                  <a:noFill/>
                </a:ln>
                <a:solidFill>
                  <a:srgbClr val="000000"/>
                </a:solidFill>
                <a:latin typeface="Arial" pitchFamily="18"/>
                <a:ea typeface="DejaVu Sans" pitchFamily="2"/>
                <a:cs typeface="Lohit Hindi" pitchFamily="2"/>
              </a:rPr>
              <a:t>Thread joining</a:t>
            </a:r>
          </a:p>
        </p:txBody>
      </p:sp>
      <p:sp>
        <p:nvSpPr>
          <p:cNvPr id="48" name="Straight Connector 47"/>
          <p:cNvSpPr/>
          <p:nvPr/>
        </p:nvSpPr>
        <p:spPr>
          <a:xfrm>
            <a:off x="840255" y="4491996"/>
            <a:ext cx="541080" cy="388081"/>
          </a:xfrm>
          <a:prstGeom prst="line">
            <a:avLst/>
          </a:prstGeom>
          <a:noFill/>
          <a:ln w="0">
            <a:solidFill>
              <a:srgbClr val="000000"/>
            </a:solidFill>
            <a:custDash>
              <a:ds d="144567" sp="144567"/>
              <a:ds d="144567" sp="144567"/>
            </a:custDash>
            <a:tailEnd type="arrow"/>
          </a:ln>
        </p:spPr>
        <p:txBody>
          <a:bodyPr vert="horz" wrap="none" lIns="90000" tIns="45000" rIns="90000" bIns="45000" anchor="ctr" anchorCtr="1"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endParaRPr lang="en-US" sz="1800" b="0" i="0" u="none" strike="noStrike" baseline="0">
              <a:ln>
                <a:noFill/>
              </a:ln>
              <a:solidFill>
                <a:srgbClr val="000000"/>
              </a:solidFill>
              <a:latin typeface="Arial" pitchFamily="18"/>
              <a:ea typeface="DejaVu Sans" pitchFamily="2"/>
              <a:cs typeface="Lohit Hindi" pitchFamily="2"/>
            </a:endParaRPr>
          </a:p>
        </p:txBody>
      </p:sp>
    </p:spTree>
    <p:extLst>
      <p:ext uri="{BB962C8B-B14F-4D97-AF65-F5344CB8AC3E}">
        <p14:creationId xmlns:p14="http://schemas.microsoft.com/office/powerpoint/2010/main" val="2831876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Matrix-vector multiplication</a:t>
            </a:r>
            <a:endParaRPr lang="en-US" dirty="0"/>
          </a:p>
        </p:txBody>
      </p:sp>
      <p:sp>
        <p:nvSpPr>
          <p:cNvPr id="4" name="TextBox 3"/>
          <p:cNvSpPr txBox="1"/>
          <p:nvPr/>
        </p:nvSpPr>
        <p:spPr>
          <a:xfrm>
            <a:off x="424260" y="855865"/>
            <a:ext cx="8346900" cy="430887"/>
          </a:xfrm>
          <a:prstGeom prst="rect">
            <a:avLst/>
          </a:prstGeom>
          <a:noFill/>
        </p:spPr>
        <p:txBody>
          <a:bodyPr wrap="none" rtlCol="0">
            <a:spAutoFit/>
          </a:bodyPr>
          <a:lstStyle/>
          <a:p>
            <a:r>
              <a:rPr lang="en-US" sz="2200" dirty="0" smtClean="0"/>
              <a:t>Calculate </a:t>
            </a:r>
            <a:r>
              <a:rPr lang="en-US" sz="2200" b="1" dirty="0" smtClean="0">
                <a:solidFill>
                  <a:srgbClr val="FF0000"/>
                </a:solidFill>
              </a:rPr>
              <a:t>y = Ax</a:t>
            </a:r>
            <a:r>
              <a:rPr lang="en-US" sz="2200" dirty="0" smtClean="0"/>
              <a:t>, with </a:t>
            </a:r>
            <a:r>
              <a:rPr lang="en-US" sz="2200" b="1" dirty="0" smtClean="0">
                <a:solidFill>
                  <a:srgbClr val="FF0000"/>
                </a:solidFill>
              </a:rPr>
              <a:t>A</a:t>
            </a:r>
            <a:r>
              <a:rPr lang="en-US" sz="2200" dirty="0" smtClean="0"/>
              <a:t> = m x n matrix, </a:t>
            </a:r>
            <a:r>
              <a:rPr lang="en-US" sz="2200" b="1" dirty="0" smtClean="0">
                <a:solidFill>
                  <a:srgbClr val="FF0000"/>
                </a:solidFill>
              </a:rPr>
              <a:t>x</a:t>
            </a:r>
            <a:r>
              <a:rPr lang="en-US" sz="2200" dirty="0" smtClean="0"/>
              <a:t> = n x 1 vector, </a:t>
            </a:r>
            <a:r>
              <a:rPr lang="en-US" sz="2200" b="1" dirty="0" smtClean="0">
                <a:solidFill>
                  <a:srgbClr val="FF0000"/>
                </a:solidFill>
              </a:rPr>
              <a:t>y</a:t>
            </a:r>
            <a:r>
              <a:rPr lang="en-US" sz="2200" dirty="0" smtClean="0"/>
              <a:t> = m x 1 vector</a:t>
            </a:r>
          </a:p>
        </p:txBody>
      </p:sp>
      <mc:AlternateContent xmlns:mc="http://schemas.openxmlformats.org/markup-compatibility/2006" xmlns:a14="http://schemas.microsoft.com/office/drawing/2010/main">
        <mc:Choice Requires="a14">
          <p:sp>
            <p:nvSpPr>
              <p:cNvPr id="5" name="TextBox 4"/>
              <p:cNvSpPr txBox="1"/>
              <p:nvPr/>
            </p:nvSpPr>
            <p:spPr>
              <a:xfrm>
                <a:off x="476395" y="1946999"/>
                <a:ext cx="3976473" cy="8794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y</m:t>
                      </m:r>
                      <m:d>
                        <m:dPr>
                          <m:ctrlPr>
                            <a:rPr lang="en-US" b="0" i="1" smtClean="0">
                              <a:latin typeface="Cambria Math"/>
                            </a:rPr>
                          </m:ctrlPr>
                        </m:dPr>
                        <m:e>
                          <m:r>
                            <m:rPr>
                              <m:sty m:val="p"/>
                            </m:rPr>
                            <a:rPr lang="en-US" b="0" i="0" smtClean="0">
                              <a:latin typeface="Cambria Math"/>
                            </a:rPr>
                            <m:t>i</m:t>
                          </m:r>
                        </m:e>
                      </m:d>
                      <m:r>
                        <a:rPr lang="en-US" b="0" i="0" smtClean="0">
                          <a:latin typeface="Cambria Math"/>
                        </a:rPr>
                        <m:t>=</m:t>
                      </m:r>
                      <m:nary>
                        <m:naryPr>
                          <m:chr m:val="∑"/>
                          <m:ctrlPr>
                            <a:rPr lang="en-US" i="1" smtClean="0">
                              <a:latin typeface="Cambria Math"/>
                            </a:rPr>
                          </m:ctrlPr>
                        </m:naryPr>
                        <m:sub>
                          <m:r>
                            <m:rPr>
                              <m:sty m:val="p"/>
                              <m:brk m:alnAt="23"/>
                            </m:rPr>
                            <a:rPr lang="en-US" b="0" i="0" smtClean="0">
                              <a:latin typeface="Cambria Math"/>
                            </a:rPr>
                            <m:t>j</m:t>
                          </m:r>
                          <m:r>
                            <a:rPr lang="en-US" b="0" i="0" smtClean="0">
                              <a:latin typeface="Cambria Math"/>
                            </a:rPr>
                            <m:t>=1</m:t>
                          </m:r>
                        </m:sub>
                        <m:sup>
                          <m:r>
                            <m:rPr>
                              <m:sty m:val="p"/>
                            </m:rPr>
                            <a:rPr lang="en-US" b="0" i="0" smtClean="0">
                              <a:latin typeface="Cambria Math"/>
                            </a:rPr>
                            <m:t>n</m:t>
                          </m:r>
                        </m:sup>
                        <m:e>
                          <m:r>
                            <m:rPr>
                              <m:sty m:val="p"/>
                            </m:rPr>
                            <a:rPr lang="en-US" b="0" i="0" smtClean="0">
                              <a:latin typeface="Cambria Math"/>
                            </a:rPr>
                            <m:t>A</m:t>
                          </m:r>
                          <m:d>
                            <m:dPr>
                              <m:ctrlPr>
                                <a:rPr lang="en-US" b="0" i="1" smtClean="0">
                                  <a:latin typeface="Cambria Math"/>
                                </a:rPr>
                              </m:ctrlPr>
                            </m:dPr>
                            <m:e>
                              <m:r>
                                <m:rPr>
                                  <m:sty m:val="p"/>
                                </m:rPr>
                                <a:rPr lang="en-US" b="0" i="0" smtClean="0">
                                  <a:latin typeface="Cambria Math"/>
                                </a:rPr>
                                <m:t>i</m:t>
                              </m:r>
                              <m:r>
                                <a:rPr lang="en-US" b="0" i="0" smtClean="0">
                                  <a:latin typeface="Cambria Math"/>
                                </a:rPr>
                                <m:t>,</m:t>
                              </m:r>
                              <m:r>
                                <m:rPr>
                                  <m:sty m:val="p"/>
                                </m:rPr>
                                <a:rPr lang="en-US" b="0" i="0" smtClean="0">
                                  <a:latin typeface="Cambria Math"/>
                                </a:rPr>
                                <m:t>j</m:t>
                              </m:r>
                            </m:e>
                          </m:d>
                          <m:r>
                            <a:rPr lang="en-US" b="0" i="0" smtClean="0">
                              <a:latin typeface="Cambria Math"/>
                            </a:rPr>
                            <m:t>∗</m:t>
                          </m:r>
                          <m:r>
                            <m:rPr>
                              <m:sty m:val="p"/>
                            </m:rPr>
                            <a:rPr lang="en-US" b="0" i="0" smtClean="0">
                              <a:latin typeface="Cambria Math"/>
                            </a:rPr>
                            <m:t>x</m:t>
                          </m:r>
                          <m:d>
                            <m:dPr>
                              <m:ctrlPr>
                                <a:rPr lang="en-US" b="0" i="1" smtClean="0">
                                  <a:latin typeface="Cambria Math"/>
                                </a:rPr>
                              </m:ctrlPr>
                            </m:dPr>
                            <m:e>
                              <m:r>
                                <m:rPr>
                                  <m:sty m:val="p"/>
                                </m:rPr>
                                <a:rPr lang="en-US" b="0" i="0" smtClean="0">
                                  <a:latin typeface="Cambria Math"/>
                                </a:rPr>
                                <m:t>j</m:t>
                              </m:r>
                            </m:e>
                          </m:d>
                          <m:r>
                            <a:rPr lang="en-US" b="0" i="0" smtClean="0">
                              <a:latin typeface="Cambria Math"/>
                            </a:rPr>
                            <m:t>         </m:t>
                          </m:r>
                          <m:r>
                            <a:rPr lang="en-US" b="0" i="0" smtClean="0">
                              <a:latin typeface="Cambria Math"/>
                              <a:ea typeface="Cambria Math"/>
                            </a:rPr>
                            <m:t>∀ </m:t>
                          </m:r>
                          <m:r>
                            <m:rPr>
                              <m:sty m:val="p"/>
                            </m:rPr>
                            <a:rPr lang="en-US" b="0" i="0" smtClean="0">
                              <a:latin typeface="Cambria Math"/>
                              <a:ea typeface="Cambria Math"/>
                            </a:rPr>
                            <m:t>i</m:t>
                          </m:r>
                          <m:r>
                            <a:rPr lang="en-US" b="0" i="0" smtClean="0">
                              <a:latin typeface="Cambria Math"/>
                              <a:ea typeface="Cambria Math"/>
                            </a:rPr>
                            <m:t>=1…</m:t>
                          </m:r>
                          <m:r>
                            <m:rPr>
                              <m:sty m:val="p"/>
                            </m:rPr>
                            <a:rPr lang="en-US" b="0" i="0" smtClean="0">
                              <a:latin typeface="Cambria Math"/>
                              <a:ea typeface="Cambria Math"/>
                            </a:rPr>
                            <m:t>m</m:t>
                          </m:r>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76395" y="1946999"/>
                <a:ext cx="3976473" cy="879408"/>
              </a:xfrm>
              <a:prstGeom prst="rect">
                <a:avLst/>
              </a:prstGeom>
              <a:blipFill rotWithShape="1">
                <a:blip r:embed="rId3"/>
                <a:stretch>
                  <a:fillRect/>
                </a:stretch>
              </a:blipFill>
            </p:spPr>
            <p:txBody>
              <a:bodyPr/>
              <a:lstStyle/>
              <a:p>
                <a:r>
                  <a:rPr lang="en-US">
                    <a:noFill/>
                  </a:rPr>
                  <a:t> </a:t>
                </a:r>
              </a:p>
            </p:txBody>
          </p:sp>
        </mc:Fallback>
      </mc:AlternateContent>
      <p:grpSp>
        <p:nvGrpSpPr>
          <p:cNvPr id="3" name="Group 2"/>
          <p:cNvGrpSpPr/>
          <p:nvPr/>
        </p:nvGrpSpPr>
        <p:grpSpPr>
          <a:xfrm>
            <a:off x="4945119" y="1452440"/>
            <a:ext cx="3760972" cy="2084416"/>
            <a:chOff x="4945119" y="1375630"/>
            <a:chExt cx="3760972" cy="2084416"/>
          </a:xfrm>
        </p:grpSpPr>
        <p:sp>
          <p:nvSpPr>
            <p:cNvPr id="98" name="TextBox 97"/>
            <p:cNvSpPr txBox="1"/>
            <p:nvPr/>
          </p:nvSpPr>
          <p:spPr>
            <a:xfrm>
              <a:off x="4945119" y="1705720"/>
              <a:ext cx="3760972" cy="1754326"/>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for</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=1,m</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y(</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j=1,n</a:t>
              </a:r>
            </a:p>
            <a:p>
              <a:r>
                <a:rPr lang="en-US" dirty="0" smtClean="0">
                  <a:latin typeface="Courier New" pitchFamily="49" charset="0"/>
                  <a:cs typeface="Courier New" pitchFamily="49" charset="0"/>
                </a:rPr>
                <a:t>    y(</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)=y(</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a:t>
              </a:r>
              <a:r>
                <a:rPr lang="en-US" dirty="0" err="1" smtClean="0">
                  <a:latin typeface="Courier New" pitchFamily="49" charset="0"/>
                  <a:cs typeface="Courier New" pitchFamily="49" charset="0"/>
                </a:rPr>
                <a:t>i,j</a:t>
              </a:r>
              <a:r>
                <a:rPr lang="en-US" dirty="0" smtClean="0">
                  <a:latin typeface="Courier New" pitchFamily="49" charset="0"/>
                  <a:cs typeface="Courier New" pitchFamily="49" charset="0"/>
                </a:rPr>
                <a:t>)*x(j)</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endfor</a:t>
              </a:r>
              <a:endParaRPr lang="en-US" b="1" dirty="0" smtClean="0">
                <a:latin typeface="Courier New" pitchFamily="49" charset="0"/>
                <a:cs typeface="Courier New" pitchFamily="49" charset="0"/>
              </a:endParaRPr>
            </a:p>
            <a:p>
              <a:r>
                <a:rPr lang="en-US" b="1" dirty="0" err="1" smtClean="0">
                  <a:latin typeface="Courier New" pitchFamily="49" charset="0"/>
                  <a:cs typeface="Courier New" pitchFamily="49" charset="0"/>
                </a:rPr>
                <a:t>endfor</a:t>
              </a:r>
              <a:endParaRPr lang="en-US" b="1" dirty="0" smtClean="0">
                <a:latin typeface="Courier New" pitchFamily="49" charset="0"/>
                <a:cs typeface="Courier New" pitchFamily="49" charset="0"/>
              </a:endParaRPr>
            </a:p>
          </p:txBody>
        </p:sp>
        <p:sp>
          <p:nvSpPr>
            <p:cNvPr id="106" name="TextBox 105"/>
            <p:cNvSpPr txBox="1"/>
            <p:nvPr/>
          </p:nvSpPr>
          <p:spPr>
            <a:xfrm>
              <a:off x="5800960" y="1375630"/>
              <a:ext cx="2216119" cy="369332"/>
            </a:xfrm>
            <a:prstGeom prst="rect">
              <a:avLst/>
            </a:prstGeom>
            <a:noFill/>
          </p:spPr>
          <p:txBody>
            <a:bodyPr wrap="none" rtlCol="0">
              <a:spAutoFit/>
            </a:bodyPr>
            <a:lstStyle/>
            <a:p>
              <a:r>
                <a:rPr lang="en-US" b="1" dirty="0" smtClean="0">
                  <a:solidFill>
                    <a:srgbClr val="002060"/>
                  </a:solidFill>
                </a:rPr>
                <a:t>sequential algorithm</a:t>
              </a:r>
              <a:endParaRPr lang="en-US" b="1" dirty="0">
                <a:solidFill>
                  <a:srgbClr val="002060"/>
                </a:solidFill>
              </a:endParaRPr>
            </a:p>
          </p:txBody>
        </p:sp>
      </p:grpSp>
      <p:sp>
        <p:nvSpPr>
          <p:cNvPr id="107" name="TextBox 106"/>
          <p:cNvSpPr txBox="1"/>
          <p:nvPr/>
        </p:nvSpPr>
        <p:spPr>
          <a:xfrm>
            <a:off x="693095" y="3878477"/>
            <a:ext cx="7533281" cy="2123658"/>
          </a:xfrm>
          <a:prstGeom prst="rect">
            <a:avLst/>
          </a:prstGeom>
          <a:noFill/>
        </p:spPr>
        <p:txBody>
          <a:bodyPr wrap="none" rtlCol="0">
            <a:spAutoFit/>
          </a:bodyPr>
          <a:lstStyle/>
          <a:p>
            <a:pPr marL="342900" indent="-342900">
              <a:buFont typeface="Arial" pitchFamily="34" charset="0"/>
              <a:buChar char="•"/>
            </a:pPr>
            <a:r>
              <a:rPr lang="en-US" sz="2200" dirty="0" smtClean="0"/>
              <a:t>Assume </a:t>
            </a:r>
            <a:r>
              <a:rPr lang="en-US" sz="2200" b="1" dirty="0" smtClean="0">
                <a:solidFill>
                  <a:srgbClr val="FF0000"/>
                </a:solidFill>
              </a:rPr>
              <a:t>T</a:t>
            </a:r>
            <a:r>
              <a:rPr lang="en-US" sz="2200" dirty="0" smtClean="0"/>
              <a:t> different threads</a:t>
            </a:r>
          </a:p>
          <a:p>
            <a:pPr marL="342900" indent="-342900">
              <a:buFont typeface="Arial" pitchFamily="34" charset="0"/>
              <a:buChar char="•"/>
            </a:pPr>
            <a:r>
              <a:rPr lang="en-US" sz="2200" dirty="0" smtClean="0"/>
              <a:t>Partition the work of the </a:t>
            </a:r>
            <a:r>
              <a:rPr lang="en-US" sz="2200" b="1" dirty="0" smtClean="0">
                <a:solidFill>
                  <a:srgbClr val="FF0000"/>
                </a:solidFill>
              </a:rPr>
              <a:t>outer loop</a:t>
            </a:r>
            <a:r>
              <a:rPr lang="en-US" sz="2200" dirty="0" smtClean="0"/>
              <a:t> among different threads:</a:t>
            </a:r>
          </a:p>
          <a:p>
            <a:r>
              <a:rPr lang="en-US" sz="2200" dirty="0" smtClean="0"/>
              <a:t>	Thread 1 computes values </a:t>
            </a:r>
            <a:r>
              <a:rPr lang="en-US" sz="2200" b="1" dirty="0" smtClean="0">
                <a:solidFill>
                  <a:srgbClr val="002060"/>
                </a:solidFill>
              </a:rPr>
              <a:t>y[1:m/T-1]</a:t>
            </a:r>
          </a:p>
          <a:p>
            <a:r>
              <a:rPr lang="en-US" sz="2200" dirty="0" smtClean="0"/>
              <a:t>	Thread 2 computes values </a:t>
            </a:r>
            <a:r>
              <a:rPr lang="en-US" sz="2200" b="1" dirty="0" smtClean="0">
                <a:solidFill>
                  <a:srgbClr val="002060"/>
                </a:solidFill>
              </a:rPr>
              <a:t>y[m/T:2m/T-1]</a:t>
            </a:r>
          </a:p>
          <a:p>
            <a:r>
              <a:rPr lang="en-US" sz="2200" dirty="0" smtClean="0"/>
              <a:t>	…</a:t>
            </a:r>
          </a:p>
          <a:p>
            <a:r>
              <a:rPr lang="en-US" sz="2200" dirty="0" smtClean="0"/>
              <a:t>	Thread T computes values </a:t>
            </a:r>
            <a:r>
              <a:rPr lang="en-US" sz="2200" b="1" dirty="0" smtClean="0">
                <a:solidFill>
                  <a:srgbClr val="002060"/>
                </a:solidFill>
              </a:rPr>
              <a:t>y[m(T-1)/</a:t>
            </a:r>
            <a:r>
              <a:rPr lang="en-US" sz="2200" b="1" dirty="0" err="1" smtClean="0">
                <a:solidFill>
                  <a:srgbClr val="002060"/>
                </a:solidFill>
              </a:rPr>
              <a:t>T:m</a:t>
            </a:r>
            <a:r>
              <a:rPr lang="en-US" sz="2200" b="1" dirty="0" smtClean="0">
                <a:solidFill>
                  <a:srgbClr val="002060"/>
                </a:solidFill>
              </a:rPr>
              <a:t>]</a:t>
            </a:r>
          </a:p>
        </p:txBody>
      </p:sp>
    </p:spTree>
    <p:extLst>
      <p:ext uri="{BB962C8B-B14F-4D97-AF65-F5344CB8AC3E}">
        <p14:creationId xmlns:p14="http://schemas.microsoft.com/office/powerpoint/2010/main" val="36899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Matrix-vector multiplication</a:t>
            </a:r>
            <a:endParaRPr lang="en-US" dirty="0"/>
          </a:p>
        </p:txBody>
      </p:sp>
      <p:grpSp>
        <p:nvGrpSpPr>
          <p:cNvPr id="3" name="Group 2"/>
          <p:cNvGrpSpPr/>
          <p:nvPr/>
        </p:nvGrpSpPr>
        <p:grpSpPr>
          <a:xfrm>
            <a:off x="457200" y="1201510"/>
            <a:ext cx="8617039" cy="4715140"/>
            <a:chOff x="4945119" y="1375630"/>
            <a:chExt cx="3928824" cy="2089657"/>
          </a:xfrm>
        </p:grpSpPr>
        <p:sp>
          <p:nvSpPr>
            <p:cNvPr id="98" name="TextBox 97"/>
            <p:cNvSpPr txBox="1"/>
            <p:nvPr/>
          </p:nvSpPr>
          <p:spPr>
            <a:xfrm>
              <a:off x="4945119" y="1705720"/>
              <a:ext cx="3760972" cy="1759567"/>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dirty="0" err="1" smtClean="0">
                  <a:latin typeface="Courier New" pitchFamily="49" charset="0"/>
                  <a:cs typeface="Courier New" pitchFamily="49" charset="0"/>
                </a:rPr>
                <a:t>matvecThreaded</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void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start = </a:t>
              </a:r>
              <a:r>
                <a:rPr lang="en-US" dirty="0" err="1" smtClean="0">
                  <a:latin typeface="Courier New" pitchFamily="49" charset="0"/>
                  <a:cs typeface="Courier New" pitchFamily="49" charset="0"/>
                </a:rPr>
                <a:t>threadID</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m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end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+ 1) * m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a:latin typeface="Courier New" pitchFamily="49" charset="0"/>
                  <a:cs typeface="Courier New" pitchFamily="49" charset="0"/>
                </a:rPr>
                <a:t>i</a:t>
              </a:r>
              <a:r>
                <a:rPr lang="en-US" dirty="0" smtClean="0">
                  <a:latin typeface="Courier New" pitchFamily="49" charset="0"/>
                  <a:cs typeface="Courier New" pitchFamily="49" charset="0"/>
                </a:rPr>
                <a:t> = 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double</a:t>
              </a:r>
              <a:r>
                <a:rPr lang="en-US" dirty="0" smtClean="0">
                  <a:latin typeface="Courier New" pitchFamily="49" charset="0"/>
                  <a:cs typeface="Courier New" pitchFamily="49" charset="0"/>
                </a:rPr>
                <a:t> temp = 0;</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j = 0; j &lt; n; j++)</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temp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n+j</a:t>
              </a:r>
              <a:r>
                <a:rPr lang="en-US" dirty="0" smtClean="0">
                  <a:latin typeface="Courier New" pitchFamily="49" charset="0"/>
                  <a:cs typeface="Courier New" pitchFamily="49" charset="0"/>
                </a:rPr>
                <a:t>]*x[j];</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y[</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temp;</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
          <p:nvSpPr>
            <p:cNvPr id="106" name="TextBox 105"/>
            <p:cNvSpPr txBox="1"/>
            <p:nvPr/>
          </p:nvSpPr>
          <p:spPr>
            <a:xfrm>
              <a:off x="4945119" y="1375630"/>
              <a:ext cx="3928824" cy="190961"/>
            </a:xfrm>
            <a:prstGeom prst="rect">
              <a:avLst/>
            </a:prstGeom>
            <a:noFill/>
          </p:spPr>
          <p:txBody>
            <a:bodyPr wrap="none" rtlCol="0">
              <a:spAutoFit/>
            </a:bodyPr>
            <a:lstStyle/>
            <a:p>
              <a:r>
                <a:rPr lang="en-US" sz="2200" b="1" dirty="0" smtClean="0">
                  <a:solidFill>
                    <a:srgbClr val="002060"/>
                  </a:solidFill>
                </a:rPr>
                <a:t>Multithreaded algorithm </a:t>
              </a:r>
              <a:r>
                <a:rPr lang="en-US" sz="2200" dirty="0" smtClean="0"/>
                <a:t>(A, x, y, m, n, </a:t>
              </a:r>
              <a:r>
                <a:rPr lang="en-US" sz="2200" dirty="0" err="1" smtClean="0"/>
                <a:t>numThreads</a:t>
              </a:r>
              <a:r>
                <a:rPr lang="en-US" sz="2200" dirty="0" smtClean="0"/>
                <a:t> are </a:t>
              </a:r>
              <a:r>
                <a:rPr lang="en-US" sz="2200" b="1" dirty="0" smtClean="0">
                  <a:solidFill>
                    <a:srgbClr val="FF0000"/>
                  </a:solidFill>
                </a:rPr>
                <a:t>global</a:t>
              </a:r>
              <a:r>
                <a:rPr lang="en-US" sz="2200" dirty="0" smtClean="0"/>
                <a:t> variables)</a:t>
              </a:r>
              <a:endParaRPr lang="en-US" sz="2200" dirty="0"/>
            </a:p>
          </p:txBody>
        </p:sp>
      </p:grpSp>
      <p:sp>
        <p:nvSpPr>
          <p:cNvPr id="6" name="Right Brace 5"/>
          <p:cNvSpPr/>
          <p:nvPr/>
        </p:nvSpPr>
        <p:spPr>
          <a:xfrm rot="5400000">
            <a:off x="5791358" y="4552351"/>
            <a:ext cx="134420" cy="576074"/>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772090" y="5003605"/>
            <a:ext cx="3885590" cy="1107996"/>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Multiple threads read from the</a:t>
            </a:r>
          </a:p>
          <a:p>
            <a:r>
              <a:rPr lang="en-US" sz="2200" dirty="0" smtClean="0">
                <a:cs typeface="Courier New" pitchFamily="49" charset="0"/>
              </a:rPr>
              <a:t>same memory location!</a:t>
            </a:r>
          </a:p>
          <a:p>
            <a:r>
              <a:rPr lang="en-US" sz="2200" dirty="0" smtClean="0">
                <a:cs typeface="Courier New" pitchFamily="49" charset="0"/>
              </a:rPr>
              <a:t>This is </a:t>
            </a:r>
            <a:r>
              <a:rPr lang="en-US" sz="2200" b="1" dirty="0" smtClean="0">
                <a:solidFill>
                  <a:srgbClr val="FF0000"/>
                </a:solidFill>
                <a:cs typeface="Courier New" pitchFamily="49" charset="0"/>
              </a:rPr>
              <a:t>allowed</a:t>
            </a:r>
            <a:r>
              <a:rPr lang="en-US" sz="2200" dirty="0" smtClean="0">
                <a:cs typeface="Courier New" pitchFamily="49" charset="0"/>
              </a:rPr>
              <a:t>!</a:t>
            </a:r>
            <a:endParaRPr lang="en-US" sz="2200" dirty="0">
              <a:cs typeface="Courier New" pitchFamily="49" charset="0"/>
            </a:endParaRPr>
          </a:p>
        </p:txBody>
      </p:sp>
    </p:spTree>
    <p:extLst>
      <p:ext uri="{BB962C8B-B14F-4D97-AF65-F5344CB8AC3E}">
        <p14:creationId xmlns:p14="http://schemas.microsoft.com/office/powerpoint/2010/main" val="36604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outline</a:t>
            </a:r>
            <a:endParaRPr lang="en-US" dirty="0"/>
          </a:p>
        </p:txBody>
      </p:sp>
      <p:sp>
        <p:nvSpPr>
          <p:cNvPr id="3" name="Content Placeholder 2"/>
          <p:cNvSpPr>
            <a:spLocks noGrp="1"/>
          </p:cNvSpPr>
          <p:nvPr>
            <p:ph idx="1"/>
          </p:nvPr>
        </p:nvSpPr>
        <p:spPr>
          <a:xfrm>
            <a:off x="566950" y="1431940"/>
            <a:ext cx="8229600" cy="5261485"/>
          </a:xfrm>
        </p:spPr>
        <p:txBody>
          <a:bodyPr>
            <a:normAutofit/>
          </a:bodyPr>
          <a:lstStyle/>
          <a:p>
            <a:r>
              <a:rPr lang="en-US" sz="2200" dirty="0" smtClean="0"/>
              <a:t>Shared-memory architecture: general considerations</a:t>
            </a:r>
          </a:p>
          <a:p>
            <a:r>
              <a:rPr lang="en-US" sz="2200" dirty="0" smtClean="0">
                <a:solidFill>
                  <a:schemeClr val="bg1">
                    <a:lumMod val="65000"/>
                  </a:schemeClr>
                </a:solidFill>
              </a:rPr>
              <a:t>Shared-memory programming</a:t>
            </a:r>
          </a:p>
          <a:p>
            <a:pPr lvl="1"/>
            <a:r>
              <a:rPr lang="en-US" dirty="0" smtClean="0">
                <a:solidFill>
                  <a:schemeClr val="bg1">
                    <a:lumMod val="65000"/>
                  </a:schemeClr>
                </a:solidFill>
              </a:rPr>
              <a:t>Thread model</a:t>
            </a:r>
            <a:endParaRPr lang="en-US" dirty="0">
              <a:solidFill>
                <a:schemeClr val="bg1">
                  <a:lumMod val="65000"/>
                </a:schemeClr>
              </a:solidFill>
            </a:endParaRPr>
          </a:p>
          <a:p>
            <a:pPr lvl="1"/>
            <a:r>
              <a:rPr lang="en-US" dirty="0" smtClean="0">
                <a:solidFill>
                  <a:schemeClr val="bg1">
                    <a:lumMod val="65000"/>
                  </a:schemeClr>
                </a:solidFill>
              </a:rPr>
              <a:t>Programming model: </a:t>
            </a:r>
            <a:r>
              <a:rPr lang="en-US" dirty="0" err="1" smtClean="0">
                <a:solidFill>
                  <a:schemeClr val="bg1">
                    <a:lumMod val="65000"/>
                  </a:schemeClr>
                </a:solidFill>
              </a:rPr>
              <a:t>Pthreads</a:t>
            </a:r>
            <a:endParaRPr lang="en-US" dirty="0" smtClean="0">
              <a:solidFill>
                <a:schemeClr val="bg1">
                  <a:lumMod val="65000"/>
                </a:schemeClr>
              </a:solidFill>
            </a:endParaRPr>
          </a:p>
          <a:p>
            <a:pPr lvl="2"/>
            <a:r>
              <a:rPr lang="en-US" sz="2200" dirty="0" smtClean="0">
                <a:solidFill>
                  <a:schemeClr val="bg1">
                    <a:lumMod val="65000"/>
                  </a:schemeClr>
                </a:solidFill>
              </a:rPr>
              <a:t>Thread creation and joining</a:t>
            </a:r>
          </a:p>
          <a:p>
            <a:pPr lvl="2"/>
            <a:r>
              <a:rPr lang="en-US" sz="2200" dirty="0" smtClean="0">
                <a:solidFill>
                  <a:schemeClr val="bg1">
                    <a:lumMod val="65000"/>
                  </a:schemeClr>
                </a:solidFill>
              </a:rPr>
              <a:t>Mutual exclusion</a:t>
            </a:r>
          </a:p>
          <a:p>
            <a:pPr lvl="2"/>
            <a:r>
              <a:rPr lang="en-US" sz="2200" dirty="0" smtClean="0">
                <a:solidFill>
                  <a:schemeClr val="bg1">
                    <a:lumMod val="65000"/>
                  </a:schemeClr>
                </a:solidFill>
              </a:rPr>
              <a:t>Semaphores (non </a:t>
            </a:r>
            <a:r>
              <a:rPr lang="en-US" sz="2200" dirty="0" err="1" smtClean="0">
                <a:solidFill>
                  <a:schemeClr val="bg1">
                    <a:lumMod val="65000"/>
                  </a:schemeClr>
                </a:solidFill>
              </a:rPr>
              <a:t>Pthreads</a:t>
            </a:r>
            <a:r>
              <a:rPr lang="en-US" sz="2200" dirty="0" smtClean="0">
                <a:solidFill>
                  <a:schemeClr val="bg1">
                    <a:lumMod val="65000"/>
                  </a:schemeClr>
                </a:solidFill>
              </a:rPr>
              <a:t>)</a:t>
            </a:r>
          </a:p>
          <a:p>
            <a:pPr lvl="2"/>
            <a:r>
              <a:rPr lang="en-US" sz="2200" dirty="0" smtClean="0">
                <a:solidFill>
                  <a:schemeClr val="bg1">
                    <a:lumMod val="65000"/>
                  </a:schemeClr>
                </a:solidFill>
              </a:rPr>
              <a:t>Condition variables</a:t>
            </a:r>
          </a:p>
          <a:p>
            <a:pPr lvl="2"/>
            <a:r>
              <a:rPr lang="en-US" sz="2200" dirty="0" smtClean="0">
                <a:solidFill>
                  <a:schemeClr val="bg1">
                    <a:lumMod val="65000"/>
                  </a:schemeClr>
                </a:solidFill>
              </a:rPr>
              <a:t>Read-write locks</a:t>
            </a:r>
          </a:p>
          <a:p>
            <a:pPr lvl="2"/>
            <a:r>
              <a:rPr lang="en-US" sz="2200" dirty="0" smtClean="0">
                <a:solidFill>
                  <a:schemeClr val="bg1">
                    <a:lumMod val="65000"/>
                  </a:schemeClr>
                </a:solidFill>
              </a:rPr>
              <a:t>False sharing of cache</a:t>
            </a:r>
          </a:p>
          <a:p>
            <a:pPr lvl="1"/>
            <a:r>
              <a:rPr lang="en-US" dirty="0" smtClean="0">
                <a:solidFill>
                  <a:schemeClr val="bg1">
                    <a:lumMod val="65000"/>
                  </a:schemeClr>
                </a:solidFill>
              </a:rPr>
              <a:t>Programming model: </a:t>
            </a:r>
            <a:r>
              <a:rPr lang="en-US" dirty="0" err="1" smtClean="0">
                <a:solidFill>
                  <a:schemeClr val="bg1">
                    <a:lumMod val="65000"/>
                  </a:schemeClr>
                </a:solidFill>
              </a:rPr>
              <a:t>OpenMP</a:t>
            </a:r>
            <a:endParaRPr lang="en-US" dirty="0" smtClean="0">
              <a:solidFill>
                <a:schemeClr val="bg1">
                  <a:lumMod val="65000"/>
                </a:schemeClr>
              </a:solidFill>
            </a:endParaRPr>
          </a:p>
          <a:p>
            <a:pPr lvl="2"/>
            <a:r>
              <a:rPr lang="en-US" sz="2200" dirty="0" smtClean="0">
                <a:solidFill>
                  <a:schemeClr val="bg1">
                    <a:lumMod val="65000"/>
                  </a:schemeClr>
                </a:solidFill>
              </a:rPr>
              <a:t>Examples</a:t>
            </a:r>
            <a:endParaRPr lang="en-US" dirty="0" smtClean="0">
              <a:solidFill>
                <a:schemeClr val="bg1">
                  <a:lumMod val="65000"/>
                </a:schemeClr>
              </a:solidFill>
            </a:endParaRPr>
          </a:p>
          <a:p>
            <a:pPr lvl="1"/>
            <a:endParaRPr lang="en-US" dirty="0"/>
          </a:p>
        </p:txBody>
      </p:sp>
    </p:spTree>
    <p:extLst>
      <p:ext uri="{BB962C8B-B14F-4D97-AF65-F5344CB8AC3E}">
        <p14:creationId xmlns:p14="http://schemas.microsoft.com/office/powerpoint/2010/main" val="569606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Example: computation of </a:t>
                </a:r>
                <a14:m>
                  <m:oMath xmlns:m="http://schemas.openxmlformats.org/officeDocument/2006/math">
                    <m:r>
                      <m:rPr>
                        <m:sty m:val="p"/>
                      </m:rPr>
                      <a:rPr lang="el-GR" i="1" smtClean="0">
                        <a:latin typeface="Cambria Math"/>
                      </a:rPr>
                      <m:t>π</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6667" b="-27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153955" y="1547155"/>
                <a:ext cx="7090339" cy="703398"/>
              </a:xfrm>
              <a:prstGeom prst="rect">
                <a:avLst/>
              </a:prstGeom>
              <a:noFill/>
            </p:spPr>
            <p:txBody>
              <a:bodyPr wrap="none" rtlCol="0">
                <a:spAutoFit/>
              </a:bodyPr>
              <a:lstStyle/>
              <a:p>
                <a14:m>
                  <m:oMath xmlns:m="http://schemas.openxmlformats.org/officeDocument/2006/math">
                    <m:r>
                      <m:rPr>
                        <m:sty m:val="p"/>
                      </m:rPr>
                      <a:rPr lang="el-GR" sz="2800" b="0" i="1" smtClean="0">
                        <a:latin typeface="Cambria Math"/>
                      </a:rPr>
                      <m:t>π</m:t>
                    </m:r>
                    <m:r>
                      <a:rPr lang="en-US" sz="2800" b="0" i="0" smtClean="0">
                        <a:latin typeface="Cambria Math"/>
                      </a:rPr>
                      <m:t>=</m:t>
                    </m:r>
                  </m:oMath>
                </a14:m>
                <a:r>
                  <a:rPr lang="en-US" sz="2800" dirty="0" smtClean="0"/>
                  <a:t> 4 (1 - </a:t>
                </a:r>
                <a14:m>
                  <m:oMath xmlns:m="http://schemas.openxmlformats.org/officeDocument/2006/math">
                    <m:f>
                      <m:fPr>
                        <m:ctrlPr>
                          <a:rPr lang="en-US" sz="2800" i="1" smtClean="0">
                            <a:latin typeface="Cambria Math"/>
                          </a:rPr>
                        </m:ctrlPr>
                      </m:fPr>
                      <m:num>
                        <m:r>
                          <a:rPr lang="en-US" sz="2800" b="0" i="0" smtClean="0">
                            <a:latin typeface="Cambria Math"/>
                          </a:rPr>
                          <m:t>1</m:t>
                        </m:r>
                      </m:num>
                      <m:den>
                        <m:r>
                          <a:rPr lang="en-US" sz="2800" b="0" i="0" smtClean="0">
                            <a:latin typeface="Cambria Math"/>
                          </a:rPr>
                          <m:t>3</m:t>
                        </m:r>
                      </m:den>
                    </m:f>
                    <m:r>
                      <a:rPr lang="en-US" sz="2800" b="0" i="0" smtClean="0">
                        <a:latin typeface="Cambria Math"/>
                      </a:rPr>
                      <m:t>+ </m:t>
                    </m:r>
                    <m:f>
                      <m:fPr>
                        <m:ctrlPr>
                          <a:rPr lang="en-US" sz="2800" b="0" i="1" smtClean="0">
                            <a:latin typeface="Cambria Math"/>
                          </a:rPr>
                        </m:ctrlPr>
                      </m:fPr>
                      <m:num>
                        <m:r>
                          <a:rPr lang="en-US" sz="2800" b="0" i="0" smtClean="0">
                            <a:latin typeface="Cambria Math"/>
                          </a:rPr>
                          <m:t>1</m:t>
                        </m:r>
                      </m:num>
                      <m:den>
                        <m:r>
                          <a:rPr lang="en-US" sz="2800" b="0" i="0" smtClean="0">
                            <a:latin typeface="Cambria Math"/>
                          </a:rPr>
                          <m:t>5</m:t>
                        </m:r>
                      </m:den>
                    </m:f>
                    <m:r>
                      <a:rPr lang="en-US" sz="2800" b="0" i="0" smtClean="0">
                        <a:latin typeface="Cambria Math"/>
                      </a:rPr>
                      <m:t> − </m:t>
                    </m:r>
                    <m:f>
                      <m:fPr>
                        <m:ctrlPr>
                          <a:rPr lang="en-US" sz="2800" b="0" i="1" smtClean="0">
                            <a:latin typeface="Cambria Math"/>
                          </a:rPr>
                        </m:ctrlPr>
                      </m:fPr>
                      <m:num>
                        <m:r>
                          <a:rPr lang="en-US" sz="2800" b="0" i="0" smtClean="0">
                            <a:latin typeface="Cambria Math"/>
                          </a:rPr>
                          <m:t>1</m:t>
                        </m:r>
                      </m:num>
                      <m:den>
                        <m:r>
                          <a:rPr lang="en-US" sz="2800" b="0" i="0" smtClean="0">
                            <a:latin typeface="Cambria Math"/>
                          </a:rPr>
                          <m:t>7</m:t>
                        </m:r>
                      </m:den>
                    </m:f>
                    <m:r>
                      <a:rPr lang="en-US" sz="2800" b="0" i="0" smtClean="0">
                        <a:latin typeface="Cambria Math"/>
                      </a:rPr>
                      <m:t>+ …+</m:t>
                    </m:r>
                    <m:d>
                      <m:dPr>
                        <m:ctrlPr>
                          <a:rPr lang="en-US" sz="2800" b="0" i="1" smtClean="0">
                            <a:latin typeface="Cambria Math"/>
                          </a:rPr>
                        </m:ctrlPr>
                      </m:dPr>
                      <m:e>
                        <m:r>
                          <a:rPr lang="en-US" sz="2800" b="0" i="0" smtClean="0">
                            <a:latin typeface="Cambria Math"/>
                          </a:rPr>
                          <m:t>−1</m:t>
                        </m:r>
                      </m:e>
                    </m:d>
                    <m:r>
                      <m:rPr>
                        <m:sty m:val="p"/>
                      </m:rPr>
                      <a:rPr lang="en-US" sz="2800" b="0" i="0" baseline="30000" smtClean="0">
                        <a:latin typeface="Cambria Math"/>
                      </a:rPr>
                      <m:t>n</m:t>
                    </m:r>
                    <m:r>
                      <a:rPr lang="en-US" sz="2800" b="0" i="0" smtClean="0">
                        <a:latin typeface="Cambria Math"/>
                      </a:rPr>
                      <m:t> </m:t>
                    </m:r>
                    <m:f>
                      <m:fPr>
                        <m:ctrlPr>
                          <a:rPr lang="en-US" sz="2800" b="0" i="1" smtClean="0">
                            <a:latin typeface="Cambria Math"/>
                          </a:rPr>
                        </m:ctrlPr>
                      </m:fPr>
                      <m:num>
                        <m:r>
                          <a:rPr lang="en-US" sz="2800" b="0" i="0" smtClean="0">
                            <a:latin typeface="Cambria Math"/>
                          </a:rPr>
                          <m:t>1</m:t>
                        </m:r>
                      </m:num>
                      <m:den>
                        <m:r>
                          <a:rPr lang="en-US" sz="2800" b="0" i="0" smtClean="0">
                            <a:latin typeface="Cambria Math"/>
                          </a:rPr>
                          <m:t>2</m:t>
                        </m:r>
                        <m:r>
                          <m:rPr>
                            <m:sty m:val="p"/>
                          </m:rPr>
                          <a:rPr lang="en-US" sz="2800" b="0" i="0" smtClean="0">
                            <a:latin typeface="Cambria Math"/>
                          </a:rPr>
                          <m:t>n</m:t>
                        </m:r>
                        <m:r>
                          <a:rPr lang="en-US" sz="2800" b="0" i="0" smtClean="0">
                            <a:latin typeface="Cambria Math"/>
                          </a:rPr>
                          <m:t>+1</m:t>
                        </m:r>
                      </m:den>
                    </m:f>
                    <m:r>
                      <a:rPr lang="en-US" sz="2800" b="0" i="0" smtClean="0">
                        <a:latin typeface="Cambria Math"/>
                      </a:rPr>
                      <m:t>+ …)</m:t>
                    </m:r>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153955" y="1547155"/>
                <a:ext cx="7090339" cy="703398"/>
              </a:xfrm>
              <a:prstGeom prst="rect">
                <a:avLst/>
              </a:prstGeom>
              <a:blipFill rotWithShape="1">
                <a:blip r:embed="rId4"/>
                <a:stretch>
                  <a:fillRect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4260" y="962648"/>
                <a:ext cx="4525791" cy="461665"/>
              </a:xfrm>
              <a:prstGeom prst="rect">
                <a:avLst/>
              </a:prstGeom>
              <a:noFill/>
            </p:spPr>
            <p:txBody>
              <a:bodyPr wrap="none" rtlCol="0">
                <a:spAutoFit/>
              </a:bodyPr>
              <a:lstStyle/>
              <a:p>
                <a:r>
                  <a:rPr lang="en-US" sz="2200" dirty="0" smtClean="0"/>
                  <a:t>Use following series to approximate </a:t>
                </a:r>
                <a14:m>
                  <m:oMath xmlns:m="http://schemas.openxmlformats.org/officeDocument/2006/math">
                    <m:r>
                      <m:rPr>
                        <m:sty m:val="p"/>
                      </m:rPr>
                      <a:rPr lang="el-GR" sz="2400" i="1">
                        <a:latin typeface="Cambria Math"/>
                      </a:rPr>
                      <m:t>π</m:t>
                    </m:r>
                  </m:oMath>
                </a14:m>
                <a:endParaRPr lang="en-US" sz="220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424260" y="962648"/>
                <a:ext cx="4525791" cy="461665"/>
              </a:xfrm>
              <a:prstGeom prst="rect">
                <a:avLst/>
              </a:prstGeom>
              <a:blipFill rotWithShape="1">
                <a:blip r:embed="rId5"/>
                <a:stretch>
                  <a:fillRect l="-1752" t="-2632" b="-23684"/>
                </a:stretch>
              </a:blipFill>
            </p:spPr>
            <p:txBody>
              <a:bodyPr/>
              <a:lstStyle/>
              <a:p>
                <a:r>
                  <a:rPr lang="en-US">
                    <a:noFill/>
                  </a:rPr>
                  <a:t> </a:t>
                </a:r>
              </a:p>
            </p:txBody>
          </p:sp>
        </mc:Fallback>
      </mc:AlternateContent>
      <p:grpSp>
        <p:nvGrpSpPr>
          <p:cNvPr id="10" name="Group 9"/>
          <p:cNvGrpSpPr/>
          <p:nvPr/>
        </p:nvGrpSpPr>
        <p:grpSpPr>
          <a:xfrm>
            <a:off x="2382915" y="2526975"/>
            <a:ext cx="4954245" cy="2361415"/>
            <a:chOff x="4945119" y="1375630"/>
            <a:chExt cx="3760972" cy="2361415"/>
          </a:xfrm>
        </p:grpSpPr>
        <p:sp>
          <p:nvSpPr>
            <p:cNvPr id="11" name="TextBox 10"/>
            <p:cNvSpPr txBox="1"/>
            <p:nvPr/>
          </p:nvSpPr>
          <p:spPr>
            <a:xfrm>
              <a:off x="4945119" y="1705720"/>
              <a:ext cx="3760972" cy="2031325"/>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double </a:t>
              </a:r>
              <a:r>
                <a:rPr lang="en-US" dirty="0" smtClean="0">
                  <a:latin typeface="Courier New" pitchFamily="49" charset="0"/>
                  <a:cs typeface="Courier New" pitchFamily="49" charset="0"/>
                </a:rPr>
                <a:t>factor = 1;</a:t>
              </a:r>
            </a:p>
            <a:p>
              <a:r>
                <a:rPr lang="en-US" b="1" dirty="0" smtClean="0">
                  <a:latin typeface="Courier New" pitchFamily="49" charset="0"/>
                  <a:cs typeface="Courier New" pitchFamily="49" charset="0"/>
                </a:rPr>
                <a:t>double </a:t>
              </a:r>
              <a:r>
                <a:rPr lang="en-US" dirty="0" smtClean="0">
                  <a:latin typeface="Courier New" pitchFamily="49" charset="0"/>
                  <a:cs typeface="Courier New" pitchFamily="49" charset="0"/>
                </a:rPr>
                <a:t>sum = 0;</a:t>
              </a:r>
            </a:p>
            <a:p>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=0,N</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sum = sum + factor/(2*i+1);</a:t>
              </a:r>
            </a:p>
            <a:p>
              <a:r>
                <a:rPr lang="en-US" dirty="0" smtClean="0">
                  <a:latin typeface="Courier New" pitchFamily="49" charset="0"/>
                  <a:cs typeface="Courier New" pitchFamily="49" charset="0"/>
                </a:rPr>
                <a:t>	factor = -factor;</a:t>
              </a:r>
            </a:p>
            <a:p>
              <a:r>
                <a:rPr lang="en-US" b="1" dirty="0" err="1" smtClean="0">
                  <a:latin typeface="Courier New" pitchFamily="49" charset="0"/>
                  <a:cs typeface="Courier New" pitchFamily="49" charset="0"/>
                </a:rPr>
                <a:t>endfor</a:t>
              </a:r>
              <a:endParaRPr lang="en-US" b="1" dirty="0" smtClean="0">
                <a:latin typeface="Courier New" pitchFamily="49" charset="0"/>
                <a:cs typeface="Courier New" pitchFamily="49" charset="0"/>
              </a:endParaRPr>
            </a:p>
            <a:p>
              <a:r>
                <a:rPr lang="en-US" dirty="0" smtClean="0">
                  <a:latin typeface="Courier New" pitchFamily="49" charset="0"/>
                  <a:cs typeface="Courier New" pitchFamily="49" charset="0"/>
                </a:rPr>
                <a:t>pi = 4 * sum;</a:t>
              </a:r>
            </a:p>
          </p:txBody>
        </p:sp>
        <p:sp>
          <p:nvSpPr>
            <p:cNvPr id="12" name="TextBox 11"/>
            <p:cNvSpPr txBox="1"/>
            <p:nvPr/>
          </p:nvSpPr>
          <p:spPr>
            <a:xfrm>
              <a:off x="5800960" y="1375630"/>
              <a:ext cx="2216119" cy="369332"/>
            </a:xfrm>
            <a:prstGeom prst="rect">
              <a:avLst/>
            </a:prstGeom>
            <a:noFill/>
          </p:spPr>
          <p:txBody>
            <a:bodyPr wrap="none" rtlCol="0">
              <a:spAutoFit/>
            </a:bodyPr>
            <a:lstStyle/>
            <a:p>
              <a:r>
                <a:rPr lang="en-US" b="1" dirty="0" smtClean="0">
                  <a:solidFill>
                    <a:srgbClr val="002060"/>
                  </a:solidFill>
                </a:rPr>
                <a:t>sequential algorithm</a:t>
              </a:r>
              <a:endParaRPr lang="en-US" b="1" dirty="0">
                <a:solidFill>
                  <a:srgbClr val="002060"/>
                </a:solidFill>
              </a:endParaRPr>
            </a:p>
          </p:txBody>
        </p:sp>
      </p:grpSp>
      <p:sp>
        <p:nvSpPr>
          <p:cNvPr id="14" name="TextBox 13"/>
          <p:cNvSpPr txBox="1"/>
          <p:nvPr/>
        </p:nvSpPr>
        <p:spPr>
          <a:xfrm>
            <a:off x="805094" y="5278189"/>
            <a:ext cx="7645811" cy="1107996"/>
          </a:xfrm>
          <a:prstGeom prst="rect">
            <a:avLst/>
          </a:prstGeom>
          <a:noFill/>
        </p:spPr>
        <p:txBody>
          <a:bodyPr wrap="none" rtlCol="0">
            <a:spAutoFit/>
          </a:bodyPr>
          <a:lstStyle/>
          <a:p>
            <a:pPr marL="342900" indent="-342900">
              <a:buFont typeface="Arial" pitchFamily="34" charset="0"/>
              <a:buChar char="•"/>
            </a:pPr>
            <a:r>
              <a:rPr lang="en-US" sz="2200" dirty="0" smtClean="0"/>
              <a:t>Multithreaded algorithm:</a:t>
            </a:r>
          </a:p>
          <a:p>
            <a:pPr marL="800100" lvl="1" indent="-342900">
              <a:buFont typeface="Arial" pitchFamily="34" charset="0"/>
              <a:buChar char="•"/>
            </a:pPr>
            <a:r>
              <a:rPr lang="en-US" sz="2200" dirty="0" smtClean="0"/>
              <a:t>Assume </a:t>
            </a:r>
            <a:r>
              <a:rPr lang="en-US" sz="2200" b="1" dirty="0" smtClean="0">
                <a:solidFill>
                  <a:srgbClr val="FF0000"/>
                </a:solidFill>
              </a:rPr>
              <a:t>T</a:t>
            </a:r>
            <a:r>
              <a:rPr lang="en-US" sz="2200" dirty="0" smtClean="0"/>
              <a:t> different threads</a:t>
            </a:r>
          </a:p>
          <a:p>
            <a:pPr marL="800100" lvl="1" indent="-342900">
              <a:buFont typeface="Arial" pitchFamily="34" charset="0"/>
              <a:buChar char="•"/>
            </a:pPr>
            <a:r>
              <a:rPr lang="en-US" sz="2200" dirty="0" smtClean="0"/>
              <a:t>Partition the work of the </a:t>
            </a:r>
            <a:r>
              <a:rPr lang="en-US" sz="2200" b="1" dirty="0" smtClean="0">
                <a:solidFill>
                  <a:srgbClr val="FF0000"/>
                </a:solidFill>
              </a:rPr>
              <a:t>for loop</a:t>
            </a:r>
            <a:r>
              <a:rPr lang="en-US" sz="2200" dirty="0" smtClean="0"/>
              <a:t> among different threads</a:t>
            </a:r>
          </a:p>
        </p:txBody>
      </p:sp>
    </p:spTree>
    <p:extLst>
      <p:ext uri="{BB962C8B-B14F-4D97-AF65-F5344CB8AC3E}">
        <p14:creationId xmlns:p14="http://schemas.microsoft.com/office/powerpoint/2010/main" val="35313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Computation of </a:t>
                </a:r>
                <a14:m>
                  <m:oMath xmlns:m="http://schemas.openxmlformats.org/officeDocument/2006/math">
                    <m:r>
                      <m:rPr>
                        <m:sty m:val="p"/>
                      </m:rPr>
                      <a:rPr lang="el-GR" i="1">
                        <a:latin typeface="Cambria Math"/>
                      </a:rPr>
                      <m:t>π</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6667" b="-27619"/>
                </a:stretch>
              </a:blipFill>
            </p:spPr>
            <p:txBody>
              <a:bodyPr/>
              <a:lstStyle/>
              <a:p>
                <a:r>
                  <a:rPr lang="en-US">
                    <a:noFill/>
                  </a:rPr>
                  <a:t> </a:t>
                </a:r>
              </a:p>
            </p:txBody>
          </p:sp>
        </mc:Fallback>
      </mc:AlternateContent>
      <p:grpSp>
        <p:nvGrpSpPr>
          <p:cNvPr id="3" name="Group 2"/>
          <p:cNvGrpSpPr/>
          <p:nvPr/>
        </p:nvGrpSpPr>
        <p:grpSpPr>
          <a:xfrm>
            <a:off x="457200" y="1102444"/>
            <a:ext cx="8248891" cy="4754236"/>
            <a:chOff x="4945119" y="1375630"/>
            <a:chExt cx="3760972" cy="2106984"/>
          </a:xfrm>
        </p:grpSpPr>
        <p:sp>
          <p:nvSpPr>
            <p:cNvPr id="98" name="TextBox 97"/>
            <p:cNvSpPr txBox="1"/>
            <p:nvPr/>
          </p:nvSpPr>
          <p:spPr>
            <a:xfrm>
              <a:off x="4945119" y="1723047"/>
              <a:ext cx="3760972" cy="1759567"/>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piThreaded</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arg</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start = </a:t>
              </a:r>
              <a:r>
                <a:rPr lang="en-US" dirty="0" err="1" smtClean="0">
                  <a:latin typeface="Courier New" pitchFamily="49" charset="0"/>
                  <a:cs typeface="Courier New" pitchFamily="49" charset="0"/>
                </a:rPr>
                <a:t>threadID</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end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+ 1)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double</a:t>
              </a:r>
              <a:r>
                <a:rPr lang="en-US" dirty="0" smtClean="0">
                  <a:latin typeface="Courier New" pitchFamily="49" charset="0"/>
                  <a:cs typeface="Courier New" pitchFamily="49" charset="0"/>
                </a:rPr>
                <a:t> factor = (start % 2 == 0) ? 1 : -1;</a:t>
              </a:r>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a:t>
              </a:r>
              <a:r>
                <a:rPr lang="en-US" dirty="0" smtClean="0">
                  <a:latin typeface="Courier New" pitchFamily="49" charset="0"/>
                  <a:cs typeface="Courier New" pitchFamily="49" charset="0"/>
                </a:rPr>
                <a:t> = 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sum += factor/(2*i+1.0);</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factor = -factor;</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
          <p:nvSpPr>
            <p:cNvPr id="106" name="TextBox 105"/>
            <p:cNvSpPr txBox="1"/>
            <p:nvPr/>
          </p:nvSpPr>
          <p:spPr>
            <a:xfrm>
              <a:off x="4945119" y="1375630"/>
              <a:ext cx="3633378" cy="190961"/>
            </a:xfrm>
            <a:prstGeom prst="rect">
              <a:avLst/>
            </a:prstGeom>
            <a:noFill/>
          </p:spPr>
          <p:txBody>
            <a:bodyPr wrap="none" rtlCol="0">
              <a:spAutoFit/>
            </a:bodyPr>
            <a:lstStyle/>
            <a:p>
              <a:r>
                <a:rPr lang="en-US" sz="2200" b="1" dirty="0" smtClean="0">
                  <a:solidFill>
                    <a:srgbClr val="002060"/>
                  </a:solidFill>
                </a:rPr>
                <a:t>Multithreaded algorithm </a:t>
              </a:r>
              <a:r>
                <a:rPr lang="en-US" sz="2200" dirty="0" smtClean="0"/>
                <a:t>(sum, N, </a:t>
              </a:r>
              <a:r>
                <a:rPr lang="en-US" sz="2200" dirty="0" err="1" smtClean="0"/>
                <a:t>numThreads</a:t>
              </a:r>
              <a:r>
                <a:rPr lang="en-US" sz="2200" dirty="0" smtClean="0"/>
                <a:t> are global variables)</a:t>
              </a:r>
              <a:endParaRPr lang="en-US" sz="2200" dirty="0"/>
            </a:p>
          </p:txBody>
        </p:sp>
      </p:grpSp>
      <p:sp>
        <p:nvSpPr>
          <p:cNvPr id="10" name="TextBox 9"/>
          <p:cNvSpPr txBox="1"/>
          <p:nvPr/>
        </p:nvSpPr>
        <p:spPr>
          <a:xfrm>
            <a:off x="2152485" y="5278189"/>
            <a:ext cx="3885590" cy="1107996"/>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Multiple threads write to the</a:t>
            </a:r>
          </a:p>
          <a:p>
            <a:r>
              <a:rPr lang="en-US" sz="2200" dirty="0" smtClean="0">
                <a:cs typeface="Courier New" pitchFamily="49" charset="0"/>
              </a:rPr>
              <a:t>same memory location!</a:t>
            </a:r>
          </a:p>
          <a:p>
            <a:r>
              <a:rPr lang="en-US" sz="2200" dirty="0" smtClean="0">
                <a:cs typeface="Courier New" pitchFamily="49" charset="0"/>
              </a:rPr>
              <a:t>This is </a:t>
            </a:r>
            <a:r>
              <a:rPr lang="en-US" sz="2200" b="1" dirty="0" smtClean="0">
                <a:solidFill>
                  <a:srgbClr val="FF0000"/>
                </a:solidFill>
                <a:cs typeface="Courier New" pitchFamily="49" charset="0"/>
              </a:rPr>
              <a:t>not</a:t>
            </a:r>
            <a:r>
              <a:rPr lang="en-US" sz="2200" dirty="0" smtClean="0">
                <a:cs typeface="Courier New" pitchFamily="49" charset="0"/>
              </a:rPr>
              <a:t> allowed</a:t>
            </a:r>
            <a:endParaRPr lang="en-US" sz="2200" dirty="0">
              <a:cs typeface="Courier New" pitchFamily="49" charset="0"/>
            </a:endParaRPr>
          </a:p>
        </p:txBody>
      </p:sp>
      <p:sp>
        <p:nvSpPr>
          <p:cNvPr id="4" name="&quot;No&quot; Symbol 3"/>
          <p:cNvSpPr/>
          <p:nvPr/>
        </p:nvSpPr>
        <p:spPr>
          <a:xfrm>
            <a:off x="2488572" y="1563483"/>
            <a:ext cx="4186145" cy="383808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Arrow Connector 6"/>
          <p:cNvCxnSpPr/>
          <p:nvPr/>
        </p:nvCxnSpPr>
        <p:spPr>
          <a:xfrm flipH="1" flipV="1">
            <a:off x="2651750" y="4657960"/>
            <a:ext cx="230430" cy="4992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6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0590035"/>
              </p:ext>
            </p:extLst>
          </p:nvPr>
        </p:nvGraphicFramePr>
        <p:xfrm>
          <a:off x="448715" y="3736240"/>
          <a:ext cx="8229600" cy="2966720"/>
        </p:xfrm>
        <a:graphic>
          <a:graphicData uri="http://schemas.openxmlformats.org/drawingml/2006/table">
            <a:tbl>
              <a:tblPr firstRow="1" bandRow="1">
                <a:tableStyleId>{5C22544A-7EE6-4342-B048-85BDC9FD1C3A}</a:tableStyleId>
              </a:tblPr>
              <a:tblGrid>
                <a:gridCol w="1042400"/>
                <a:gridCol w="3593600"/>
                <a:gridCol w="3593600"/>
              </a:tblGrid>
              <a:tr h="370840">
                <a:tc>
                  <a:txBody>
                    <a:bodyPr/>
                    <a:lstStyle/>
                    <a:p>
                      <a:r>
                        <a:rPr lang="en-US" dirty="0" smtClean="0"/>
                        <a:t>Time</a:t>
                      </a:r>
                      <a:endParaRPr lang="en-US" dirty="0"/>
                    </a:p>
                  </a:txBody>
                  <a:tcPr/>
                </a:tc>
                <a:tc>
                  <a:txBody>
                    <a:bodyPr/>
                    <a:lstStyle/>
                    <a:p>
                      <a:r>
                        <a:rPr lang="en-US" dirty="0" smtClean="0"/>
                        <a:t>Thread 0</a:t>
                      </a:r>
                      <a:endParaRPr lang="en-US" dirty="0"/>
                    </a:p>
                  </a:txBody>
                  <a:tcPr/>
                </a:tc>
                <a:tc>
                  <a:txBody>
                    <a:bodyPr/>
                    <a:lstStyle/>
                    <a:p>
                      <a:r>
                        <a:rPr lang="en-US" dirty="0" smtClean="0"/>
                        <a:t>Thread 1</a:t>
                      </a:r>
                      <a:endParaRPr lang="en-US" dirty="0"/>
                    </a:p>
                  </a:txBody>
                  <a:tcPr/>
                </a:tc>
              </a:tr>
              <a:tr h="370840">
                <a:tc>
                  <a:txBody>
                    <a:bodyPr/>
                    <a:lstStyle/>
                    <a:p>
                      <a:r>
                        <a:rPr lang="en-US" dirty="0" smtClean="0"/>
                        <a:t>1</a:t>
                      </a:r>
                      <a:endParaRPr lang="en-US" dirty="0"/>
                    </a:p>
                  </a:txBody>
                  <a:tcPr/>
                </a:tc>
                <a:tc>
                  <a:txBody>
                    <a:bodyPr/>
                    <a:lstStyle/>
                    <a:p>
                      <a:r>
                        <a:rPr lang="en-US" dirty="0" smtClean="0"/>
                        <a:t>Started by main thread</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Call</a:t>
                      </a:r>
                      <a:r>
                        <a:rPr lang="en-US" baseline="0" dirty="0" smtClean="0"/>
                        <a:t> </a:t>
                      </a:r>
                      <a:r>
                        <a:rPr lang="en-US" baseline="0" dirty="0" err="1" smtClean="0"/>
                        <a:t>local_compute</a:t>
                      </a:r>
                      <a:r>
                        <a:rPr lang="en-US" baseline="0" dirty="0" smtClean="0"/>
                        <a:t>(0) returns 1</a:t>
                      </a:r>
                      <a:endParaRPr lang="en-US" dirty="0"/>
                    </a:p>
                  </a:txBody>
                  <a:tcPr/>
                </a:tc>
                <a:tc>
                  <a:txBody>
                    <a:bodyPr/>
                    <a:lstStyle/>
                    <a:p>
                      <a:r>
                        <a:rPr lang="en-US" dirty="0" smtClean="0"/>
                        <a:t>Started by main thread</a:t>
                      </a:r>
                      <a:endParaRPr lang="en-US" dirty="0"/>
                    </a:p>
                  </a:txBody>
                  <a:tcPr/>
                </a:tc>
              </a:tr>
              <a:tr h="370840">
                <a:tc>
                  <a:txBody>
                    <a:bodyPr/>
                    <a:lstStyle/>
                    <a:p>
                      <a:r>
                        <a:rPr lang="en-US" dirty="0" smtClean="0"/>
                        <a:t>3</a:t>
                      </a:r>
                      <a:endParaRPr lang="en-US" dirty="0"/>
                    </a:p>
                  </a:txBody>
                  <a:tcPr/>
                </a:tc>
                <a:tc>
                  <a:txBody>
                    <a:bodyPr/>
                    <a:lstStyle/>
                    <a:p>
                      <a:r>
                        <a:rPr lang="en-US" dirty="0" smtClean="0"/>
                        <a:t>Assign y = 1</a:t>
                      </a:r>
                      <a:endParaRPr lang="en-US" dirty="0"/>
                    </a:p>
                  </a:txBody>
                  <a:tcPr/>
                </a:tc>
                <a:tc>
                  <a:txBody>
                    <a:bodyPr/>
                    <a:lstStyle/>
                    <a:p>
                      <a:r>
                        <a:rPr lang="en-US" dirty="0" smtClean="0"/>
                        <a:t>Call</a:t>
                      </a:r>
                      <a:r>
                        <a:rPr lang="en-US" baseline="0" dirty="0" smtClean="0"/>
                        <a:t> </a:t>
                      </a:r>
                      <a:r>
                        <a:rPr lang="en-US" baseline="0" dirty="0" err="1" smtClean="0"/>
                        <a:t>local_compute</a:t>
                      </a:r>
                      <a:r>
                        <a:rPr lang="en-US" baseline="0" dirty="0" smtClean="0"/>
                        <a:t>(1) returns 2</a:t>
                      </a:r>
                      <a:endParaRPr lang="en-US" dirty="0"/>
                    </a:p>
                  </a:txBody>
                  <a:tcPr/>
                </a:tc>
              </a:tr>
              <a:tr h="370840">
                <a:tc>
                  <a:txBody>
                    <a:bodyPr/>
                    <a:lstStyle/>
                    <a:p>
                      <a:r>
                        <a:rPr lang="en-US" dirty="0" smtClean="0"/>
                        <a:t>4</a:t>
                      </a:r>
                      <a:endParaRPr lang="en-US" dirty="0"/>
                    </a:p>
                  </a:txBody>
                  <a:tcPr/>
                </a:tc>
                <a:tc>
                  <a:txBody>
                    <a:bodyPr/>
                    <a:lstStyle/>
                    <a:p>
                      <a:r>
                        <a:rPr lang="en-US" dirty="0" smtClean="0"/>
                        <a:t>Put x </a:t>
                      </a:r>
                      <a:r>
                        <a:rPr lang="en-US" baseline="0" dirty="0" smtClean="0"/>
                        <a:t>= 0 and y = 1 into registers</a:t>
                      </a:r>
                      <a:endParaRPr lang="en-US" dirty="0"/>
                    </a:p>
                  </a:txBody>
                  <a:tcPr/>
                </a:tc>
                <a:tc>
                  <a:txBody>
                    <a:bodyPr/>
                    <a:lstStyle/>
                    <a:p>
                      <a:r>
                        <a:rPr lang="en-US" dirty="0" smtClean="0"/>
                        <a:t>Assign y = 2</a:t>
                      </a:r>
                      <a:endParaRPr lang="en-US" dirty="0"/>
                    </a:p>
                  </a:txBody>
                  <a:tcPr/>
                </a:tc>
              </a:tr>
              <a:tr h="370840">
                <a:tc>
                  <a:txBody>
                    <a:bodyPr/>
                    <a:lstStyle/>
                    <a:p>
                      <a:r>
                        <a:rPr lang="en-US" dirty="0" smtClean="0"/>
                        <a:t>5</a:t>
                      </a:r>
                      <a:endParaRPr lang="en-US" dirty="0"/>
                    </a:p>
                  </a:txBody>
                  <a:tcPr/>
                </a:tc>
                <a:tc>
                  <a:txBody>
                    <a:bodyPr/>
                    <a:lstStyle/>
                    <a:p>
                      <a:r>
                        <a:rPr lang="en-US" dirty="0" smtClean="0"/>
                        <a:t>Add 0 and 1</a:t>
                      </a:r>
                      <a:endParaRPr lang="en-US" dirty="0"/>
                    </a:p>
                  </a:txBody>
                  <a:tcPr/>
                </a:tc>
                <a:tc>
                  <a:txBody>
                    <a:bodyPr/>
                    <a:lstStyle/>
                    <a:p>
                      <a:r>
                        <a:rPr lang="en-US" dirty="0" smtClean="0"/>
                        <a:t>Put x </a:t>
                      </a:r>
                      <a:r>
                        <a:rPr lang="en-US" baseline="0" dirty="0" smtClean="0"/>
                        <a:t>= 0 and y = 2 into registers</a:t>
                      </a:r>
                      <a:endParaRPr lang="en-US" dirty="0"/>
                    </a:p>
                  </a:txBody>
                  <a:tcPr/>
                </a:tc>
              </a:tr>
              <a:tr h="370840">
                <a:tc>
                  <a:txBody>
                    <a:bodyPr/>
                    <a:lstStyle/>
                    <a:p>
                      <a:r>
                        <a:rPr lang="en-US" dirty="0" smtClean="0"/>
                        <a:t>6</a:t>
                      </a:r>
                      <a:endParaRPr lang="en-US" dirty="0"/>
                    </a:p>
                  </a:txBody>
                  <a:tcPr/>
                </a:tc>
                <a:tc>
                  <a:txBody>
                    <a:bodyPr/>
                    <a:lstStyle/>
                    <a:p>
                      <a:r>
                        <a:rPr lang="en-US" dirty="0" smtClean="0"/>
                        <a:t>Store 1 in memory location x</a:t>
                      </a:r>
                      <a:endParaRPr lang="en-US" dirty="0"/>
                    </a:p>
                  </a:txBody>
                  <a:tcPr/>
                </a:tc>
                <a:tc>
                  <a:txBody>
                    <a:bodyPr/>
                    <a:lstStyle/>
                    <a:p>
                      <a:r>
                        <a:rPr lang="en-US" dirty="0" smtClean="0"/>
                        <a:t>Add 0 and 2</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Store 2 in memory location x</a:t>
                      </a:r>
                      <a:endParaRPr lang="en-US" dirty="0"/>
                    </a:p>
                  </a:txBody>
                  <a:tcPr/>
                </a:tc>
              </a:tr>
            </a:tbl>
          </a:graphicData>
        </a:graphic>
      </p:graphicFrame>
      <p:grpSp>
        <p:nvGrpSpPr>
          <p:cNvPr id="5" name="Group 4"/>
          <p:cNvGrpSpPr/>
          <p:nvPr/>
        </p:nvGrpSpPr>
        <p:grpSpPr>
          <a:xfrm>
            <a:off x="2444248" y="1623965"/>
            <a:ext cx="4954245" cy="976421"/>
            <a:chOff x="4945119" y="1375630"/>
            <a:chExt cx="3760972" cy="976421"/>
          </a:xfrm>
        </p:grpSpPr>
        <p:sp>
          <p:nvSpPr>
            <p:cNvPr id="6" name="TextBox 5"/>
            <p:cNvSpPr txBox="1"/>
            <p:nvPr/>
          </p:nvSpPr>
          <p:spPr>
            <a:xfrm>
              <a:off x="4945119" y="1705720"/>
              <a:ext cx="3760972" cy="646331"/>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y = </a:t>
              </a:r>
              <a:r>
                <a:rPr lang="en-US" b="1" dirty="0" err="1" smtClean="0">
                  <a:latin typeface="Courier New" pitchFamily="49" charset="0"/>
                  <a:cs typeface="Courier New" pitchFamily="49" charset="0"/>
                </a:rPr>
                <a:t>local_compute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threadID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x = x + y;</a:t>
              </a:r>
              <a:endParaRPr lang="en-US" dirty="0" smtClean="0">
                <a:latin typeface="Courier New" pitchFamily="49" charset="0"/>
                <a:cs typeface="Courier New" pitchFamily="49" charset="0"/>
              </a:endParaRPr>
            </a:p>
          </p:txBody>
        </p:sp>
        <p:sp>
          <p:nvSpPr>
            <p:cNvPr id="7" name="TextBox 6"/>
            <p:cNvSpPr txBox="1"/>
            <p:nvPr/>
          </p:nvSpPr>
          <p:spPr>
            <a:xfrm>
              <a:off x="5800960" y="1375630"/>
              <a:ext cx="1651474" cy="369332"/>
            </a:xfrm>
            <a:prstGeom prst="rect">
              <a:avLst/>
            </a:prstGeom>
            <a:noFill/>
          </p:spPr>
          <p:txBody>
            <a:bodyPr wrap="square" rtlCol="0">
              <a:spAutoFit/>
            </a:bodyPr>
            <a:lstStyle/>
            <a:p>
              <a:endParaRPr lang="en-US" b="1" dirty="0">
                <a:solidFill>
                  <a:srgbClr val="002060"/>
                </a:solidFill>
              </a:endParaRPr>
            </a:p>
          </p:txBody>
        </p:sp>
      </p:grpSp>
      <p:sp>
        <p:nvSpPr>
          <p:cNvPr id="8" name="TextBox 7"/>
          <p:cNvSpPr txBox="1"/>
          <p:nvPr/>
        </p:nvSpPr>
        <p:spPr>
          <a:xfrm>
            <a:off x="908048" y="1086295"/>
            <a:ext cx="7296036" cy="769441"/>
          </a:xfrm>
          <a:prstGeom prst="rect">
            <a:avLst/>
          </a:prstGeom>
          <a:noFill/>
        </p:spPr>
        <p:txBody>
          <a:bodyPr wrap="none" rtlCol="0">
            <a:spAutoFit/>
          </a:bodyPr>
          <a:lstStyle/>
          <a:p>
            <a:pPr algn="ctr"/>
            <a:r>
              <a:rPr lang="en-US" sz="2200" dirty="0" smtClean="0"/>
              <a:t>Assume two threads </a:t>
            </a:r>
            <a:r>
              <a:rPr lang="en-US" sz="2200" b="1" dirty="0" smtClean="0">
                <a:solidFill>
                  <a:srgbClr val="002060"/>
                </a:solidFill>
              </a:rPr>
              <a:t>simultaneously</a:t>
            </a:r>
            <a:r>
              <a:rPr lang="en-US" sz="2200" dirty="0" smtClean="0"/>
              <a:t> execute following code</a:t>
            </a:r>
          </a:p>
          <a:p>
            <a:pPr algn="ctr"/>
            <a:r>
              <a:rPr lang="en-US" sz="2200" dirty="0" smtClean="0"/>
              <a:t>(variable x is </a:t>
            </a:r>
            <a:r>
              <a:rPr lang="en-US" sz="2200" b="1" dirty="0" smtClean="0">
                <a:solidFill>
                  <a:srgbClr val="FF0000"/>
                </a:solidFill>
              </a:rPr>
              <a:t>shared</a:t>
            </a:r>
            <a:r>
              <a:rPr lang="en-US" sz="2200" dirty="0" smtClean="0"/>
              <a:t>, y is a </a:t>
            </a:r>
            <a:r>
              <a:rPr lang="en-US" sz="2200" b="1" dirty="0" smtClean="0">
                <a:solidFill>
                  <a:srgbClr val="FF0000"/>
                </a:solidFill>
              </a:rPr>
              <a:t>local</a:t>
            </a:r>
            <a:r>
              <a:rPr lang="en-US" sz="2200" dirty="0" smtClean="0"/>
              <a:t> (private) variable)</a:t>
            </a:r>
          </a:p>
        </p:txBody>
      </p:sp>
      <p:sp>
        <p:nvSpPr>
          <p:cNvPr id="9" name="TextBox 8"/>
          <p:cNvSpPr txBox="1"/>
          <p:nvPr/>
        </p:nvSpPr>
        <p:spPr>
          <a:xfrm>
            <a:off x="1076064" y="2852925"/>
            <a:ext cx="7166577" cy="769441"/>
          </a:xfrm>
          <a:prstGeom prst="rect">
            <a:avLst/>
          </a:prstGeom>
          <a:noFill/>
        </p:spPr>
        <p:txBody>
          <a:bodyPr wrap="none" rtlCol="0">
            <a:spAutoFit/>
          </a:bodyPr>
          <a:lstStyle/>
          <a:p>
            <a:pPr algn="ctr"/>
            <a:r>
              <a:rPr lang="en-US" sz="2200" dirty="0" smtClean="0"/>
              <a:t>Outcome of x can depend on the order in which instructions </a:t>
            </a:r>
          </a:p>
          <a:p>
            <a:pPr algn="ctr"/>
            <a:r>
              <a:rPr lang="en-US" sz="2200" dirty="0" smtClean="0"/>
              <a:t>are executed by the threads </a:t>
            </a:r>
            <a:r>
              <a:rPr lang="en-US" sz="2200" b="1" dirty="0" smtClean="0">
                <a:solidFill>
                  <a:srgbClr val="FF0000"/>
                </a:solidFill>
              </a:rPr>
              <a:t>= race condition</a:t>
            </a:r>
          </a:p>
        </p:txBody>
      </p:sp>
      <p:sp>
        <p:nvSpPr>
          <p:cNvPr id="10" name="TextBox 9"/>
          <p:cNvSpPr txBox="1"/>
          <p:nvPr/>
        </p:nvSpPr>
        <p:spPr>
          <a:xfrm>
            <a:off x="348603" y="2200040"/>
            <a:ext cx="1842287" cy="430887"/>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critical section</a:t>
            </a:r>
            <a:endParaRPr lang="en-US" sz="2200" dirty="0">
              <a:cs typeface="Courier New" pitchFamily="49" charset="0"/>
            </a:endParaRPr>
          </a:p>
        </p:txBody>
      </p:sp>
      <p:sp>
        <p:nvSpPr>
          <p:cNvPr id="11" name="Right Brace 10"/>
          <p:cNvSpPr/>
          <p:nvPr/>
        </p:nvSpPr>
        <p:spPr>
          <a:xfrm rot="10800000">
            <a:off x="2248495" y="2214758"/>
            <a:ext cx="134420" cy="369331"/>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7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 in multithreaded programs</a:t>
            </a:r>
            <a:endParaRPr lang="en-US" dirty="0"/>
          </a:p>
        </p:txBody>
      </p:sp>
      <p:sp>
        <p:nvSpPr>
          <p:cNvPr id="4" name="Rectangle 3"/>
          <p:cNvSpPr/>
          <p:nvPr/>
        </p:nvSpPr>
        <p:spPr>
          <a:xfrm>
            <a:off x="501070" y="1912005"/>
            <a:ext cx="4631192" cy="1805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TextBox 8"/>
          <p:cNvSpPr txBox="1"/>
          <p:nvPr/>
        </p:nvSpPr>
        <p:spPr>
          <a:xfrm>
            <a:off x="654690" y="5426060"/>
            <a:ext cx="7993705" cy="769441"/>
          </a:xfrm>
          <a:prstGeom prst="rect">
            <a:avLst/>
          </a:prstGeom>
          <a:noFill/>
        </p:spPr>
        <p:txBody>
          <a:bodyPr wrap="square" rtlCol="0">
            <a:spAutoFit/>
          </a:bodyPr>
          <a:lstStyle/>
          <a:p>
            <a:pPr algn="ctr"/>
            <a:r>
              <a:rPr lang="en-US" sz="2200" dirty="0" smtClean="0"/>
              <a:t>We need to be able to </a:t>
            </a:r>
            <a:r>
              <a:rPr lang="en-US" sz="2200" b="1" dirty="0" smtClean="0">
                <a:solidFill>
                  <a:srgbClr val="FF0000"/>
                </a:solidFill>
              </a:rPr>
              <a:t>synchronize threads</a:t>
            </a:r>
            <a:r>
              <a:rPr lang="en-US" sz="2200" dirty="0" smtClean="0"/>
              <a:t> such that memory locations are </a:t>
            </a:r>
            <a:r>
              <a:rPr lang="en-US" sz="2200" b="1" dirty="0" smtClean="0">
                <a:solidFill>
                  <a:srgbClr val="FF0000"/>
                </a:solidFill>
              </a:rPr>
              <a:t>protected against simultaneous writing</a:t>
            </a:r>
            <a:r>
              <a:rPr lang="en-US" sz="2200" dirty="0" smtClean="0"/>
              <a:t>.</a:t>
            </a:r>
          </a:p>
        </p:txBody>
      </p:sp>
      <p:sp>
        <p:nvSpPr>
          <p:cNvPr id="47" name="Rounded Rectangle 46"/>
          <p:cNvSpPr/>
          <p:nvPr/>
        </p:nvSpPr>
        <p:spPr>
          <a:xfrm>
            <a:off x="578225" y="2219244"/>
            <a:ext cx="1459390" cy="119055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Thread 1</a:t>
            </a:r>
          </a:p>
          <a:p>
            <a:pPr algn="ctr"/>
            <a:endParaRPr lang="en-US" b="1" dirty="0">
              <a:solidFill>
                <a:schemeClr val="tx1"/>
              </a:solidFill>
            </a:endParaRPr>
          </a:p>
          <a:p>
            <a:pPr algn="ctr"/>
            <a:r>
              <a:rPr lang="en-US" b="1" dirty="0" err="1" smtClean="0">
                <a:solidFill>
                  <a:schemeClr val="tx1"/>
                </a:solidFill>
              </a:rPr>
              <a:t>subroutineA</a:t>
            </a:r>
            <a:endParaRPr lang="en-US" b="1" dirty="0">
              <a:solidFill>
                <a:schemeClr val="tx1"/>
              </a:solidFill>
            </a:endParaRPr>
          </a:p>
        </p:txBody>
      </p:sp>
      <p:sp>
        <p:nvSpPr>
          <p:cNvPr id="48" name="Rounded Rectangle 47"/>
          <p:cNvSpPr/>
          <p:nvPr/>
        </p:nvSpPr>
        <p:spPr>
          <a:xfrm>
            <a:off x="2116179" y="2219245"/>
            <a:ext cx="1459390" cy="119055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Thread 2</a:t>
            </a:r>
          </a:p>
          <a:p>
            <a:pPr algn="ctr"/>
            <a:endParaRPr lang="en-US" b="1" dirty="0">
              <a:solidFill>
                <a:schemeClr val="tx1"/>
              </a:solidFill>
            </a:endParaRPr>
          </a:p>
          <a:p>
            <a:pPr algn="ctr"/>
            <a:r>
              <a:rPr lang="en-US" b="1" dirty="0" err="1" smtClean="0">
                <a:solidFill>
                  <a:schemeClr val="tx1"/>
                </a:solidFill>
              </a:rPr>
              <a:t>subroutineA</a:t>
            </a:r>
            <a:endParaRPr lang="en-US" b="1" dirty="0">
              <a:solidFill>
                <a:schemeClr val="tx1"/>
              </a:solidFill>
            </a:endParaRPr>
          </a:p>
        </p:txBody>
      </p:sp>
      <p:sp>
        <p:nvSpPr>
          <p:cNvPr id="49" name="Rounded Rectangle 48"/>
          <p:cNvSpPr/>
          <p:nvPr/>
        </p:nvSpPr>
        <p:spPr>
          <a:xfrm>
            <a:off x="3611875" y="2219243"/>
            <a:ext cx="1459390" cy="119055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chemeClr val="tx1"/>
                </a:solidFill>
              </a:rPr>
              <a:t>Thread </a:t>
            </a:r>
            <a:r>
              <a:rPr lang="en-US" b="1" dirty="0" smtClean="0">
                <a:solidFill>
                  <a:schemeClr val="tx1"/>
                </a:solidFill>
              </a:rPr>
              <a:t>3</a:t>
            </a:r>
            <a:endParaRPr lang="en-US" b="1" dirty="0" smtClean="0">
              <a:solidFill>
                <a:schemeClr val="tx1"/>
              </a:solidFill>
            </a:endParaRPr>
          </a:p>
          <a:p>
            <a:pPr algn="ctr"/>
            <a:endParaRPr lang="en-US" b="1" dirty="0">
              <a:solidFill>
                <a:schemeClr val="tx1"/>
              </a:solidFill>
            </a:endParaRPr>
          </a:p>
          <a:p>
            <a:pPr algn="ctr"/>
            <a:r>
              <a:rPr lang="en-US" b="1" dirty="0" err="1" smtClean="0">
                <a:solidFill>
                  <a:schemeClr val="tx1"/>
                </a:solidFill>
              </a:rPr>
              <a:t>subroutineA</a:t>
            </a:r>
            <a:endParaRPr lang="en-US" b="1" dirty="0">
              <a:solidFill>
                <a:schemeClr val="tx1"/>
              </a:solidFill>
            </a:endParaRPr>
          </a:p>
        </p:txBody>
      </p:sp>
      <p:sp>
        <p:nvSpPr>
          <p:cNvPr id="50" name="Rectangle 49"/>
          <p:cNvSpPr/>
          <p:nvPr/>
        </p:nvSpPr>
        <p:spPr>
          <a:xfrm>
            <a:off x="5340100" y="2449675"/>
            <a:ext cx="2880375" cy="120975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dirty="0" smtClean="0"/>
              <a:t>subroutine A</a:t>
            </a:r>
          </a:p>
          <a:p>
            <a:r>
              <a:rPr lang="en-US" dirty="0" smtClean="0"/>
              <a:t>…</a:t>
            </a:r>
          </a:p>
          <a:p>
            <a:r>
              <a:rPr lang="en-US" dirty="0" smtClean="0"/>
              <a:t>modify </a:t>
            </a:r>
            <a:r>
              <a:rPr lang="en-US" dirty="0" err="1" smtClean="0"/>
              <a:t>memloc</a:t>
            </a:r>
            <a:r>
              <a:rPr lang="en-US" dirty="0" smtClean="0"/>
              <a:t> 0xae03450</a:t>
            </a:r>
            <a:endParaRPr lang="en-US" dirty="0"/>
          </a:p>
        </p:txBody>
      </p:sp>
      <p:sp>
        <p:nvSpPr>
          <p:cNvPr id="51" name="Rectangle 50"/>
          <p:cNvSpPr/>
          <p:nvPr/>
        </p:nvSpPr>
        <p:spPr>
          <a:xfrm>
            <a:off x="5685745" y="1950410"/>
            <a:ext cx="2880375" cy="120975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dirty="0" smtClean="0"/>
              <a:t>subroutine A</a:t>
            </a:r>
          </a:p>
          <a:p>
            <a:r>
              <a:rPr lang="en-US" dirty="0" smtClean="0"/>
              <a:t>…</a:t>
            </a:r>
          </a:p>
          <a:p>
            <a:r>
              <a:rPr lang="en-US" dirty="0" smtClean="0"/>
              <a:t>modify </a:t>
            </a:r>
            <a:r>
              <a:rPr lang="en-US" dirty="0" err="1" smtClean="0"/>
              <a:t>memloc</a:t>
            </a:r>
            <a:r>
              <a:rPr lang="en-US" dirty="0" smtClean="0"/>
              <a:t> 0xae03450</a:t>
            </a:r>
            <a:endParaRPr lang="en-US" dirty="0"/>
          </a:p>
        </p:txBody>
      </p:sp>
      <p:sp>
        <p:nvSpPr>
          <p:cNvPr id="52" name="Rectangle 51"/>
          <p:cNvSpPr/>
          <p:nvPr/>
        </p:nvSpPr>
        <p:spPr>
          <a:xfrm>
            <a:off x="6102736" y="1431945"/>
            <a:ext cx="2810834" cy="120975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dirty="0" smtClean="0"/>
              <a:t>subroutine A</a:t>
            </a:r>
          </a:p>
          <a:p>
            <a:r>
              <a:rPr lang="en-US" dirty="0" smtClean="0"/>
              <a:t>…</a:t>
            </a:r>
          </a:p>
          <a:p>
            <a:r>
              <a:rPr lang="en-US" dirty="0" smtClean="0"/>
              <a:t>modify </a:t>
            </a:r>
            <a:r>
              <a:rPr lang="en-US" dirty="0" err="1" smtClean="0"/>
              <a:t>memloc</a:t>
            </a:r>
            <a:r>
              <a:rPr lang="en-US" dirty="0" smtClean="0"/>
              <a:t> 0xae03450</a:t>
            </a:r>
            <a:endParaRPr lang="en-US" dirty="0"/>
          </a:p>
        </p:txBody>
      </p:sp>
      <p:sp>
        <p:nvSpPr>
          <p:cNvPr id="53" name="Rectangle 52"/>
          <p:cNvSpPr/>
          <p:nvPr/>
        </p:nvSpPr>
        <p:spPr>
          <a:xfrm>
            <a:off x="5340100" y="3985875"/>
            <a:ext cx="2732219" cy="120975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dirty="0" smtClean="0">
                <a:solidFill>
                  <a:schemeClr val="tx1"/>
                </a:solidFill>
              </a:rPr>
              <a:t>0x00000</a:t>
            </a:r>
          </a:p>
          <a:p>
            <a:r>
              <a:rPr lang="en-US" dirty="0" smtClean="0">
                <a:solidFill>
                  <a:schemeClr val="tx1"/>
                </a:solidFill>
              </a:rPr>
              <a:t>…</a:t>
            </a:r>
          </a:p>
          <a:p>
            <a:r>
              <a:rPr lang="en-US" dirty="0" smtClean="0">
                <a:solidFill>
                  <a:schemeClr val="tx1"/>
                </a:solidFill>
              </a:rPr>
              <a:t>0xae0350</a:t>
            </a:r>
          </a:p>
          <a:p>
            <a:r>
              <a:rPr lang="en-US" dirty="0" smtClean="0">
                <a:solidFill>
                  <a:schemeClr val="tx1"/>
                </a:solidFill>
              </a:rPr>
              <a:t>…</a:t>
            </a:r>
            <a:endParaRPr lang="en-US" dirty="0">
              <a:solidFill>
                <a:schemeClr val="tx1"/>
              </a:solidFill>
            </a:endParaRPr>
          </a:p>
        </p:txBody>
      </p:sp>
      <p:cxnSp>
        <p:nvCxnSpPr>
          <p:cNvPr id="55" name="Elbow Connector 54"/>
          <p:cNvCxnSpPr>
            <a:stCxn id="49" idx="0"/>
            <a:endCxn id="50" idx="1"/>
          </p:cNvCxnSpPr>
          <p:nvPr/>
        </p:nvCxnSpPr>
        <p:spPr>
          <a:xfrm rot="16200000" flipH="1">
            <a:off x="4423180" y="2137633"/>
            <a:ext cx="835310" cy="998530"/>
          </a:xfrm>
          <a:prstGeom prst="bentConnector4">
            <a:avLst>
              <a:gd name="adj1" fmla="val -27367"/>
              <a:gd name="adj2" fmla="val 86538"/>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8" idx="0"/>
            <a:endCxn id="51" idx="1"/>
          </p:cNvCxnSpPr>
          <p:nvPr/>
        </p:nvCxnSpPr>
        <p:spPr>
          <a:xfrm rot="16200000" flipH="1">
            <a:off x="4097787" y="967331"/>
            <a:ext cx="336043" cy="2839871"/>
          </a:xfrm>
          <a:prstGeom prst="bentConnector4">
            <a:avLst>
              <a:gd name="adj1" fmla="val -178248"/>
              <a:gd name="adj2" fmla="val 90155"/>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52" idx="1"/>
          </p:cNvCxnSpPr>
          <p:nvPr/>
        </p:nvCxnSpPr>
        <p:spPr>
          <a:xfrm rot="16200000" flipH="1">
            <a:off x="5447783" y="1381869"/>
            <a:ext cx="739297" cy="570609"/>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7" idx="0"/>
          </p:cNvCxnSpPr>
          <p:nvPr/>
        </p:nvCxnSpPr>
        <p:spPr>
          <a:xfrm rot="5400000" flipH="1" flipV="1">
            <a:off x="2959164" y="-353718"/>
            <a:ext cx="921719" cy="4224207"/>
          </a:xfrm>
          <a:prstGeom prst="bentConnector2">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024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Busy-waiting construct</a:t>
            </a:r>
            <a:endParaRPr lang="en-US" dirty="0"/>
          </a:p>
        </p:txBody>
      </p:sp>
      <p:sp>
        <p:nvSpPr>
          <p:cNvPr id="6" name="TextBox 5"/>
          <p:cNvSpPr txBox="1"/>
          <p:nvPr/>
        </p:nvSpPr>
        <p:spPr>
          <a:xfrm>
            <a:off x="462665" y="971080"/>
            <a:ext cx="6700552" cy="430887"/>
          </a:xfrm>
          <a:prstGeom prst="rect">
            <a:avLst/>
          </a:prstGeom>
          <a:noFill/>
        </p:spPr>
        <p:txBody>
          <a:bodyPr wrap="none" rtlCol="0">
            <a:spAutoFit/>
          </a:bodyPr>
          <a:lstStyle/>
          <a:p>
            <a:r>
              <a:rPr lang="en-US" sz="2200" b="1" dirty="0" smtClean="0">
                <a:solidFill>
                  <a:srgbClr val="FF0000"/>
                </a:solidFill>
              </a:rPr>
              <a:t>Method 1</a:t>
            </a:r>
            <a:r>
              <a:rPr lang="en-US" sz="2200" dirty="0" smtClean="0"/>
              <a:t>: use (shared) flag to protect the critical section</a:t>
            </a:r>
          </a:p>
        </p:txBody>
      </p:sp>
      <p:grpSp>
        <p:nvGrpSpPr>
          <p:cNvPr id="4" name="Group 3"/>
          <p:cNvGrpSpPr/>
          <p:nvPr/>
        </p:nvGrpSpPr>
        <p:grpSpPr>
          <a:xfrm>
            <a:off x="2267700" y="1470345"/>
            <a:ext cx="4954245" cy="1530419"/>
            <a:chOff x="4945119" y="1375630"/>
            <a:chExt cx="3760972" cy="1530419"/>
          </a:xfrm>
        </p:grpSpPr>
        <p:sp>
          <p:nvSpPr>
            <p:cNvPr id="5" name="TextBox 4"/>
            <p:cNvSpPr txBox="1"/>
            <p:nvPr/>
          </p:nvSpPr>
          <p:spPr>
            <a:xfrm>
              <a:off x="4945119" y="1705720"/>
              <a:ext cx="3760972" cy="1200329"/>
            </a:xfrm>
            <a:prstGeom prst="rect">
              <a:avLst/>
            </a:prstGeom>
            <a:solidFill>
              <a:schemeClr val="bg1">
                <a:lumMod val="85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y = </a:t>
              </a:r>
              <a:r>
                <a:rPr lang="en-US" dirty="0" err="1" smtClean="0">
                  <a:latin typeface="Courier New" pitchFamily="49" charset="0"/>
                  <a:cs typeface="Courier New" pitchFamily="49" charset="0"/>
                </a:rPr>
                <a:t>local_compute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r>
                <a:rPr lang="en-US" b="1" dirty="0" smtClean="0">
                  <a:latin typeface="Courier New" pitchFamily="49" charset="0"/>
                  <a:cs typeface="Courier New" pitchFamily="49" charset="0"/>
                </a:rPr>
                <a:t>while </a:t>
              </a:r>
              <a:r>
                <a:rPr lang="en-US" dirty="0" smtClean="0">
                  <a:latin typeface="Courier New" pitchFamily="49" charset="0"/>
                  <a:cs typeface="Courier New" pitchFamily="49" charset="0"/>
                </a:rPr>
                <a:t>(flag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a:p>
              <a:r>
                <a:rPr lang="en-US" dirty="0" smtClean="0">
                  <a:latin typeface="Courier New" pitchFamily="49" charset="0"/>
                  <a:cs typeface="Courier New" pitchFamily="49" charset="0"/>
                </a:rPr>
                <a:t>x = x + y;</a:t>
              </a:r>
            </a:p>
            <a:p>
              <a:r>
                <a:rPr lang="en-US" dirty="0" smtClean="0">
                  <a:latin typeface="Courier New" pitchFamily="49" charset="0"/>
                  <a:cs typeface="Courier New" pitchFamily="49" charset="0"/>
                </a:rPr>
                <a:t>flag++;</a:t>
              </a:r>
            </a:p>
          </p:txBody>
        </p:sp>
        <p:sp>
          <p:nvSpPr>
            <p:cNvPr id="7" name="TextBox 6"/>
            <p:cNvSpPr txBox="1"/>
            <p:nvPr/>
          </p:nvSpPr>
          <p:spPr>
            <a:xfrm>
              <a:off x="5800960" y="1375630"/>
              <a:ext cx="1651474" cy="369332"/>
            </a:xfrm>
            <a:prstGeom prst="rect">
              <a:avLst/>
            </a:prstGeom>
            <a:noFill/>
          </p:spPr>
          <p:txBody>
            <a:bodyPr wrap="square" rtlCol="0">
              <a:spAutoFit/>
            </a:bodyPr>
            <a:lstStyle/>
            <a:p>
              <a:endParaRPr lang="en-US" b="1" dirty="0">
                <a:solidFill>
                  <a:srgbClr val="002060"/>
                </a:solidFill>
              </a:endParaRPr>
            </a:p>
          </p:txBody>
        </p:sp>
      </p:grpSp>
      <p:sp>
        <p:nvSpPr>
          <p:cNvPr id="3" name="TextBox 2"/>
          <p:cNvSpPr txBox="1"/>
          <p:nvPr/>
        </p:nvSpPr>
        <p:spPr>
          <a:xfrm>
            <a:off x="2075675" y="1355130"/>
            <a:ext cx="5360827" cy="430887"/>
          </a:xfrm>
          <a:prstGeom prst="rect">
            <a:avLst/>
          </a:prstGeom>
          <a:noFill/>
        </p:spPr>
        <p:txBody>
          <a:bodyPr wrap="none" rtlCol="0">
            <a:spAutoFit/>
          </a:bodyPr>
          <a:lstStyle/>
          <a:p>
            <a:r>
              <a:rPr lang="en-US" sz="2200" dirty="0" smtClean="0">
                <a:solidFill>
                  <a:schemeClr val="tx1">
                    <a:lumMod val="50000"/>
                    <a:lumOff val="50000"/>
                  </a:schemeClr>
                </a:solidFill>
              </a:rPr>
              <a:t>// assume y = 0 is initialized by master thread</a:t>
            </a:r>
          </a:p>
        </p:txBody>
      </p:sp>
      <p:sp>
        <p:nvSpPr>
          <p:cNvPr id="8" name="TextBox 7"/>
          <p:cNvSpPr txBox="1"/>
          <p:nvPr/>
        </p:nvSpPr>
        <p:spPr>
          <a:xfrm>
            <a:off x="649225" y="3044950"/>
            <a:ext cx="7955300" cy="2800767"/>
          </a:xfrm>
          <a:prstGeom prst="rect">
            <a:avLst/>
          </a:prstGeom>
          <a:noFill/>
        </p:spPr>
        <p:txBody>
          <a:bodyPr wrap="square" rtlCol="0">
            <a:spAutoFit/>
          </a:bodyPr>
          <a:lstStyle/>
          <a:p>
            <a:pPr marL="342900" indent="-342900">
              <a:buFont typeface="Arial" pitchFamily="34" charset="0"/>
              <a:buChar char="•"/>
            </a:pPr>
            <a:r>
              <a:rPr lang="en-US" sz="2200" dirty="0" smtClean="0"/>
              <a:t>Thread with ID = 1 </a:t>
            </a:r>
            <a:r>
              <a:rPr lang="en-US" sz="2200" b="1" dirty="0" smtClean="0">
                <a:solidFill>
                  <a:srgbClr val="002060"/>
                </a:solidFill>
              </a:rPr>
              <a:t>cannot enter</a:t>
            </a:r>
            <a:r>
              <a:rPr lang="en-US" sz="2200" dirty="0" smtClean="0"/>
              <a:t> critical section until thread with ID = 0 has incremented flag to value 1, and so on …</a:t>
            </a:r>
          </a:p>
          <a:p>
            <a:pPr marL="342900" indent="-342900">
              <a:buFont typeface="Arial" pitchFamily="34" charset="0"/>
              <a:buChar char="•"/>
            </a:pPr>
            <a:r>
              <a:rPr lang="en-US" sz="2200" dirty="0" smtClean="0"/>
              <a:t>Thread will enter critical section in ID order</a:t>
            </a:r>
          </a:p>
          <a:p>
            <a:pPr marL="342900" indent="-342900">
              <a:buFont typeface="Arial" pitchFamily="34" charset="0"/>
              <a:buChar char="•"/>
            </a:pPr>
            <a:r>
              <a:rPr lang="en-US" sz="2200" b="1" dirty="0" smtClean="0">
                <a:solidFill>
                  <a:srgbClr val="FF0000"/>
                </a:solidFill>
              </a:rPr>
              <a:t>Busy-waiting</a:t>
            </a:r>
            <a:r>
              <a:rPr lang="en-US" sz="2200" dirty="0" smtClean="0"/>
              <a:t> construct: repeatedly check condition (while doing nothing useful)</a:t>
            </a:r>
          </a:p>
          <a:p>
            <a:pPr marL="342900" indent="-342900">
              <a:buFont typeface="Arial" pitchFamily="34" charset="0"/>
              <a:buChar char="•"/>
            </a:pPr>
            <a:r>
              <a:rPr lang="en-US" sz="2200" b="1" dirty="0" smtClean="0">
                <a:solidFill>
                  <a:srgbClr val="FF0000"/>
                </a:solidFill>
              </a:rPr>
              <a:t>Dangerous</a:t>
            </a:r>
            <a:r>
              <a:rPr lang="en-US" sz="2200" dirty="0" smtClean="0"/>
              <a:t>: compiler might change order of non-dependent instructions</a:t>
            </a:r>
          </a:p>
          <a:p>
            <a:pPr marL="342900" indent="-342900">
              <a:buFont typeface="Arial" pitchFamily="34" charset="0"/>
              <a:buChar char="•"/>
            </a:pPr>
            <a:endParaRPr lang="en-US" sz="2200" dirty="0" smtClean="0"/>
          </a:p>
        </p:txBody>
      </p:sp>
      <p:sp>
        <p:nvSpPr>
          <p:cNvPr id="9" name="Oval 8"/>
          <p:cNvSpPr/>
          <p:nvPr/>
        </p:nvSpPr>
        <p:spPr>
          <a:xfrm>
            <a:off x="5647340" y="2117449"/>
            <a:ext cx="384050" cy="3456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77770" y="2493067"/>
            <a:ext cx="1728225" cy="430887"/>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mind the “ ; ”</a:t>
            </a:r>
            <a:endParaRPr lang="en-US" sz="2200" dirty="0">
              <a:cs typeface="Courier New" pitchFamily="49" charset="0"/>
            </a:endParaRPr>
          </a:p>
        </p:txBody>
      </p:sp>
      <p:sp>
        <p:nvSpPr>
          <p:cNvPr id="13" name="TextBox 12"/>
          <p:cNvSpPr txBox="1"/>
          <p:nvPr/>
        </p:nvSpPr>
        <p:spPr>
          <a:xfrm>
            <a:off x="1653220" y="5533168"/>
            <a:ext cx="4954245" cy="1200329"/>
          </a:xfrm>
          <a:prstGeom prst="rect">
            <a:avLst/>
          </a:prstGeom>
          <a:solidFill>
            <a:schemeClr val="bg1">
              <a:lumMod val="85000"/>
            </a:schemeClr>
          </a:solidFill>
          <a:ln w="19050">
            <a:solidFill>
              <a:schemeClr val="tx1"/>
            </a:solidFill>
          </a:ln>
        </p:spPr>
        <p:txBody>
          <a:bodyPr wrap="square" rtlCol="0">
            <a:spAutoFit/>
          </a:bodyPr>
          <a:lstStyle/>
          <a:p>
            <a:r>
              <a:rPr lang="en-US" dirty="0" smtClean="0">
                <a:latin typeface="Courier New" pitchFamily="49" charset="0"/>
                <a:cs typeface="Courier New" pitchFamily="49" charset="0"/>
              </a:rPr>
              <a:t>y = </a:t>
            </a:r>
            <a:r>
              <a:rPr lang="en-US" dirty="0" err="1" smtClean="0">
                <a:latin typeface="Courier New" pitchFamily="49" charset="0"/>
                <a:cs typeface="Courier New" pitchFamily="49" charset="0"/>
              </a:rPr>
              <a:t>local_compute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x = x + y;</a:t>
            </a:r>
          </a:p>
          <a:p>
            <a:r>
              <a:rPr lang="en-US" b="1" dirty="0">
                <a:latin typeface="Courier New" pitchFamily="49" charset="0"/>
                <a:cs typeface="Courier New" pitchFamily="49" charset="0"/>
              </a:rPr>
              <a:t>while </a:t>
            </a:r>
            <a:r>
              <a:rPr lang="en-US" dirty="0">
                <a:latin typeface="Courier New" pitchFamily="49" charset="0"/>
                <a:cs typeface="Courier New" pitchFamily="49" charset="0"/>
              </a:rPr>
              <a:t>(flag != </a:t>
            </a:r>
            <a:r>
              <a:rPr lang="en-US" dirty="0" err="1">
                <a:latin typeface="Courier New" pitchFamily="49" charset="0"/>
                <a:cs typeface="Courier New" pitchFamily="49" charset="0"/>
              </a:rPr>
              <a:t>threadID</a:t>
            </a:r>
            <a:r>
              <a:rPr lang="en-US" dirty="0">
                <a:latin typeface="Courier New" pitchFamily="49" charset="0"/>
                <a:cs typeface="Courier New" pitchFamily="49" charset="0"/>
              </a:rPr>
              <a:t>)</a:t>
            </a:r>
            <a:r>
              <a:rPr lang="en-US" b="1" dirty="0">
                <a:latin typeface="Courier New" pitchFamily="49" charset="0"/>
                <a:cs typeface="Courier New" pitchFamily="49" charset="0"/>
              </a:rPr>
              <a:t> ;</a:t>
            </a:r>
          </a:p>
          <a:p>
            <a:r>
              <a:rPr lang="en-US" dirty="0" smtClean="0">
                <a:latin typeface="Courier New" pitchFamily="49" charset="0"/>
                <a:cs typeface="Courier New" pitchFamily="49" charset="0"/>
              </a:rPr>
              <a:t>flag++;</a:t>
            </a:r>
          </a:p>
        </p:txBody>
      </p:sp>
      <p:sp>
        <p:nvSpPr>
          <p:cNvPr id="18" name="TextBox 17"/>
          <p:cNvSpPr txBox="1"/>
          <p:nvPr/>
        </p:nvSpPr>
        <p:spPr>
          <a:xfrm>
            <a:off x="5823175" y="5662239"/>
            <a:ext cx="2305421" cy="1107996"/>
          </a:xfrm>
          <a:prstGeom prst="rect">
            <a:avLst/>
          </a:prstGeom>
          <a:solidFill>
            <a:schemeClr val="bg1"/>
          </a:solidFill>
          <a:ln w="19050">
            <a:solidFill>
              <a:schemeClr val="tx1"/>
            </a:solidFill>
          </a:ln>
        </p:spPr>
        <p:txBody>
          <a:bodyPr wrap="square" rtlCol="0">
            <a:spAutoFit/>
          </a:bodyPr>
          <a:lstStyle/>
          <a:p>
            <a:pPr algn="ctr"/>
            <a:r>
              <a:rPr lang="en-US" sz="2200" dirty="0" smtClean="0">
                <a:cs typeface="Courier New" pitchFamily="49" charset="0"/>
              </a:rPr>
              <a:t>compiler might generate this</a:t>
            </a:r>
          </a:p>
          <a:p>
            <a:pPr algn="ctr"/>
            <a:r>
              <a:rPr lang="en-US" sz="2200" dirty="0" smtClean="0">
                <a:cs typeface="Courier New" pitchFamily="49" charset="0"/>
              </a:rPr>
              <a:t>“equivalent” code</a:t>
            </a:r>
            <a:endParaRPr lang="en-US" sz="2200" dirty="0">
              <a:cs typeface="Courier New" pitchFamily="49" charset="0"/>
            </a:endParaRPr>
          </a:p>
        </p:txBody>
      </p:sp>
      <p:sp>
        <p:nvSpPr>
          <p:cNvPr id="26" name="Arc 25"/>
          <p:cNvSpPr/>
          <p:nvPr/>
        </p:nvSpPr>
        <p:spPr>
          <a:xfrm rot="16200000">
            <a:off x="1250286" y="5744395"/>
            <a:ext cx="290770" cy="777874"/>
          </a:xfrm>
          <a:prstGeom prst="arc">
            <a:avLst>
              <a:gd name="adj1" fmla="val 10603255"/>
              <a:gd name="adj2" fmla="val 881092"/>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quot;No&quot; Symbol 26"/>
          <p:cNvSpPr/>
          <p:nvPr/>
        </p:nvSpPr>
        <p:spPr>
          <a:xfrm>
            <a:off x="2488572" y="1563483"/>
            <a:ext cx="4186145" cy="383808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677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8"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Mutexes</a:t>
            </a:r>
            <a:endParaRPr lang="en-US" dirty="0"/>
          </a:p>
        </p:txBody>
      </p:sp>
      <p:sp>
        <p:nvSpPr>
          <p:cNvPr id="6" name="TextBox 5"/>
          <p:cNvSpPr txBox="1"/>
          <p:nvPr/>
        </p:nvSpPr>
        <p:spPr>
          <a:xfrm>
            <a:off x="462665" y="817460"/>
            <a:ext cx="7288727" cy="1785104"/>
          </a:xfrm>
          <a:prstGeom prst="rect">
            <a:avLst/>
          </a:prstGeom>
          <a:noFill/>
        </p:spPr>
        <p:txBody>
          <a:bodyPr wrap="none" rtlCol="0">
            <a:spAutoFit/>
          </a:bodyPr>
          <a:lstStyle/>
          <a:p>
            <a:r>
              <a:rPr lang="en-US" sz="2200" b="1" dirty="0" smtClean="0">
                <a:solidFill>
                  <a:srgbClr val="FF0000"/>
                </a:solidFill>
              </a:rPr>
              <a:t>Method 2</a:t>
            </a:r>
            <a:r>
              <a:rPr lang="en-US" sz="2200" dirty="0" smtClean="0"/>
              <a:t>: use </a:t>
            </a:r>
            <a:r>
              <a:rPr lang="en-US" sz="2200" dirty="0" err="1" smtClean="0"/>
              <a:t>Pthreads</a:t>
            </a:r>
            <a:r>
              <a:rPr lang="en-US" sz="2200" dirty="0" smtClean="0"/>
              <a:t> </a:t>
            </a:r>
            <a:r>
              <a:rPr lang="en-US" sz="2200" b="1" dirty="0" err="1" smtClean="0">
                <a:solidFill>
                  <a:srgbClr val="FF0000"/>
                </a:solidFill>
              </a:rPr>
              <a:t>mutex</a:t>
            </a:r>
            <a:r>
              <a:rPr lang="en-US" sz="2200" dirty="0" smtClean="0">
                <a:solidFill>
                  <a:srgbClr val="FF0000"/>
                </a:solidFill>
              </a:rPr>
              <a:t> </a:t>
            </a:r>
            <a:r>
              <a:rPr lang="en-US" sz="2200" dirty="0" smtClean="0"/>
              <a:t>concept</a:t>
            </a:r>
          </a:p>
          <a:p>
            <a:pPr marL="800100" lvl="1" indent="-342900">
              <a:buFont typeface="Arial" pitchFamily="34" charset="0"/>
              <a:buChar char="•"/>
            </a:pPr>
            <a:r>
              <a:rPr lang="en-US" sz="2200" dirty="0" err="1" smtClean="0"/>
              <a:t>Mutex</a:t>
            </a:r>
            <a:r>
              <a:rPr lang="en-US" sz="2200" dirty="0" smtClean="0"/>
              <a:t> = “mutual exclusion”, can be </a:t>
            </a:r>
            <a:r>
              <a:rPr lang="en-US" sz="2200" b="1" dirty="0" smtClean="0">
                <a:solidFill>
                  <a:srgbClr val="002060"/>
                </a:solidFill>
              </a:rPr>
              <a:t>locked</a:t>
            </a:r>
            <a:r>
              <a:rPr lang="en-US" sz="2200" dirty="0" smtClean="0"/>
              <a:t> or </a:t>
            </a:r>
            <a:r>
              <a:rPr lang="en-US" sz="2200" b="1" dirty="0" smtClean="0">
                <a:solidFill>
                  <a:srgbClr val="002060"/>
                </a:solidFill>
              </a:rPr>
              <a:t>unlocked</a:t>
            </a:r>
          </a:p>
          <a:p>
            <a:pPr marL="800100" lvl="1" indent="-342900">
              <a:buFont typeface="Arial" pitchFamily="34" charset="0"/>
              <a:buChar char="•"/>
            </a:pPr>
            <a:r>
              <a:rPr lang="en-US" sz="2200" dirty="0" smtClean="0"/>
              <a:t>Only a </a:t>
            </a:r>
            <a:r>
              <a:rPr lang="en-US" sz="2200" b="1" dirty="0" smtClean="0">
                <a:solidFill>
                  <a:srgbClr val="002060"/>
                </a:solidFill>
              </a:rPr>
              <a:t>single thread</a:t>
            </a:r>
            <a:r>
              <a:rPr lang="en-US" sz="2200" dirty="0" smtClean="0"/>
              <a:t> can acquire a lock on a </a:t>
            </a:r>
            <a:r>
              <a:rPr lang="en-US" sz="2200" dirty="0" err="1" smtClean="0"/>
              <a:t>mutex</a:t>
            </a:r>
            <a:endParaRPr lang="en-US" sz="2200" dirty="0" smtClean="0"/>
          </a:p>
          <a:p>
            <a:pPr marL="800100" lvl="1" indent="-342900">
              <a:buFont typeface="Arial" pitchFamily="34" charset="0"/>
              <a:buChar char="•"/>
            </a:pPr>
            <a:r>
              <a:rPr lang="en-US" sz="2200" dirty="0" err="1" smtClean="0"/>
              <a:t>Mutex</a:t>
            </a:r>
            <a:r>
              <a:rPr lang="en-US" sz="2200" dirty="0" smtClean="0"/>
              <a:t> </a:t>
            </a:r>
            <a:r>
              <a:rPr lang="en-US" sz="2200" b="1" dirty="0" smtClean="0">
                <a:solidFill>
                  <a:srgbClr val="002060"/>
                </a:solidFill>
              </a:rPr>
              <a:t>can only be unlock </a:t>
            </a:r>
            <a:r>
              <a:rPr lang="en-US" sz="2200" dirty="0" smtClean="0"/>
              <a:t>by thread that </a:t>
            </a:r>
            <a:r>
              <a:rPr lang="en-US" sz="2200" b="1" dirty="0" smtClean="0">
                <a:solidFill>
                  <a:srgbClr val="002060"/>
                </a:solidFill>
              </a:rPr>
              <a:t>holds the lock</a:t>
            </a:r>
          </a:p>
          <a:p>
            <a:pPr marL="800100" lvl="1" indent="-342900">
              <a:buFont typeface="Arial" pitchFamily="34" charset="0"/>
              <a:buChar char="•"/>
            </a:pPr>
            <a:r>
              <a:rPr lang="en-US" sz="2200" dirty="0" smtClean="0"/>
              <a:t>Used to </a:t>
            </a:r>
            <a:r>
              <a:rPr lang="en-US" sz="2200" b="1" dirty="0" smtClean="0">
                <a:solidFill>
                  <a:srgbClr val="002060"/>
                </a:solidFill>
              </a:rPr>
              <a:t>protect critical sections</a:t>
            </a:r>
            <a:r>
              <a:rPr lang="en-US" sz="2200" dirty="0" smtClean="0"/>
              <a:t> in code</a:t>
            </a:r>
          </a:p>
        </p:txBody>
      </p:sp>
      <p:sp>
        <p:nvSpPr>
          <p:cNvPr id="15" name="Content Placeholder 2"/>
          <p:cNvSpPr>
            <a:spLocks noGrp="1"/>
          </p:cNvSpPr>
          <p:nvPr>
            <p:ph idx="1"/>
          </p:nvPr>
        </p:nvSpPr>
        <p:spPr>
          <a:xfrm>
            <a:off x="193830" y="2737710"/>
            <a:ext cx="8840420" cy="3936370"/>
          </a:xfrm>
          <a:ln w="25400">
            <a:solidFill>
              <a:schemeClr val="tx1"/>
            </a:solidFill>
          </a:ln>
        </p:spPr>
        <p:txBody>
          <a:bodyPr>
            <a:normAutofit/>
          </a:bodyPr>
          <a:lstStyle/>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pthread_mutex_init</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pthread_mutex_t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mutex</a:t>
            </a:r>
            <a:r>
              <a:rPr lang="en-US" sz="1900" b="1" dirty="0" smtClean="0">
                <a:solidFill>
                  <a:srgbClr val="002060"/>
                </a:solidFill>
                <a:latin typeface="Courier New" pitchFamily="49" charset="0"/>
                <a:cs typeface="Courier New" pitchFamily="49" charset="0"/>
              </a:rPr>
              <a:t>, </a:t>
            </a:r>
          </a:p>
          <a:p>
            <a:pPr marL="0" indent="0">
              <a:buNone/>
            </a:pPr>
            <a:r>
              <a:rPr lang="en-US" sz="1900" b="1" dirty="0">
                <a:solidFill>
                  <a:srgbClr val="002060"/>
                </a:solidFill>
                <a:latin typeface="Courier New" pitchFamily="49" charset="0"/>
                <a:cs typeface="Courier New" pitchFamily="49" charset="0"/>
              </a:rPr>
              <a:t> </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const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pthread_mutexattr_t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attr</a:t>
            </a:r>
            <a:r>
              <a:rPr lang="en-US" sz="1900" b="1" dirty="0" smtClean="0">
                <a:solidFill>
                  <a:srgbClr val="002060"/>
                </a:solidFill>
                <a:latin typeface="Courier New" pitchFamily="49" charset="0"/>
                <a:cs typeface="Courier New" pitchFamily="49" charset="0"/>
              </a:rPr>
              <a:t>);</a:t>
            </a:r>
          </a:p>
          <a:p>
            <a:pPr lvl="1"/>
            <a:r>
              <a:rPr lang="en-US" sz="1900" dirty="0" smtClean="0"/>
              <a:t>Used to initialize a </a:t>
            </a:r>
            <a:r>
              <a:rPr lang="en-US" sz="1900" dirty="0" err="1" smtClean="0"/>
              <a:t>mutex</a:t>
            </a:r>
            <a:r>
              <a:rPr lang="en-US" sz="1900" dirty="0" smtClean="0"/>
              <a:t> (call this before using the </a:t>
            </a:r>
            <a:r>
              <a:rPr lang="en-US" sz="1900" dirty="0" err="1" smtClean="0"/>
              <a:t>mutex</a:t>
            </a:r>
            <a:r>
              <a:rPr lang="en-US" sz="1900" dirty="0" smtClean="0"/>
              <a:t>)</a:t>
            </a:r>
          </a:p>
          <a:p>
            <a:pPr lvl="1"/>
            <a:r>
              <a:rPr lang="en-US" sz="1900" dirty="0" err="1" smtClean="0"/>
              <a:t>attr</a:t>
            </a:r>
            <a:r>
              <a:rPr lang="en-US" sz="1900" dirty="0"/>
              <a:t> </a:t>
            </a:r>
            <a:r>
              <a:rPr lang="en-US" sz="1900" dirty="0" smtClean="0"/>
              <a:t>= characteristics of the </a:t>
            </a:r>
            <a:r>
              <a:rPr lang="en-US" sz="1900" dirty="0" err="1" smtClean="0"/>
              <a:t>mutex</a:t>
            </a:r>
            <a:r>
              <a:rPr lang="en-US" sz="1900" dirty="0" smtClean="0"/>
              <a:t> to initialize (input), can be NULL (= default)</a:t>
            </a:r>
          </a:p>
          <a:p>
            <a:r>
              <a:rPr lang="en-US" sz="1900" b="1" dirty="0" smtClean="0">
                <a:solidFill>
                  <a:srgbClr val="002060"/>
                </a:solidFill>
                <a:latin typeface="Courier New" pitchFamily="49" charset="0"/>
                <a:cs typeface="Courier New" pitchFamily="49" charset="0"/>
              </a:rPr>
              <a:t>void </a:t>
            </a:r>
            <a:r>
              <a:rPr lang="en-US" sz="1900" b="1" dirty="0" err="1" smtClean="0">
                <a:solidFill>
                  <a:srgbClr val="FF0000"/>
                </a:solidFill>
                <a:latin typeface="Courier New" pitchFamily="49" charset="0"/>
                <a:cs typeface="Courier New" pitchFamily="49" charset="0"/>
              </a:rPr>
              <a:t>pthread_mutex_destroy</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pthread_mutex_t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mutex</a:t>
            </a:r>
            <a:r>
              <a:rPr lang="en-US" sz="1900" b="1" dirty="0" smtClean="0">
                <a:latin typeface="Courier New" pitchFamily="49" charset="0"/>
                <a:cs typeface="Courier New" pitchFamily="49" charset="0"/>
              </a:rPr>
              <a:t>);</a:t>
            </a:r>
          </a:p>
          <a:p>
            <a:pPr lvl="1"/>
            <a:r>
              <a:rPr lang="en-US" sz="1900" dirty="0" smtClean="0"/>
              <a:t>Destroy a </a:t>
            </a:r>
            <a:r>
              <a:rPr lang="en-US" sz="1900" dirty="0" err="1" smtClean="0"/>
              <a:t>mutex</a:t>
            </a:r>
            <a:r>
              <a:rPr lang="en-US" sz="1900" dirty="0" smtClean="0"/>
              <a:t> (call this when </a:t>
            </a:r>
            <a:r>
              <a:rPr lang="en-US" sz="1900" dirty="0" err="1" smtClean="0"/>
              <a:t>mutex</a:t>
            </a:r>
            <a:r>
              <a:rPr lang="en-US" sz="1900" dirty="0" smtClean="0"/>
              <a:t> will no longer be used)</a:t>
            </a:r>
            <a:endParaRPr lang="en-US" dirty="0" smtClean="0"/>
          </a:p>
          <a:p>
            <a:r>
              <a:rPr lang="en-US" sz="1900" b="1" dirty="0" err="1">
                <a:solidFill>
                  <a:srgbClr val="002060"/>
                </a:solidFill>
                <a:latin typeface="Courier New" pitchFamily="49" charset="0"/>
                <a:cs typeface="Courier New" pitchFamily="49" charset="0"/>
              </a:rPr>
              <a:t>int</a:t>
            </a:r>
            <a:r>
              <a:rPr lang="en-US" sz="1900" b="1" dirty="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pthread_mutex_lock</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pthread_mutex_t</a:t>
            </a:r>
            <a:r>
              <a:rPr lang="en-US" sz="1900" b="1" dirty="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mutex</a:t>
            </a:r>
            <a:r>
              <a:rPr lang="en-US" sz="1900" b="1" dirty="0" smtClean="0">
                <a:solidFill>
                  <a:srgbClr val="002060"/>
                </a:solidFill>
                <a:latin typeface="Courier New" pitchFamily="49" charset="0"/>
                <a:cs typeface="Courier New" pitchFamily="49" charset="0"/>
              </a:rPr>
              <a:t>);</a:t>
            </a:r>
            <a:endParaRPr lang="en-US" sz="1900" b="1" dirty="0">
              <a:solidFill>
                <a:srgbClr val="002060"/>
              </a:solidFill>
              <a:latin typeface="Courier New" pitchFamily="49" charset="0"/>
              <a:cs typeface="Courier New" pitchFamily="49" charset="0"/>
            </a:endParaRPr>
          </a:p>
          <a:p>
            <a:pPr lvl="1"/>
            <a:r>
              <a:rPr lang="en-US" sz="1900" dirty="0" smtClean="0"/>
              <a:t>If </a:t>
            </a:r>
            <a:r>
              <a:rPr lang="en-US" sz="1900" dirty="0" err="1" smtClean="0"/>
              <a:t>mutex</a:t>
            </a:r>
            <a:r>
              <a:rPr lang="en-US" sz="1900" dirty="0" smtClean="0"/>
              <a:t> is unlocked, calling thread gets a lock on the </a:t>
            </a:r>
            <a:r>
              <a:rPr lang="en-US" sz="1900" dirty="0" err="1" smtClean="0"/>
              <a:t>mutex</a:t>
            </a:r>
            <a:r>
              <a:rPr lang="en-US" sz="1900" dirty="0" smtClean="0"/>
              <a:t> and continues; if </a:t>
            </a:r>
            <a:r>
              <a:rPr lang="en-US" sz="1900" dirty="0" err="1" smtClean="0"/>
              <a:t>mutex</a:t>
            </a:r>
            <a:r>
              <a:rPr lang="en-US" sz="1900" dirty="0" smtClean="0"/>
              <a:t> is already locked (by another thread), this function blocks</a:t>
            </a:r>
            <a:endParaRPr lang="en-US" sz="1900" dirty="0"/>
          </a:p>
          <a:p>
            <a:r>
              <a:rPr lang="en-US" sz="1900" b="1" dirty="0">
                <a:solidFill>
                  <a:srgbClr val="002060"/>
                </a:solidFill>
                <a:latin typeface="Courier New" pitchFamily="49" charset="0"/>
                <a:cs typeface="Courier New" pitchFamily="49" charset="0"/>
              </a:rPr>
              <a:t>void </a:t>
            </a:r>
            <a:r>
              <a:rPr lang="en-US" sz="1900" b="1" dirty="0" err="1" smtClean="0">
                <a:solidFill>
                  <a:srgbClr val="FF0000"/>
                </a:solidFill>
                <a:latin typeface="Courier New" pitchFamily="49" charset="0"/>
                <a:cs typeface="Courier New" pitchFamily="49" charset="0"/>
              </a:rPr>
              <a:t>pthread_mutex_unlock</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pthread_mutex_t</a:t>
            </a:r>
            <a:r>
              <a:rPr lang="en-US" sz="1900" b="1" dirty="0">
                <a:solidFill>
                  <a:srgbClr val="002060"/>
                </a:solidFill>
                <a:latin typeface="Courier New" pitchFamily="49" charset="0"/>
                <a:cs typeface="Courier New" pitchFamily="49" charset="0"/>
              </a:rPr>
              <a:t>* </a:t>
            </a:r>
            <a:r>
              <a:rPr lang="en-US" sz="1900" b="1" dirty="0" err="1">
                <a:solidFill>
                  <a:srgbClr val="002060"/>
                </a:solidFill>
                <a:latin typeface="Courier New" pitchFamily="49" charset="0"/>
                <a:cs typeface="Courier New" pitchFamily="49" charset="0"/>
              </a:rPr>
              <a:t>mutex</a:t>
            </a:r>
            <a:r>
              <a:rPr lang="en-US" sz="1900" b="1" dirty="0">
                <a:latin typeface="Courier New" pitchFamily="49" charset="0"/>
                <a:cs typeface="Courier New" pitchFamily="49" charset="0"/>
              </a:rPr>
              <a:t>);</a:t>
            </a:r>
          </a:p>
          <a:p>
            <a:pPr lvl="1"/>
            <a:r>
              <a:rPr lang="en-US" sz="1900" dirty="0" smtClean="0"/>
              <a:t>Unlock the </a:t>
            </a:r>
            <a:r>
              <a:rPr lang="en-US" sz="1900" dirty="0" err="1" smtClean="0"/>
              <a:t>mutex</a:t>
            </a:r>
            <a:r>
              <a:rPr lang="en-US" sz="1900" dirty="0" smtClean="0"/>
              <a:t> (can only be done by a thread that holds a lock on the </a:t>
            </a:r>
            <a:r>
              <a:rPr lang="en-US" sz="1900" dirty="0" err="1" smtClean="0"/>
              <a:t>mutex</a:t>
            </a:r>
            <a:r>
              <a:rPr lang="en-US" sz="1900" dirty="0" smtClean="0"/>
              <a:t>).</a:t>
            </a:r>
            <a:endParaRPr lang="en-US" sz="1900" dirty="0"/>
          </a:p>
          <a:p>
            <a:pPr lvl="1"/>
            <a:endParaRPr lang="en-US" dirty="0" smtClean="0"/>
          </a:p>
        </p:txBody>
      </p:sp>
    </p:spTree>
    <p:extLst>
      <p:ext uri="{BB962C8B-B14F-4D97-AF65-F5344CB8AC3E}">
        <p14:creationId xmlns:p14="http://schemas.microsoft.com/office/powerpoint/2010/main" val="343456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Computation of </a:t>
                </a:r>
                <a14:m>
                  <m:oMath xmlns:m="http://schemas.openxmlformats.org/officeDocument/2006/math">
                    <m:r>
                      <m:rPr>
                        <m:sty m:val="p"/>
                      </m:rPr>
                      <a:rPr lang="el-GR" i="1">
                        <a:latin typeface="Cambria Math"/>
                      </a:rPr>
                      <m:t>π</m:t>
                    </m:r>
                  </m:oMath>
                </a14:m>
                <a:r>
                  <a:rPr lang="en-US" dirty="0" smtClean="0"/>
                  <a:t> with </a:t>
                </a:r>
                <a:r>
                  <a:rPr lang="en-US" dirty="0" err="1" smtClean="0"/>
                  <a:t>mutexes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6667" b="-27619"/>
                </a:stretch>
              </a:blipFill>
            </p:spPr>
            <p:txBody>
              <a:bodyPr/>
              <a:lstStyle/>
              <a:p>
                <a:r>
                  <a:rPr lang="en-US">
                    <a:noFill/>
                  </a:rPr>
                  <a:t> </a:t>
                </a:r>
              </a:p>
            </p:txBody>
          </p:sp>
        </mc:Fallback>
      </mc:AlternateContent>
      <p:grpSp>
        <p:nvGrpSpPr>
          <p:cNvPr id="3" name="Group 2"/>
          <p:cNvGrpSpPr/>
          <p:nvPr/>
        </p:nvGrpSpPr>
        <p:grpSpPr>
          <a:xfrm>
            <a:off x="457200" y="1102444"/>
            <a:ext cx="8274125" cy="5308232"/>
            <a:chOff x="4945119" y="1375630"/>
            <a:chExt cx="3772477" cy="2352504"/>
          </a:xfrm>
        </p:grpSpPr>
        <p:sp>
          <p:nvSpPr>
            <p:cNvPr id="98" name="TextBox 97"/>
            <p:cNvSpPr txBox="1"/>
            <p:nvPr/>
          </p:nvSpPr>
          <p:spPr>
            <a:xfrm>
              <a:off x="4945119" y="1723047"/>
              <a:ext cx="3760972" cy="2005087"/>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piThreaded</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arg</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start = </a:t>
              </a:r>
              <a:r>
                <a:rPr lang="en-US" dirty="0" err="1" smtClean="0">
                  <a:latin typeface="Courier New" pitchFamily="49" charset="0"/>
                  <a:cs typeface="Courier New" pitchFamily="49" charset="0"/>
                </a:rPr>
                <a:t>threadID</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end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+ 1)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double</a:t>
              </a:r>
              <a:r>
                <a:rPr lang="en-US" dirty="0" smtClean="0">
                  <a:latin typeface="Courier New" pitchFamily="49" charset="0"/>
                  <a:cs typeface="Courier New" pitchFamily="49" charset="0"/>
                </a:rPr>
                <a:t> factor = (start % 2 == 0) ? 1 : -1;</a:t>
              </a:r>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pthread_mutex_lock</a:t>
              </a:r>
              <a:r>
                <a:rPr lang="en-US" dirty="0" smtClean="0">
                  <a:latin typeface="Courier New" pitchFamily="49" charset="0"/>
                  <a:cs typeface="Courier New" pitchFamily="49" charset="0"/>
                </a:rPr>
                <a:t>(&amp;</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sum += factor/(2*i+1.0);</a:t>
              </a:r>
            </a:p>
            <a:p>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pthread_mutex_unlock</a:t>
              </a:r>
              <a:r>
                <a:rPr lang="en-US" dirty="0" smtClean="0">
                  <a:latin typeface="Courier New" pitchFamily="49" charset="0"/>
                  <a:cs typeface="Courier New" pitchFamily="49" charset="0"/>
                </a:rPr>
                <a:t>(&amp;</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factor = -factor;</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
          <p:nvSpPr>
            <p:cNvPr id="106" name="TextBox 105"/>
            <p:cNvSpPr txBox="1"/>
            <p:nvPr/>
          </p:nvSpPr>
          <p:spPr>
            <a:xfrm>
              <a:off x="4945119" y="1375630"/>
              <a:ext cx="3772477" cy="190961"/>
            </a:xfrm>
            <a:prstGeom prst="rect">
              <a:avLst/>
            </a:prstGeom>
            <a:noFill/>
          </p:spPr>
          <p:txBody>
            <a:bodyPr wrap="none" rtlCol="0">
              <a:spAutoFit/>
            </a:bodyPr>
            <a:lstStyle/>
            <a:p>
              <a:r>
                <a:rPr lang="en-US" sz="2200" b="1" dirty="0" smtClean="0">
                  <a:solidFill>
                    <a:srgbClr val="002060"/>
                  </a:solidFill>
                </a:rPr>
                <a:t>Multi-threaded code </a:t>
              </a:r>
              <a:r>
                <a:rPr lang="en-US" sz="2200" dirty="0" smtClean="0"/>
                <a:t>(sum, N, </a:t>
              </a:r>
              <a:r>
                <a:rPr lang="en-US" sz="2200" dirty="0" err="1" smtClean="0"/>
                <a:t>numThreads</a:t>
              </a:r>
              <a:r>
                <a:rPr lang="en-US" sz="2200" dirty="0" smtClean="0"/>
                <a:t>, </a:t>
              </a:r>
              <a:r>
                <a:rPr lang="en-US" sz="2200" dirty="0" err="1" smtClean="0"/>
                <a:t>mutex</a:t>
              </a:r>
              <a:r>
                <a:rPr lang="en-US" sz="2200" dirty="0" smtClean="0"/>
                <a:t> are global variables)</a:t>
              </a:r>
              <a:endParaRPr lang="en-US" sz="2200" dirty="0"/>
            </a:p>
          </p:txBody>
        </p:sp>
      </p:grpSp>
      <p:sp>
        <p:nvSpPr>
          <p:cNvPr id="10" name="TextBox 9"/>
          <p:cNvSpPr txBox="1"/>
          <p:nvPr/>
        </p:nvSpPr>
        <p:spPr>
          <a:xfrm>
            <a:off x="5148074" y="5539934"/>
            <a:ext cx="3149211" cy="769441"/>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Code is </a:t>
            </a:r>
            <a:r>
              <a:rPr lang="en-US" sz="2200" b="1" dirty="0" smtClean="0">
                <a:solidFill>
                  <a:srgbClr val="FF0000"/>
                </a:solidFill>
                <a:cs typeface="Courier New" pitchFamily="49" charset="0"/>
              </a:rPr>
              <a:t>thread-</a:t>
            </a:r>
            <a:r>
              <a:rPr lang="en-US" sz="2200" dirty="0" smtClean="0">
                <a:cs typeface="Courier New" pitchFamily="49" charset="0"/>
              </a:rPr>
              <a:t> </a:t>
            </a:r>
            <a:r>
              <a:rPr lang="en-US" sz="2200" b="1" dirty="0" smtClean="0">
                <a:solidFill>
                  <a:srgbClr val="FF0000"/>
                </a:solidFill>
                <a:cs typeface="Courier New" pitchFamily="49" charset="0"/>
              </a:rPr>
              <a:t>safe</a:t>
            </a:r>
            <a:r>
              <a:rPr lang="en-US" sz="2200" dirty="0" smtClean="0">
                <a:cs typeface="Courier New" pitchFamily="49" charset="0"/>
              </a:rPr>
              <a:t>, but </a:t>
            </a:r>
          </a:p>
          <a:p>
            <a:r>
              <a:rPr lang="en-US" sz="2200" dirty="0" smtClean="0">
                <a:cs typeface="Courier New" pitchFamily="49" charset="0"/>
              </a:rPr>
              <a:t>completely serialized</a:t>
            </a:r>
            <a:endParaRPr lang="en-US" sz="2200" dirty="0">
              <a:cs typeface="Courier New" pitchFamily="49" charset="0"/>
            </a:endParaRPr>
          </a:p>
        </p:txBody>
      </p:sp>
    </p:spTree>
    <p:extLst>
      <p:ext uri="{BB962C8B-B14F-4D97-AF65-F5344CB8AC3E}">
        <p14:creationId xmlns:p14="http://schemas.microsoft.com/office/powerpoint/2010/main" val="81869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Improved computation of </a:t>
                </a:r>
                <a14:m>
                  <m:oMath xmlns:m="http://schemas.openxmlformats.org/officeDocument/2006/math">
                    <m:r>
                      <m:rPr>
                        <m:sty m:val="p"/>
                      </m:rPr>
                      <a:rPr lang="el-GR" i="1">
                        <a:latin typeface="Cambria Math"/>
                      </a:rPr>
                      <m:t>π</m:t>
                    </m:r>
                  </m:oMath>
                </a14:m>
                <a:r>
                  <a:rPr lang="en-US" dirty="0" smtClean="0"/>
                  <a:t> with </a:t>
                </a:r>
                <a:r>
                  <a:rPr lang="en-US" dirty="0" err="1" smtClean="0"/>
                  <a:t>mutexes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6667" b="-27619"/>
                </a:stretch>
              </a:blipFill>
            </p:spPr>
            <p:txBody>
              <a:bodyPr/>
              <a:lstStyle/>
              <a:p>
                <a:r>
                  <a:rPr lang="en-US">
                    <a:noFill/>
                  </a:rPr>
                  <a:t> </a:t>
                </a:r>
              </a:p>
            </p:txBody>
          </p:sp>
        </mc:Fallback>
      </mc:AlternateContent>
      <p:grpSp>
        <p:nvGrpSpPr>
          <p:cNvPr id="3" name="Group 2"/>
          <p:cNvGrpSpPr/>
          <p:nvPr/>
        </p:nvGrpSpPr>
        <p:grpSpPr>
          <a:xfrm>
            <a:off x="457200" y="1039036"/>
            <a:ext cx="8248892" cy="5654389"/>
            <a:chOff x="4945119" y="1375630"/>
            <a:chExt cx="3760972" cy="2505913"/>
          </a:xfrm>
        </p:grpSpPr>
        <p:sp>
          <p:nvSpPr>
            <p:cNvPr id="98" name="TextBox 97"/>
            <p:cNvSpPr txBox="1"/>
            <p:nvPr/>
          </p:nvSpPr>
          <p:spPr>
            <a:xfrm>
              <a:off x="4945119" y="1630935"/>
              <a:ext cx="3760972" cy="2250608"/>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piThreaded</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arg</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start = </a:t>
              </a:r>
              <a:r>
                <a:rPr lang="en-US" dirty="0" err="1" smtClean="0">
                  <a:latin typeface="Courier New" pitchFamily="49" charset="0"/>
                  <a:cs typeface="Courier New" pitchFamily="49" charset="0"/>
                </a:rPr>
                <a:t>threadID</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end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+ 1)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double</a:t>
              </a:r>
              <a:r>
                <a:rPr lang="en-US" dirty="0" smtClean="0">
                  <a:latin typeface="Courier New" pitchFamily="49" charset="0"/>
                  <a:cs typeface="Courier New" pitchFamily="49" charset="0"/>
                </a:rPr>
                <a:t> factor = (start % 2 == 0) ? 1 : -1;</a:t>
              </a:r>
            </a:p>
            <a:p>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double </a:t>
              </a:r>
              <a:r>
                <a:rPr lang="en-US" b="1" dirty="0" err="1" smtClean="0">
                  <a:solidFill>
                    <a:srgbClr val="FF0000"/>
                  </a:solidFill>
                  <a:latin typeface="Courier New" pitchFamily="49" charset="0"/>
                  <a:cs typeface="Courier New" pitchFamily="49" charset="0"/>
                </a:rPr>
                <a:t>my_sum</a:t>
              </a:r>
              <a:r>
                <a:rPr lang="en-US" b="1" dirty="0" smtClean="0">
                  <a:solidFill>
                    <a:srgbClr val="FF0000"/>
                  </a:solidFill>
                  <a:latin typeface="Courier New" pitchFamily="49" charset="0"/>
                  <a:cs typeface="Courier New" pitchFamily="49" charset="0"/>
                </a:rPr>
                <a:t> = 0.0;</a:t>
              </a:r>
              <a:endParaRPr lang="en-US" b="1" dirty="0">
                <a:solidFill>
                  <a:srgbClr val="FF0000"/>
                </a:solidFill>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a:t>
              </a:r>
              <a:r>
                <a:rPr lang="en-US" dirty="0" smtClean="0">
                  <a:latin typeface="Courier New" pitchFamily="49" charset="0"/>
                  <a:cs typeface="Courier New" pitchFamily="49" charset="0"/>
                </a:rPr>
                <a:t> = 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my_sum</a:t>
              </a:r>
              <a:r>
                <a:rPr lang="en-US" dirty="0" smtClean="0">
                  <a:latin typeface="Courier New" pitchFamily="49" charset="0"/>
                  <a:cs typeface="Courier New" pitchFamily="49" charset="0"/>
                </a:rPr>
                <a:t> += factor/(2*i+1.0);</a:t>
              </a:r>
            </a:p>
            <a:p>
              <a:r>
                <a:rPr lang="en-US" dirty="0" smtClean="0">
                  <a:latin typeface="Courier New" pitchFamily="49" charset="0"/>
                  <a:cs typeface="Courier New" pitchFamily="49" charset="0"/>
                </a:rPr>
                <a:t>		factor = -factor;</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pthread_mutex_lock</a:t>
              </a:r>
              <a:r>
                <a:rPr lang="en-US" dirty="0">
                  <a:latin typeface="Courier New" pitchFamily="49" charset="0"/>
                  <a:cs typeface="Courier New" pitchFamily="49" charset="0"/>
                </a:rPr>
                <a:t>(&amp;</a:t>
              </a:r>
              <a:r>
                <a:rPr lang="en-US" dirty="0" err="1">
                  <a:latin typeface="Courier New" pitchFamily="49" charset="0"/>
                  <a:cs typeface="Courier New" pitchFamily="49" charset="0"/>
                </a:rPr>
                <a:t>mutex</a:t>
              </a:r>
              <a:r>
                <a:rPr lang="en-US" dirty="0" smtClean="0">
                  <a:latin typeface="Courier New" pitchFamily="49" charset="0"/>
                  <a:cs typeface="Courier New" pitchFamily="49" charset="0"/>
                </a:rPr>
                <a:t>);</a:t>
              </a:r>
            </a:p>
            <a:p>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sum += </a:t>
              </a:r>
              <a:r>
                <a:rPr lang="en-US" b="1" dirty="0" err="1" smtClean="0">
                  <a:solidFill>
                    <a:srgbClr val="FF0000"/>
                  </a:solidFill>
                  <a:latin typeface="Courier New" pitchFamily="49" charset="0"/>
                  <a:cs typeface="Courier New" pitchFamily="49" charset="0"/>
                </a:rPr>
                <a:t>my_sum</a:t>
              </a:r>
              <a:r>
                <a:rPr lang="en-US" b="1" dirty="0" smtClean="0">
                  <a:solidFill>
                    <a:srgbClr val="FF0000"/>
                  </a:solidFill>
                  <a:latin typeface="Courier New" pitchFamily="49" charset="0"/>
                  <a:cs typeface="Courier New" pitchFamily="49" charset="0"/>
                </a:rPr>
                <a:t>;</a:t>
              </a:r>
            </a:p>
            <a:p>
              <a:r>
                <a:rPr lang="en-US" dirty="0">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pthread_mutex_unlock</a:t>
              </a:r>
              <a:r>
                <a:rPr lang="en-US" dirty="0">
                  <a:latin typeface="Courier New" pitchFamily="49" charset="0"/>
                  <a:cs typeface="Courier New" pitchFamily="49" charset="0"/>
                </a:rPr>
                <a:t>(&amp;</a:t>
              </a:r>
              <a:r>
                <a:rPr lang="en-US" dirty="0" err="1">
                  <a:latin typeface="Courier New" pitchFamily="49" charset="0"/>
                  <a:cs typeface="Courier New" pitchFamily="49" charset="0"/>
                </a:rPr>
                <a:t>mutex</a:t>
              </a:r>
              <a:r>
                <a:rPr lang="en-US" dirty="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p:txBody>
        </p:sp>
        <p:sp>
          <p:nvSpPr>
            <p:cNvPr id="106" name="TextBox 105"/>
            <p:cNvSpPr txBox="1"/>
            <p:nvPr/>
          </p:nvSpPr>
          <p:spPr>
            <a:xfrm>
              <a:off x="4945119" y="1375630"/>
              <a:ext cx="3469634" cy="190961"/>
            </a:xfrm>
            <a:prstGeom prst="rect">
              <a:avLst/>
            </a:prstGeom>
            <a:noFill/>
          </p:spPr>
          <p:txBody>
            <a:bodyPr wrap="none" rtlCol="0">
              <a:spAutoFit/>
            </a:bodyPr>
            <a:lstStyle/>
            <a:p>
              <a:r>
                <a:rPr lang="en-US" sz="2200" b="1" dirty="0" smtClean="0">
                  <a:solidFill>
                    <a:srgbClr val="002060"/>
                  </a:solidFill>
                </a:rPr>
                <a:t>Improved code </a:t>
              </a:r>
              <a:r>
                <a:rPr lang="en-US" sz="2200" dirty="0" smtClean="0"/>
                <a:t>(sum, N, </a:t>
              </a:r>
              <a:r>
                <a:rPr lang="en-US" sz="2200" dirty="0" err="1" smtClean="0"/>
                <a:t>numThreads</a:t>
              </a:r>
              <a:r>
                <a:rPr lang="en-US" sz="2200" dirty="0" smtClean="0"/>
                <a:t>, </a:t>
              </a:r>
              <a:r>
                <a:rPr lang="en-US" sz="2200" dirty="0" err="1" smtClean="0"/>
                <a:t>mutex</a:t>
              </a:r>
              <a:r>
                <a:rPr lang="en-US" sz="2200" dirty="0" smtClean="0"/>
                <a:t> are global variables)</a:t>
              </a:r>
              <a:endParaRPr lang="en-US" sz="2200" dirty="0"/>
            </a:p>
          </p:txBody>
        </p:sp>
      </p:grpSp>
      <p:sp>
        <p:nvSpPr>
          <p:cNvPr id="10" name="TextBox 9"/>
          <p:cNvSpPr txBox="1"/>
          <p:nvPr/>
        </p:nvSpPr>
        <p:spPr>
          <a:xfrm>
            <a:off x="5916175" y="5771705"/>
            <a:ext cx="2649945" cy="769441"/>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Code is </a:t>
            </a:r>
            <a:r>
              <a:rPr lang="en-US" sz="2200" b="1" dirty="0" smtClean="0">
                <a:solidFill>
                  <a:srgbClr val="FF0000"/>
                </a:solidFill>
                <a:cs typeface="Courier New" pitchFamily="49" charset="0"/>
              </a:rPr>
              <a:t>thread-</a:t>
            </a:r>
            <a:r>
              <a:rPr lang="en-US" sz="2200" dirty="0" smtClean="0">
                <a:cs typeface="Courier New" pitchFamily="49" charset="0"/>
              </a:rPr>
              <a:t> </a:t>
            </a:r>
            <a:r>
              <a:rPr lang="en-US" sz="2200" b="1" dirty="0" smtClean="0">
                <a:solidFill>
                  <a:srgbClr val="FF0000"/>
                </a:solidFill>
                <a:cs typeface="Courier New" pitchFamily="49" charset="0"/>
              </a:rPr>
              <a:t>safe</a:t>
            </a:r>
            <a:endParaRPr lang="en-US" sz="2200" dirty="0" smtClean="0">
              <a:cs typeface="Courier New" pitchFamily="49" charset="0"/>
            </a:endParaRPr>
          </a:p>
          <a:p>
            <a:r>
              <a:rPr lang="en-US" sz="2200" dirty="0" smtClean="0">
                <a:cs typeface="Courier New" pitchFamily="49" charset="0"/>
              </a:rPr>
              <a:t>and parallel</a:t>
            </a:r>
            <a:endParaRPr lang="en-US" sz="2200" dirty="0">
              <a:cs typeface="Courier New" pitchFamily="49" charset="0"/>
            </a:endParaRPr>
          </a:p>
        </p:txBody>
      </p:sp>
    </p:spTree>
    <p:extLst>
      <p:ext uri="{BB962C8B-B14F-4D97-AF65-F5344CB8AC3E}">
        <p14:creationId xmlns:p14="http://schemas.microsoft.com/office/powerpoint/2010/main" val="51125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synchronization</a:t>
            </a:r>
            <a:endParaRPr lang="en-US" dirty="0"/>
          </a:p>
        </p:txBody>
      </p:sp>
      <p:sp>
        <p:nvSpPr>
          <p:cNvPr id="6" name="TextBox 5"/>
          <p:cNvSpPr txBox="1"/>
          <p:nvPr/>
        </p:nvSpPr>
        <p:spPr>
          <a:xfrm>
            <a:off x="501070" y="1163105"/>
            <a:ext cx="8381846" cy="769441"/>
          </a:xfrm>
          <a:prstGeom prst="rect">
            <a:avLst/>
          </a:prstGeom>
          <a:noFill/>
        </p:spPr>
        <p:txBody>
          <a:bodyPr wrap="none" rtlCol="0">
            <a:spAutoFit/>
          </a:bodyPr>
          <a:lstStyle/>
          <a:p>
            <a:r>
              <a:rPr lang="en-US" sz="2200" dirty="0" smtClean="0"/>
              <a:t>At this point, we know how to protect a critical section through a </a:t>
            </a:r>
            <a:r>
              <a:rPr lang="en-US" sz="2200" dirty="0" err="1" smtClean="0"/>
              <a:t>mutex</a:t>
            </a:r>
            <a:endParaRPr lang="en-US" sz="2200" dirty="0" smtClean="0"/>
          </a:p>
          <a:p>
            <a:r>
              <a:rPr lang="en-US" sz="2200" dirty="0" smtClean="0"/>
              <a:t>However, order of entry of threads in </a:t>
            </a:r>
            <a:r>
              <a:rPr lang="en-US" sz="2200" dirty="0" err="1" smtClean="0"/>
              <a:t>mutex</a:t>
            </a:r>
            <a:r>
              <a:rPr lang="en-US" sz="2200" dirty="0" smtClean="0"/>
              <a:t> is </a:t>
            </a:r>
            <a:r>
              <a:rPr lang="en-US" sz="2200" b="1" dirty="0" smtClean="0">
                <a:solidFill>
                  <a:srgbClr val="002060"/>
                </a:solidFill>
              </a:rPr>
              <a:t>left to chance...</a:t>
            </a:r>
          </a:p>
        </p:txBody>
      </p:sp>
      <p:sp>
        <p:nvSpPr>
          <p:cNvPr id="4" name="TextBox 3"/>
          <p:cNvSpPr txBox="1"/>
          <p:nvPr/>
        </p:nvSpPr>
        <p:spPr>
          <a:xfrm>
            <a:off x="961930" y="2160696"/>
            <a:ext cx="5766215" cy="923330"/>
          </a:xfrm>
          <a:prstGeom prst="rect">
            <a:avLst/>
          </a:prstGeom>
          <a:solidFill>
            <a:schemeClr val="bg1">
              <a:lumMod val="85000"/>
            </a:schemeClr>
          </a:solidFill>
          <a:ln w="19050">
            <a:solidFill>
              <a:schemeClr val="tx1"/>
            </a:solidFill>
          </a:ln>
        </p:spPr>
        <p:txBody>
          <a:bodyPr wrap="square" rtlCol="0">
            <a:spAutoFit/>
          </a:bodyPr>
          <a:lstStyle/>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pthread_mutex_lock</a:t>
            </a:r>
            <a:r>
              <a:rPr lang="en-US" dirty="0">
                <a:latin typeface="Courier New" pitchFamily="49" charset="0"/>
                <a:cs typeface="Courier New" pitchFamily="49" charset="0"/>
              </a:rPr>
              <a:t>(&amp;</a:t>
            </a:r>
            <a:r>
              <a:rPr lang="en-US" dirty="0" err="1">
                <a:latin typeface="Courier New" pitchFamily="49" charset="0"/>
                <a:cs typeface="Courier New" pitchFamily="49" charset="0"/>
              </a:rPr>
              <a:t>mutex</a:t>
            </a:r>
            <a:r>
              <a:rPr lang="en-US" dirty="0" smtClean="0">
                <a:latin typeface="Courier New" pitchFamily="49" charset="0"/>
                <a:cs typeface="Courier New" pitchFamily="49" charset="0"/>
              </a:rPr>
              <a:t>);</a:t>
            </a:r>
          </a:p>
          <a:p>
            <a:r>
              <a:rPr lang="en-US" b="1" dirty="0" smtClean="0">
                <a:solidFill>
                  <a:srgbClr val="FF0000"/>
                </a:solidFill>
                <a:latin typeface="Courier New" pitchFamily="49" charset="0"/>
                <a:cs typeface="Courier New" pitchFamily="49" charset="0"/>
              </a:rPr>
              <a:t>	sum += </a:t>
            </a:r>
            <a:r>
              <a:rPr lang="en-US" b="1" dirty="0" err="1" smtClean="0">
                <a:solidFill>
                  <a:srgbClr val="FF0000"/>
                </a:solidFill>
                <a:latin typeface="Courier New" pitchFamily="49" charset="0"/>
                <a:cs typeface="Courier New" pitchFamily="49" charset="0"/>
              </a:rPr>
              <a:t>my_sum</a:t>
            </a:r>
            <a:r>
              <a:rPr lang="en-US" b="1" dirty="0" smtClean="0">
                <a:solidFill>
                  <a:srgbClr val="FF0000"/>
                </a:solidFill>
                <a:latin typeface="Courier New" pitchFamily="49" charset="0"/>
                <a:cs typeface="Courier New" pitchFamily="49" charset="0"/>
              </a:rPr>
              <a:t>;</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pthread_mutex_unlock</a:t>
            </a:r>
            <a:r>
              <a:rPr lang="en-US" dirty="0">
                <a:latin typeface="Courier New" pitchFamily="49" charset="0"/>
                <a:cs typeface="Courier New" pitchFamily="49" charset="0"/>
              </a:rPr>
              <a:t>(&amp;</a:t>
            </a:r>
            <a:r>
              <a:rPr lang="en-US" dirty="0" err="1">
                <a:latin typeface="Courier New" pitchFamily="49" charset="0"/>
                <a:cs typeface="Courier New" pitchFamily="49" charset="0"/>
              </a:rPr>
              <a:t>mutex</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5" name="TextBox 4"/>
          <p:cNvSpPr txBox="1"/>
          <p:nvPr/>
        </p:nvSpPr>
        <p:spPr>
          <a:xfrm>
            <a:off x="6300225" y="2699305"/>
            <a:ext cx="2649945" cy="769441"/>
          </a:xfrm>
          <a:prstGeom prst="rect">
            <a:avLst/>
          </a:prstGeom>
          <a:solidFill>
            <a:schemeClr val="bg1"/>
          </a:solidFill>
          <a:ln w="19050">
            <a:solidFill>
              <a:schemeClr val="tx1"/>
            </a:solidFill>
          </a:ln>
        </p:spPr>
        <p:txBody>
          <a:bodyPr wrap="square" rtlCol="0">
            <a:spAutoFit/>
          </a:bodyPr>
          <a:lstStyle/>
          <a:p>
            <a:pPr algn="ctr"/>
            <a:r>
              <a:rPr lang="en-US" sz="2200" dirty="0" smtClean="0">
                <a:cs typeface="Courier New" pitchFamily="49" charset="0"/>
              </a:rPr>
              <a:t>OK because addition is commutative</a:t>
            </a:r>
            <a:endParaRPr lang="en-US" sz="2200" dirty="0">
              <a:cs typeface="Courier New" pitchFamily="49" charset="0"/>
            </a:endParaRPr>
          </a:p>
        </p:txBody>
      </p:sp>
      <p:sp>
        <p:nvSpPr>
          <p:cNvPr id="7" name="TextBox 6"/>
          <p:cNvSpPr txBox="1"/>
          <p:nvPr/>
        </p:nvSpPr>
        <p:spPr>
          <a:xfrm>
            <a:off x="531307" y="3660771"/>
            <a:ext cx="6997878" cy="430887"/>
          </a:xfrm>
          <a:prstGeom prst="rect">
            <a:avLst/>
          </a:prstGeom>
          <a:noFill/>
        </p:spPr>
        <p:txBody>
          <a:bodyPr wrap="none" rtlCol="0">
            <a:spAutoFit/>
          </a:bodyPr>
          <a:lstStyle/>
          <a:p>
            <a:r>
              <a:rPr lang="en-US" sz="2200" dirty="0" smtClean="0"/>
              <a:t>What if we were </a:t>
            </a:r>
            <a:r>
              <a:rPr lang="en-US" sz="2200" b="1" dirty="0" smtClean="0">
                <a:solidFill>
                  <a:srgbClr val="002060"/>
                </a:solidFill>
              </a:rPr>
              <a:t>multiplying matrices? </a:t>
            </a:r>
            <a:r>
              <a:rPr lang="en-US" sz="2200" dirty="0" smtClean="0"/>
              <a:t>(non-commutative)</a:t>
            </a:r>
          </a:p>
        </p:txBody>
      </p:sp>
      <p:sp>
        <p:nvSpPr>
          <p:cNvPr id="8" name="TextBox 7"/>
          <p:cNvSpPr txBox="1"/>
          <p:nvPr/>
        </p:nvSpPr>
        <p:spPr>
          <a:xfrm>
            <a:off x="1317318" y="4313656"/>
            <a:ext cx="6979967" cy="430887"/>
          </a:xfrm>
          <a:prstGeom prst="rect">
            <a:avLst/>
          </a:prstGeom>
          <a:solidFill>
            <a:schemeClr val="bg1">
              <a:lumMod val="85000"/>
            </a:schemeClr>
          </a:solidFill>
          <a:ln w="19050">
            <a:solidFill>
              <a:schemeClr val="tx1"/>
            </a:solidFill>
          </a:ln>
        </p:spPr>
        <p:txBody>
          <a:bodyPr wrap="square" rtlCol="0">
            <a:spAutoFit/>
          </a:bodyPr>
          <a:lstStyle/>
          <a:p>
            <a:pPr algn="ctr"/>
            <a:r>
              <a:rPr lang="en-US" sz="2200" dirty="0" smtClean="0">
                <a:cs typeface="Courier New" pitchFamily="49" charset="0"/>
              </a:rPr>
              <a:t>Need for additional synchronization mechanisms</a:t>
            </a:r>
            <a:endParaRPr lang="en-US" sz="2200" dirty="0">
              <a:cs typeface="Courier New" pitchFamily="49" charset="0"/>
            </a:endParaRPr>
          </a:p>
        </p:txBody>
      </p:sp>
      <p:sp>
        <p:nvSpPr>
          <p:cNvPr id="3" name="Right Arrow 2"/>
          <p:cNvSpPr/>
          <p:nvPr/>
        </p:nvSpPr>
        <p:spPr>
          <a:xfrm>
            <a:off x="549218" y="4360493"/>
            <a:ext cx="499265" cy="345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4240" y="4926795"/>
            <a:ext cx="7997767" cy="1785104"/>
          </a:xfrm>
          <a:prstGeom prst="rect">
            <a:avLst/>
          </a:prstGeom>
          <a:noFill/>
        </p:spPr>
        <p:txBody>
          <a:bodyPr wrap="none" rtlCol="0">
            <a:spAutoFit/>
          </a:bodyPr>
          <a:lstStyle/>
          <a:p>
            <a:r>
              <a:rPr lang="en-US" sz="2200" dirty="0" smtClean="0"/>
              <a:t>Semaphores can provide for such functionality</a:t>
            </a:r>
          </a:p>
          <a:p>
            <a:pPr marL="800100" lvl="1" indent="-342900">
              <a:buFont typeface="Arial" pitchFamily="34" charset="0"/>
              <a:buChar char="•"/>
            </a:pPr>
            <a:r>
              <a:rPr lang="en-US" sz="2200" b="1" dirty="0" smtClean="0">
                <a:solidFill>
                  <a:srgbClr val="002060"/>
                </a:solidFill>
              </a:rPr>
              <a:t>Semaphores </a:t>
            </a:r>
            <a:r>
              <a:rPr lang="en-US" sz="2200" dirty="0" smtClean="0"/>
              <a:t>take </a:t>
            </a:r>
            <a:r>
              <a:rPr lang="en-US" sz="2200" b="1" dirty="0" smtClean="0">
                <a:solidFill>
                  <a:srgbClr val="FF0000"/>
                </a:solidFill>
              </a:rPr>
              <a:t>unsigned</a:t>
            </a:r>
            <a:r>
              <a:rPr lang="en-US" sz="2200" dirty="0" smtClean="0"/>
              <a:t> integer values</a:t>
            </a:r>
          </a:p>
          <a:p>
            <a:pPr marL="800100" lvl="1" indent="-342900">
              <a:buFont typeface="Arial" pitchFamily="34" charset="0"/>
              <a:buChar char="•"/>
            </a:pPr>
            <a:r>
              <a:rPr lang="en-US" sz="2200" dirty="0" smtClean="0"/>
              <a:t>Value of </a:t>
            </a:r>
            <a:r>
              <a:rPr lang="en-US" sz="2200" b="1" dirty="0" smtClean="0">
                <a:solidFill>
                  <a:srgbClr val="FF0000"/>
                </a:solidFill>
              </a:rPr>
              <a:t>zero (0)</a:t>
            </a:r>
            <a:r>
              <a:rPr lang="en-US" sz="2200" dirty="0" smtClean="0"/>
              <a:t> corresponds to </a:t>
            </a:r>
            <a:r>
              <a:rPr lang="en-US" sz="2200" b="1" dirty="0" smtClean="0">
                <a:solidFill>
                  <a:srgbClr val="FF0000"/>
                </a:solidFill>
              </a:rPr>
              <a:t>locked</a:t>
            </a:r>
            <a:r>
              <a:rPr lang="en-US" sz="2200" dirty="0" smtClean="0"/>
              <a:t> semaphore</a:t>
            </a:r>
          </a:p>
          <a:p>
            <a:pPr marL="800100" lvl="1" indent="-342900">
              <a:buFont typeface="Arial" pitchFamily="34" charset="0"/>
              <a:buChar char="•"/>
            </a:pPr>
            <a:r>
              <a:rPr lang="en-US" sz="2200" b="1" dirty="0" smtClean="0">
                <a:solidFill>
                  <a:srgbClr val="FF0000"/>
                </a:solidFill>
              </a:rPr>
              <a:t>Non-zero</a:t>
            </a:r>
            <a:r>
              <a:rPr lang="en-US" sz="2200" dirty="0" smtClean="0"/>
              <a:t> value corresponds to </a:t>
            </a:r>
            <a:r>
              <a:rPr lang="en-US" sz="2200" b="1" dirty="0" smtClean="0">
                <a:solidFill>
                  <a:srgbClr val="FF0000"/>
                </a:solidFill>
              </a:rPr>
              <a:t>unlocked</a:t>
            </a:r>
            <a:r>
              <a:rPr lang="en-US" sz="2200" dirty="0" smtClean="0"/>
              <a:t> semaphore</a:t>
            </a:r>
          </a:p>
          <a:p>
            <a:pPr marL="800100" lvl="1" indent="-342900">
              <a:buFont typeface="Arial" pitchFamily="34" charset="0"/>
              <a:buChar char="•"/>
            </a:pPr>
            <a:r>
              <a:rPr lang="en-US" sz="2200" dirty="0" smtClean="0"/>
              <a:t>Not a part of </a:t>
            </a:r>
            <a:r>
              <a:rPr lang="en-US" sz="2200" dirty="0" err="1" smtClean="0"/>
              <a:t>pthreads</a:t>
            </a:r>
            <a:r>
              <a:rPr lang="en-US" sz="2200" dirty="0" smtClean="0"/>
              <a:t>… but condition variables are (see later)</a:t>
            </a:r>
          </a:p>
        </p:txBody>
      </p:sp>
    </p:spTree>
    <p:extLst>
      <p:ext uri="{BB962C8B-B14F-4D97-AF65-F5344CB8AC3E}">
        <p14:creationId xmlns:p14="http://schemas.microsoft.com/office/powerpoint/2010/main" val="99067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3" grpId="0" animBg="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synchronization</a:t>
            </a:r>
            <a:endParaRPr lang="en-US" dirty="0"/>
          </a:p>
        </p:txBody>
      </p:sp>
      <p:sp>
        <p:nvSpPr>
          <p:cNvPr id="10" name="Content Placeholder 2"/>
          <p:cNvSpPr>
            <a:spLocks noGrp="1"/>
          </p:cNvSpPr>
          <p:nvPr>
            <p:ph idx="1"/>
          </p:nvPr>
        </p:nvSpPr>
        <p:spPr>
          <a:xfrm>
            <a:off x="341985" y="1022593"/>
            <a:ext cx="8416160" cy="4211442"/>
          </a:xfrm>
          <a:ln w="25400">
            <a:solidFill>
              <a:schemeClr val="tx1"/>
            </a:solidFill>
          </a:ln>
        </p:spPr>
        <p:txBody>
          <a:bodyPr>
            <a:normAutofit lnSpcReduction="10000"/>
          </a:bodyPr>
          <a:lstStyle/>
          <a:p>
            <a:pPr marL="0" indent="0">
              <a:buNone/>
            </a:pPr>
            <a:r>
              <a:rPr lang="en-US" sz="1900" b="1" dirty="0" smtClean="0">
                <a:solidFill>
                  <a:srgbClr val="002060"/>
                </a:solidFill>
                <a:latin typeface="Courier New" pitchFamily="49" charset="0"/>
                <a:cs typeface="Courier New" pitchFamily="49" charset="0"/>
              </a:rPr>
              <a:t>  #include &lt;semaphore.h&gt;</a:t>
            </a:r>
          </a:p>
          <a:p>
            <a:endParaRPr lang="en-US" sz="1900" b="1" dirty="0">
              <a:solidFill>
                <a:srgbClr val="002060"/>
              </a:solidFill>
              <a:latin typeface="Courier New" pitchFamily="49" charset="0"/>
              <a:cs typeface="Courier New" pitchFamily="49" charset="0"/>
            </a:endParaRPr>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sem_init</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sem_t</a:t>
            </a:r>
            <a:r>
              <a:rPr lang="en-US" sz="1900" b="1" dirty="0" smtClean="0">
                <a:solidFill>
                  <a:srgbClr val="002060"/>
                </a:solidFill>
                <a:latin typeface="Courier New" pitchFamily="49" charset="0"/>
                <a:cs typeface="Courier New" pitchFamily="49" charset="0"/>
              </a:rPr>
              <a:t>* semaphore, </a:t>
            </a:r>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shared, </a:t>
            </a:r>
          </a:p>
          <a:p>
            <a:pPr marL="0" indent="0">
              <a:buNone/>
            </a:pPr>
            <a:r>
              <a:rPr lang="en-US" sz="1900" b="1" dirty="0" smtClean="0">
                <a:solidFill>
                  <a:srgbClr val="002060"/>
                </a:solidFill>
                <a:latin typeface="Courier New" pitchFamily="49" charset="0"/>
                <a:cs typeface="Courier New" pitchFamily="49" charset="0"/>
              </a:rPr>
              <a:t>               unsigned </a:t>
            </a:r>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init_value</a:t>
            </a:r>
            <a:r>
              <a:rPr lang="en-US" sz="1900" b="1" dirty="0" smtClean="0">
                <a:solidFill>
                  <a:srgbClr val="002060"/>
                </a:solidFill>
                <a:latin typeface="Courier New" pitchFamily="49" charset="0"/>
                <a:cs typeface="Courier New" pitchFamily="49" charset="0"/>
              </a:rPr>
              <a:t>); </a:t>
            </a:r>
          </a:p>
          <a:p>
            <a:pPr lvl="1"/>
            <a:r>
              <a:rPr lang="en-US" sz="1900" dirty="0" smtClean="0"/>
              <a:t>Used to initialize a semaphore (call this prior to using the semaphore)</a:t>
            </a:r>
          </a:p>
          <a:p>
            <a:pPr lvl="1"/>
            <a:r>
              <a:rPr lang="en-US" sz="1900" dirty="0" smtClean="0"/>
              <a:t>Non-zero values for shared denote semaphore is shared between processes</a:t>
            </a:r>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sem_destroy</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sem_t</a:t>
            </a:r>
            <a:r>
              <a:rPr lang="en-US" sz="1900" b="1" dirty="0" smtClean="0">
                <a:solidFill>
                  <a:srgbClr val="002060"/>
                </a:solidFill>
                <a:latin typeface="Courier New" pitchFamily="49" charset="0"/>
                <a:cs typeface="Courier New" pitchFamily="49" charset="0"/>
              </a:rPr>
              <a:t>* semaphore</a:t>
            </a:r>
            <a:r>
              <a:rPr lang="en-US" sz="1900" b="1" dirty="0" smtClean="0">
                <a:latin typeface="Courier New" pitchFamily="49" charset="0"/>
                <a:cs typeface="Courier New" pitchFamily="49" charset="0"/>
              </a:rPr>
              <a:t>);</a:t>
            </a:r>
          </a:p>
          <a:p>
            <a:pPr lvl="1"/>
            <a:r>
              <a:rPr lang="en-US" sz="1900" dirty="0" smtClean="0"/>
              <a:t>Destroy a semaphore (call this when semaphore will no longer be used)</a:t>
            </a:r>
            <a:endParaRPr lang="en-US" dirty="0" smtClean="0"/>
          </a:p>
          <a:p>
            <a:r>
              <a:rPr lang="en-US" sz="1900" b="1" dirty="0" err="1">
                <a:solidFill>
                  <a:srgbClr val="002060"/>
                </a:solidFill>
                <a:latin typeface="Courier New" pitchFamily="49" charset="0"/>
                <a:cs typeface="Courier New" pitchFamily="49" charset="0"/>
              </a:rPr>
              <a:t>int</a:t>
            </a:r>
            <a:r>
              <a:rPr lang="en-US" sz="1900" b="1" dirty="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sem_post</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sem_t</a:t>
            </a:r>
            <a:r>
              <a:rPr lang="en-US" sz="1900" b="1" dirty="0" smtClean="0">
                <a:solidFill>
                  <a:srgbClr val="002060"/>
                </a:solidFill>
                <a:latin typeface="Courier New" pitchFamily="49" charset="0"/>
                <a:cs typeface="Courier New" pitchFamily="49" charset="0"/>
              </a:rPr>
              <a:t>* semaphore);</a:t>
            </a:r>
            <a:endParaRPr lang="en-US" sz="1900" b="1" dirty="0">
              <a:solidFill>
                <a:srgbClr val="002060"/>
              </a:solidFill>
              <a:latin typeface="Courier New" pitchFamily="49" charset="0"/>
              <a:cs typeface="Courier New" pitchFamily="49" charset="0"/>
            </a:endParaRPr>
          </a:p>
          <a:p>
            <a:pPr lvl="1"/>
            <a:r>
              <a:rPr lang="en-US" sz="1900" dirty="0" smtClean="0"/>
              <a:t>Increments the semaphore</a:t>
            </a:r>
            <a:endParaRPr lang="en-US" sz="1900" dirty="0"/>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sem_wait</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sem_t</a:t>
            </a:r>
            <a:r>
              <a:rPr lang="en-US" sz="1900" b="1" dirty="0" smtClean="0">
                <a:solidFill>
                  <a:srgbClr val="002060"/>
                </a:solidFill>
                <a:latin typeface="Courier New" pitchFamily="49" charset="0"/>
                <a:cs typeface="Courier New" pitchFamily="49" charset="0"/>
              </a:rPr>
              <a:t>* semaphore</a:t>
            </a:r>
            <a:r>
              <a:rPr lang="en-US" sz="1900" b="1" dirty="0" smtClean="0">
                <a:latin typeface="Courier New" pitchFamily="49" charset="0"/>
                <a:cs typeface="Courier New" pitchFamily="49" charset="0"/>
              </a:rPr>
              <a:t>);</a:t>
            </a:r>
            <a:endParaRPr lang="en-US" sz="1900" b="1" dirty="0">
              <a:latin typeface="Courier New" pitchFamily="49" charset="0"/>
              <a:cs typeface="Courier New" pitchFamily="49" charset="0"/>
            </a:endParaRPr>
          </a:p>
          <a:p>
            <a:pPr lvl="1"/>
            <a:r>
              <a:rPr lang="en-US" sz="1900" dirty="0" smtClean="0"/>
              <a:t>Decrements the semaphore if its value is greater than zero; thread will block otherwise (value is zero) until the value is again greater than zero.</a:t>
            </a:r>
            <a:endParaRPr lang="en-US" dirty="0" smtClean="0"/>
          </a:p>
        </p:txBody>
      </p:sp>
      <p:sp>
        <p:nvSpPr>
          <p:cNvPr id="12" name="TextBox 11"/>
          <p:cNvSpPr txBox="1"/>
          <p:nvPr/>
        </p:nvSpPr>
        <p:spPr>
          <a:xfrm>
            <a:off x="736160" y="5310845"/>
            <a:ext cx="7619202" cy="1446550"/>
          </a:xfrm>
          <a:prstGeom prst="rect">
            <a:avLst/>
          </a:prstGeom>
          <a:noFill/>
        </p:spPr>
        <p:txBody>
          <a:bodyPr wrap="none" rtlCol="0">
            <a:spAutoFit/>
          </a:bodyPr>
          <a:lstStyle/>
          <a:p>
            <a:r>
              <a:rPr lang="en-US" sz="2200" b="1" dirty="0" smtClean="0">
                <a:solidFill>
                  <a:srgbClr val="002060"/>
                </a:solidFill>
              </a:rPr>
              <a:t>Example 1</a:t>
            </a:r>
            <a:r>
              <a:rPr lang="en-US" sz="2200" dirty="0" smtClean="0"/>
              <a:t>: “Send” messages in a ring</a:t>
            </a:r>
          </a:p>
          <a:p>
            <a:pPr marL="800100" lvl="1" indent="-342900">
              <a:buFont typeface="Arial" pitchFamily="34" charset="0"/>
              <a:buChar char="•"/>
            </a:pPr>
            <a:r>
              <a:rPr lang="en-US" sz="2200" dirty="0" smtClean="0"/>
              <a:t>Thread 0 writes a message in a buffer and signals thread 1</a:t>
            </a:r>
          </a:p>
          <a:p>
            <a:pPr marL="800100" lvl="1" indent="-342900">
              <a:buFont typeface="Arial" pitchFamily="34" charset="0"/>
              <a:buChar char="•"/>
            </a:pPr>
            <a:r>
              <a:rPr lang="en-US" sz="2200" dirty="0" smtClean="0"/>
              <a:t>Thread 1 writes a message in a buffer and signals thread 2</a:t>
            </a:r>
          </a:p>
          <a:p>
            <a:pPr marL="800100" lvl="1" indent="-342900">
              <a:buFont typeface="Arial" pitchFamily="34" charset="0"/>
              <a:buChar char="•"/>
            </a:pPr>
            <a:r>
              <a:rPr lang="en-US" sz="2200" dirty="0" smtClean="0"/>
              <a:t>…</a:t>
            </a:r>
          </a:p>
        </p:txBody>
      </p:sp>
    </p:spTree>
    <p:extLst>
      <p:ext uri="{BB962C8B-B14F-4D97-AF65-F5344CB8AC3E}">
        <p14:creationId xmlns:p14="http://schemas.microsoft.com/office/powerpoint/2010/main" val="93565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5498985" y="1107119"/>
            <a:ext cx="2502015" cy="1524000"/>
          </a:xfrm>
          <a:prstGeom prst="rect">
            <a:avLst/>
          </a:prstGeom>
          <a:solidFill>
            <a:srgbClr val="DDDDDD"/>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90600" y="825021"/>
            <a:ext cx="6954807" cy="572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title"/>
          </p:nvPr>
        </p:nvSpPr>
        <p:spPr/>
        <p:txBody>
          <a:bodyPr/>
          <a:lstStyle/>
          <a:p>
            <a:r>
              <a:rPr lang="en-US" dirty="0" smtClean="0">
                <a:ea typeface="ＭＳ Ｐゴシック" pitchFamily="-112" charset="-128"/>
              </a:rPr>
              <a:t>Moore’s Law</a:t>
            </a:r>
          </a:p>
        </p:txBody>
      </p:sp>
      <p:sp>
        <p:nvSpPr>
          <p:cNvPr id="14343" name="TextBox 7"/>
          <p:cNvSpPr txBox="1">
            <a:spLocks noChangeArrowheads="1"/>
          </p:cNvSpPr>
          <p:nvPr/>
        </p:nvSpPr>
        <p:spPr bwMode="auto">
          <a:xfrm>
            <a:off x="5555645" y="4681059"/>
            <a:ext cx="28596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rgbClr val="5F5F5F"/>
                </a:solidFill>
                <a:latin typeface="Arial" charset="0"/>
                <a:ea typeface="ＭＳ Ｐゴシック" pitchFamily="-112" charset="-128"/>
              </a:defRPr>
            </a:lvl1pPr>
            <a:lvl2pPr marL="742950" indent="-285750" eaLnBrk="0" hangingPunct="0">
              <a:defRPr sz="2400" i="1">
                <a:solidFill>
                  <a:srgbClr val="5F5F5F"/>
                </a:solidFill>
                <a:latin typeface="Arial" charset="0"/>
                <a:ea typeface="ＭＳ Ｐゴシック" pitchFamily="-112" charset="-128"/>
              </a:defRPr>
            </a:lvl2pPr>
            <a:lvl3pPr marL="1143000" indent="-228600" eaLnBrk="0" hangingPunct="0">
              <a:defRPr sz="2400" i="1">
                <a:solidFill>
                  <a:srgbClr val="5F5F5F"/>
                </a:solidFill>
                <a:latin typeface="Arial" charset="0"/>
                <a:ea typeface="ＭＳ Ｐゴシック" pitchFamily="-112" charset="-128"/>
              </a:defRPr>
            </a:lvl3pPr>
            <a:lvl4pPr marL="1600200" indent="-228600" eaLnBrk="0" hangingPunct="0">
              <a:defRPr sz="2400" i="1">
                <a:solidFill>
                  <a:srgbClr val="5F5F5F"/>
                </a:solidFill>
                <a:latin typeface="Arial" charset="0"/>
                <a:ea typeface="ＭＳ Ｐゴシック" pitchFamily="-112" charset="-128"/>
              </a:defRPr>
            </a:lvl4pPr>
            <a:lvl5pPr marL="2057400" indent="-228600" eaLnBrk="0" hangingPunct="0">
              <a:defRPr sz="2400" i="1">
                <a:solidFill>
                  <a:srgbClr val="5F5F5F"/>
                </a:solidFill>
                <a:latin typeface="Arial" charset="0"/>
                <a:ea typeface="ＭＳ Ｐゴシック" pitchFamily="-112" charset="-128"/>
              </a:defRPr>
            </a:lvl5pPr>
            <a:lvl6pPr marL="25146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6pPr>
            <a:lvl7pPr marL="29718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7pPr>
            <a:lvl8pPr marL="34290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8pPr>
            <a:lvl9pPr marL="38862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9pPr>
          </a:lstStyle>
          <a:p>
            <a:pPr algn="r" eaLnBrk="1" hangingPunct="1"/>
            <a:r>
              <a:rPr lang="en-US" sz="2000" i="0" dirty="0">
                <a:solidFill>
                  <a:schemeClr val="tx1"/>
                </a:solidFill>
                <a:latin typeface="+mn-lt"/>
              </a:rPr>
              <a:t>“Transistor count doubles</a:t>
            </a:r>
          </a:p>
          <a:p>
            <a:pPr algn="r" eaLnBrk="1" hangingPunct="1"/>
            <a:r>
              <a:rPr lang="en-US" sz="2000" i="0" dirty="0">
                <a:solidFill>
                  <a:schemeClr val="tx1"/>
                </a:solidFill>
                <a:latin typeface="+mn-lt"/>
              </a:rPr>
              <a:t> every </a:t>
            </a:r>
            <a:r>
              <a:rPr lang="en-US" sz="2000" i="0" dirty="0">
                <a:solidFill>
                  <a:srgbClr val="FF0000"/>
                </a:solidFill>
                <a:latin typeface="+mn-lt"/>
              </a:rPr>
              <a:t>two years</a:t>
            </a:r>
            <a:r>
              <a:rPr lang="en-US" sz="2000" i="0" dirty="0">
                <a:solidFill>
                  <a:schemeClr val="tx1"/>
                </a:solidFill>
                <a:latin typeface="+mn-lt"/>
              </a:rPr>
              <a:t>”</a:t>
            </a:r>
          </a:p>
        </p:txBody>
      </p:sp>
      <p:sp>
        <p:nvSpPr>
          <p:cNvPr id="7" name="TextBox 6"/>
          <p:cNvSpPr txBox="1"/>
          <p:nvPr/>
        </p:nvSpPr>
        <p:spPr>
          <a:xfrm>
            <a:off x="6392757" y="6503503"/>
            <a:ext cx="2778005" cy="369332"/>
          </a:xfrm>
          <a:prstGeom prst="rect">
            <a:avLst/>
          </a:prstGeom>
          <a:noFill/>
        </p:spPr>
        <p:txBody>
          <a:bodyPr wrap="none" rtlCol="0">
            <a:spAutoFit/>
          </a:bodyPr>
          <a:lstStyle/>
          <a:p>
            <a:pPr lvl="0"/>
            <a:r>
              <a:rPr lang="en-US" dirty="0" smtClean="0">
                <a:solidFill>
                  <a:schemeClr val="bg1">
                    <a:lumMod val="65000"/>
                  </a:schemeClr>
                </a:solidFill>
              </a:rPr>
              <a:t>Illustration </a:t>
            </a:r>
            <a:r>
              <a:rPr lang="en-US" dirty="0">
                <a:solidFill>
                  <a:schemeClr val="bg1">
                    <a:lumMod val="65000"/>
                  </a:schemeClr>
                </a:solidFill>
              </a:rPr>
              <a:t>from </a:t>
            </a:r>
            <a:r>
              <a:rPr lang="en-US" dirty="0" smtClean="0">
                <a:solidFill>
                  <a:schemeClr val="bg1">
                    <a:lumMod val="65000"/>
                  </a:schemeClr>
                </a:solidFill>
              </a:rPr>
              <a:t>Wikipedia</a:t>
            </a:r>
            <a:endParaRPr lang="en-US" dirty="0">
              <a:solidFill>
                <a:schemeClr val="bg1">
                  <a:lumMod val="65000"/>
                </a:schemeClr>
              </a:solidFill>
            </a:endParaRPr>
          </a:p>
        </p:txBody>
      </p:sp>
      <p:pic>
        <p:nvPicPr>
          <p:cNvPr id="1026" name="Picture 2" descr="http://0.tqn.com/d/inventors/1/G/K/9/1/gordon-moore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0780" y="3487833"/>
            <a:ext cx="841039" cy="119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843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par>
                                <p:cTn id="7" presetID="5" presetClass="entr" presetSubtype="1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checkerboard(across)">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32"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out)">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3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Send messages in a ring</a:t>
            </a:r>
            <a:endParaRPr lang="en-US" dirty="0"/>
          </a:p>
        </p:txBody>
      </p:sp>
      <p:grpSp>
        <p:nvGrpSpPr>
          <p:cNvPr id="3" name="Group 2"/>
          <p:cNvGrpSpPr/>
          <p:nvPr/>
        </p:nvGrpSpPr>
        <p:grpSpPr>
          <a:xfrm>
            <a:off x="309042" y="932674"/>
            <a:ext cx="8550666" cy="5683940"/>
            <a:chOff x="4945119" y="1239771"/>
            <a:chExt cx="3760972" cy="2519011"/>
          </a:xfrm>
        </p:grpSpPr>
        <p:sp>
          <p:nvSpPr>
            <p:cNvPr id="98" name="TextBox 97"/>
            <p:cNvSpPr txBox="1"/>
            <p:nvPr/>
          </p:nvSpPr>
          <p:spPr>
            <a:xfrm>
              <a:off x="4945119" y="1630935"/>
              <a:ext cx="3760972" cy="2127847"/>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send_msg</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arg</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long</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dstID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+ 1)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1)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char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malloc</a:t>
              </a:r>
              <a:r>
                <a:rPr lang="en-US" dirty="0" smtClean="0">
                  <a:latin typeface="Courier New" pitchFamily="49" charset="0"/>
                  <a:cs typeface="Courier New" pitchFamily="49" charset="0"/>
                </a:rPr>
                <a:t>(MAX_SIZE);</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sprintf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 “Hello from %d”,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messages[</a:t>
              </a:r>
              <a:r>
                <a:rPr lang="en-US" dirty="0" err="1" smtClean="0">
                  <a:latin typeface="Courier New" pitchFamily="49" charset="0"/>
                  <a:cs typeface="Courier New" pitchFamily="49" charset="0"/>
                </a:rPr>
                <a:t>dstID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(messages[</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NULL)</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“My message is ” &lt;&lt; messages[</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b="1" dirty="0" smtClean="0">
                  <a:latin typeface="Courier New" pitchFamily="49" charset="0"/>
                  <a:cs typeface="Courier New" pitchFamily="49" charset="0"/>
                </a:rPr>
                <a:t>else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“No message is received” &lt;&lt; </a:t>
              </a:r>
              <a:r>
                <a:rPr lang="en-US" dirty="0" err="1" smtClean="0">
                  <a:latin typeface="Courier New" pitchFamily="49" charset="0"/>
                  <a:cs typeface="Courier New" pitchFamily="49" charset="0"/>
                </a:rPr>
                <a:t>endl</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NULL;</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
          <p:nvSpPr>
            <p:cNvPr id="106" name="TextBox 105"/>
            <p:cNvSpPr txBox="1"/>
            <p:nvPr/>
          </p:nvSpPr>
          <p:spPr>
            <a:xfrm>
              <a:off x="4945119" y="1239771"/>
              <a:ext cx="3458894" cy="341001"/>
            </a:xfrm>
            <a:prstGeom prst="rect">
              <a:avLst/>
            </a:prstGeom>
            <a:noFill/>
          </p:spPr>
          <p:txBody>
            <a:bodyPr wrap="none" rtlCol="0">
              <a:spAutoFit/>
            </a:bodyPr>
            <a:lstStyle/>
            <a:p>
              <a:r>
                <a:rPr lang="en-US" sz="2200" b="1" dirty="0" smtClean="0">
                  <a:solidFill>
                    <a:srgbClr val="002060"/>
                  </a:solidFill>
                </a:rPr>
                <a:t>First attempt </a:t>
              </a:r>
              <a:r>
                <a:rPr lang="en-US" sz="2200" dirty="0" smtClean="0"/>
                <a:t>(</a:t>
              </a:r>
              <a:r>
                <a:rPr lang="en-US" sz="2200" dirty="0" err="1" smtClean="0"/>
                <a:t>numThreads</a:t>
              </a:r>
              <a:r>
                <a:rPr lang="en-US" sz="2200" dirty="0" smtClean="0"/>
                <a:t>, messages are global variables;  </a:t>
              </a:r>
            </a:p>
            <a:p>
              <a:r>
                <a:rPr lang="en-US" sz="2200" dirty="0" smtClean="0"/>
                <a:t>                          messages[</a:t>
              </a:r>
              <a:r>
                <a:rPr lang="en-US" sz="2200" dirty="0" err="1" smtClean="0"/>
                <a:t>i</a:t>
              </a:r>
              <a:r>
                <a:rPr lang="en-US" sz="2200" dirty="0" smtClean="0"/>
                <a:t>] are initialized to NULL by master thread)</a:t>
              </a:r>
              <a:endParaRPr lang="en-US" sz="2200" dirty="0"/>
            </a:p>
          </p:txBody>
        </p:sp>
      </p:grpSp>
      <p:sp>
        <p:nvSpPr>
          <p:cNvPr id="7" name="TextBox 6"/>
          <p:cNvSpPr txBox="1"/>
          <p:nvPr/>
        </p:nvSpPr>
        <p:spPr>
          <a:xfrm>
            <a:off x="4149545" y="5578339"/>
            <a:ext cx="4422040" cy="769441"/>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No synchronization, some threads will not “receive” a message</a:t>
            </a:r>
            <a:endParaRPr lang="en-US" sz="2200" dirty="0">
              <a:cs typeface="Courier New" pitchFamily="49" charset="0"/>
            </a:endParaRPr>
          </a:p>
        </p:txBody>
      </p:sp>
      <p:sp>
        <p:nvSpPr>
          <p:cNvPr id="8" name="&quot;No&quot; Symbol 7"/>
          <p:cNvSpPr/>
          <p:nvPr/>
        </p:nvSpPr>
        <p:spPr>
          <a:xfrm>
            <a:off x="2488572" y="1563483"/>
            <a:ext cx="4186145" cy="383808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709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Send messages in a ring</a:t>
            </a:r>
            <a:endParaRPr lang="en-US" dirty="0"/>
          </a:p>
        </p:txBody>
      </p:sp>
      <p:grpSp>
        <p:nvGrpSpPr>
          <p:cNvPr id="3" name="Group 2"/>
          <p:cNvGrpSpPr/>
          <p:nvPr/>
        </p:nvGrpSpPr>
        <p:grpSpPr>
          <a:xfrm>
            <a:off x="309045" y="1039458"/>
            <a:ext cx="8550667" cy="5269913"/>
            <a:chOff x="4945119" y="1177739"/>
            <a:chExt cx="3760972" cy="2335523"/>
          </a:xfrm>
        </p:grpSpPr>
        <p:sp>
          <p:nvSpPr>
            <p:cNvPr id="98" name="TextBox 97"/>
            <p:cNvSpPr txBox="1"/>
            <p:nvPr/>
          </p:nvSpPr>
          <p:spPr>
            <a:xfrm>
              <a:off x="4945119" y="1630935"/>
              <a:ext cx="3760972" cy="1882327"/>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send_msg</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arg</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long</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dstID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+ 1)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1)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char *</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malloc</a:t>
              </a:r>
              <a:r>
                <a:rPr lang="en-US" dirty="0" smtClean="0">
                  <a:latin typeface="Courier New" pitchFamily="49" charset="0"/>
                  <a:cs typeface="Courier New" pitchFamily="49" charset="0"/>
                </a:rPr>
                <a:t>(MAX_SIZE);</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sprintf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 “Hello from %d”,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messages[</a:t>
              </a:r>
              <a:r>
                <a:rPr lang="en-US" dirty="0" err="1" smtClean="0">
                  <a:latin typeface="Courier New" pitchFamily="49" charset="0"/>
                  <a:cs typeface="Courier New" pitchFamily="49" charset="0"/>
                </a:rPr>
                <a:t>dstID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while(messages[</a:t>
              </a:r>
              <a:r>
                <a:rPr lang="en-US" b="1" dirty="0" err="1" smtClean="0">
                  <a:solidFill>
                    <a:srgbClr val="FF0000"/>
                  </a:solidFill>
                  <a:latin typeface="Courier New" pitchFamily="49" charset="0"/>
                  <a:cs typeface="Courier New" pitchFamily="49" charset="0"/>
                </a:rPr>
                <a:t>threadID</a:t>
              </a:r>
              <a:r>
                <a:rPr lang="en-US" b="1" dirty="0" smtClean="0">
                  <a:solidFill>
                    <a:srgbClr val="FF0000"/>
                  </a:solidFill>
                  <a:latin typeface="Courier New" pitchFamily="49" charset="0"/>
                  <a:cs typeface="Courier New" pitchFamily="49" charset="0"/>
                </a:rPr>
                <a:t>] != NULL)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“My message is ” &lt;&lt; messages[</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NULL;</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
          <p:nvSpPr>
            <p:cNvPr id="106" name="TextBox 105"/>
            <p:cNvSpPr txBox="1"/>
            <p:nvPr/>
          </p:nvSpPr>
          <p:spPr>
            <a:xfrm>
              <a:off x="4945119" y="1177739"/>
              <a:ext cx="3628111" cy="341001"/>
            </a:xfrm>
            <a:prstGeom prst="rect">
              <a:avLst/>
            </a:prstGeom>
            <a:noFill/>
          </p:spPr>
          <p:txBody>
            <a:bodyPr wrap="none" rtlCol="0">
              <a:spAutoFit/>
            </a:bodyPr>
            <a:lstStyle/>
            <a:p>
              <a:r>
                <a:rPr lang="en-US" sz="2200" b="1" dirty="0" smtClean="0">
                  <a:solidFill>
                    <a:srgbClr val="002060"/>
                  </a:solidFill>
                </a:rPr>
                <a:t>Second attempt </a:t>
              </a:r>
              <a:r>
                <a:rPr lang="en-US" sz="2200" dirty="0" smtClean="0"/>
                <a:t>(</a:t>
              </a:r>
              <a:r>
                <a:rPr lang="en-US" sz="2200" dirty="0" err="1" smtClean="0"/>
                <a:t>numThreads</a:t>
              </a:r>
              <a:r>
                <a:rPr lang="en-US" sz="2200" dirty="0" smtClean="0"/>
                <a:t>, messages are global variables</a:t>
              </a:r>
            </a:p>
            <a:p>
              <a:r>
                <a:rPr lang="en-US" sz="2200" dirty="0" smtClean="0"/>
                <a:t>                               </a:t>
              </a:r>
              <a:r>
                <a:rPr lang="en-US" sz="2200" dirty="0"/>
                <a:t>messages[</a:t>
              </a:r>
              <a:r>
                <a:rPr lang="en-US" sz="2200" dirty="0" err="1"/>
                <a:t>i</a:t>
              </a:r>
              <a:r>
                <a:rPr lang="en-US" sz="2200" dirty="0"/>
                <a:t>] are initialized to NULL by master thread</a:t>
              </a:r>
              <a:r>
                <a:rPr lang="en-US" sz="2200" dirty="0" smtClean="0"/>
                <a:t>)</a:t>
              </a:r>
              <a:endParaRPr lang="en-US" sz="2200" dirty="0"/>
            </a:p>
          </p:txBody>
        </p:sp>
      </p:grpSp>
      <p:sp>
        <p:nvSpPr>
          <p:cNvPr id="6" name="TextBox 5"/>
          <p:cNvSpPr txBox="1"/>
          <p:nvPr/>
        </p:nvSpPr>
        <p:spPr>
          <a:xfrm>
            <a:off x="5186480" y="5271099"/>
            <a:ext cx="2649945" cy="769441"/>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Busy-waiting construct is </a:t>
            </a:r>
            <a:r>
              <a:rPr lang="en-US" sz="2200" b="1" dirty="0" smtClean="0">
                <a:solidFill>
                  <a:srgbClr val="FF0000"/>
                </a:solidFill>
                <a:cs typeface="Courier New" pitchFamily="49" charset="0"/>
              </a:rPr>
              <a:t>not safe</a:t>
            </a:r>
            <a:endParaRPr lang="en-US" sz="2200" b="1" dirty="0">
              <a:solidFill>
                <a:srgbClr val="FF0000"/>
              </a:solidFill>
              <a:cs typeface="Courier New" pitchFamily="49" charset="0"/>
            </a:endParaRPr>
          </a:p>
        </p:txBody>
      </p:sp>
      <p:sp>
        <p:nvSpPr>
          <p:cNvPr id="7" name="&quot;No&quot; Symbol 6"/>
          <p:cNvSpPr/>
          <p:nvPr/>
        </p:nvSpPr>
        <p:spPr>
          <a:xfrm>
            <a:off x="2488572" y="1563483"/>
            <a:ext cx="4186145" cy="383808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334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Send messages in a ring</a:t>
            </a:r>
            <a:endParaRPr lang="en-US" dirty="0"/>
          </a:p>
        </p:txBody>
      </p:sp>
      <p:grpSp>
        <p:nvGrpSpPr>
          <p:cNvPr id="3" name="Group 2"/>
          <p:cNvGrpSpPr/>
          <p:nvPr/>
        </p:nvGrpSpPr>
        <p:grpSpPr>
          <a:xfrm>
            <a:off x="309046" y="971080"/>
            <a:ext cx="8742651" cy="5184674"/>
            <a:chOff x="4945119" y="1375630"/>
            <a:chExt cx="3845415" cy="2297745"/>
          </a:xfrm>
        </p:grpSpPr>
        <p:sp>
          <p:nvSpPr>
            <p:cNvPr id="98" name="TextBox 97"/>
            <p:cNvSpPr txBox="1"/>
            <p:nvPr/>
          </p:nvSpPr>
          <p:spPr>
            <a:xfrm>
              <a:off x="4945119" y="1668288"/>
              <a:ext cx="3760972" cy="2005087"/>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send_msg</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arg</a:t>
              </a:r>
              <a:r>
                <a:rPr lang="en-US" b="1" dirty="0" smtClean="0">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myID</a:t>
              </a:r>
              <a:r>
                <a:rPr lang="en-US" dirty="0" smtClean="0">
                  <a:latin typeface="Courier New" pitchFamily="49" charset="0"/>
                  <a:cs typeface="Courier New" pitchFamily="49" charset="0"/>
                </a:rPr>
                <a:t> =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arg</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a:solidFill>
                    <a:srgbClr val="002060"/>
                  </a:solidFill>
                  <a:latin typeface="Courier New" pitchFamily="49" charset="0"/>
                  <a:cs typeface="Courier New" pitchFamily="49" charset="0"/>
                </a:rPr>
                <a:t>long</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dstID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myID</a:t>
              </a:r>
              <a:r>
                <a:rPr lang="en-US" dirty="0" smtClean="0">
                  <a:latin typeface="Courier New" pitchFamily="49" charset="0"/>
                  <a:cs typeface="Courier New" pitchFamily="49" charset="0"/>
                </a:rPr>
                <a:t> + 1)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long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1)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smtClean="0">
                  <a:solidFill>
                    <a:srgbClr val="002060"/>
                  </a:solidFill>
                  <a:latin typeface="Courier New" pitchFamily="49" charset="0"/>
                  <a:cs typeface="Courier New" pitchFamily="49" charset="0"/>
                </a:rPr>
                <a:t>char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malloc</a:t>
              </a:r>
              <a:r>
                <a:rPr lang="en-US" dirty="0" smtClean="0">
                  <a:latin typeface="Courier New" pitchFamily="49" charset="0"/>
                  <a:cs typeface="Courier New" pitchFamily="49" charset="0"/>
                </a:rPr>
                <a:t>(MAX_SIZE);</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sprintf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 “Hello from %d”, </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messages[</a:t>
              </a:r>
              <a:r>
                <a:rPr lang="en-US" dirty="0" err="1" smtClean="0">
                  <a:latin typeface="Courier New" pitchFamily="49" charset="0"/>
                  <a:cs typeface="Courier New" pitchFamily="49" charset="0"/>
                </a:rPr>
                <a:t>dstID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myMsg</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b="1" dirty="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sem_post</a:t>
              </a:r>
              <a:r>
                <a:rPr lang="en-US" b="1" dirty="0">
                  <a:solidFill>
                    <a:srgbClr val="FF0000"/>
                  </a:solidFill>
                  <a:latin typeface="Courier New" pitchFamily="49" charset="0"/>
                  <a:cs typeface="Courier New" pitchFamily="49" charset="0"/>
                </a:rPr>
                <a:t>(&amp;semaphores[</a:t>
              </a:r>
              <a:r>
                <a:rPr lang="en-US" b="1" dirty="0" err="1">
                  <a:solidFill>
                    <a:srgbClr val="FF0000"/>
                  </a:solidFill>
                  <a:latin typeface="Courier New" pitchFamily="49" charset="0"/>
                  <a:cs typeface="Courier New" pitchFamily="49" charset="0"/>
                </a:rPr>
                <a:t>dstID</a:t>
              </a:r>
              <a:r>
                <a:rPr lang="en-US" b="1" dirty="0">
                  <a:solidFill>
                    <a:srgbClr val="FF0000"/>
                  </a:solidFill>
                  <a:latin typeface="Courier New" pitchFamily="49" charset="0"/>
                  <a:cs typeface="Courier New" pitchFamily="49" charset="0"/>
                </a:rPr>
                <a:t>]);</a:t>
              </a:r>
            </a:p>
            <a:p>
              <a:r>
                <a:rPr lang="en-US" b="1" dirty="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sem_wait</a:t>
              </a:r>
              <a:r>
                <a:rPr lang="en-US" b="1" dirty="0" smtClean="0">
                  <a:solidFill>
                    <a:srgbClr val="FF0000"/>
                  </a:solidFill>
                  <a:latin typeface="Courier New" pitchFamily="49" charset="0"/>
                  <a:cs typeface="Courier New" pitchFamily="49" charset="0"/>
                </a:rPr>
                <a:t>(&amp;semaphores[</a:t>
              </a:r>
              <a:r>
                <a:rPr lang="en-US" b="1" dirty="0" err="1" smtClean="0">
                  <a:solidFill>
                    <a:srgbClr val="FF0000"/>
                  </a:solidFill>
                  <a:latin typeface="Courier New" pitchFamily="49" charset="0"/>
                  <a:cs typeface="Courier New" pitchFamily="49" charset="0"/>
                </a:rPr>
                <a:t>myID</a:t>
              </a:r>
              <a:r>
                <a:rPr lang="en-US" b="1" dirty="0">
                  <a:solidFill>
                    <a:srgbClr val="FF0000"/>
                  </a:solidFill>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 &lt;&lt; “My message is ” &lt;&lt; messages[</a:t>
              </a:r>
              <a:r>
                <a:rPr lang="en-US" dirty="0" err="1" smtClean="0">
                  <a:latin typeface="Courier New" pitchFamily="49" charset="0"/>
                  <a:cs typeface="Courier New" pitchFamily="49" charset="0"/>
                </a:rPr>
                <a:t>threadID</a:t>
              </a:r>
              <a:r>
                <a:rPr lang="en-US" dirty="0" smtClean="0">
                  <a:latin typeface="Courier New" pitchFamily="49" charset="0"/>
                  <a:cs typeface="Courier New" pitchFamily="49" charset="0"/>
                </a:rPr>
                <a:t>];</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NULL;</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p:txBody>
        </p:sp>
        <p:sp>
          <p:nvSpPr>
            <p:cNvPr id="106" name="TextBox 105"/>
            <p:cNvSpPr txBox="1"/>
            <p:nvPr/>
          </p:nvSpPr>
          <p:spPr>
            <a:xfrm>
              <a:off x="4945119" y="1375630"/>
              <a:ext cx="3845415" cy="190961"/>
            </a:xfrm>
            <a:prstGeom prst="rect">
              <a:avLst/>
            </a:prstGeom>
            <a:noFill/>
          </p:spPr>
          <p:txBody>
            <a:bodyPr wrap="none" rtlCol="0">
              <a:spAutoFit/>
            </a:bodyPr>
            <a:lstStyle/>
            <a:p>
              <a:r>
                <a:rPr lang="en-US" sz="2200" b="1" dirty="0" smtClean="0">
                  <a:solidFill>
                    <a:srgbClr val="002060"/>
                  </a:solidFill>
                </a:rPr>
                <a:t>Third attempt </a:t>
              </a:r>
              <a:r>
                <a:rPr lang="en-US" sz="2200" dirty="0" smtClean="0"/>
                <a:t>(semaphores were initialized to 0 (</a:t>
              </a:r>
              <a:r>
                <a:rPr lang="en-US" sz="2200" dirty="0"/>
                <a:t>l</a:t>
              </a:r>
              <a:r>
                <a:rPr lang="en-US" sz="2200" dirty="0" smtClean="0"/>
                <a:t>ocked) by master thread)</a:t>
              </a:r>
              <a:endParaRPr lang="en-US" sz="2200" dirty="0"/>
            </a:p>
          </p:txBody>
        </p:sp>
      </p:grpSp>
      <p:sp>
        <p:nvSpPr>
          <p:cNvPr id="6" name="TextBox 5"/>
          <p:cNvSpPr txBox="1"/>
          <p:nvPr/>
        </p:nvSpPr>
        <p:spPr>
          <a:xfrm>
            <a:off x="5186480" y="5571248"/>
            <a:ext cx="3110805" cy="430887"/>
          </a:xfrm>
          <a:prstGeom prst="rect">
            <a:avLst/>
          </a:prstGeom>
          <a:solidFill>
            <a:schemeClr val="bg1"/>
          </a:solidFill>
          <a:ln w="19050">
            <a:solidFill>
              <a:schemeClr val="tx1"/>
            </a:solidFill>
          </a:ln>
        </p:spPr>
        <p:txBody>
          <a:bodyPr wrap="square" rtlCol="0">
            <a:spAutoFit/>
          </a:bodyPr>
          <a:lstStyle/>
          <a:p>
            <a:r>
              <a:rPr lang="en-US" sz="2200" dirty="0" smtClean="0">
                <a:cs typeface="Courier New" pitchFamily="49" charset="0"/>
              </a:rPr>
              <a:t>Code is correct and safe !</a:t>
            </a:r>
            <a:endParaRPr lang="en-US" sz="2200" dirty="0">
              <a:cs typeface="Courier New" pitchFamily="49" charset="0"/>
            </a:endParaRPr>
          </a:p>
        </p:txBody>
      </p:sp>
    </p:spTree>
    <p:extLst>
      <p:ext uri="{BB962C8B-B14F-4D97-AF65-F5344CB8AC3E}">
        <p14:creationId xmlns:p14="http://schemas.microsoft.com/office/powerpoint/2010/main" val="91646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dining philosophers problem</a:t>
            </a:r>
            <a:endParaRPr lang="en-US" dirty="0"/>
          </a:p>
        </p:txBody>
      </p:sp>
      <p:pic>
        <p:nvPicPr>
          <p:cNvPr id="2050" name="Picture 2" descr="File:Dining philosoph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1" y="1470345"/>
            <a:ext cx="3854092" cy="3994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8380" y="971080"/>
            <a:ext cx="4531789" cy="5170646"/>
          </a:xfrm>
          <a:prstGeom prst="rect">
            <a:avLst/>
          </a:prstGeom>
          <a:noFill/>
        </p:spPr>
        <p:txBody>
          <a:bodyPr wrap="square" rtlCol="0">
            <a:spAutoFit/>
          </a:bodyPr>
          <a:lstStyle/>
          <a:p>
            <a:r>
              <a:rPr lang="en-US" sz="2200" b="1" dirty="0" smtClean="0">
                <a:solidFill>
                  <a:srgbClr val="FF0000"/>
                </a:solidFill>
              </a:rPr>
              <a:t>Five philosophers</a:t>
            </a:r>
            <a:r>
              <a:rPr lang="en-US" sz="2200" dirty="0" smtClean="0"/>
              <a:t> sit at a table</a:t>
            </a:r>
          </a:p>
          <a:p>
            <a:pPr marL="342900" indent="-342900">
              <a:buFont typeface="Arial" pitchFamily="34" charset="0"/>
              <a:buChar char="•"/>
            </a:pPr>
            <a:r>
              <a:rPr lang="en-US" sz="2200" dirty="0" smtClean="0"/>
              <a:t>They alternate between </a:t>
            </a:r>
            <a:r>
              <a:rPr lang="en-US" sz="2200" b="1" dirty="0" smtClean="0">
                <a:solidFill>
                  <a:srgbClr val="002060"/>
                </a:solidFill>
              </a:rPr>
              <a:t>eating and thinking</a:t>
            </a:r>
          </a:p>
          <a:p>
            <a:pPr marL="342900" indent="-342900">
              <a:buFont typeface="Arial" pitchFamily="34" charset="0"/>
              <a:buChar char="•"/>
            </a:pPr>
            <a:endParaRPr lang="en-US" sz="2200" dirty="0" smtClean="0"/>
          </a:p>
          <a:p>
            <a:pPr marL="342900" indent="-342900">
              <a:buFont typeface="Arial" pitchFamily="34" charset="0"/>
              <a:buChar char="•"/>
            </a:pPr>
            <a:endParaRPr lang="en-US" sz="2200" dirty="0" smtClean="0"/>
          </a:p>
          <a:p>
            <a:r>
              <a:rPr lang="en-US" sz="2200" dirty="0"/>
              <a:t> </a:t>
            </a:r>
            <a:r>
              <a:rPr lang="en-US" sz="2200" dirty="0" smtClean="0"/>
              <a:t>                 think();</a:t>
            </a:r>
          </a:p>
          <a:p>
            <a:r>
              <a:rPr lang="en-US" sz="2200" dirty="0"/>
              <a:t> </a:t>
            </a:r>
            <a:r>
              <a:rPr lang="en-US" sz="2200" dirty="0" smtClean="0"/>
              <a:t>                 get_forks();</a:t>
            </a:r>
          </a:p>
          <a:p>
            <a:r>
              <a:rPr lang="en-US" sz="2200" dirty="0"/>
              <a:t> </a:t>
            </a:r>
            <a:r>
              <a:rPr lang="en-US" sz="2200" dirty="0" smtClean="0"/>
              <a:t>                 eat();</a:t>
            </a:r>
          </a:p>
          <a:p>
            <a:r>
              <a:rPr lang="en-US" sz="2200" dirty="0"/>
              <a:t> </a:t>
            </a:r>
            <a:r>
              <a:rPr lang="en-US" sz="2200" dirty="0" smtClean="0"/>
              <a:t>                 put_forks();</a:t>
            </a:r>
            <a:endParaRPr lang="en-US" sz="2200" dirty="0"/>
          </a:p>
          <a:p>
            <a:pPr marL="342900" indent="-342900">
              <a:buFont typeface="Arial" pitchFamily="34" charset="0"/>
              <a:buChar char="•"/>
            </a:pPr>
            <a:endParaRPr lang="en-US" sz="2200" dirty="0" smtClean="0"/>
          </a:p>
          <a:p>
            <a:pPr marL="342900" indent="-342900">
              <a:buFont typeface="Arial" pitchFamily="34" charset="0"/>
              <a:buChar char="•"/>
            </a:pPr>
            <a:endParaRPr lang="en-US" sz="2200" dirty="0"/>
          </a:p>
          <a:p>
            <a:pPr marL="342900" indent="-342900">
              <a:buFont typeface="Arial" pitchFamily="34" charset="0"/>
              <a:buChar char="•"/>
            </a:pPr>
            <a:r>
              <a:rPr lang="en-US" sz="2200" dirty="0" smtClean="0"/>
              <a:t>They need </a:t>
            </a:r>
            <a:r>
              <a:rPr lang="en-US" sz="2200" b="1" dirty="0" smtClean="0">
                <a:solidFill>
                  <a:srgbClr val="002060"/>
                </a:solidFill>
              </a:rPr>
              <a:t>two forks</a:t>
            </a:r>
            <a:r>
              <a:rPr lang="en-US" sz="2200" dirty="0" smtClean="0"/>
              <a:t> (left and right) in order to be able to eat.</a:t>
            </a:r>
          </a:p>
          <a:p>
            <a:pPr marL="342900" indent="-342900">
              <a:buFont typeface="Arial" pitchFamily="34" charset="0"/>
              <a:buChar char="•"/>
            </a:pPr>
            <a:r>
              <a:rPr lang="en-US" sz="2200" dirty="0"/>
              <a:t>There are only five forks (each one is </a:t>
            </a:r>
            <a:r>
              <a:rPr lang="en-US" sz="2200" b="1" dirty="0">
                <a:solidFill>
                  <a:srgbClr val="002060"/>
                </a:solidFill>
              </a:rPr>
              <a:t>shared by two philosophers</a:t>
            </a:r>
            <a:r>
              <a:rPr lang="en-US" sz="2200" dirty="0" smtClean="0"/>
              <a:t>).</a:t>
            </a:r>
            <a:endParaRPr lang="en-US" sz="2200" dirty="0"/>
          </a:p>
        </p:txBody>
      </p:sp>
      <p:cxnSp>
        <p:nvCxnSpPr>
          <p:cNvPr id="5" name="Straight Connector 4"/>
          <p:cNvCxnSpPr/>
          <p:nvPr/>
        </p:nvCxnSpPr>
        <p:spPr>
          <a:xfrm>
            <a:off x="5954580" y="4043480"/>
            <a:ext cx="0" cy="46086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5186480" y="4504340"/>
            <a:ext cx="7681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186480" y="2238445"/>
            <a:ext cx="0" cy="226589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86480" y="2238445"/>
            <a:ext cx="768100"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54580" y="2238445"/>
            <a:ext cx="0" cy="422455"/>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72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dining philosophers problem</a:t>
            </a:r>
            <a:endParaRPr lang="en-US" dirty="0"/>
          </a:p>
        </p:txBody>
      </p:sp>
      <p:pic>
        <p:nvPicPr>
          <p:cNvPr id="2050" name="Picture 2" descr="File:Dining philosoph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1" y="971080"/>
            <a:ext cx="3854092" cy="3994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8380" y="1333705"/>
            <a:ext cx="4531789" cy="3477875"/>
          </a:xfrm>
          <a:prstGeom prst="rect">
            <a:avLst/>
          </a:prstGeom>
          <a:noFill/>
        </p:spPr>
        <p:txBody>
          <a:bodyPr wrap="square" rtlCol="0">
            <a:spAutoFit/>
          </a:bodyPr>
          <a:lstStyle/>
          <a:p>
            <a:r>
              <a:rPr lang="en-US" sz="2200" b="1" dirty="0" smtClean="0">
                <a:solidFill>
                  <a:srgbClr val="FF0000"/>
                </a:solidFill>
              </a:rPr>
              <a:t>Rules:</a:t>
            </a:r>
            <a:endParaRPr lang="en-US" sz="2200" dirty="0" smtClean="0"/>
          </a:p>
          <a:p>
            <a:pPr marL="342900" indent="-342900">
              <a:buFont typeface="Arial" pitchFamily="34" charset="0"/>
              <a:buChar char="•"/>
            </a:pPr>
            <a:r>
              <a:rPr lang="en-US" sz="2200" dirty="0" smtClean="0"/>
              <a:t>Only one philosopher can hold a fork at a time (</a:t>
            </a:r>
            <a:r>
              <a:rPr lang="en-US" sz="2200" dirty="0" err="1" smtClean="0"/>
              <a:t>mutex</a:t>
            </a:r>
            <a:r>
              <a:rPr lang="en-US" sz="2200" dirty="0" smtClean="0"/>
              <a:t>)</a:t>
            </a:r>
          </a:p>
          <a:p>
            <a:pPr marL="342900" indent="-342900">
              <a:buFont typeface="Arial" pitchFamily="34" charset="0"/>
              <a:buChar char="•"/>
            </a:pPr>
            <a:r>
              <a:rPr lang="en-US" sz="2200" b="1" dirty="0" smtClean="0">
                <a:solidFill>
                  <a:srgbClr val="002060"/>
                </a:solidFill>
              </a:rPr>
              <a:t>Deadlocks </a:t>
            </a:r>
            <a:r>
              <a:rPr lang="en-US" sz="2200" dirty="0" smtClean="0"/>
              <a:t>should be impossible</a:t>
            </a:r>
          </a:p>
          <a:p>
            <a:pPr marL="342900" indent="-342900">
              <a:buFont typeface="Arial" pitchFamily="34" charset="0"/>
              <a:buChar char="•"/>
            </a:pPr>
            <a:r>
              <a:rPr lang="en-US" sz="2200" b="1" dirty="0" smtClean="0">
                <a:solidFill>
                  <a:srgbClr val="002060"/>
                </a:solidFill>
              </a:rPr>
              <a:t>Starvation </a:t>
            </a:r>
            <a:r>
              <a:rPr lang="en-US" sz="2200" dirty="0" smtClean="0"/>
              <a:t>should be impossible</a:t>
            </a:r>
            <a:r>
              <a:rPr lang="en-US" sz="2200" b="1" dirty="0" smtClean="0">
                <a:solidFill>
                  <a:srgbClr val="002060"/>
                </a:solidFill>
              </a:rPr>
              <a:t> </a:t>
            </a:r>
            <a:r>
              <a:rPr lang="en-US" sz="2200" dirty="0" smtClean="0"/>
              <a:t>(all philosophers eventually get to eat)</a:t>
            </a:r>
          </a:p>
          <a:p>
            <a:pPr marL="342900" indent="-342900">
              <a:buFont typeface="Arial" pitchFamily="34" charset="0"/>
              <a:buChar char="•"/>
            </a:pPr>
            <a:r>
              <a:rPr lang="en-US" sz="2200" dirty="0" smtClean="0"/>
              <a:t>It should be possible for </a:t>
            </a:r>
            <a:r>
              <a:rPr lang="en-US" sz="2200" b="1" dirty="0" smtClean="0">
                <a:solidFill>
                  <a:srgbClr val="002060"/>
                </a:solidFill>
              </a:rPr>
              <a:t>more than one</a:t>
            </a:r>
            <a:r>
              <a:rPr lang="en-US" sz="2200" dirty="0" smtClean="0"/>
              <a:t> philosopher to eat at a given time.</a:t>
            </a:r>
          </a:p>
        </p:txBody>
      </p:sp>
      <p:sp>
        <p:nvSpPr>
          <p:cNvPr id="5" name="Content Placeholder 2"/>
          <p:cNvSpPr txBox="1">
            <a:spLocks/>
          </p:cNvSpPr>
          <p:nvPr/>
        </p:nvSpPr>
        <p:spPr>
          <a:xfrm>
            <a:off x="1845245" y="5694895"/>
            <a:ext cx="5574189" cy="768100"/>
          </a:xfrm>
          <a:prstGeom prst="rect">
            <a:avLst/>
          </a:prstGeom>
          <a:ln w="25400">
            <a:solidFill>
              <a:schemeClr val="tx1"/>
            </a:solidFill>
          </a:ln>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2200" dirty="0" smtClean="0"/>
              <a:t>Q: Derive a </a:t>
            </a:r>
            <a:r>
              <a:rPr lang="en-US" sz="2200" b="1" dirty="0" smtClean="0">
                <a:solidFill>
                  <a:srgbClr val="FF0000"/>
                </a:solidFill>
              </a:rPr>
              <a:t>protocol</a:t>
            </a:r>
            <a:r>
              <a:rPr lang="en-US" sz="2200" dirty="0" smtClean="0"/>
              <a:t> for the philosophers </a:t>
            </a:r>
          </a:p>
          <a:p>
            <a:pPr marL="457200" lvl="1" indent="0">
              <a:buNone/>
            </a:pPr>
            <a:r>
              <a:rPr lang="en-US" sz="2200" dirty="0" smtClean="0"/>
              <a:t>such that the above rules are satisfied</a:t>
            </a:r>
          </a:p>
        </p:txBody>
      </p:sp>
    </p:spTree>
    <p:extLst>
      <p:ext uri="{BB962C8B-B14F-4D97-AF65-F5344CB8AC3E}">
        <p14:creationId xmlns:p14="http://schemas.microsoft.com/office/powerpoint/2010/main" val="324397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dining philosophers</a:t>
            </a:r>
            <a:endParaRPr lang="en-US" dirty="0"/>
          </a:p>
        </p:txBody>
      </p:sp>
      <p:sp>
        <p:nvSpPr>
          <p:cNvPr id="3" name="Rectangle 2"/>
          <p:cNvSpPr/>
          <p:nvPr/>
        </p:nvSpPr>
        <p:spPr>
          <a:xfrm>
            <a:off x="1153955" y="1585560"/>
            <a:ext cx="7220140" cy="3477875"/>
          </a:xfrm>
          <a:prstGeom prst="rect">
            <a:avLst/>
          </a:prstGeom>
        </p:spPr>
        <p:txBody>
          <a:bodyPr wrap="square">
            <a:spAutoFit/>
          </a:bodyPr>
          <a:lstStyle/>
          <a:p>
            <a:r>
              <a:rPr lang="en-US" sz="2200" b="1" dirty="0" smtClean="0">
                <a:solidFill>
                  <a:srgbClr val="FF0000"/>
                </a:solidFill>
              </a:rPr>
              <a:t>First try</a:t>
            </a:r>
            <a:r>
              <a:rPr lang="en-US" sz="2200" dirty="0" smtClean="0"/>
              <a:t> for a protocol:</a:t>
            </a:r>
          </a:p>
          <a:p>
            <a:endParaRPr lang="en-US" sz="2200" dirty="0"/>
          </a:p>
          <a:p>
            <a:endParaRPr lang="en-US" sz="2200" dirty="0" smtClean="0"/>
          </a:p>
          <a:p>
            <a:endParaRPr lang="en-US" sz="2200" dirty="0"/>
          </a:p>
          <a:p>
            <a:pPr marL="342900" indent="-342900">
              <a:buFont typeface="Arial" pitchFamily="34" charset="0"/>
              <a:buChar char="•"/>
            </a:pPr>
            <a:r>
              <a:rPr lang="en-US" sz="2200" b="1" dirty="0" smtClean="0">
                <a:solidFill>
                  <a:srgbClr val="002060"/>
                </a:solidFill>
              </a:rPr>
              <a:t>think</a:t>
            </a:r>
            <a:r>
              <a:rPr lang="en-US" sz="2200" dirty="0" smtClean="0"/>
              <a:t> until hungry</a:t>
            </a:r>
          </a:p>
          <a:p>
            <a:pPr marL="342900" indent="-342900">
              <a:buFont typeface="Arial" pitchFamily="34" charset="0"/>
              <a:buChar char="•"/>
            </a:pPr>
            <a:r>
              <a:rPr lang="en-US" sz="2200" b="1" dirty="0" smtClean="0">
                <a:solidFill>
                  <a:srgbClr val="002060"/>
                </a:solidFill>
              </a:rPr>
              <a:t>wait</a:t>
            </a:r>
            <a:r>
              <a:rPr lang="en-US" sz="2200" dirty="0" smtClean="0"/>
              <a:t> </a:t>
            </a:r>
            <a:r>
              <a:rPr lang="en-US" sz="2200" dirty="0"/>
              <a:t>until the left fork is available; when it is, pick it up;</a:t>
            </a:r>
          </a:p>
          <a:p>
            <a:pPr marL="342900" indent="-342900">
              <a:buFont typeface="Arial" pitchFamily="34" charset="0"/>
              <a:buChar char="•"/>
            </a:pPr>
            <a:r>
              <a:rPr lang="en-US" sz="2200" b="1" dirty="0" smtClean="0">
                <a:solidFill>
                  <a:srgbClr val="002060"/>
                </a:solidFill>
              </a:rPr>
              <a:t>wait</a:t>
            </a:r>
            <a:r>
              <a:rPr lang="en-US" sz="2200" dirty="0" smtClean="0"/>
              <a:t> </a:t>
            </a:r>
            <a:r>
              <a:rPr lang="en-US" sz="2200" dirty="0"/>
              <a:t>until the right fork is available; when it is, pick it up;</a:t>
            </a:r>
          </a:p>
          <a:p>
            <a:pPr marL="342900" indent="-342900">
              <a:buFont typeface="Arial" pitchFamily="34" charset="0"/>
              <a:buChar char="•"/>
            </a:pPr>
            <a:r>
              <a:rPr lang="en-US" sz="2200" dirty="0"/>
              <a:t>when both forks are held, </a:t>
            </a:r>
            <a:r>
              <a:rPr lang="en-US" sz="2200" b="1" dirty="0">
                <a:solidFill>
                  <a:srgbClr val="002060"/>
                </a:solidFill>
              </a:rPr>
              <a:t>eat</a:t>
            </a:r>
            <a:r>
              <a:rPr lang="en-US" sz="2200" dirty="0"/>
              <a:t> </a:t>
            </a:r>
            <a:r>
              <a:rPr lang="en-US" sz="2200" dirty="0" smtClean="0"/>
              <a:t>until satisfied;</a:t>
            </a:r>
            <a:endParaRPr lang="en-US" sz="2200" dirty="0"/>
          </a:p>
          <a:p>
            <a:pPr marL="342900" indent="-342900">
              <a:buFont typeface="Arial" pitchFamily="34" charset="0"/>
              <a:buChar char="•"/>
            </a:pPr>
            <a:r>
              <a:rPr lang="en-US" sz="2200" dirty="0"/>
              <a:t>then, put the right fork down;</a:t>
            </a:r>
          </a:p>
          <a:p>
            <a:pPr marL="342900" indent="-342900">
              <a:buFont typeface="Arial" pitchFamily="34" charset="0"/>
              <a:buChar char="•"/>
            </a:pPr>
            <a:r>
              <a:rPr lang="en-US" sz="2200" dirty="0"/>
              <a:t>then, put the left fork down</a:t>
            </a:r>
            <a:r>
              <a:rPr lang="en-US" sz="2200" dirty="0" smtClean="0"/>
              <a:t>;</a:t>
            </a:r>
            <a:endParaRPr lang="en-US" sz="2200" dirty="0"/>
          </a:p>
        </p:txBody>
      </p:sp>
      <p:cxnSp>
        <p:nvCxnSpPr>
          <p:cNvPr id="5" name="Straight Connector 4"/>
          <p:cNvCxnSpPr/>
          <p:nvPr/>
        </p:nvCxnSpPr>
        <p:spPr>
          <a:xfrm>
            <a:off x="2072275" y="5042010"/>
            <a:ext cx="0" cy="422455"/>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865182" y="5464465"/>
            <a:ext cx="120709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65182" y="2470572"/>
            <a:ext cx="0" cy="2993893"/>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5182" y="2468687"/>
            <a:ext cx="1172088"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37270" y="2470571"/>
            <a:ext cx="0" cy="422455"/>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66965" y="5694895"/>
            <a:ext cx="5166414" cy="769441"/>
          </a:xfrm>
          <a:prstGeom prst="rect">
            <a:avLst/>
          </a:prstGeom>
          <a:noFill/>
          <a:ln w="25400">
            <a:solidFill>
              <a:schemeClr val="tx1"/>
            </a:solidFill>
          </a:ln>
        </p:spPr>
        <p:txBody>
          <a:bodyPr wrap="none" rtlCol="0">
            <a:spAutoFit/>
          </a:bodyPr>
          <a:lstStyle/>
          <a:p>
            <a:r>
              <a:rPr lang="en-US" sz="2200" dirty="0" smtClean="0"/>
              <a:t>This protocol can lead to a </a:t>
            </a:r>
            <a:r>
              <a:rPr lang="en-US" sz="2200" b="1" dirty="0" smtClean="0">
                <a:solidFill>
                  <a:srgbClr val="FF0000"/>
                </a:solidFill>
              </a:rPr>
              <a:t>deadlock</a:t>
            </a:r>
            <a:r>
              <a:rPr lang="en-US" sz="2200" dirty="0" smtClean="0">
                <a:solidFill>
                  <a:srgbClr val="FF0000"/>
                </a:solidFill>
              </a:rPr>
              <a:t> </a:t>
            </a:r>
            <a:r>
              <a:rPr lang="en-US" sz="2200" dirty="0" smtClean="0"/>
              <a:t>if each </a:t>
            </a:r>
          </a:p>
          <a:p>
            <a:r>
              <a:rPr lang="en-US" sz="2200" dirty="0" smtClean="0"/>
              <a:t>philosopher has e.g. picked up the left fork</a:t>
            </a:r>
          </a:p>
        </p:txBody>
      </p:sp>
      <p:pic>
        <p:nvPicPr>
          <p:cNvPr id="15" name="Picture 2" descr="File:Dining philosopher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999" y="894270"/>
            <a:ext cx="1805146" cy="187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19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dining philosophers</a:t>
            </a:r>
            <a:endParaRPr lang="en-US" dirty="0"/>
          </a:p>
        </p:txBody>
      </p:sp>
      <p:sp>
        <p:nvSpPr>
          <p:cNvPr id="3" name="Rectangle 2"/>
          <p:cNvSpPr/>
          <p:nvPr/>
        </p:nvSpPr>
        <p:spPr>
          <a:xfrm>
            <a:off x="1153955" y="1393535"/>
            <a:ext cx="7220140" cy="4154984"/>
          </a:xfrm>
          <a:prstGeom prst="rect">
            <a:avLst/>
          </a:prstGeom>
        </p:spPr>
        <p:txBody>
          <a:bodyPr wrap="square">
            <a:spAutoFit/>
          </a:bodyPr>
          <a:lstStyle/>
          <a:p>
            <a:r>
              <a:rPr lang="en-US" sz="2200" b="1" dirty="0" smtClean="0">
                <a:solidFill>
                  <a:srgbClr val="FF0000"/>
                </a:solidFill>
              </a:rPr>
              <a:t>Second try</a:t>
            </a:r>
            <a:r>
              <a:rPr lang="en-US" sz="2200" dirty="0" smtClean="0"/>
              <a:t> for a protocol:</a:t>
            </a:r>
          </a:p>
          <a:p>
            <a:endParaRPr lang="en-US" sz="2200" dirty="0"/>
          </a:p>
          <a:p>
            <a:endParaRPr lang="en-US" sz="2200" dirty="0" smtClean="0"/>
          </a:p>
          <a:p>
            <a:endParaRPr lang="en-US" sz="2200" dirty="0"/>
          </a:p>
          <a:p>
            <a:pPr marL="342900" indent="-342900">
              <a:buFont typeface="Arial" pitchFamily="34" charset="0"/>
              <a:buChar char="•"/>
            </a:pPr>
            <a:r>
              <a:rPr lang="en-US" sz="2200" b="1" dirty="0" smtClean="0">
                <a:solidFill>
                  <a:srgbClr val="002060"/>
                </a:solidFill>
              </a:rPr>
              <a:t>think</a:t>
            </a:r>
            <a:r>
              <a:rPr lang="en-US" sz="2200" dirty="0"/>
              <a:t> </a:t>
            </a:r>
            <a:r>
              <a:rPr lang="en-US" sz="2200" dirty="0" smtClean="0"/>
              <a:t>until hungry</a:t>
            </a:r>
            <a:endParaRPr lang="en-US" sz="2200" b="1" dirty="0" smtClean="0">
              <a:solidFill>
                <a:srgbClr val="002060"/>
              </a:solidFill>
            </a:endParaRPr>
          </a:p>
          <a:p>
            <a:pPr marL="342900" indent="-342900">
              <a:buFont typeface="Arial" pitchFamily="34" charset="0"/>
              <a:buChar char="•"/>
            </a:pPr>
            <a:r>
              <a:rPr lang="en-US" sz="2200" b="1" dirty="0" smtClean="0">
                <a:solidFill>
                  <a:srgbClr val="002060"/>
                </a:solidFill>
              </a:rPr>
              <a:t>wait</a:t>
            </a:r>
            <a:r>
              <a:rPr lang="en-US" sz="2200" dirty="0" smtClean="0"/>
              <a:t> </a:t>
            </a:r>
            <a:r>
              <a:rPr lang="en-US" sz="2200" dirty="0"/>
              <a:t>until the left fork is available; when it is, pick it up</a:t>
            </a:r>
            <a:r>
              <a:rPr lang="en-US" sz="2200" dirty="0" smtClean="0"/>
              <a:t>;</a:t>
            </a:r>
            <a:endParaRPr lang="en-US" sz="2200" dirty="0"/>
          </a:p>
          <a:p>
            <a:pPr marL="342900" indent="-342900">
              <a:buFont typeface="Arial" pitchFamily="34" charset="0"/>
              <a:buChar char="•"/>
            </a:pPr>
            <a:r>
              <a:rPr lang="en-US" sz="2200" b="1" dirty="0" smtClean="0">
                <a:solidFill>
                  <a:srgbClr val="002060"/>
                </a:solidFill>
              </a:rPr>
              <a:t>wait</a:t>
            </a:r>
            <a:r>
              <a:rPr lang="en-US" sz="2200" dirty="0" smtClean="0"/>
              <a:t> </a:t>
            </a:r>
            <a:r>
              <a:rPr lang="en-US" sz="2200" dirty="0"/>
              <a:t>until the right fork is available; when it is, pick it up</a:t>
            </a:r>
            <a:r>
              <a:rPr lang="en-US" sz="2200" dirty="0" smtClean="0"/>
              <a:t>;</a:t>
            </a:r>
          </a:p>
          <a:p>
            <a:r>
              <a:rPr lang="en-US" sz="2200" dirty="0" smtClean="0"/>
              <a:t>                if right fork remains unavailable for some time, put</a:t>
            </a:r>
          </a:p>
          <a:p>
            <a:r>
              <a:rPr lang="en-US" sz="2200" dirty="0"/>
              <a:t> </a:t>
            </a:r>
            <a:r>
              <a:rPr lang="en-US" sz="2200" dirty="0" smtClean="0"/>
              <a:t>               the left fork down again and wait for some time</a:t>
            </a:r>
            <a:endParaRPr lang="en-US" sz="2200" dirty="0"/>
          </a:p>
          <a:p>
            <a:pPr marL="342900" indent="-342900">
              <a:buFont typeface="Arial" pitchFamily="34" charset="0"/>
              <a:buChar char="•"/>
            </a:pPr>
            <a:r>
              <a:rPr lang="en-US" sz="2200" dirty="0"/>
              <a:t>when both forks are held, </a:t>
            </a:r>
            <a:r>
              <a:rPr lang="en-US" sz="2200" b="1" dirty="0">
                <a:solidFill>
                  <a:srgbClr val="002060"/>
                </a:solidFill>
              </a:rPr>
              <a:t>eat</a:t>
            </a:r>
            <a:r>
              <a:rPr lang="en-US" sz="2200" dirty="0"/>
              <a:t> for a fixed amount of time;</a:t>
            </a:r>
          </a:p>
          <a:p>
            <a:pPr marL="342900" indent="-342900">
              <a:buFont typeface="Arial" pitchFamily="34" charset="0"/>
              <a:buChar char="•"/>
            </a:pPr>
            <a:r>
              <a:rPr lang="en-US" sz="2200" dirty="0"/>
              <a:t>then, put the right fork down;</a:t>
            </a:r>
          </a:p>
          <a:p>
            <a:pPr marL="342900" indent="-342900">
              <a:buFont typeface="Arial" pitchFamily="34" charset="0"/>
              <a:buChar char="•"/>
            </a:pPr>
            <a:r>
              <a:rPr lang="en-US" sz="2200" dirty="0"/>
              <a:t>then, put the left fork down</a:t>
            </a:r>
            <a:r>
              <a:rPr lang="en-US" sz="2200" dirty="0" smtClean="0"/>
              <a:t>;</a:t>
            </a:r>
            <a:endParaRPr lang="en-US" sz="2200" dirty="0"/>
          </a:p>
        </p:txBody>
      </p:sp>
      <p:pic>
        <p:nvPicPr>
          <p:cNvPr id="4" name="Picture 2" descr="File:Dining philosoph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6730" y="702245"/>
            <a:ext cx="1805146" cy="18707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072275" y="5440394"/>
            <a:ext cx="0" cy="292906"/>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865182" y="5733300"/>
            <a:ext cx="1207093"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65182" y="2355358"/>
            <a:ext cx="0" cy="3377942"/>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5182" y="2353472"/>
            <a:ext cx="1172088"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37270" y="2355356"/>
            <a:ext cx="0" cy="422455"/>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82915" y="5879829"/>
            <a:ext cx="6290568" cy="769441"/>
          </a:xfrm>
          <a:prstGeom prst="rect">
            <a:avLst/>
          </a:prstGeom>
          <a:noFill/>
          <a:ln w="25400">
            <a:solidFill>
              <a:schemeClr val="tx1"/>
            </a:solidFill>
          </a:ln>
        </p:spPr>
        <p:txBody>
          <a:bodyPr wrap="none" rtlCol="0">
            <a:spAutoFit/>
          </a:bodyPr>
          <a:lstStyle/>
          <a:p>
            <a:r>
              <a:rPr lang="en-US" sz="2200" dirty="0" smtClean="0"/>
              <a:t>This protocol can lead to a </a:t>
            </a:r>
            <a:r>
              <a:rPr lang="en-US" sz="2200" b="1" dirty="0" err="1" smtClean="0">
                <a:solidFill>
                  <a:srgbClr val="FF0000"/>
                </a:solidFill>
              </a:rPr>
              <a:t>livelock</a:t>
            </a:r>
            <a:r>
              <a:rPr lang="en-US" sz="2200" dirty="0" smtClean="0">
                <a:solidFill>
                  <a:srgbClr val="FF0000"/>
                </a:solidFill>
              </a:rPr>
              <a:t> </a:t>
            </a:r>
            <a:r>
              <a:rPr lang="en-US" sz="2200" dirty="0" smtClean="0"/>
              <a:t>if all philosophers </a:t>
            </a:r>
          </a:p>
          <a:p>
            <a:r>
              <a:rPr lang="en-US" sz="2200" dirty="0" smtClean="0"/>
              <a:t>are simultaneously picking up and putting down forks</a:t>
            </a:r>
          </a:p>
        </p:txBody>
      </p:sp>
      <p:cxnSp>
        <p:nvCxnSpPr>
          <p:cNvPr id="11" name="Straight Connector 10"/>
          <p:cNvCxnSpPr/>
          <p:nvPr/>
        </p:nvCxnSpPr>
        <p:spPr>
          <a:xfrm flipH="1">
            <a:off x="7873074" y="4312315"/>
            <a:ext cx="586046"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8459118" y="2852926"/>
            <a:ext cx="1" cy="1459389"/>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87030" y="2852925"/>
            <a:ext cx="1172088" cy="0"/>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287031" y="2852925"/>
            <a:ext cx="1" cy="286726"/>
          </a:xfrm>
          <a:prstGeom prst="line">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64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dining philosophers problem</a:t>
            </a:r>
            <a:endParaRPr lang="en-US" dirty="0"/>
          </a:p>
        </p:txBody>
      </p:sp>
      <p:pic>
        <p:nvPicPr>
          <p:cNvPr id="2050" name="Picture 2" descr="File:Dining philosoph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1" y="1470345"/>
            <a:ext cx="3854092" cy="3994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0710" y="1138729"/>
            <a:ext cx="5109670" cy="5170646"/>
          </a:xfrm>
          <a:prstGeom prst="rect">
            <a:avLst/>
          </a:prstGeom>
          <a:noFill/>
        </p:spPr>
        <p:txBody>
          <a:bodyPr wrap="square" rtlCol="0">
            <a:spAutoFit/>
          </a:bodyPr>
          <a:lstStyle/>
          <a:p>
            <a:r>
              <a:rPr lang="en-US" sz="2200" b="1" dirty="0" smtClean="0">
                <a:solidFill>
                  <a:srgbClr val="FF0000"/>
                </a:solidFill>
              </a:rPr>
              <a:t>Overcoming the deadlock problem:</a:t>
            </a:r>
            <a:endParaRPr lang="en-US" sz="2200" dirty="0" smtClean="0"/>
          </a:p>
          <a:p>
            <a:pPr marL="342900" indent="-342900">
              <a:buFont typeface="Arial" pitchFamily="34" charset="0"/>
              <a:buChar char="•"/>
            </a:pPr>
            <a:r>
              <a:rPr lang="en-US" sz="2200" dirty="0" smtClean="0"/>
              <a:t>Source of the problem = symmetry</a:t>
            </a:r>
          </a:p>
          <a:p>
            <a:pPr marL="342900" indent="-342900">
              <a:buFont typeface="Arial" pitchFamily="34" charset="0"/>
              <a:buChar char="•"/>
            </a:pPr>
            <a:r>
              <a:rPr lang="en-US" sz="2200" dirty="0" smtClean="0"/>
              <a:t>Breaking this symmetry breaks the deadlock:</a:t>
            </a:r>
          </a:p>
          <a:p>
            <a:pPr marL="800100" lvl="1" indent="-342900">
              <a:buFont typeface="Arial" pitchFamily="34" charset="0"/>
              <a:buChar char="•"/>
            </a:pPr>
            <a:r>
              <a:rPr lang="en-US" sz="2200" dirty="0" smtClean="0"/>
              <a:t>1) Allow a maximum of only four philosophers to pick up a fork at the same time: easy to implement using semaphores </a:t>
            </a:r>
            <a:r>
              <a:rPr lang="en-US" sz="2200" b="1" dirty="0" smtClean="0">
                <a:solidFill>
                  <a:srgbClr val="002060"/>
                </a:solidFill>
              </a:rPr>
              <a:t>(</a:t>
            </a:r>
            <a:r>
              <a:rPr lang="en-US" sz="2200" b="1" dirty="0">
                <a:solidFill>
                  <a:srgbClr val="002060"/>
                </a:solidFill>
              </a:rPr>
              <a:t>exercise</a:t>
            </a:r>
            <a:r>
              <a:rPr lang="en-US" sz="2200" b="1" dirty="0" smtClean="0">
                <a:solidFill>
                  <a:srgbClr val="002060"/>
                </a:solidFill>
              </a:rPr>
              <a:t>)</a:t>
            </a:r>
            <a:r>
              <a:rPr lang="en-US" sz="2200" dirty="0" smtClean="0"/>
              <a:t>.</a:t>
            </a:r>
          </a:p>
          <a:p>
            <a:pPr marL="800100" lvl="1" indent="-342900">
              <a:buFont typeface="Arial" pitchFamily="34" charset="0"/>
              <a:buChar char="•"/>
            </a:pPr>
            <a:r>
              <a:rPr lang="en-US" sz="2200" dirty="0" smtClean="0"/>
              <a:t>2) Certain philosophers pick up the </a:t>
            </a:r>
            <a:r>
              <a:rPr lang="en-US" sz="2200" b="1" dirty="0" smtClean="0">
                <a:solidFill>
                  <a:srgbClr val="002060"/>
                </a:solidFill>
              </a:rPr>
              <a:t>left fork first</a:t>
            </a:r>
            <a:r>
              <a:rPr lang="en-US" sz="2200" dirty="0" smtClean="0"/>
              <a:t>, others pick up the </a:t>
            </a:r>
            <a:r>
              <a:rPr lang="en-US" sz="2200" b="1" dirty="0" smtClean="0">
                <a:solidFill>
                  <a:srgbClr val="002060"/>
                </a:solidFill>
              </a:rPr>
              <a:t>right fork first</a:t>
            </a:r>
          </a:p>
          <a:p>
            <a:pPr marL="800100" lvl="1" indent="-342900">
              <a:buFont typeface="Arial" pitchFamily="34" charset="0"/>
              <a:buChar char="•"/>
            </a:pPr>
            <a:r>
              <a:rPr lang="en-US" sz="2200" dirty="0" smtClean="0"/>
              <a:t>3) Introduce </a:t>
            </a:r>
            <a:r>
              <a:rPr lang="en-US" sz="2200" b="1" dirty="0" smtClean="0">
                <a:solidFill>
                  <a:srgbClr val="002060"/>
                </a:solidFill>
              </a:rPr>
              <a:t>arbitrage</a:t>
            </a:r>
            <a:r>
              <a:rPr lang="en-US" sz="2200" dirty="0" smtClean="0"/>
              <a:t> (e.g. a waiter to whom the philosophers have to ask permission to pick up a fork first.</a:t>
            </a:r>
          </a:p>
        </p:txBody>
      </p:sp>
    </p:spTree>
    <p:extLst>
      <p:ext uri="{BB962C8B-B14F-4D97-AF65-F5344CB8AC3E}">
        <p14:creationId xmlns:p14="http://schemas.microsoft.com/office/powerpoint/2010/main" val="193704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producer - consumer code</a:t>
            </a:r>
            <a:endParaRPr lang="en-US" dirty="0"/>
          </a:p>
        </p:txBody>
      </p:sp>
      <p:sp>
        <p:nvSpPr>
          <p:cNvPr id="4" name="TextBox 3"/>
          <p:cNvSpPr txBox="1"/>
          <p:nvPr/>
        </p:nvSpPr>
        <p:spPr>
          <a:xfrm>
            <a:off x="5564228" y="6503503"/>
            <a:ext cx="3577967" cy="369332"/>
          </a:xfrm>
          <a:prstGeom prst="rect">
            <a:avLst/>
          </a:prstGeom>
          <a:noFill/>
        </p:spPr>
        <p:txBody>
          <a:bodyPr wrap="none" rtlCol="0">
            <a:spAutoFit/>
          </a:bodyPr>
          <a:lstStyle/>
          <a:p>
            <a:pPr lvl="0"/>
            <a:r>
              <a:rPr lang="en-US" dirty="0" smtClean="0">
                <a:solidFill>
                  <a:schemeClr val="bg1">
                    <a:lumMod val="65000"/>
                  </a:schemeClr>
                </a:solidFill>
              </a:rPr>
              <a:t>Slides reproduced from Matt </a:t>
            </a:r>
            <a:r>
              <a:rPr lang="en-US" dirty="0" err="1" smtClean="0">
                <a:solidFill>
                  <a:schemeClr val="bg1">
                    <a:lumMod val="65000"/>
                  </a:schemeClr>
                </a:solidFill>
              </a:rPr>
              <a:t>Welsch</a:t>
            </a:r>
            <a:endParaRPr lang="en-US" dirty="0">
              <a:solidFill>
                <a:schemeClr val="bg1">
                  <a:lumMod val="6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40939301"/>
              </p:ext>
            </p:extLst>
          </p:nvPr>
        </p:nvGraphicFramePr>
        <p:xfrm>
          <a:off x="1866250" y="1944045"/>
          <a:ext cx="5045060" cy="370840"/>
        </p:xfrm>
        <a:graphic>
          <a:graphicData uri="http://schemas.openxmlformats.org/drawingml/2006/table">
            <a:tbl>
              <a:tblPr firstRow="1" bandRow="1">
                <a:tableStyleId>{2D5ABB26-0587-4C30-8999-92F81FD0307C}</a:tableStyleId>
              </a:tblPr>
              <a:tblGrid>
                <a:gridCol w="504506"/>
                <a:gridCol w="504506"/>
                <a:gridCol w="504506"/>
                <a:gridCol w="504506"/>
                <a:gridCol w="504506"/>
                <a:gridCol w="504506"/>
                <a:gridCol w="504506"/>
                <a:gridCol w="504506"/>
                <a:gridCol w="504506"/>
                <a:gridCol w="50450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AutoShape 4"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63500" y="-153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215900" y="-15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368300" y="1508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69170" y="3595460"/>
            <a:ext cx="6574172" cy="1446550"/>
          </a:xfrm>
          <a:prstGeom prst="rect">
            <a:avLst/>
          </a:prstGeom>
          <a:noFill/>
        </p:spPr>
        <p:txBody>
          <a:bodyPr wrap="none" rtlCol="0">
            <a:spAutoFit/>
          </a:bodyPr>
          <a:lstStyle/>
          <a:p>
            <a:r>
              <a:rPr lang="en-US" sz="2200" b="1" dirty="0" smtClean="0">
                <a:solidFill>
                  <a:srgbClr val="FF0000"/>
                </a:solidFill>
              </a:rPr>
              <a:t>Producer</a:t>
            </a:r>
            <a:r>
              <a:rPr lang="en-US" sz="2200" dirty="0" smtClean="0"/>
              <a:t> creates items and </a:t>
            </a:r>
            <a:r>
              <a:rPr lang="en-US" sz="2200" b="1" dirty="0" smtClean="0">
                <a:solidFill>
                  <a:srgbClr val="002060"/>
                </a:solidFill>
              </a:rPr>
              <a:t>pushes</a:t>
            </a:r>
            <a:r>
              <a:rPr lang="en-US" sz="2200" dirty="0" smtClean="0">
                <a:solidFill>
                  <a:srgbClr val="002060"/>
                </a:solidFill>
              </a:rPr>
              <a:t> </a:t>
            </a:r>
            <a:r>
              <a:rPr lang="en-US" sz="2200" dirty="0" smtClean="0"/>
              <a:t>them into the buffer</a:t>
            </a:r>
          </a:p>
          <a:p>
            <a:r>
              <a:rPr lang="en-US" sz="2200" dirty="0" smtClean="0"/>
              <a:t>Producer needs to </a:t>
            </a:r>
            <a:r>
              <a:rPr lang="en-US" sz="2200" b="1" dirty="0" smtClean="0">
                <a:solidFill>
                  <a:srgbClr val="002060"/>
                </a:solidFill>
              </a:rPr>
              <a:t>wait</a:t>
            </a:r>
            <a:r>
              <a:rPr lang="en-US" sz="2200" dirty="0" smtClean="0">
                <a:solidFill>
                  <a:srgbClr val="002060"/>
                </a:solidFill>
              </a:rPr>
              <a:t> </a:t>
            </a:r>
            <a:r>
              <a:rPr lang="en-US" sz="2200" dirty="0" smtClean="0"/>
              <a:t>when the buffer is </a:t>
            </a:r>
            <a:r>
              <a:rPr lang="en-US" sz="2200" b="1" dirty="0" smtClean="0">
                <a:solidFill>
                  <a:srgbClr val="002060"/>
                </a:solidFill>
              </a:rPr>
              <a:t>full</a:t>
            </a:r>
          </a:p>
          <a:p>
            <a:r>
              <a:rPr lang="en-US" sz="2200" b="1" dirty="0" smtClean="0">
                <a:solidFill>
                  <a:srgbClr val="FF0000"/>
                </a:solidFill>
              </a:rPr>
              <a:t>Consumer</a:t>
            </a:r>
            <a:r>
              <a:rPr lang="en-US" sz="2200" dirty="0" smtClean="0"/>
              <a:t> </a:t>
            </a:r>
            <a:r>
              <a:rPr lang="en-US" sz="2200" b="1" dirty="0" smtClean="0">
                <a:solidFill>
                  <a:srgbClr val="002060"/>
                </a:solidFill>
              </a:rPr>
              <a:t>pulls</a:t>
            </a:r>
            <a:r>
              <a:rPr lang="en-US" sz="2200" dirty="0" smtClean="0">
                <a:solidFill>
                  <a:srgbClr val="002060"/>
                </a:solidFill>
              </a:rPr>
              <a:t> </a:t>
            </a:r>
            <a:r>
              <a:rPr lang="en-US" sz="2200" dirty="0" smtClean="0"/>
              <a:t>items from the buffer</a:t>
            </a:r>
          </a:p>
          <a:p>
            <a:r>
              <a:rPr lang="en-US" sz="2200" dirty="0" smtClean="0"/>
              <a:t>Consumer needs to </a:t>
            </a:r>
            <a:r>
              <a:rPr lang="en-US" sz="2200" b="1" dirty="0" smtClean="0">
                <a:solidFill>
                  <a:srgbClr val="002060"/>
                </a:solidFill>
              </a:rPr>
              <a:t>wait</a:t>
            </a:r>
            <a:r>
              <a:rPr lang="en-US" sz="2200" dirty="0" smtClean="0">
                <a:solidFill>
                  <a:srgbClr val="002060"/>
                </a:solidFill>
              </a:rPr>
              <a:t> </a:t>
            </a:r>
            <a:r>
              <a:rPr lang="en-US" sz="2200" dirty="0" smtClean="0"/>
              <a:t>when the buffer is </a:t>
            </a:r>
            <a:r>
              <a:rPr lang="en-US" sz="2200" b="1" dirty="0" smtClean="0">
                <a:solidFill>
                  <a:srgbClr val="002060"/>
                </a:solidFill>
              </a:rPr>
              <a:t>empty</a:t>
            </a:r>
          </a:p>
        </p:txBody>
      </p:sp>
      <p:pic>
        <p:nvPicPr>
          <p:cNvPr id="103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45" y="1365190"/>
            <a:ext cx="12192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945" y="1428750"/>
            <a:ext cx="16192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845" y="198681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055" y="198681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315" y="198681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049" y="198681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785" y="198681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294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try ... (incorrect)</a:t>
            </a:r>
            <a:endParaRPr lang="en-US" dirty="0"/>
          </a:p>
        </p:txBody>
      </p:sp>
      <p:sp>
        <p:nvSpPr>
          <p:cNvPr id="4" name="TextBox 3"/>
          <p:cNvSpPr txBox="1"/>
          <p:nvPr/>
        </p:nvSpPr>
        <p:spPr>
          <a:xfrm>
            <a:off x="5564228" y="6503503"/>
            <a:ext cx="3577967" cy="369332"/>
          </a:xfrm>
          <a:prstGeom prst="rect">
            <a:avLst/>
          </a:prstGeom>
          <a:noFill/>
        </p:spPr>
        <p:txBody>
          <a:bodyPr wrap="none" rtlCol="0">
            <a:spAutoFit/>
          </a:bodyPr>
          <a:lstStyle/>
          <a:p>
            <a:pPr lvl="0"/>
            <a:r>
              <a:rPr lang="en-US" dirty="0" smtClean="0">
                <a:solidFill>
                  <a:schemeClr val="bg1">
                    <a:lumMod val="65000"/>
                  </a:schemeClr>
                </a:solidFill>
              </a:rPr>
              <a:t>Slides reproduced from Matt </a:t>
            </a:r>
            <a:r>
              <a:rPr lang="en-US" dirty="0" err="1" smtClean="0">
                <a:solidFill>
                  <a:schemeClr val="bg1">
                    <a:lumMod val="65000"/>
                  </a:schemeClr>
                </a:solidFill>
              </a:rPr>
              <a:t>Welsch</a:t>
            </a:r>
            <a:endParaRPr lang="en-US" dirty="0">
              <a:solidFill>
                <a:schemeClr val="bg1">
                  <a:lumMod val="6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47529961"/>
              </p:ext>
            </p:extLst>
          </p:nvPr>
        </p:nvGraphicFramePr>
        <p:xfrm>
          <a:off x="1866250" y="1396315"/>
          <a:ext cx="5045060" cy="370840"/>
        </p:xfrm>
        <a:graphic>
          <a:graphicData uri="http://schemas.openxmlformats.org/drawingml/2006/table">
            <a:tbl>
              <a:tblPr firstRow="1" bandRow="1">
                <a:tableStyleId>{2D5ABB26-0587-4C30-8999-92F81FD0307C}</a:tableStyleId>
              </a:tblPr>
              <a:tblGrid>
                <a:gridCol w="504506"/>
                <a:gridCol w="504506"/>
                <a:gridCol w="504506"/>
                <a:gridCol w="504506"/>
                <a:gridCol w="504506"/>
                <a:gridCol w="504506"/>
                <a:gridCol w="504506"/>
                <a:gridCol w="504506"/>
                <a:gridCol w="504506"/>
                <a:gridCol w="50450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AutoShape 4"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63500" y="-153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215900" y="-15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368300" y="1508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45" y="817460"/>
            <a:ext cx="12192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945" y="881020"/>
            <a:ext cx="16192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3845" y="143908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055" y="143908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315" y="143908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049" y="143908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785" y="1439080"/>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32235" y="3123485"/>
            <a:ext cx="4308619" cy="3416320"/>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dirty="0" smtClean="0">
                <a:latin typeface="Courier New" pitchFamily="49" charset="0"/>
                <a:cs typeface="Courier New" pitchFamily="49" charset="0"/>
              </a:rPr>
              <a:t>Producer()</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while</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true</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item = bake();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count == N</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sleep();</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insert_item</a:t>
            </a:r>
            <a:r>
              <a:rPr lang="en-US" dirty="0" smtClean="0">
                <a:latin typeface="Courier New" pitchFamily="49" charset="0"/>
                <a:cs typeface="Courier New" pitchFamily="49" charset="0"/>
              </a:rPr>
              <a:t>(item);</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count++;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count == 1</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wakeup(consumer);</a:t>
            </a:r>
            <a:endParaRPr lang="en-US" b="1" dirty="0">
              <a:solidFill>
                <a:srgbClr val="FF0000"/>
              </a:solidFill>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p:txBody>
      </p:sp>
      <p:sp>
        <p:nvSpPr>
          <p:cNvPr id="17" name="TextBox 16"/>
          <p:cNvSpPr txBox="1"/>
          <p:nvPr/>
        </p:nvSpPr>
        <p:spPr>
          <a:xfrm>
            <a:off x="4684280" y="3123485"/>
            <a:ext cx="4308619" cy="3416320"/>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dirty="0" smtClean="0">
                <a:latin typeface="Courier New" pitchFamily="49" charset="0"/>
                <a:cs typeface="Courier New" pitchFamily="49" charset="0"/>
              </a:rPr>
              <a:t>Consumer()</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while</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true</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count == 0</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sleep();</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item = </a:t>
            </a:r>
            <a:r>
              <a:rPr lang="en-US" dirty="0" err="1" smtClean="0">
                <a:latin typeface="Courier New" pitchFamily="49" charset="0"/>
                <a:cs typeface="Courier New" pitchFamily="49" charset="0"/>
              </a:rPr>
              <a:t>get_item</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count--;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b="1" dirty="0" smtClean="0">
                <a:solidFill>
                  <a:srgbClr val="00B050"/>
                </a:solidFill>
                <a:latin typeface="Courier New" pitchFamily="49" charset="0"/>
                <a:cs typeface="Courier New" pitchFamily="49" charset="0"/>
              </a:rPr>
              <a:t>count == N-1</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wakeup(producer);</a:t>
            </a:r>
          </a:p>
          <a:p>
            <a:r>
              <a:rPr lang="en-US" dirty="0" smtClean="0">
                <a:latin typeface="Courier New" pitchFamily="49" charset="0"/>
                <a:cs typeface="Courier New" pitchFamily="49" charset="0"/>
              </a:rPr>
              <a:t>        eat(item);</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p:txBody>
      </p:sp>
      <p:sp>
        <p:nvSpPr>
          <p:cNvPr id="18" name="TextBox 17"/>
          <p:cNvSpPr txBox="1"/>
          <p:nvPr/>
        </p:nvSpPr>
        <p:spPr>
          <a:xfrm>
            <a:off x="232235" y="2660900"/>
            <a:ext cx="8760664" cy="369332"/>
          </a:xfrm>
          <a:prstGeom prst="rect">
            <a:avLst/>
          </a:prstGeom>
          <a:solidFill>
            <a:schemeClr val="bg1">
              <a:lumMod val="85000"/>
            </a:schemeClr>
          </a:solidFill>
          <a:ln w="19050">
            <a:solidFill>
              <a:schemeClr val="tx1"/>
            </a:solidFill>
          </a:ln>
        </p:spPr>
        <p:txBody>
          <a:bodyPr wrap="square" rtlCol="0">
            <a:spAutoFit/>
          </a:bodyPr>
          <a:lstStyle/>
          <a:p>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count = 0; </a:t>
            </a:r>
            <a:r>
              <a:rPr lang="en-US" b="1" i="1" dirty="0" smtClean="0">
                <a:solidFill>
                  <a:schemeClr val="tx1">
                    <a:lumMod val="50000"/>
                    <a:lumOff val="50000"/>
                  </a:schemeClr>
                </a:solidFill>
                <a:latin typeface="Courier New" pitchFamily="49" charset="0"/>
                <a:cs typeface="Courier New" pitchFamily="49" charset="0"/>
              </a:rPr>
              <a:t>// global variable</a:t>
            </a:r>
          </a:p>
        </p:txBody>
      </p:sp>
      <p:sp>
        <p:nvSpPr>
          <p:cNvPr id="19" name="TextBox 18"/>
          <p:cNvSpPr txBox="1"/>
          <p:nvPr/>
        </p:nvSpPr>
        <p:spPr>
          <a:xfrm>
            <a:off x="6659287" y="4965200"/>
            <a:ext cx="2214902" cy="769441"/>
          </a:xfrm>
          <a:prstGeom prst="rect">
            <a:avLst/>
          </a:prstGeom>
          <a:solidFill>
            <a:schemeClr val="bg1"/>
          </a:solidFill>
          <a:ln w="25400">
            <a:solidFill>
              <a:schemeClr val="tx1"/>
            </a:solidFill>
          </a:ln>
        </p:spPr>
        <p:txBody>
          <a:bodyPr wrap="none" rtlCol="0">
            <a:spAutoFit/>
          </a:bodyPr>
          <a:lstStyle/>
          <a:p>
            <a:r>
              <a:rPr lang="en-US" sz="2200" dirty="0" smtClean="0"/>
              <a:t>What if thread is</a:t>
            </a:r>
          </a:p>
          <a:p>
            <a:r>
              <a:rPr lang="en-US" sz="2200" dirty="0" smtClean="0"/>
              <a:t>interrupted here?</a:t>
            </a:r>
          </a:p>
        </p:txBody>
      </p:sp>
      <p:cxnSp>
        <p:nvCxnSpPr>
          <p:cNvPr id="10" name="Straight Arrow Connector 9"/>
          <p:cNvCxnSpPr>
            <a:stCxn id="19" idx="0"/>
          </p:cNvCxnSpPr>
          <p:nvPr/>
        </p:nvCxnSpPr>
        <p:spPr>
          <a:xfrm flipV="1">
            <a:off x="7766738" y="4158695"/>
            <a:ext cx="264832" cy="8065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pitchFamily="-112" charset="-128"/>
              </a:rPr>
              <a:t>Moore’s Law</a:t>
            </a:r>
          </a:p>
        </p:txBody>
      </p:sp>
      <p:pic>
        <p:nvPicPr>
          <p:cNvPr id="15365" name="Picture 8" descr="mooreslaw_zoo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147763"/>
            <a:ext cx="7178675"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66" name="Straight Connector 10"/>
          <p:cNvCxnSpPr>
            <a:cxnSpLocks noChangeShapeType="1"/>
          </p:cNvCxnSpPr>
          <p:nvPr/>
        </p:nvCxnSpPr>
        <p:spPr bwMode="auto">
          <a:xfrm flipV="1">
            <a:off x="2233613" y="5838825"/>
            <a:ext cx="5748337" cy="1588"/>
          </a:xfrm>
          <a:prstGeom prst="line">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367" name="Straight Connector 16"/>
          <p:cNvCxnSpPr>
            <a:cxnSpLocks noChangeShapeType="1"/>
          </p:cNvCxnSpPr>
          <p:nvPr/>
        </p:nvCxnSpPr>
        <p:spPr bwMode="auto">
          <a:xfrm rot="5400000">
            <a:off x="2486025" y="5897563"/>
            <a:ext cx="117475" cy="0"/>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sp>
        <p:nvSpPr>
          <p:cNvPr id="15368" name="TextBox 22"/>
          <p:cNvSpPr txBox="1">
            <a:spLocks noChangeArrowheads="1"/>
          </p:cNvSpPr>
          <p:nvPr/>
        </p:nvSpPr>
        <p:spPr bwMode="auto">
          <a:xfrm>
            <a:off x="2232025" y="5886450"/>
            <a:ext cx="6397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rgbClr val="5F5F5F"/>
                </a:solidFill>
                <a:latin typeface="Arial" charset="0"/>
                <a:ea typeface="ＭＳ Ｐゴシック" pitchFamily="-112" charset="-128"/>
              </a:defRPr>
            </a:lvl1pPr>
            <a:lvl2pPr marL="742950" indent="-285750" eaLnBrk="0" hangingPunct="0">
              <a:defRPr sz="2400" i="1">
                <a:solidFill>
                  <a:srgbClr val="5F5F5F"/>
                </a:solidFill>
                <a:latin typeface="Arial" charset="0"/>
                <a:ea typeface="ＭＳ Ｐゴシック" pitchFamily="-112" charset="-128"/>
              </a:defRPr>
            </a:lvl2pPr>
            <a:lvl3pPr marL="1143000" indent="-228600" eaLnBrk="0" hangingPunct="0">
              <a:defRPr sz="2400" i="1">
                <a:solidFill>
                  <a:srgbClr val="5F5F5F"/>
                </a:solidFill>
                <a:latin typeface="Arial" charset="0"/>
                <a:ea typeface="ＭＳ Ｐゴシック" pitchFamily="-112" charset="-128"/>
              </a:defRPr>
            </a:lvl3pPr>
            <a:lvl4pPr marL="1600200" indent="-228600" eaLnBrk="0" hangingPunct="0">
              <a:defRPr sz="2400" i="1">
                <a:solidFill>
                  <a:srgbClr val="5F5F5F"/>
                </a:solidFill>
                <a:latin typeface="Arial" charset="0"/>
                <a:ea typeface="ＭＳ Ｐゴシック" pitchFamily="-112" charset="-128"/>
              </a:defRPr>
            </a:lvl4pPr>
            <a:lvl5pPr marL="2057400" indent="-228600" eaLnBrk="0" hangingPunct="0">
              <a:defRPr sz="2400" i="1">
                <a:solidFill>
                  <a:srgbClr val="5F5F5F"/>
                </a:solidFill>
                <a:latin typeface="Arial" charset="0"/>
                <a:ea typeface="ＭＳ Ｐゴシック" pitchFamily="-112" charset="-128"/>
              </a:defRPr>
            </a:lvl5pPr>
            <a:lvl6pPr marL="25146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6pPr>
            <a:lvl7pPr marL="29718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7pPr>
            <a:lvl8pPr marL="34290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8pPr>
            <a:lvl9pPr marL="38862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9pPr>
          </a:lstStyle>
          <a:p>
            <a:pPr eaLnBrk="1" hangingPunct="1"/>
            <a:r>
              <a:rPr lang="en-US" sz="1600" i="0">
                <a:solidFill>
                  <a:schemeClr val="tx1"/>
                </a:solidFill>
              </a:rPr>
              <a:t>2000</a:t>
            </a:r>
          </a:p>
        </p:txBody>
      </p:sp>
      <p:cxnSp>
        <p:nvCxnSpPr>
          <p:cNvPr id="15369" name="Straight Connector 23"/>
          <p:cNvCxnSpPr>
            <a:cxnSpLocks noChangeShapeType="1"/>
          </p:cNvCxnSpPr>
          <p:nvPr/>
        </p:nvCxnSpPr>
        <p:spPr bwMode="auto">
          <a:xfrm rot="5400000">
            <a:off x="5686425" y="5897563"/>
            <a:ext cx="117475" cy="0"/>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sp>
        <p:nvSpPr>
          <p:cNvPr id="15370" name="TextBox 24"/>
          <p:cNvSpPr txBox="1">
            <a:spLocks noChangeArrowheads="1"/>
          </p:cNvSpPr>
          <p:nvPr/>
        </p:nvSpPr>
        <p:spPr bwMode="auto">
          <a:xfrm>
            <a:off x="5440363" y="5886450"/>
            <a:ext cx="623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i="1">
                <a:solidFill>
                  <a:srgbClr val="5F5F5F"/>
                </a:solidFill>
                <a:latin typeface="Arial" charset="0"/>
                <a:ea typeface="ＭＳ Ｐゴシック" pitchFamily="-112" charset="-128"/>
              </a:defRPr>
            </a:lvl1pPr>
            <a:lvl2pPr marL="742950" indent="-285750" eaLnBrk="0" hangingPunct="0">
              <a:defRPr sz="2400" i="1">
                <a:solidFill>
                  <a:srgbClr val="5F5F5F"/>
                </a:solidFill>
                <a:latin typeface="Arial" charset="0"/>
                <a:ea typeface="ＭＳ Ｐゴシック" pitchFamily="-112" charset="-128"/>
              </a:defRPr>
            </a:lvl2pPr>
            <a:lvl3pPr marL="1143000" indent="-228600" eaLnBrk="0" hangingPunct="0">
              <a:defRPr sz="2400" i="1">
                <a:solidFill>
                  <a:srgbClr val="5F5F5F"/>
                </a:solidFill>
                <a:latin typeface="Arial" charset="0"/>
                <a:ea typeface="ＭＳ Ｐゴシック" pitchFamily="-112" charset="-128"/>
              </a:defRPr>
            </a:lvl3pPr>
            <a:lvl4pPr marL="1600200" indent="-228600" eaLnBrk="0" hangingPunct="0">
              <a:defRPr sz="2400" i="1">
                <a:solidFill>
                  <a:srgbClr val="5F5F5F"/>
                </a:solidFill>
                <a:latin typeface="Arial" charset="0"/>
                <a:ea typeface="ＭＳ Ｐゴシック" pitchFamily="-112" charset="-128"/>
              </a:defRPr>
            </a:lvl4pPr>
            <a:lvl5pPr marL="2057400" indent="-228600" eaLnBrk="0" hangingPunct="0">
              <a:defRPr sz="2400" i="1">
                <a:solidFill>
                  <a:srgbClr val="5F5F5F"/>
                </a:solidFill>
                <a:latin typeface="Arial" charset="0"/>
                <a:ea typeface="ＭＳ Ｐゴシック" pitchFamily="-112" charset="-128"/>
              </a:defRPr>
            </a:lvl5pPr>
            <a:lvl6pPr marL="25146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6pPr>
            <a:lvl7pPr marL="29718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7pPr>
            <a:lvl8pPr marL="34290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8pPr>
            <a:lvl9pPr marL="3886200" indent="-228600" algn="ctr" eaLnBrk="0" fontAlgn="base" hangingPunct="0">
              <a:spcBef>
                <a:spcPct val="20000"/>
              </a:spcBef>
              <a:spcAft>
                <a:spcPct val="0"/>
              </a:spcAft>
              <a:buClr>
                <a:srgbClr val="0A1E60"/>
              </a:buClr>
              <a:buSzPct val="75000"/>
              <a:buFont typeface="Wingdings" pitchFamily="-112" charset="2"/>
              <a:defRPr sz="2400" i="1">
                <a:solidFill>
                  <a:srgbClr val="5F5F5F"/>
                </a:solidFill>
                <a:latin typeface="Arial" charset="0"/>
                <a:ea typeface="ＭＳ Ｐゴシック" pitchFamily="-112" charset="-128"/>
              </a:defRPr>
            </a:lvl9pPr>
          </a:lstStyle>
          <a:p>
            <a:pPr eaLnBrk="1" hangingPunct="1"/>
            <a:r>
              <a:rPr lang="en-US" sz="1600" i="0">
                <a:solidFill>
                  <a:schemeClr val="tx1"/>
                </a:solidFill>
              </a:rPr>
              <a:t>2011</a:t>
            </a:r>
          </a:p>
        </p:txBody>
      </p:sp>
      <p:sp>
        <p:nvSpPr>
          <p:cNvPr id="9" name="TextBox 8"/>
          <p:cNvSpPr txBox="1"/>
          <p:nvPr/>
        </p:nvSpPr>
        <p:spPr>
          <a:xfrm>
            <a:off x="6392757" y="6503503"/>
            <a:ext cx="2778005" cy="369332"/>
          </a:xfrm>
          <a:prstGeom prst="rect">
            <a:avLst/>
          </a:prstGeom>
          <a:noFill/>
        </p:spPr>
        <p:txBody>
          <a:bodyPr wrap="none" rtlCol="0">
            <a:spAutoFit/>
          </a:bodyPr>
          <a:lstStyle/>
          <a:p>
            <a:pPr lvl="0"/>
            <a:r>
              <a:rPr lang="en-US" dirty="0" smtClean="0">
                <a:solidFill>
                  <a:schemeClr val="bg1">
                    <a:lumMod val="65000"/>
                  </a:schemeClr>
                </a:solidFill>
              </a:rPr>
              <a:t>Illustration </a:t>
            </a:r>
            <a:r>
              <a:rPr lang="en-US" dirty="0">
                <a:solidFill>
                  <a:schemeClr val="bg1">
                    <a:lumMod val="65000"/>
                  </a:schemeClr>
                </a:solidFill>
              </a:rPr>
              <a:t>from </a:t>
            </a:r>
            <a:r>
              <a:rPr lang="en-US" dirty="0" smtClean="0">
                <a:solidFill>
                  <a:schemeClr val="bg1">
                    <a:lumMod val="65000"/>
                  </a:schemeClr>
                </a:solidFill>
              </a:rPr>
              <a:t>Wikipedia</a:t>
            </a:r>
            <a:endParaRPr lang="en-US" dirty="0">
              <a:solidFill>
                <a:schemeClr val="bg1">
                  <a:lumMod val="65000"/>
                </a:schemeClr>
              </a:solidFill>
            </a:endParaRPr>
          </a:p>
        </p:txBody>
      </p:sp>
    </p:spTree>
    <p:extLst>
      <p:ext uri="{BB962C8B-B14F-4D97-AF65-F5344CB8AC3E}">
        <p14:creationId xmlns:p14="http://schemas.microsoft.com/office/powerpoint/2010/main" val="24240282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using semaphores</a:t>
            </a:r>
            <a:endParaRPr lang="en-US" dirty="0"/>
          </a:p>
        </p:txBody>
      </p:sp>
      <p:sp>
        <p:nvSpPr>
          <p:cNvPr id="4" name="TextBox 3"/>
          <p:cNvSpPr txBox="1"/>
          <p:nvPr/>
        </p:nvSpPr>
        <p:spPr>
          <a:xfrm>
            <a:off x="5564228" y="6503503"/>
            <a:ext cx="3577967" cy="369332"/>
          </a:xfrm>
          <a:prstGeom prst="rect">
            <a:avLst/>
          </a:prstGeom>
          <a:noFill/>
        </p:spPr>
        <p:txBody>
          <a:bodyPr wrap="none" rtlCol="0">
            <a:spAutoFit/>
          </a:bodyPr>
          <a:lstStyle/>
          <a:p>
            <a:pPr lvl="0"/>
            <a:r>
              <a:rPr lang="en-US" dirty="0" smtClean="0">
                <a:solidFill>
                  <a:schemeClr val="bg1">
                    <a:lumMod val="65000"/>
                  </a:schemeClr>
                </a:solidFill>
              </a:rPr>
              <a:t>Slides reproduced from Matt </a:t>
            </a:r>
            <a:r>
              <a:rPr lang="en-US" dirty="0" err="1" smtClean="0">
                <a:solidFill>
                  <a:schemeClr val="bg1">
                    <a:lumMod val="65000"/>
                  </a:schemeClr>
                </a:solidFill>
              </a:rPr>
              <a:t>Welsch</a:t>
            </a:r>
            <a:endParaRPr lang="en-US" dirty="0">
              <a:solidFill>
                <a:schemeClr val="bg1">
                  <a:lumMod val="6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22324749"/>
              </p:ext>
            </p:extLst>
          </p:nvPr>
        </p:nvGraphicFramePr>
        <p:xfrm>
          <a:off x="1866250" y="1050670"/>
          <a:ext cx="5045060" cy="370840"/>
        </p:xfrm>
        <a:graphic>
          <a:graphicData uri="http://schemas.openxmlformats.org/drawingml/2006/table">
            <a:tbl>
              <a:tblPr firstRow="1" bandRow="1">
                <a:tableStyleId>{2D5ABB26-0587-4C30-8999-92F81FD0307C}</a:tableStyleId>
              </a:tblPr>
              <a:tblGrid>
                <a:gridCol w="504506"/>
                <a:gridCol w="504506"/>
                <a:gridCol w="504506"/>
                <a:gridCol w="504506"/>
                <a:gridCol w="504506"/>
                <a:gridCol w="504506"/>
                <a:gridCol w="504506"/>
                <a:gridCol w="504506"/>
                <a:gridCol w="504506"/>
                <a:gridCol w="50450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AutoShape 4"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63500" y="-153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215900" y="-15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hQSERUUEhQUFBUWFBYUFBcYFxQUFBcXFRcWGBcXFxYYHCYeGBkjHBUVHy8gJCcpLSwsFR4xNTAqNSYrLCkBCQoKDgwOGg8PGiwkHyQsKjEsMCwsLCwpLy8sLSwvNCwpLiwsLCwuLCwsKSwsLCwsKSwsLC0sLCwsLCwsLCwsLP/AABEIAMIBAwMBIgACEQEDEQH/xAAcAAEAAgMBAQEAAAAAAAAAAAAABQYBBAcDAgj/xABJEAACAQIDBQUEBgcECAcAAAABAgMAEQQSIQUGMUFREyJhcaEHMoGRFEJSgrHBIzNicpKy8CRzotEVNENEU4OTwhZUY3TS4fH/xAAbAQABBQEBAAAAAAAAAAAAAAAAAQIDBAUGB//EADcRAAICAQIDBAcHAwUAAAAAAAABAgMRBCEFEjETQVFhIjJxgZGx8BQzQqHB0eEjNFIVFiRT0v/aAAwDAQACEQMRAD8A47SlKAFKUoAUpSgBSpTY27OIxR/QRMw4FjZUHm7aX8BrVx2f7HJCLzTqvgil/wDExX8Kp367T0bWTSfh1fwRLCmc/VRzqldeh9kGFHvSTt95F/BKzJ7IMKfdedfvIfxSqP8Armkz1fwJ/sdpyCldG2l7HXAJgnDHksi5b/eUn8Kou1djzYZ8k8bI3K/AjqrDRh5Vf0+to1H3cs/P4EE6Z1+sjTpSlWyIUpSgBSlKAFKUoAUpSgBSlKAFKUoAUpSgBSlKAFKUoAUpSgBSlKAFKUoA+kQsQACSSAAOJJ0AHjXVN1PZUigSYzvvoRED3F8HI98+HDzrW9ne4SSQNPiFv2qlYhwKodO0B5Obd08gL866RgYXSNVkftHAsz2y5rcyLmxItfxvw4VynFuKtZqoljDw/H3P5mlpdN+Ka9hG7tQ9kjYcqR2DlUNjlaJyXjIPA2BynoUPUXmKzSuWts7Sbn4mnBcqwfNZtWaVGOMWqP21sOLFRGOVQynh9pTyZTyYdfyqRpToTlCSlF4aGtKSwz88by7vPgpzE+o95HtYOh4HwPIjkR5VFV3D2jbu/ScIxUXkivInUgDvr8QPmq1zvZGx4mRWyhrgG519OArv9DxFX0KcvWWz/f3mRLRydjjHoVVIyeAJ8gT+Fb0OwZm+plHViB6cfSrvHh1AsP8AIfKvUADp6VO9W+5FiPD1+JlZw26I+uzH90BR8zepKPdeH7A+LPf8as+xdhnEZmYsqDQEWux58eQ/PzrV2lgTBMY73Fgyk8bHr8jVV6qUpcvNuW46WqPRFfn3TiPAFf3WP/deonE7oSA9xgR+1dT6XH4VdsDgnnfIhAsLljwFb2N3akijL5wxUXYWtpztrral+2ODw5DZ6SqXcctfd6cG3Zk+IKkfjWpicE8ZtIjL0uND5Hga6WtiL2FfM+GVhlIBB4ggEH4GrS1b70VZaBfhZzGlXPGbqRN7oKHqp0/hP5VAbY2H2ABz5rm1rWPC/U1ZhdCeyKVmlsrWX0IqlK98Dhw8iITYMwF/OpW8ECWXg8KVY94N2khjEkb5tFJGbN7xtY6CzDpVcpsJqayh9lcq3yyFKUp5GKUpQApSlAClKUAK9cLBnkROGd1S/TMQPzryr1wk+SRH+y6t/CQfypJZw8Aj9KYeAIioosqgKo6BRYD5AV6VhGuLjgfwrNeUPLe50q6CsUpQKYrNYrNAopQUpBDDi4rj2HwjR4qfDorMEmcKADopOZR8mFdglmVRdiFHUkAfM1V9v7HhcSYrDsqzopftFYFW7MXyygGzKQtr8RyOlbHDNR2MpRkniXwz5kFjw1Jdx5bH3U0zYgXJ91Lmw87c/CpP/wALYe9+z/xPb5XrO7221xMSuNCVBI6XF7VKXq3bbapNSeCxGSksoRRhQAoAA0AGgHlWvjdmRzW7RQ1uB1BHxGta2I3ihRspe5B1sC1vMivfB7Wil/VuGPTgfkdaYlNeluOweuFwSRC0ahR4c/M8TXpItwQefGvu9Re3NoNGqrGLySHKngevqPnQk5PYCpY3ZkkFiwGUsQNQb/5aVrtDre+t/wChXtjoz2pVnMhXQkkkZuYF+QP4V4tq1ugvWxBvG4GhtTaqwLckkk2AHG9U7au1mnYEgAC9gPG17nmdKnN59nySZSgzBc11HHW2oHPhVVrW00I8vN3mNrbJ83J3fM9UwrsCVViBxIBIFuOoryBq3bsbwQpCY5VW9iFJuLcSGBtx118hVZ2g6mVynulrjS3yHIXvUsJylJxaxj8ytOuMYKSlnJ8zYx3FndmHQsSPWvGvbCYcyOqA2zG1+lXfCezXPEHuxuLjvAE+Qym3xNNtvrpxzPAtdFl2WihUrb2ngDDIU4jiDwuD/VvhWpU6eVlEEk4vDFKUpRBSlKAFKUoAUpSgD9DboY/tsDh5OZiUN+8oyN6qal6oHse2pmw0kJOsUmYfuyC/8yv86v8AXmWvp7HUzh5/k9zfolzVpg1is1H7axTJEezAMjskUV9R2krrGhPgCwJ8Aar1VysmoR6t4JZSUU2z6GKklkMOGj7WRbZ2JywxX1HaPY962uRQWtroNakF3LxLC74zKekUEYUfGUuT6VY9h7HTDQrElyBqWPvOx1Z2PNmNyT41IV3em4Vp6Y4cVJ+L3MWzU2TfXBRsTuzjYe9HLHigOKOogkP7siXS/gVA8RUbgcbJjJTh4A0LoAcS0iawA3AUKdHkaxy2JWwzEkWB6Xaqlvkn0Z4semhidI8R+3hpXCOG65GZZB0yt1NOlwrSymp8vT4e9DVqbEsZNnDez/BixliGIf7eItO3wD91fJQB4U2l7OtnzKVbCQi4tdEET6/tx5W9asgpWkopLCIMnFsXsCXZE6xI4aCYlYJJLkqwFzFJltdrAlW52ItcVKLsuWX9dP3T9WIZAfNuJFWD2vwA7KnY8Y+zlQ9GSRLEePEfGq7untDtYQT0rD4jVyPtI95raK3K5GSmCwCRLlRQo/HxJ4k1rbQ2FFJrbI3Jl7rA9dONSNZNY6nJb5NI18DE6xqJGDMBqw59PS1RW0R/bIL8MjgfvWP5WqeAqP2vs0yqMpyujZkPQjr4U+D9LcMlP2jAUnkDDixZfEMSf68q1ZYtbg2qT2ztMOMkyFZk4MtiL9PAHQ86ilkY208zWlXnlWRTS2nJ2cbNckhSR8OHrXP66XiIAwselteBB0INVfF7qans2AHRrm3kRf1rT0tsIJqRna2idjTjuVylSmL3elRc2j9QtyR46jUeVRdaEZKSyjJnXKDxJYPSCYoysOKkEfA1covaIViyL2gAGgAS+uts1721qoxbPkZcyozLe1wL6jw41sJsGYi+S3gSAfkTeoLq6rMc+Niemd0E+RdfI8tp7SaZ8zaAe6Og8+Z8a1K+nQg2III4g6EV81YSSWEV5ScnmXUUpSlGilKUAKUpQApSlAFw9lm1Oyx6oT3ZkaM/vDvr6qR96u23r804HGNFKki+9G6uPNSDb0ruWP28mJwinDPrO6QA8HQyEZ7jiGWPO3wB4a1yPHNG53wsXR7N+GPH3fI09HalBp9xPYfFpILxsri5F1IYXU2IuOYNaO3JcnYSHRY8Vh3c9FEqhifLNf4Vp4nCrg3SWMBITkimUaKF0SKW3Iocqk/YbX3BU1icMsiMjgFWUqwPAgixBrCrlHT2wujvHOfPbqvb/BdknZBwfUvKHSvqqNsTev6IohxpbIvdixJ1RlGirOR+rcDTMe61r3BuKuWGxqSKGjZXU6hlIZT5EaV6DVbC2CnB5RhSi4vDGIxqIVDuqljlXMwXMegvxPgKqntYxgXZkqWJaYpBGqi7M0jrooGpNgx+7Wv7QdlYCdoXxkrK8ZPZojfpJLkEqIwGZrlR7ov41Ht2uMxC4jEKY0jv9GgJBZSws00ttO0I0CgkKCdSSag1esr0tfPJ79y8R9VUrJYRYYvaPgbayup5q8OIVx5qY73pJ7ScEBq8oH2jhsWFHiWMVgPGtMVg1z/+4Zf9f5/wXvsC/wAjk2+HtBxeL7bCO+HkiaVXWSHVezBLKl+dzkJvqCpB8LfuRgykIvzqr7wYOFdrELYZo0eQDgJCTr5lQpPnfnXRsFGFQBeFqua7VdrXBpYykx+kq5ZPyNilKVkI0jNYasihp2whRZYM0GIltqZhY8wM2tj94fKtI1PxQBDNhn0EhLRH6pvwHmCB8vK9fsVJVhZlNiPKtSt5yhx5RcL9bmviTRgRz4ivVsOOpFEiHn41KOQZAeNRGP3dilN+DcypAJ8+R86mWGhrwkQC3Wnxm4vKYkq4zWJLJ4YPArEgQDT8z+dbWUcLcq+mS9vA3r6gw/aSZcwUkd0ngTyB6X19KjlLvY5JRWF0K1vLsksudRdl424lfzt/nVUrp5TUq4symx8xVQ3twgVlcWu2ZW8SOB89fQVpaW/OIMyddpsZtj7yv0pWRWgZBilKUAKUpQApSlAAV1jcDE4WZMMzyKuJiDRhM+XtAqukZKn9YRG5AI1FyOGlUv2e7KTEY5ElAZQryFTwYoNARzFyDbnaupSYuVpmhkw8TRL2bBMxMhRmK9ogIykoQCQLEXFje1+f4ven/QXXGW8pbPbG/Xz6e0u6aGPTLDisMsiMji6spVh1DCx9DX1DHlUC5NgBc8TYcT4190riOZ4wbGO8wVqLl3ZwrEkwRXPEhQt/PLa9beP2gkMbSSMFRRck/wBaknQAakmwquSvNi9ZC+HgPCNSVncf+q41jB+wuvVuVX9Hp7rHmEnFd7+upDdOC2aybf0/BYRikSL2vOOCPPL94ILj7xFDt/EN+rwuUdZpVQ/wxiQ+or7wWCjiQJEiovRRYeZ6nxOte1a60VS3nmT8W3+n7srdpLotvYan0vHHnhE+7NJ6lk/Cvg4XEv8ArMWwHSKKOL/E2dh86kBSpY1VR6QXwX6jXJvq2VLbW6axD6RAGMkfekBZnaZeL3LEkycSDztbpa4bF2gk0SOhupUEeVq+TVU3UmOHxU2GNwokLRg8OzkJZbeAJI+FTXRdteX1j8h1E+SeO5l8rNBWaysGkYpehpakeQNLauyxMljoQbq3Q/5VXNq7IxDDvRo7aWdDZtPtDS/yq41hhUsLZQBM55Bs6WRZCB+r94a3JF7qLcToa8FkHgKtuIwc0MrSQKHV9XS9jcc19fnwqPxFpWuuDbPfUtdVv4kWB+NXo3t79w9MgGc2JA0Btflc8vOvs4JwolK3VhcMNba216VZ8Lu8XOafLYCyxpoi38uf9Xomwpo9IpyFHuqy3H5/hTXqY5wmOyVzD4SSQgIjHxIso+PCpDZ+x/7SFvnyWaQ8FvxCj09elSv+j8W3vTqo/ZXX8B+NSGzdlrCmUXJJuxPEmoLdTs8P4A2VLbY/tMn3f5Vqr71wXhJ+yyt8PdP410LejZoZO1A7yWueq8/le/zqo4+LPGR9oFf4haruju9WXgR2w563HyOcUrJFYrpTlhSlKAFKUoAUpSgDa2XtN8PKksRs6G45joQRzBBII8a6ru/7QZca4iiw8azZC2d5CYwAVDEKFzniO7cefOuQVb/ZU9top4xyj/Df8vSsviemqnTK2UcyingsaeySkop7NnZtn4QxxqhYuRcs54szEszW5XJOg0HDlXsxr6qF3uxTJhJMhs7hYkPRpmWMH4F7/CuAri7rUu+T+ZttqEc+BFdp9Km7ZjeGJiMOv1WZbq05665gnQAt9bT1g2p2txhopsTY2LRKOyBHEds5WO/kxqv7w44QPBh0jWSJEzyRMzIrotkSNmUHukgki2uWx0vf429v3icSqItsHFGQQsDsHuvu3kAWyjjlAte172tXcU6eqMFl7LovrxKCquteYL39xco9kbQbUYSJP7zEqD8o43HrX2uwto8exwh8BiZL+uHtVC2n7RdphI4RiRmkhWRiIo1lUPfKMw0zZbEkAWvWtsI7RwyscNPKgclmByyKzHixEgPePM8TVt10RW/6lRdq+hf3wOOU5ThY2Nr2TFRkkDQkB0XgSNfGofbG9JwhUYvDTwl75dYJM2W1yMkpNtRyqopsjGzz9tJLMZuUudlcDopW2VfAaVsR7lzyS5pmd24FnZna3TMxJtUE/sse8ljC1ky3tJw44JiD/wAtR/31XJt7e1xizhCiqnZqCRmIzZiWPAa8ta39t7CWMmNFuUTM/meAJ5DVf4q57KxJOa9xxB0seluVSaeuqyLcUFqlVhyO0YX2gxEAFbnwdD6XFbab7RHiknwyn864TasqbcNPLSkfDKmSLXvvj+Z+hMFvHBKbB7Ho3dProfnUmDX5zw21pUOjkjoxLD5H8qve6vtGIKxyXtwAJB/hY/ymqGo4ZKC5oblqrWQs2ezOpUrWwWPSVcyG459QehHI1smsWWzwy4YNfJFfV6wTTGKYrFqzSmMUxao7BY1u1eKSxYd9CNAyH8xwqRJqH2k2TEQyH3TeInxb3fhxqSvDzEVEhjY80bL1Vh8xXPL3TWujzHuk+Brm5Pcq7oXsx0ShbXAE8lhbvf8A763PxrTrY2hLmldgbgsbHwvYela9dhHaKOVseZtrxFKyRSnDDFKUoAUpSgDf2FsSTFzpBDl7R75czBF0BJ1PgDoLk24V0XdjcDEbO2jB25iJeKdhkZmsECKb3RbayjrzqxexrcuKTZjvMlziJbg3KsqwErGyMNVYOJGDDXUVv7SwGKwuL7bFscRAsPYxzqnejUvnY4lF5myAyIMvcBIW9UOIOT09igsvDJacdomyYNV/e/3IB1xcF/gxP4gfKp2KZXUMrBlIuCCCCOoI0IqC300w4f8A4c0Ep8AsqZj/AAlq4LRbaiGfE3Ld62Ubeg/21/CGIf4pTUNjx+jYDmMv8Xd/OpvfTDsMXGV/2sfZgngDGxJJ691+HhUVLhIBdWMrsOJHasQRr9QZR5cq7NNLlfs6E+mblp3GOF1WW8Lc28Nh+02nMDwWQRjyjUKPwrqUWHCqABwFcfw+Ijjd5kxR7QsXzMQST0dD72vgDrXS93N4BiYUYgK5RSy8gSNQPjVLXxlLEl0WxVph2Xoyay/BpmnvBvfHhX7NE7SSwJAIVVB4ZmsdTxsAT5aXquI39xTG4aKMX0ATN6uTf5Cozb8rPO0xHcmYmPyjtGAfEqqt97wrRDaEad4WJtdrc1B5A87C5620q1Vpq4xW2X8SGU5S3/gkP9PT/pLsjdqRnJQAmxvYFSLD4VBjZyszGVymYkggArcnm19PiB51sxtckH4eRHEete2HhMkiRqVUsyR/WIBdgoYhmPC5NudW4vs842IrEpYzuQabOkaQxopdgxWygsTY8gNTU8vs4xxXN2PjbNGG+Wa9di2Fu/DhIwkK207zHV28Wbn5cByArON29Gj9moeWXiY41zuL8C3BUHixFYlnHrJz5dPDbz+thFo4pZmz884jDsjFHBVlNmBFiCORBr4tV59oW72JkmfFfR2SMqubvI7DKLZmCE2FgOoFuNQWxd1ZJr3DLYXsACSBxJvwA0roadVCypWNrzw84fgU+wm58sUTe5W1Jo0z3OjELe/eUWuD1F711bZ2PE0auNL8R0I0IrmWCZY4wQriMC2fs5DGB1MgXL8b2q7bmE9g3TtDb5LWDxCKlmaXebtOFBRzlosBrFZrFY7JhSsUvSMUVCbyamFPtSrpzP8AV/Wpo1oYzs+1iz+/3hHxte2t6dU8SyORvNXNd9IxB2wGgy3UdC4sB8ya6VXI/alj82ICDgBr424epb5Vf4ZFzux3Fe+zs62/IpFKVkCuxObAFYrP9caUohilKUgopelCKAP1ruLghFs7CIOWGiv5sgZj8yanCKq/s+3tjxuFjsDHKkaCSJrhgLWV1v70bWurDQ+dWmo2KVbaO5C5mkwj/R5CSzKBmw7k8S8NwAT9pCp63qr7cdkieLHxGJHVo2mW8mGIYEE9oBeI6/7RV8zXUa+HQHiKztRw+m58zWJeK2f17Sau+cNl0OHR4YYzCqC4EsTZc62YCWPuk8e8jg3tfVZBUacFiQcpw7MRzR4zGfEMzAj4i9dV2p7OsOxaSDNhZG1LQlVRj+3EwMbeeUHxrnuz9uzF3jMMk41eGSMRp2sOdkWUo8gtdkbgeBGguLx3UuC5tmvPbBd02tsq2g+vvIPZ3s6RFMmMkAAuSqsFVR+3KbE/C3nXzidrYPDyRnAn9IJFD5M5jaM6OHLGzdQRc3FWvE4HFYkZexjgANw0xSZw2tisSEoCL+8zadKlcFuts19kxT4iBdIQ8kne+kGU/rP0i2dnMhYAX42FuVOosjqW8yzjuT23K1ma8PBQ4MEmIhMV8rROSh42DFihtzUq2U+KnpVbkiKsVe91Yq1rctLi48QRfwv1qz7d2FiNnmCZrhZS6pE7B5I1AVhDLKAA7Fcxvbustrm5NaO1sIJgMTBdgRaRAO+CotfL9oaAjoARfm3llTPEvVfT2/yTwmpxIRUJseDC9v8A78DpWe1BsCcpBzW0GvVW48gdDxAPEVhCDqLGx6BtfEG466EUtx4cemmvK1WB3LktWyN58XNLFh/pFg7ZS+SMyBcrE2a3vWWwNuJrpWA2fHCgSNQq8epJPFmY6sx5sdTXC4+7ZlspzC2XMrgg6NoABawIIa9TT734tkynEPb3bhY1Y9R2gUG/kb1ja7h0rmlU1Fd6xj37dR9dnLu9/rzOtNjEZ2jBzMq3YWuFB4BuhOthzAJ4VRN192S+JxCH/VopXjC30ks2ZYz1RRluOZAHC4r63G25J2DwRRGSVXLBjpGFk1zzScSQ2bqzAAeIu+y8AIYlS5Yi5ZjxZ2JZ2PiWLH41kzctAp1xe7wl/wCvLy/gmj/Uafx/Y8N4casGGlkYAhY205G4sF+JIHxqnblbWaPCEfYQ26Zhw9bU9qm1CTDhlucx7VwOdjlQeV8x+6K+919gyOih1McQNyDxcjl5f15XdJSq9JzT/E8+5CxzK3boi7wOSqk8SoJ+Ir6rNYNUpFwVilKY2KDULtFu0xMMYPuEyt4W4fP8xUvItwQCRyuLXHiL6Vp4DZSRXIzFm95mN2Pxp9clHL7xTZllyqSeABJ8hXDN78UZMSSeNgT5sS35iuw7yYvJAw5v3B8ePpeuG7UnzzOw1BbTyGg9BW7wWr1pmbxCeIKPi/katKUrozFFKUoAUpU5ujufPtGcRQLoLGRzoka9WPXoBqaAIOrXuhuZNLiInnwmKfDBs0mSFznUAkKL2BDEAGx4E13fc/2X4TAAMEEs2l5XALX/AGAdEHlr4mrfam5Ao21tp4STs3ZpsBPHpBNLBJBlv9Ql1EbRm1iha3SxsalNj72HMsOMCxSt+qkU3w2I6GFzwY/8M69Mw1qyPGCCCAQdCOR8xVU2zuUoR/oqxgNq+Gcf2SXme5/sX6OltdSGpoFtvWDVJ2Hj8RHEHgD4iFSUkw8pAxmHZfejEjG0uX7Lm5FiHIIqy7J3ghxIPZv3l0kjYFJYz0kjazKfMeV6awNLfbGNHgpchId1EUfXPMwiQjyZwfhUDvbsZMLDhp4lsuEAhe3/AJVgqNfqEKxSeSN1qY3pGefAxfaxYkPlBFLJ/MI6nsVhldGRgGVlKsDqCCLEHwIqKyCsg4S6MdGTjLKKbyqsbMxIj2kuGmkthEl+lLdTkXFT37OF391RmEsyg2uzDwqY2cpiMmGcnNAQgJ4tEReFz1uoyk/ajapbcjY6S4OSSVVcYuSSRlYAhoz+jiUg8R2aIfvVzfB6J06myMuiWH+ho6uyM64td5C+3KIfQYpP+HiojfoCrqf5hVCh2c6ouIwxBuBmX6kg5XtwPRvx4Vdt7IsTEP8AR6QtiFfLNgpO0QMhw7pJ2UhkIz5SFsb5ihOjZSakNu7ktATiMEmjd6fCi2R78Wh5JJ4Dut4HU9Bqa5Tj6Pw8SpTNReJHPsM+HxRIeNe1HvK6r2g8b/WHiPSo/a+7ZTvwAkfWTVj5oTqfFfl0qwY/d6LGJ2kJs2pBF1ZSND4qQdCOOlfOxNmzSRdyYNIncmimFyrjjaRLNlb3gSraNx41jO3svTjLCXVPO319M0euzXvRQw2oW2o4izlj0up1B+A/OvuXu+8GW/HMroDbhe4F+ArorYDFj/d1PiJ1t6qDb4V6bP2DJiBeSRY48zKyRMWdipKsplIGWxBByi+mjCnviMEuZ4x5ST+QnZ9y+X7mn7LsAwE05HcfIiH7WQvmI8Lta/UHpV8Jrzw+HWNVRFCqoAVQLAAcABXzjMSscbOxsqqWY9AoJPoK5fU3PU3OaXXp8i3CPJHc5nt1u22s/MII4/kuY+rn5V0jCxhUA8K5juZGZ8S0zcXdnPmxLW9bfCupAVu6xcnLX/ikiPTLKcvEGsVk18ms9lwGsUvWKbgBXlicQqKWY2AFzXoTXP8AfresKMq62JC9GccWPVV9T6WNNp5XzUUMsmoRcmQ2++9Zdii6GxAH2FPX9sj5fKqPWWYkknUk3J6k8TWK7SmmNMFCJzt1rtlzMUpSpiEUpSgCT3c3flxuISCEXZzYk+6q8WdvAAE+nOv1NuputDgMMsEI0GrsbZpHPF2PU+gsBwqjewndUQ4U4ph359EPSNTy82BP3RXUqZnIIUpSgBSlKRilW2kn0THRzrpHiWXDzjl2lj9Hl87gxE9HTpUptXd2HEEM6kSL7kqExzJ+7ItmA8OB5g1rb8YQyYDEBfeWJpE6h4v0iEeOZBUrs/FCWKOQcHRXH3lB/OmiEHgd251xMckuJ7eOJJAgaNVlvJkF2dLK1gp1yg686slKUgpTt/N3ZpQJsILzBWhYXCho5NLk9Y2IceGcfWq0bMwKwwxxL7saKi+SKFH4Vs0pqgk3JdWLlkPvPslpof0ZCzRsJYG+zKnu3/ZOqn9l2r32JtVcTh0lUWzL3lPFGGjofFWDKfKpAiuc7ZlxGExT4fDkJHjC06yHUwuABiMi8GZu4wvoCzHW1JOcYRcpdECTbwjR9oAjwOIXExuirK2XERZhmJI7s6pe5OlmsNdDyNeewdhqyjEOCk0rmXMpyuqNbJE32lCBLqQRe5461Evu2kmNyISyBUfFlyZHd1YtGpkYk3a92HDKo61eAK5TimthJR7LZtZfs7k/b+xraWqSTU+i6GSK09n4ExZxe6M7SKLaqZCWcX5jMSR0vbkK3KVzyk0mvEvY7zNUf2mbcyxDDIe/Nq3hGDr/ABEAeQarua5ZvOwn2oRxEapH8dXP89vhWnwmpTv5pdIrJBe/Rx4lg3C2XkjzEcat5rW2dhwiKB0FbBq3dNzm5E9ceWODFYrNYNQ4JDFYrJNVjeXe5IFIVhcaFuIHgo+s3hT66ZWS5YiSkorLNjejbywRkZgGI1P2F4Zj49B1riu08cZZC2oHBR0UcP8AP41s7a26+IY3uFve3Ek/aY8z6D1qMrrNFo1p479WYeq1Pavlj0FKUq+UhSlKAFKUoA7h7K/a1CIYsHiyImjUJHKbCNlGihj9RgLC50NuR49gSQEAg3B1B5Gvyt7ONnCbaEQYXCBpTpcd0d2/3mWu0wYJ4dcLK0H7Fg8B/wCU2i/cK1k6riVOmuVc87rOSzXp5WR5onQqVT8PvdiU0nw6yD7cDgH4xSkW+DmtxN/8KP1hlh/vIZVH8QUr61Zq1dNvqST95FKuceqLJSoWLfPBNwxeH/6sYPyJr1O9WEH+9Yf/AK0X/wAqsZGHttxwMPMTwETk+QU3rX3SQjA4UHiMNCD/ANNah94dvxYuFsNhJBLJNaImO7qiOQJHZ1GUBULHjxsKtcMQVQo0AAA8gLCkEPulKUgopSlACqj7Sdnu2F7aL9bh2EyG2bRQRILcwUZ9OdhVur5db02STWGKnhnO9jYJIogEbPm77Pe5kZtS5PO/4WHCt+vjbmwjgyZoFJgJJmhUXyczLEo4DmyDjxGtwUUoYBlIIIBBGoIPAg9K4LiGks09np7p9Gb2ntjZHY9KVil6ziweONxIjRnY2VVLN5AXPoK5dubG0+IaVhq7s582N7fC9vhVj9pe18sKwKe9Ke9/drYn5nKPnX1uHszJHmPOuj0FXY6WVj6y6exFOT57UvAtyil6+r1q4vaCRi7sF8zr8BxNR8rbwi5k9yK09obRSFbubX4DiT5DnVT3g9oix3VTlPlmk87cF+Nc+2tvZLMTlLKDxJN3P3vqjwHzrRo4dOx5lsitbqoV9+5b95/aFa6J5FVOv335fujXrXPcdtB5mu58h9VR0A5VrVmt+nTwpWIox7tRO3r0MUpSrBAKUpQApSlAClKUAX32PKPpcv8AcN/PHXX6zSuD49/dv2I2dF90jBr5JpSsMuny2HVveVW8wD+Neb4CMDSNB5Ko/Ks0qWE5ZW4xpYLBuV/qGF/9vF/KKnaUr02Jzi6GKUpQKKUpQApSlNYHlNwNc13e0EyjRVxU6qOSqJDZQOQ8KUrF43/be9fqXtF957iYFYNKVxRsnKt82vtFr62SMDw0J0+JJqx7IxDCLRmGo5mlK7eK/wCNX7F8ihT68va/mbO3MU4iFnYXvexIqo7UciF2BIax1Gh+dKU7TJZXtJ7tqmc9zX1OpOppSlbxz4pSlAClKUAKUpQApSlAClKUAf/Z"/>
          <p:cNvSpPr>
            <a:spLocks noChangeAspect="1" noChangeArrowheads="1"/>
          </p:cNvSpPr>
          <p:nvPr/>
        </p:nvSpPr>
        <p:spPr bwMode="auto">
          <a:xfrm>
            <a:off x="368300" y="15081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45" y="471815"/>
            <a:ext cx="12192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945" y="535375"/>
            <a:ext cx="16192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3845" y="1093435"/>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055" y="1093435"/>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315" y="1093435"/>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049" y="1093435"/>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785" y="1093435"/>
            <a:ext cx="398575" cy="318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32235" y="3123485"/>
            <a:ext cx="4308619" cy="3416320"/>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dirty="0" smtClean="0">
                <a:latin typeface="Courier New" pitchFamily="49" charset="0"/>
                <a:cs typeface="Courier New" pitchFamily="49" charset="0"/>
              </a:rPr>
              <a:t>Producer()</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while</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true</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item = bake();</a:t>
            </a:r>
          </a:p>
          <a:p>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sem_wait</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emptyCount</a:t>
            </a:r>
            <a:r>
              <a:rPr lang="en-US" b="1" dirty="0" smtClean="0">
                <a:solidFill>
                  <a:srgbClr val="FF0000"/>
                </a:solidFill>
                <a:latin typeface="Courier New" pitchFamily="49" charset="0"/>
                <a:cs typeface="Courier New" pitchFamily="49" charset="0"/>
              </a:rPr>
              <a:t>);</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mutex_lock</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mutex</a:t>
            </a:r>
            <a:r>
              <a:rPr lang="en-US" b="1" dirty="0" smtClean="0">
                <a:solidFill>
                  <a:srgbClr val="FF0000"/>
                </a:solidFill>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insert_item</a:t>
            </a:r>
            <a:r>
              <a:rPr lang="en-US" dirty="0" smtClean="0">
                <a:latin typeface="Courier New" pitchFamily="49" charset="0"/>
                <a:cs typeface="Courier New" pitchFamily="49" charset="0"/>
              </a:rPr>
              <a:t>(item);</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count++;</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mutex_unlock</a:t>
            </a:r>
            <a:r>
              <a:rPr lang="en-US" b="1" dirty="0">
                <a:solidFill>
                  <a:srgbClr val="FF0000"/>
                </a:solidFill>
                <a:latin typeface="Courier New" pitchFamily="49" charset="0"/>
                <a:cs typeface="Courier New" pitchFamily="49" charset="0"/>
              </a:rPr>
              <a:t>(&amp;</a:t>
            </a:r>
            <a:r>
              <a:rPr lang="en-US" b="1" dirty="0" err="1">
                <a:solidFill>
                  <a:srgbClr val="FF0000"/>
                </a:solidFill>
                <a:latin typeface="Courier New" pitchFamily="49" charset="0"/>
                <a:cs typeface="Courier New" pitchFamily="49" charset="0"/>
              </a:rPr>
              <a:t>mutex</a:t>
            </a:r>
            <a:r>
              <a:rPr lang="en-US" b="1" dirty="0">
                <a:solidFill>
                  <a:srgbClr val="FF0000"/>
                </a:solidFill>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sem_post</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fillCount</a:t>
            </a:r>
            <a:r>
              <a:rPr lang="en-US" b="1" dirty="0" smtClean="0">
                <a:solidFill>
                  <a:srgbClr val="FF0000"/>
                </a:solidFill>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p:txBody>
      </p:sp>
      <p:sp>
        <p:nvSpPr>
          <p:cNvPr id="17" name="TextBox 16"/>
          <p:cNvSpPr txBox="1"/>
          <p:nvPr/>
        </p:nvSpPr>
        <p:spPr>
          <a:xfrm>
            <a:off x="4684280" y="3123485"/>
            <a:ext cx="4308619" cy="3416320"/>
          </a:xfrm>
          <a:prstGeom prst="rect">
            <a:avLst/>
          </a:prstGeom>
          <a:solidFill>
            <a:schemeClr val="bg1">
              <a:lumMod val="85000"/>
            </a:schemeClr>
          </a:solidFill>
          <a:ln w="19050">
            <a:solidFill>
              <a:schemeClr val="tx1"/>
            </a:solidFill>
          </a:ln>
        </p:spPr>
        <p:txBody>
          <a:bodyPr wrap="square" rtlCol="0">
            <a:spAutoFit/>
          </a:bodyPr>
          <a:lstStyle/>
          <a:p>
            <a:r>
              <a:rPr lang="en-US" b="1" dirty="0" smtClean="0">
                <a:latin typeface="Courier New" pitchFamily="49" charset="0"/>
                <a:cs typeface="Courier New" pitchFamily="49" charset="0"/>
              </a:rPr>
              <a:t>void </a:t>
            </a:r>
            <a:r>
              <a:rPr lang="en-US" dirty="0" smtClean="0">
                <a:latin typeface="Courier New" pitchFamily="49" charset="0"/>
                <a:cs typeface="Courier New" pitchFamily="49" charset="0"/>
              </a:rPr>
              <a:t>Consumer()</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while</a:t>
            </a:r>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true</a:t>
            </a:r>
            <a:r>
              <a:rPr lang="en-US" dirty="0" smtClean="0">
                <a:latin typeface="Courier New" pitchFamily="49" charset="0"/>
                <a:cs typeface="Courier New" pitchFamily="49" charset="0"/>
              </a:rPr>
              <a: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sem_wait</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fillCount</a:t>
            </a:r>
            <a:r>
              <a:rPr lang="en-US" b="1" dirty="0" smtClean="0">
                <a:solidFill>
                  <a:srgbClr val="FF0000"/>
                </a:solidFill>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mutex_lock</a:t>
            </a:r>
            <a:r>
              <a:rPr lang="en-US" b="1" dirty="0">
                <a:solidFill>
                  <a:srgbClr val="FF0000"/>
                </a:solidFill>
                <a:latin typeface="Courier New" pitchFamily="49" charset="0"/>
                <a:cs typeface="Courier New" pitchFamily="49" charset="0"/>
              </a:rPr>
              <a:t>(&amp;</a:t>
            </a:r>
            <a:r>
              <a:rPr lang="en-US" b="1" dirty="0" err="1">
                <a:solidFill>
                  <a:srgbClr val="FF0000"/>
                </a:solidFill>
                <a:latin typeface="Courier New" pitchFamily="49" charset="0"/>
                <a:cs typeface="Courier New" pitchFamily="49" charset="0"/>
              </a:rPr>
              <a:t>mutex</a:t>
            </a:r>
            <a:r>
              <a:rPr lang="en-US" b="1" dirty="0">
                <a:solidFill>
                  <a:srgbClr val="FF0000"/>
                </a:solidFill>
                <a:latin typeface="Courier New" pitchFamily="49" charset="0"/>
                <a:cs typeface="Courier New" pitchFamily="49" charset="0"/>
              </a:rPr>
              <a:t>);</a:t>
            </a:r>
            <a:r>
              <a:rPr lang="en-US" dirty="0" smtClean="0">
                <a:solidFill>
                  <a:srgbClr val="002060"/>
                </a:solidFill>
                <a:latin typeface="Courier New" pitchFamily="49" charset="0"/>
                <a:cs typeface="Courier New" pitchFamily="49" charset="0"/>
              </a:rPr>
              <a:t>       </a:t>
            </a:r>
          </a:p>
          <a:p>
            <a:r>
              <a:rPr lang="en-US" dirty="0" smtClean="0">
                <a:solidFill>
                  <a:srgbClr val="002060"/>
                </a:solidFill>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item = </a:t>
            </a:r>
            <a:r>
              <a:rPr lang="en-US" dirty="0" err="1" smtClean="0">
                <a:latin typeface="Courier New" pitchFamily="49" charset="0"/>
                <a:cs typeface="Courier New" pitchFamily="49" charset="0"/>
              </a:rPr>
              <a:t>get_item</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count--;</a:t>
            </a:r>
          </a:p>
          <a:p>
            <a:r>
              <a:rPr lang="en-US" b="1" dirty="0" smtClean="0">
                <a:solidFill>
                  <a:srgbClr val="FF0000"/>
                </a:solidFill>
                <a:latin typeface="Courier New" pitchFamily="49" charset="0"/>
                <a:cs typeface="Courier New" pitchFamily="49" charset="0"/>
              </a:rPr>
              <a:t>        </a:t>
            </a:r>
            <a:r>
              <a:rPr lang="en-US" b="1" dirty="0" err="1">
                <a:solidFill>
                  <a:srgbClr val="FF0000"/>
                </a:solidFill>
                <a:latin typeface="Courier New" pitchFamily="49" charset="0"/>
                <a:cs typeface="Courier New" pitchFamily="49" charset="0"/>
              </a:rPr>
              <a:t>mutex_unlock</a:t>
            </a:r>
            <a:r>
              <a:rPr lang="en-US" b="1" dirty="0">
                <a:solidFill>
                  <a:srgbClr val="FF0000"/>
                </a:solidFill>
                <a:latin typeface="Courier New" pitchFamily="49" charset="0"/>
                <a:cs typeface="Courier New" pitchFamily="49" charset="0"/>
              </a:rPr>
              <a:t>(&amp;</a:t>
            </a:r>
            <a:r>
              <a:rPr lang="en-US" b="1" dirty="0" err="1">
                <a:solidFill>
                  <a:srgbClr val="FF0000"/>
                </a:solidFill>
                <a:latin typeface="Courier New" pitchFamily="49" charset="0"/>
                <a:cs typeface="Courier New" pitchFamily="49" charset="0"/>
              </a:rPr>
              <a:t>mutex</a:t>
            </a:r>
            <a:r>
              <a:rPr lang="en-US" b="1" dirty="0" smtClean="0">
                <a:solidFill>
                  <a:srgbClr val="FF0000"/>
                </a:solidFill>
                <a:latin typeface="Courier New" pitchFamily="49" charset="0"/>
                <a:cs typeface="Courier New" pitchFamily="49" charset="0"/>
              </a:rPr>
              <a:t>);</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sem_post</a:t>
            </a:r>
            <a:r>
              <a:rPr lang="en-US" b="1" dirty="0" smtClean="0">
                <a:solidFill>
                  <a:srgbClr val="FF0000"/>
                </a:solidFill>
                <a:latin typeface="Courier New" pitchFamily="49" charset="0"/>
                <a:cs typeface="Courier New" pitchFamily="49" charset="0"/>
              </a:rPr>
              <a:t>(&amp;</a:t>
            </a:r>
            <a:r>
              <a:rPr lang="en-US" b="1" dirty="0" err="1" smtClean="0">
                <a:solidFill>
                  <a:srgbClr val="FF0000"/>
                </a:solidFill>
                <a:latin typeface="Courier New" pitchFamily="49" charset="0"/>
                <a:cs typeface="Courier New" pitchFamily="49" charset="0"/>
              </a:rPr>
              <a:t>emptyCount</a:t>
            </a:r>
            <a:r>
              <a:rPr lang="en-US" b="1" dirty="0" smtClean="0">
                <a:solidFill>
                  <a:srgbClr val="FF0000"/>
                </a:solidFill>
                <a:latin typeface="Courier New" pitchFamily="49" charset="0"/>
                <a:cs typeface="Courier New" pitchFamily="49" charset="0"/>
              </a:rPr>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eat(item);</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r>
              <a:rPr lang="en-US" b="1" dirty="0" smtClean="0">
                <a:latin typeface="Courier New" pitchFamily="49" charset="0"/>
                <a:cs typeface="Courier New" pitchFamily="49" charset="0"/>
              </a:rPr>
              <a:t> </a:t>
            </a:r>
          </a:p>
        </p:txBody>
      </p:sp>
      <p:sp>
        <p:nvSpPr>
          <p:cNvPr id="18" name="TextBox 17"/>
          <p:cNvSpPr txBox="1"/>
          <p:nvPr/>
        </p:nvSpPr>
        <p:spPr>
          <a:xfrm>
            <a:off x="232235" y="2121620"/>
            <a:ext cx="8760664" cy="923330"/>
          </a:xfrm>
          <a:prstGeom prst="rect">
            <a:avLst/>
          </a:prstGeom>
          <a:solidFill>
            <a:schemeClr val="bg1">
              <a:lumMod val="85000"/>
            </a:schemeClr>
          </a:solidFill>
          <a:ln w="19050">
            <a:solidFill>
              <a:schemeClr val="tx1"/>
            </a:solidFill>
          </a:ln>
        </p:spPr>
        <p:txBody>
          <a:bodyPr wrap="square" rtlCol="0">
            <a:spAutoFit/>
          </a:bodyPr>
          <a:lstStyle/>
          <a:p>
            <a:r>
              <a:rPr lang="en-US" dirty="0" err="1" smtClean="0">
                <a:latin typeface="Courier New" pitchFamily="49" charset="0"/>
                <a:cs typeface="Courier New" pitchFamily="49" charset="0"/>
              </a:rPr>
              <a:t>mutex_t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mutex</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semaphore </a:t>
            </a:r>
            <a:r>
              <a:rPr lang="en-US" dirty="0" err="1">
                <a:latin typeface="Courier New" pitchFamily="49" charset="0"/>
                <a:cs typeface="Courier New" pitchFamily="49" charset="0"/>
              </a:rPr>
              <a:t>fillCount</a:t>
            </a:r>
            <a:r>
              <a:rPr lang="en-US" dirty="0">
                <a:latin typeface="Courier New" pitchFamily="49" charset="0"/>
                <a:cs typeface="Courier New" pitchFamily="49" charset="0"/>
              </a:rPr>
              <a:t> = 0</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urier New" pitchFamily="49" charset="0"/>
                <a:cs typeface="Courier New" pitchFamily="49" charset="0"/>
              </a:rPr>
              <a:t>// number of occupied places</a:t>
            </a:r>
            <a:endParaRPr lang="en-US" i="1" dirty="0">
              <a:solidFill>
                <a:schemeClr val="tx1">
                  <a:lumMod val="50000"/>
                  <a:lumOff val="50000"/>
                </a:schemeClr>
              </a:solidFill>
              <a:latin typeface="Courier New" pitchFamily="49" charset="0"/>
              <a:cs typeface="Courier New" pitchFamily="49" charset="0"/>
            </a:endParaRPr>
          </a:p>
          <a:p>
            <a:r>
              <a:rPr lang="en-US" dirty="0" smtClean="0">
                <a:latin typeface="Courier New" pitchFamily="49" charset="0"/>
                <a:cs typeface="Courier New" pitchFamily="49" charset="0"/>
              </a:rPr>
              <a:t>semaphore </a:t>
            </a:r>
            <a:r>
              <a:rPr lang="en-US" dirty="0" err="1" smtClean="0">
                <a:latin typeface="Courier New" pitchFamily="49" charset="0"/>
                <a:cs typeface="Courier New" pitchFamily="49" charset="0"/>
              </a:rPr>
              <a:t>emptyCount</a:t>
            </a:r>
            <a:r>
              <a:rPr lang="en-US" dirty="0" smtClean="0">
                <a:latin typeface="Courier New" pitchFamily="49" charset="0"/>
                <a:cs typeface="Courier New" pitchFamily="49" charset="0"/>
              </a:rPr>
              <a:t> = N;  </a:t>
            </a:r>
            <a:r>
              <a:rPr lang="en-US" i="1" dirty="0" smtClean="0">
                <a:solidFill>
                  <a:schemeClr val="tx1">
                    <a:lumMod val="50000"/>
                    <a:lumOff val="50000"/>
                  </a:schemeClr>
                </a:solidFill>
                <a:latin typeface="Courier New" pitchFamily="49" charset="0"/>
                <a:cs typeface="Courier New" pitchFamily="49" charset="0"/>
              </a:rPr>
              <a:t>// number of free places</a:t>
            </a:r>
          </a:p>
        </p:txBody>
      </p:sp>
    </p:spTree>
    <p:extLst>
      <p:ext uri="{BB962C8B-B14F-4D97-AF65-F5344CB8AC3E}">
        <p14:creationId xmlns:p14="http://schemas.microsoft.com/office/powerpoint/2010/main" val="1103004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p:txBody>
          <a:bodyPr>
            <a:normAutofit/>
          </a:bodyPr>
          <a:lstStyle/>
          <a:p>
            <a:r>
              <a:rPr lang="en-US" dirty="0" smtClean="0"/>
              <a:t>Most </a:t>
            </a:r>
            <a:r>
              <a:rPr lang="en-US" b="1" dirty="0" smtClean="0">
                <a:solidFill>
                  <a:srgbClr val="002060"/>
                </a:solidFill>
              </a:rPr>
              <a:t>blocking synchronization</a:t>
            </a:r>
            <a:r>
              <a:rPr lang="en-US" dirty="0" smtClean="0">
                <a:solidFill>
                  <a:srgbClr val="002060"/>
                </a:solidFill>
              </a:rPr>
              <a:t> </a:t>
            </a:r>
            <a:r>
              <a:rPr lang="en-US" dirty="0" smtClean="0"/>
              <a:t>looks like</a:t>
            </a:r>
          </a:p>
          <a:p>
            <a:pPr marL="457200" lvl="1"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(a certain condition is (not) fulfilled)</a:t>
            </a:r>
          </a:p>
          <a:p>
            <a:pPr marL="457200" lvl="1"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thread goes to sleep</a:t>
            </a:r>
          </a:p>
          <a:p>
            <a:r>
              <a:rPr lang="en-US" dirty="0" smtClean="0"/>
              <a:t>The above statement needs to be </a:t>
            </a:r>
            <a:r>
              <a:rPr lang="en-US" b="1" dirty="0" smtClean="0">
                <a:solidFill>
                  <a:srgbClr val="002060"/>
                </a:solidFill>
              </a:rPr>
              <a:t>atomic</a:t>
            </a:r>
            <a:r>
              <a:rPr lang="en-US" dirty="0" smtClean="0"/>
              <a:t>, i.e. condition cannot change before going to sleep</a:t>
            </a:r>
          </a:p>
          <a:p>
            <a:r>
              <a:rPr lang="en-US" b="1" dirty="0" smtClean="0">
                <a:solidFill>
                  <a:srgbClr val="FF0000"/>
                </a:solidFill>
              </a:rPr>
              <a:t>Semaphores</a:t>
            </a:r>
            <a:r>
              <a:rPr lang="en-US" dirty="0" smtClean="0">
                <a:solidFill>
                  <a:srgbClr val="FF0000"/>
                </a:solidFill>
              </a:rPr>
              <a:t> </a:t>
            </a:r>
            <a:r>
              <a:rPr lang="en-US" dirty="0" smtClean="0"/>
              <a:t>implement this atomicity</a:t>
            </a:r>
          </a:p>
          <a:p>
            <a:pPr lvl="1"/>
            <a:r>
              <a:rPr lang="en-US" dirty="0" err="1" smtClean="0"/>
              <a:t>cfr</a:t>
            </a:r>
            <a:r>
              <a:rPr lang="en-US" dirty="0" smtClean="0"/>
              <a:t>. </a:t>
            </a:r>
            <a:r>
              <a:rPr lang="en-US" dirty="0" err="1" smtClean="0"/>
              <a:t>sem_wait</a:t>
            </a:r>
            <a:r>
              <a:rPr lang="en-US" dirty="0" smtClean="0"/>
              <a:t>(...)</a:t>
            </a:r>
          </a:p>
          <a:p>
            <a:pPr lvl="1"/>
            <a:r>
              <a:rPr lang="en-US" dirty="0" smtClean="0"/>
              <a:t>But… only condition that is allowed is a simple counter</a:t>
            </a:r>
          </a:p>
          <a:p>
            <a:r>
              <a:rPr lang="en-US" b="1" dirty="0" smtClean="0">
                <a:solidFill>
                  <a:srgbClr val="FF0000"/>
                </a:solidFill>
              </a:rPr>
              <a:t>Condition variables (CV)</a:t>
            </a:r>
            <a:r>
              <a:rPr lang="en-US" dirty="0" smtClean="0"/>
              <a:t> allow programmers to define their own condition; a </a:t>
            </a:r>
            <a:r>
              <a:rPr lang="en-US" dirty="0" err="1" smtClean="0"/>
              <a:t>mutex</a:t>
            </a:r>
            <a:r>
              <a:rPr lang="en-US" dirty="0" smtClean="0"/>
              <a:t> is integrated with the CV to make the condition evaluation atomic.</a:t>
            </a:r>
            <a:endParaRPr lang="en-US" dirty="0"/>
          </a:p>
        </p:txBody>
      </p:sp>
    </p:spTree>
    <p:extLst>
      <p:ext uri="{BB962C8B-B14F-4D97-AF65-F5344CB8AC3E}">
        <p14:creationId xmlns:p14="http://schemas.microsoft.com/office/powerpoint/2010/main" val="276382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a:xfrm>
            <a:off x="457200" y="1086295"/>
            <a:ext cx="8229600" cy="5530320"/>
          </a:xfrm>
        </p:spPr>
        <p:txBody>
          <a:bodyPr>
            <a:normAutofit lnSpcReduction="10000"/>
          </a:bodyPr>
          <a:lstStyle/>
          <a:p>
            <a:r>
              <a:rPr lang="en-US" sz="2200" dirty="0" smtClean="0"/>
              <a:t>Typical use of condition variables:</a:t>
            </a:r>
          </a:p>
          <a:p>
            <a:endParaRPr lang="en-US" sz="2200" dirty="0"/>
          </a:p>
          <a:p>
            <a:endParaRPr lang="en-US" sz="2200" dirty="0" smtClean="0"/>
          </a:p>
          <a:p>
            <a:endParaRPr lang="en-US" sz="2200" dirty="0" smtClean="0"/>
          </a:p>
          <a:p>
            <a:endParaRPr lang="en-US" sz="2200" dirty="0"/>
          </a:p>
          <a:p>
            <a:endParaRPr lang="en-US" sz="2200" dirty="0" smtClean="0"/>
          </a:p>
          <a:p>
            <a:endParaRPr lang="en-US" sz="2200" dirty="0"/>
          </a:p>
          <a:p>
            <a:endParaRPr lang="en-US" sz="2200" dirty="0" smtClean="0"/>
          </a:p>
          <a:p>
            <a:r>
              <a:rPr lang="en-US" sz="2200" dirty="0" err="1" smtClean="0"/>
              <a:t>Mutex</a:t>
            </a:r>
            <a:r>
              <a:rPr lang="en-US" sz="2200" dirty="0" smtClean="0"/>
              <a:t> is protecting both the signal and block functions</a:t>
            </a:r>
          </a:p>
          <a:p>
            <a:pPr lvl="1"/>
            <a:r>
              <a:rPr lang="en-US" sz="2000" dirty="0" smtClean="0"/>
              <a:t>Thread cannot be wakened before it actually went to sleep</a:t>
            </a:r>
          </a:p>
          <a:p>
            <a:r>
              <a:rPr lang="en-US" sz="2200" dirty="0" smtClean="0"/>
              <a:t>The “</a:t>
            </a:r>
            <a:r>
              <a:rPr lang="en-US" sz="2200" b="1" dirty="0" smtClean="0">
                <a:solidFill>
                  <a:srgbClr val="002060"/>
                </a:solidFill>
              </a:rPr>
              <a:t>block + unlock the </a:t>
            </a:r>
            <a:r>
              <a:rPr lang="en-US" sz="2200" b="1" dirty="0" err="1" smtClean="0">
                <a:solidFill>
                  <a:srgbClr val="002060"/>
                </a:solidFill>
              </a:rPr>
              <a:t>mutex</a:t>
            </a:r>
            <a:r>
              <a:rPr lang="en-US" sz="2200" dirty="0" smtClean="0"/>
              <a:t>” is an atomic operation</a:t>
            </a:r>
          </a:p>
          <a:p>
            <a:pPr lvl="1"/>
            <a:r>
              <a:rPr lang="en-US" dirty="0" smtClean="0"/>
              <a:t>When another thread acquires the </a:t>
            </a:r>
            <a:r>
              <a:rPr lang="en-US" dirty="0" err="1" smtClean="0"/>
              <a:t>mutex</a:t>
            </a:r>
            <a:r>
              <a:rPr lang="en-US" dirty="0" smtClean="0"/>
              <a:t>, the original thread is guaranteed to be in “blocking” state.</a:t>
            </a:r>
          </a:p>
          <a:p>
            <a:r>
              <a:rPr lang="en-US" sz="2200" dirty="0" smtClean="0"/>
              <a:t>"Block" function needs to be called with </a:t>
            </a:r>
            <a:r>
              <a:rPr lang="en-US" sz="2200" dirty="0" err="1" smtClean="0"/>
              <a:t>mutex</a:t>
            </a:r>
            <a:r>
              <a:rPr lang="en-US" sz="2200" dirty="0" smtClean="0"/>
              <a:t> locked, "signal" function can also be called with </a:t>
            </a:r>
            <a:r>
              <a:rPr lang="en-US" sz="2200" dirty="0" err="1" smtClean="0"/>
              <a:t>mutex</a:t>
            </a:r>
            <a:r>
              <a:rPr lang="en-US" sz="2200" dirty="0" smtClean="0"/>
              <a:t> unlocked.</a:t>
            </a:r>
            <a:endParaRPr lang="en-US" sz="2200" dirty="0"/>
          </a:p>
        </p:txBody>
      </p:sp>
      <p:sp>
        <p:nvSpPr>
          <p:cNvPr id="4" name="TextBox 3"/>
          <p:cNvSpPr txBox="1"/>
          <p:nvPr/>
        </p:nvSpPr>
        <p:spPr>
          <a:xfrm>
            <a:off x="923525" y="1628105"/>
            <a:ext cx="7450570" cy="2031325"/>
          </a:xfrm>
          <a:prstGeom prst="rect">
            <a:avLst/>
          </a:prstGeom>
          <a:solidFill>
            <a:schemeClr val="bg1">
              <a:lumMod val="85000"/>
            </a:schemeClr>
          </a:solidFill>
          <a:ln w="19050">
            <a:solidFill>
              <a:schemeClr val="tx1"/>
            </a:solidFill>
          </a:ln>
        </p:spPr>
        <p:txBody>
          <a:bodyPr wrap="square" rtlCol="0">
            <a:spAutoFit/>
          </a:bodyPr>
          <a:lstStyle/>
          <a:p>
            <a:r>
              <a:rPr lang="en-US" b="1" dirty="0" smtClean="0">
                <a:solidFill>
                  <a:srgbClr val="FF0000"/>
                </a:solidFill>
                <a:latin typeface="Courier New" pitchFamily="49" charset="0"/>
                <a:cs typeface="Courier New" pitchFamily="49" charset="0"/>
              </a:rPr>
              <a:t>lock </a:t>
            </a:r>
            <a:r>
              <a:rPr lang="en-US" b="1" dirty="0" err="1" smtClean="0">
                <a:solidFill>
                  <a:srgbClr val="FF0000"/>
                </a:solidFill>
                <a:latin typeface="Courier New" pitchFamily="49" charset="0"/>
                <a:cs typeface="Courier New" pitchFamily="49" charset="0"/>
              </a:rPr>
              <a:t>mutex</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(condition has (not) occurred) {</a:t>
            </a:r>
          </a:p>
          <a:p>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signal</a:t>
            </a:r>
            <a:r>
              <a:rPr lang="en-US" dirty="0" smtClean="0">
                <a:latin typeface="Courier New" pitchFamily="49" charset="0"/>
                <a:cs typeface="Courier New" pitchFamily="49" charset="0"/>
              </a:rPr>
              <a:t> (= wake) one or more (sleeping) thread(s);</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 </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block</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sleep) + </a:t>
            </a:r>
            <a:r>
              <a:rPr lang="en-US" b="1" dirty="0" smtClean="0">
                <a:solidFill>
                  <a:srgbClr val="FF0000"/>
                </a:solidFill>
                <a:latin typeface="Courier New" pitchFamily="49" charset="0"/>
                <a:cs typeface="Courier New" pitchFamily="49" charset="0"/>
              </a:rPr>
              <a:t>unlock the </a:t>
            </a:r>
            <a:r>
              <a:rPr lang="en-US" b="1" dirty="0" err="1" smtClean="0">
                <a:solidFill>
                  <a:srgbClr val="FF0000"/>
                </a:solidFill>
                <a:latin typeface="Courier New" pitchFamily="49" charset="0"/>
                <a:cs typeface="Courier New" pitchFamily="49" charset="0"/>
              </a:rPr>
              <a:t>mutex</a:t>
            </a:r>
            <a:endParaRPr lang="en-US" b="1" dirty="0" smtClean="0">
              <a:solidFill>
                <a:srgbClr val="FF0000"/>
              </a:solidFill>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b="1" dirty="0" smtClean="0">
                <a:solidFill>
                  <a:srgbClr val="FF0000"/>
                </a:solidFill>
                <a:latin typeface="Courier New" pitchFamily="49" charset="0"/>
                <a:cs typeface="Courier New" pitchFamily="49" charset="0"/>
              </a:rPr>
              <a:t>unlock </a:t>
            </a:r>
            <a:r>
              <a:rPr lang="en-US" b="1" dirty="0" err="1" smtClean="0">
                <a:solidFill>
                  <a:srgbClr val="FF0000"/>
                </a:solidFill>
                <a:latin typeface="Courier New" pitchFamily="49" charset="0"/>
                <a:cs typeface="Courier New" pitchFamily="49" charset="0"/>
              </a:rPr>
              <a:t>mutex</a:t>
            </a:r>
            <a:endParaRPr lang="en-US" b="1" dirty="0"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088414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 syntax</a:t>
            </a:r>
            <a:endParaRPr lang="en-US" dirty="0"/>
          </a:p>
        </p:txBody>
      </p:sp>
      <p:sp>
        <p:nvSpPr>
          <p:cNvPr id="10" name="Content Placeholder 2"/>
          <p:cNvSpPr>
            <a:spLocks noGrp="1"/>
          </p:cNvSpPr>
          <p:nvPr>
            <p:ph idx="1"/>
          </p:nvPr>
        </p:nvSpPr>
        <p:spPr>
          <a:xfrm>
            <a:off x="193830" y="1278319"/>
            <a:ext cx="8833150" cy="4262956"/>
          </a:xfrm>
          <a:ln w="25400">
            <a:solidFill>
              <a:schemeClr val="tx1"/>
            </a:solidFill>
          </a:ln>
        </p:spPr>
        <p:txBody>
          <a:bodyPr>
            <a:normAutofit fontScale="92500" lnSpcReduction="10000"/>
          </a:bodyPr>
          <a:lstStyle/>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pthread_cond_init</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pthread_cond_t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cond_var</a:t>
            </a:r>
            <a:r>
              <a:rPr lang="en-US" sz="1900" b="1" dirty="0" smtClean="0">
                <a:solidFill>
                  <a:srgbClr val="002060"/>
                </a:solidFill>
                <a:latin typeface="Courier New" pitchFamily="49" charset="0"/>
                <a:cs typeface="Courier New" pitchFamily="49" charset="0"/>
              </a:rPr>
              <a:t>, </a:t>
            </a:r>
          </a:p>
          <a:p>
            <a:pPr marL="0" indent="0">
              <a:buNone/>
            </a:pPr>
            <a:r>
              <a:rPr lang="en-US" sz="1900" b="1" dirty="0">
                <a:solidFill>
                  <a:srgbClr val="002060"/>
                </a:solidFill>
                <a:latin typeface="Courier New" pitchFamily="49" charset="0"/>
                <a:cs typeface="Courier New" pitchFamily="49" charset="0"/>
              </a:rPr>
              <a:t> </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const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pthread_condattr_t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attr</a:t>
            </a:r>
            <a:r>
              <a:rPr lang="en-US" sz="1900" b="1" dirty="0" smtClean="0">
                <a:solidFill>
                  <a:srgbClr val="002060"/>
                </a:solidFill>
                <a:latin typeface="Courier New" pitchFamily="49" charset="0"/>
                <a:cs typeface="Courier New" pitchFamily="49" charset="0"/>
              </a:rPr>
              <a:t>); </a:t>
            </a:r>
          </a:p>
          <a:p>
            <a:pPr lvl="1"/>
            <a:r>
              <a:rPr lang="en-US" sz="1900" dirty="0" smtClean="0"/>
              <a:t>Used to initialize a condition variable (call this prior to using the CV)</a:t>
            </a:r>
          </a:p>
          <a:p>
            <a:pPr lvl="1"/>
            <a:r>
              <a:rPr lang="en-US" sz="1900" dirty="0" err="1" smtClean="0"/>
              <a:t>attr</a:t>
            </a:r>
            <a:r>
              <a:rPr lang="en-US" sz="1900" dirty="0" smtClean="0"/>
              <a:t> = attributes of the condition variable (NULL = defaults)</a:t>
            </a:r>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pthread_cond_destroy</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pthread_cond_t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cond_var</a:t>
            </a:r>
            <a:r>
              <a:rPr lang="en-US" sz="1900" b="1" dirty="0" smtClean="0">
                <a:latin typeface="Courier New" pitchFamily="49" charset="0"/>
                <a:cs typeface="Courier New" pitchFamily="49" charset="0"/>
              </a:rPr>
              <a:t>);</a:t>
            </a:r>
          </a:p>
          <a:p>
            <a:pPr lvl="1"/>
            <a:r>
              <a:rPr lang="en-US" sz="1900" dirty="0" smtClean="0"/>
              <a:t>Destroy a condition variable (call this when CV will no longer be used)</a:t>
            </a:r>
            <a:endParaRPr lang="en-US" dirty="0" smtClean="0"/>
          </a:p>
          <a:p>
            <a:r>
              <a:rPr lang="en-US" sz="1900" b="1" dirty="0" err="1">
                <a:solidFill>
                  <a:srgbClr val="002060"/>
                </a:solidFill>
                <a:latin typeface="Courier New" pitchFamily="49" charset="0"/>
                <a:cs typeface="Courier New" pitchFamily="49" charset="0"/>
              </a:rPr>
              <a:t>int</a:t>
            </a:r>
            <a:r>
              <a:rPr lang="en-US" sz="1900" b="1" dirty="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pthread_cond_wait</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pthread_cond_t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cond_var</a:t>
            </a:r>
            <a:r>
              <a:rPr lang="en-US" sz="1900" b="1" dirty="0" smtClean="0">
                <a:solidFill>
                  <a:srgbClr val="002060"/>
                </a:solidFill>
                <a:latin typeface="Courier New" pitchFamily="49" charset="0"/>
                <a:cs typeface="Courier New" pitchFamily="49" charset="0"/>
              </a:rPr>
              <a:t>,</a:t>
            </a:r>
          </a:p>
          <a:p>
            <a:pPr marL="0" indent="0">
              <a:buNone/>
            </a:pP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pthread_mutex_t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mutex</a:t>
            </a:r>
            <a:r>
              <a:rPr lang="en-US" sz="1900" b="1" dirty="0" smtClean="0">
                <a:solidFill>
                  <a:srgbClr val="002060"/>
                </a:solidFill>
                <a:latin typeface="Courier New" pitchFamily="49" charset="0"/>
                <a:cs typeface="Courier New" pitchFamily="49" charset="0"/>
              </a:rPr>
              <a:t>);</a:t>
            </a:r>
            <a:endParaRPr lang="en-US" sz="1900" b="1" dirty="0">
              <a:solidFill>
                <a:srgbClr val="002060"/>
              </a:solidFill>
              <a:latin typeface="Courier New" pitchFamily="49" charset="0"/>
              <a:cs typeface="Courier New" pitchFamily="49" charset="0"/>
            </a:endParaRPr>
          </a:p>
          <a:p>
            <a:pPr lvl="1"/>
            <a:r>
              <a:rPr lang="en-US" sz="1900" dirty="0" smtClean="0"/>
              <a:t>This function needs to be called with the </a:t>
            </a:r>
            <a:r>
              <a:rPr lang="en-US" sz="1900" dirty="0" err="1" smtClean="0"/>
              <a:t>mutex</a:t>
            </a:r>
            <a:r>
              <a:rPr lang="en-US" sz="1900" dirty="0" smtClean="0"/>
              <a:t> locked.  This function with atomically unlock the </a:t>
            </a:r>
            <a:r>
              <a:rPr lang="en-US" sz="1900" dirty="0" err="1" smtClean="0"/>
              <a:t>mutex</a:t>
            </a:r>
            <a:r>
              <a:rPr lang="en-US" sz="1900" dirty="0" smtClean="0"/>
              <a:t> and put the thread to sleep, until awakened by a signal</a:t>
            </a:r>
            <a:endParaRPr lang="en-US" sz="1900" dirty="0"/>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pthread_cond_signal</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pthread_cond_t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cond_var</a:t>
            </a:r>
            <a:r>
              <a:rPr lang="en-US" sz="1900" b="1" dirty="0" smtClean="0">
                <a:latin typeface="Courier New" pitchFamily="49" charset="0"/>
                <a:cs typeface="Courier New" pitchFamily="49" charset="0"/>
              </a:rPr>
              <a:t>);</a:t>
            </a:r>
            <a:endParaRPr lang="en-US" sz="1900" b="1" dirty="0">
              <a:latin typeface="Courier New" pitchFamily="49" charset="0"/>
              <a:cs typeface="Courier New" pitchFamily="49" charset="0"/>
            </a:endParaRPr>
          </a:p>
          <a:p>
            <a:pPr lvl="1"/>
            <a:r>
              <a:rPr lang="en-US" sz="1900" dirty="0" smtClean="0"/>
              <a:t>Unblock </a:t>
            </a:r>
            <a:r>
              <a:rPr lang="en-US" sz="1900" b="1" dirty="0" smtClean="0">
                <a:solidFill>
                  <a:srgbClr val="002060"/>
                </a:solidFill>
              </a:rPr>
              <a:t>one</a:t>
            </a:r>
            <a:r>
              <a:rPr lang="en-US" sz="1900" dirty="0" smtClean="0"/>
              <a:t> of the threads that has blocked on the condition variable</a:t>
            </a:r>
          </a:p>
          <a:p>
            <a:r>
              <a:rPr lang="en-US" sz="1900" b="1" dirty="0" err="1">
                <a:solidFill>
                  <a:srgbClr val="002060"/>
                </a:solidFill>
                <a:latin typeface="Courier New" pitchFamily="49" charset="0"/>
                <a:cs typeface="Courier New" pitchFamily="49" charset="0"/>
              </a:rPr>
              <a:t>int</a:t>
            </a:r>
            <a:r>
              <a:rPr lang="en-US" sz="1900" b="1" dirty="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pthread_cond_broadcast</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pthread_cond_t</a:t>
            </a:r>
            <a:r>
              <a:rPr lang="en-US" sz="1900" b="1" dirty="0">
                <a:solidFill>
                  <a:srgbClr val="002060"/>
                </a:solidFill>
                <a:latin typeface="Courier New" pitchFamily="49" charset="0"/>
                <a:cs typeface="Courier New" pitchFamily="49" charset="0"/>
              </a:rPr>
              <a:t>* </a:t>
            </a:r>
            <a:r>
              <a:rPr lang="en-US" sz="1900" b="1" dirty="0" err="1">
                <a:solidFill>
                  <a:srgbClr val="002060"/>
                </a:solidFill>
                <a:latin typeface="Courier New" pitchFamily="49" charset="0"/>
                <a:cs typeface="Courier New" pitchFamily="49" charset="0"/>
              </a:rPr>
              <a:t>cond_var</a:t>
            </a:r>
            <a:r>
              <a:rPr lang="en-US" sz="1900" b="1" dirty="0">
                <a:latin typeface="Courier New" pitchFamily="49" charset="0"/>
                <a:cs typeface="Courier New" pitchFamily="49" charset="0"/>
              </a:rPr>
              <a:t>);</a:t>
            </a:r>
          </a:p>
          <a:p>
            <a:pPr lvl="1"/>
            <a:r>
              <a:rPr lang="en-US" sz="1900" dirty="0"/>
              <a:t>Unblock </a:t>
            </a:r>
            <a:r>
              <a:rPr lang="en-US" sz="1900" b="1" dirty="0" smtClean="0">
                <a:solidFill>
                  <a:srgbClr val="002060"/>
                </a:solidFill>
              </a:rPr>
              <a:t>all</a:t>
            </a:r>
            <a:r>
              <a:rPr lang="en-US" sz="1900" dirty="0" smtClean="0"/>
              <a:t> </a:t>
            </a:r>
            <a:r>
              <a:rPr lang="en-US" sz="1900" dirty="0"/>
              <a:t>of the threads that has blocked on the condition </a:t>
            </a:r>
            <a:r>
              <a:rPr lang="en-US" sz="1900" dirty="0" smtClean="0"/>
              <a:t>variable</a:t>
            </a:r>
            <a:endParaRPr lang="en-US" dirty="0"/>
          </a:p>
        </p:txBody>
      </p:sp>
    </p:spTree>
    <p:extLst>
      <p:ext uri="{BB962C8B-B14F-4D97-AF65-F5344CB8AC3E}">
        <p14:creationId xmlns:p14="http://schemas.microsoft.com/office/powerpoint/2010/main" val="4686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barrier synchronization</a:t>
            </a:r>
            <a:endParaRPr lang="en-US" dirty="0"/>
          </a:p>
        </p:txBody>
      </p:sp>
      <p:sp>
        <p:nvSpPr>
          <p:cNvPr id="4" name="Content Placeholder 3"/>
          <p:cNvSpPr txBox="1">
            <a:spLocks noGrp="1"/>
          </p:cNvSpPr>
          <p:nvPr>
            <p:ph idx="1"/>
          </p:nvPr>
        </p:nvSpPr>
        <p:spPr>
          <a:xfrm>
            <a:off x="457200" y="1700775"/>
            <a:ext cx="8229600" cy="3028521"/>
          </a:xfrm>
          <a:prstGeom prst="rect">
            <a:avLst/>
          </a:prstGeom>
          <a:solidFill>
            <a:schemeClr val="bg1">
              <a:lumMod val="85000"/>
            </a:schemeClr>
          </a:solidFill>
          <a:ln w="19050">
            <a:solidFill>
              <a:schemeClr val="tx1"/>
            </a:solidFill>
          </a:ln>
        </p:spPr>
        <p:txBody>
          <a:bodyPr wrap="square" rtlCol="0">
            <a:spAutoFit/>
          </a:bodyPr>
          <a:lstStyle/>
          <a:p>
            <a:pPr marL="0" indent="0">
              <a:buNone/>
            </a:pPr>
            <a:r>
              <a:rPr lang="en-US" sz="1800" b="1" dirty="0" err="1" smtClean="0">
                <a:solidFill>
                  <a:srgbClr val="FF0000"/>
                </a:solidFill>
                <a:latin typeface="Courier New" pitchFamily="49" charset="0"/>
                <a:cs typeface="Courier New" pitchFamily="49" charset="0"/>
              </a:rPr>
              <a:t>pthread_mutex_lock</a:t>
            </a:r>
            <a:r>
              <a:rPr lang="en-US" sz="1800" b="1" dirty="0" smtClean="0">
                <a:solidFill>
                  <a:srgbClr val="FF0000"/>
                </a:solidFill>
                <a:latin typeface="Courier New" pitchFamily="49" charset="0"/>
                <a:cs typeface="Courier New" pitchFamily="49" charset="0"/>
              </a:rPr>
              <a:t>(&amp;</a:t>
            </a:r>
            <a:r>
              <a:rPr lang="en-US" sz="1800" b="1" dirty="0" err="1" smtClean="0">
                <a:solidFill>
                  <a:srgbClr val="FF0000"/>
                </a:solidFill>
                <a:latin typeface="Courier New" pitchFamily="49" charset="0"/>
                <a:cs typeface="Courier New" pitchFamily="49" charset="0"/>
              </a:rPr>
              <a:t>mutex</a:t>
            </a:r>
            <a:r>
              <a:rPr lang="en-US" sz="1800" b="1" dirty="0" smtClean="0">
                <a:solidFill>
                  <a:srgbClr val="FF0000"/>
                </a:solidFill>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counter++;</a:t>
            </a:r>
          </a:p>
          <a:p>
            <a:pPr marL="0" indent="0">
              <a:buNone/>
            </a:pPr>
            <a:r>
              <a:rPr lang="en-US" sz="1800" b="1" dirty="0" smtClean="0">
                <a:latin typeface="Courier New" pitchFamily="49" charset="0"/>
                <a:cs typeface="Courier New" pitchFamily="49" charset="0"/>
              </a:rPr>
              <a:t>if</a:t>
            </a:r>
            <a:r>
              <a:rPr lang="en-US" sz="1800" dirty="0" smtClean="0">
                <a:latin typeface="Courier New" pitchFamily="49" charset="0"/>
                <a:cs typeface="Courier New" pitchFamily="49" charset="0"/>
              </a:rPr>
              <a:t> (counter == </a:t>
            </a:r>
            <a:r>
              <a:rPr lang="en-US" sz="1800" dirty="0" err="1" smtClean="0">
                <a:latin typeface="Courier New" pitchFamily="49" charset="0"/>
                <a:cs typeface="Courier New" pitchFamily="49" charset="0"/>
              </a:rPr>
              <a:t>numThreads</a:t>
            </a:r>
            <a:r>
              <a:rPr lang="en-US" sz="1800" dirty="0" smtClean="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counter = 0;</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b="1" dirty="0" err="1" smtClean="0">
                <a:solidFill>
                  <a:srgbClr val="FF0000"/>
                </a:solidFill>
                <a:latin typeface="Courier New" pitchFamily="49" charset="0"/>
                <a:cs typeface="Courier New" pitchFamily="49" charset="0"/>
              </a:rPr>
              <a:t>pthread_cond_broadcast</a:t>
            </a:r>
            <a:r>
              <a:rPr lang="en-US" sz="1800" b="1" dirty="0" smtClean="0">
                <a:solidFill>
                  <a:srgbClr val="FF0000"/>
                </a:solidFill>
                <a:latin typeface="Courier New" pitchFamily="49" charset="0"/>
                <a:cs typeface="Courier New" pitchFamily="49" charset="0"/>
              </a:rPr>
              <a:t>(&amp;</a:t>
            </a:r>
            <a:r>
              <a:rPr lang="en-US" sz="1800" b="1" dirty="0" err="1" smtClean="0">
                <a:solidFill>
                  <a:srgbClr val="FF0000"/>
                </a:solidFill>
                <a:latin typeface="Courier New" pitchFamily="49" charset="0"/>
                <a:cs typeface="Courier New" pitchFamily="49" charset="0"/>
              </a:rPr>
              <a:t>cond_var</a:t>
            </a:r>
            <a:r>
              <a:rPr lang="en-US" sz="1800" b="1" dirty="0" smtClean="0">
                <a:solidFill>
                  <a:srgbClr val="FF0000"/>
                </a:solidFill>
                <a:latin typeface="Courier New" pitchFamily="49" charset="0"/>
                <a:cs typeface="Courier New" pitchFamily="49" charset="0"/>
              </a:rPr>
              <a:t>);</a:t>
            </a:r>
            <a:endParaRPr lang="en-US" sz="1800" b="1" dirty="0">
              <a:solidFill>
                <a:srgbClr val="FF0000"/>
              </a:solidFill>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else</a:t>
            </a:r>
            <a:r>
              <a:rPr lang="en-US" sz="1800" dirty="0" smtClean="0">
                <a:latin typeface="Courier New" pitchFamily="49" charset="0"/>
                <a:cs typeface="Courier New" pitchFamily="49" charset="0"/>
              </a:rPr>
              <a:t> {</a:t>
            </a:r>
          </a:p>
          <a:p>
            <a:pPr marL="0" indent="0">
              <a:buNone/>
            </a:pP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while</a:t>
            </a:r>
            <a:r>
              <a:rPr lang="en-US" sz="1800" dirty="0" smtClean="0">
                <a:latin typeface="Courier New" pitchFamily="49" charset="0"/>
                <a:cs typeface="Courier New" pitchFamily="49" charset="0"/>
              </a:rPr>
              <a:t> (</a:t>
            </a:r>
            <a:r>
              <a:rPr lang="en-US" sz="1800" b="1" dirty="0" err="1" smtClean="0">
                <a:solidFill>
                  <a:srgbClr val="FF0000"/>
                </a:solidFill>
                <a:latin typeface="Courier New" pitchFamily="49" charset="0"/>
                <a:cs typeface="Courier New" pitchFamily="49" charset="0"/>
              </a:rPr>
              <a:t>pthread_cond_wait</a:t>
            </a:r>
            <a:r>
              <a:rPr lang="en-US" sz="1800" b="1" dirty="0" smtClean="0">
                <a:solidFill>
                  <a:srgbClr val="FF0000"/>
                </a:solidFill>
                <a:latin typeface="Courier New" pitchFamily="49" charset="0"/>
                <a:cs typeface="Courier New" pitchFamily="49" charset="0"/>
              </a:rPr>
              <a:t>(&amp;</a:t>
            </a:r>
            <a:r>
              <a:rPr lang="en-US" sz="1800" b="1" dirty="0" err="1" smtClean="0">
                <a:solidFill>
                  <a:srgbClr val="FF0000"/>
                </a:solidFill>
                <a:latin typeface="Courier New" pitchFamily="49" charset="0"/>
                <a:cs typeface="Courier New" pitchFamily="49" charset="0"/>
              </a:rPr>
              <a:t>cond_var</a:t>
            </a:r>
            <a:r>
              <a:rPr lang="en-US" sz="1800" b="1" dirty="0" smtClean="0">
                <a:solidFill>
                  <a:srgbClr val="FF0000"/>
                </a:solidFill>
                <a:latin typeface="Courier New" pitchFamily="49" charset="0"/>
                <a:cs typeface="Courier New" pitchFamily="49" charset="0"/>
              </a:rPr>
              <a:t>, &amp;</a:t>
            </a:r>
            <a:r>
              <a:rPr lang="en-US" sz="1800" b="1" dirty="0" err="1" smtClean="0">
                <a:solidFill>
                  <a:srgbClr val="FF0000"/>
                </a:solidFill>
                <a:latin typeface="Courier New" pitchFamily="49" charset="0"/>
                <a:cs typeface="Courier New" pitchFamily="49" charset="0"/>
              </a:rPr>
              <a:t>mutex</a:t>
            </a:r>
            <a:r>
              <a:rPr lang="en-US" sz="1800" b="1" dirty="0" smtClean="0">
                <a:solidFill>
                  <a:srgbClr val="FF0000"/>
                </a:solidFill>
                <a:latin typeface="Courier New" pitchFamily="49" charset="0"/>
                <a:cs typeface="Courier New" pitchFamily="49" charset="0"/>
              </a:rPr>
              <a:t>)</a:t>
            </a:r>
            <a:r>
              <a:rPr lang="en-US" sz="1800" dirty="0" smtClean="0">
                <a:latin typeface="Courier New" pitchFamily="49" charset="0"/>
                <a:cs typeface="Courier New" pitchFamily="49" charset="0"/>
              </a:rPr>
              <a:t> != 0);</a:t>
            </a:r>
            <a:endParaRPr lang="en-US" sz="1800"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a:t>
            </a:r>
          </a:p>
          <a:p>
            <a:pPr marL="0" indent="0">
              <a:buNone/>
            </a:pPr>
            <a:r>
              <a:rPr lang="en-US" sz="1800" b="1" dirty="0" err="1" smtClean="0">
                <a:solidFill>
                  <a:srgbClr val="FF0000"/>
                </a:solidFill>
                <a:latin typeface="Courier New" pitchFamily="49" charset="0"/>
                <a:cs typeface="Courier New" pitchFamily="49" charset="0"/>
              </a:rPr>
              <a:t>pthread_mutex_unlock</a:t>
            </a:r>
            <a:r>
              <a:rPr lang="en-US" sz="1800" b="1" dirty="0" smtClean="0">
                <a:solidFill>
                  <a:srgbClr val="FF0000"/>
                </a:solidFill>
                <a:latin typeface="Courier New" pitchFamily="49" charset="0"/>
                <a:cs typeface="Courier New" pitchFamily="49" charset="0"/>
              </a:rPr>
              <a:t>(&amp;</a:t>
            </a:r>
            <a:r>
              <a:rPr lang="en-US" sz="1800" b="1" dirty="0" err="1" smtClean="0">
                <a:solidFill>
                  <a:srgbClr val="FF0000"/>
                </a:solidFill>
                <a:latin typeface="Courier New" pitchFamily="49" charset="0"/>
                <a:cs typeface="Courier New" pitchFamily="49" charset="0"/>
              </a:rPr>
              <a:t>mutex</a:t>
            </a:r>
            <a:r>
              <a:rPr lang="en-US" sz="1800" b="1" dirty="0" smtClean="0">
                <a:solidFill>
                  <a:srgbClr val="FF0000"/>
                </a:solidFill>
                <a:latin typeface="Courier New" pitchFamily="49" charset="0"/>
                <a:cs typeface="Courier New" pitchFamily="49" charset="0"/>
              </a:rPr>
              <a:t>);</a:t>
            </a:r>
          </a:p>
        </p:txBody>
      </p:sp>
      <p:sp>
        <p:nvSpPr>
          <p:cNvPr id="5" name="TextBox 4"/>
          <p:cNvSpPr txBox="1"/>
          <p:nvPr/>
        </p:nvSpPr>
        <p:spPr>
          <a:xfrm>
            <a:off x="457200" y="1115534"/>
            <a:ext cx="6735370" cy="430887"/>
          </a:xfrm>
          <a:prstGeom prst="rect">
            <a:avLst/>
          </a:prstGeom>
          <a:noFill/>
        </p:spPr>
        <p:txBody>
          <a:bodyPr wrap="none" rtlCol="0">
            <a:spAutoFit/>
          </a:bodyPr>
          <a:lstStyle/>
          <a:p>
            <a:r>
              <a:rPr lang="en-US" sz="2200" b="1" dirty="0" smtClean="0">
                <a:solidFill>
                  <a:srgbClr val="002060"/>
                </a:solidFill>
              </a:rPr>
              <a:t>Example</a:t>
            </a:r>
            <a:r>
              <a:rPr lang="en-US" sz="2200" dirty="0" smtClean="0"/>
              <a:t>: create a multi-threaded barrier synchronization</a:t>
            </a:r>
          </a:p>
        </p:txBody>
      </p:sp>
      <p:sp>
        <p:nvSpPr>
          <p:cNvPr id="6" name="TextBox 5"/>
          <p:cNvSpPr txBox="1"/>
          <p:nvPr/>
        </p:nvSpPr>
        <p:spPr>
          <a:xfrm>
            <a:off x="1422790" y="4965199"/>
            <a:ext cx="6654001" cy="769441"/>
          </a:xfrm>
          <a:prstGeom prst="rect">
            <a:avLst/>
          </a:prstGeom>
          <a:solidFill>
            <a:schemeClr val="bg1"/>
          </a:solidFill>
          <a:ln w="25400">
            <a:solidFill>
              <a:schemeClr val="tx1"/>
            </a:solidFill>
          </a:ln>
        </p:spPr>
        <p:txBody>
          <a:bodyPr wrap="none" rtlCol="0">
            <a:spAutoFit/>
          </a:bodyPr>
          <a:lstStyle/>
          <a:p>
            <a:r>
              <a:rPr lang="en-US" sz="2200" dirty="0" smtClean="0"/>
              <a:t>Return value of </a:t>
            </a:r>
            <a:r>
              <a:rPr lang="en-US" sz="2200" dirty="0" err="1" smtClean="0"/>
              <a:t>pthread_cond_wait</a:t>
            </a:r>
            <a:r>
              <a:rPr lang="en-US" sz="2200" dirty="0" smtClean="0"/>
              <a:t> is zero when thread</a:t>
            </a:r>
          </a:p>
          <a:p>
            <a:r>
              <a:rPr lang="en-US" sz="2200" dirty="0" smtClean="0"/>
              <a:t>is unblocked by a call to </a:t>
            </a:r>
            <a:r>
              <a:rPr lang="en-US" sz="2200" dirty="0" err="1" smtClean="0"/>
              <a:t>pthread_cond_signal</a:t>
            </a:r>
            <a:endParaRPr lang="en-US" sz="2200" dirty="0" smtClean="0"/>
          </a:p>
        </p:txBody>
      </p:sp>
      <p:cxnSp>
        <p:nvCxnSpPr>
          <p:cNvPr id="7" name="Straight Arrow Connector 6"/>
          <p:cNvCxnSpPr/>
          <p:nvPr/>
        </p:nvCxnSpPr>
        <p:spPr>
          <a:xfrm flipH="1" flipV="1">
            <a:off x="1706363" y="4005075"/>
            <a:ext cx="330907" cy="9601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1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 syntax</a:t>
            </a:r>
            <a:endParaRPr lang="en-US" dirty="0"/>
          </a:p>
        </p:txBody>
      </p:sp>
      <p:sp>
        <p:nvSpPr>
          <p:cNvPr id="3" name="Content Placeholder 2"/>
          <p:cNvSpPr>
            <a:spLocks noGrp="1"/>
          </p:cNvSpPr>
          <p:nvPr>
            <p:ph idx="1"/>
          </p:nvPr>
        </p:nvSpPr>
        <p:spPr>
          <a:xfrm>
            <a:off x="457200" y="1393535"/>
            <a:ext cx="8229600" cy="4901200"/>
          </a:xfrm>
        </p:spPr>
        <p:txBody>
          <a:bodyPr>
            <a:normAutofit fontScale="92500" lnSpcReduction="10000"/>
          </a:bodyPr>
          <a:lstStyle/>
          <a:p>
            <a:r>
              <a:rPr lang="en-US" b="1" dirty="0" smtClean="0">
                <a:solidFill>
                  <a:srgbClr val="FF0000"/>
                </a:solidFill>
              </a:rPr>
              <a:t>Semaphores</a:t>
            </a:r>
            <a:r>
              <a:rPr lang="en-US" dirty="0" smtClean="0"/>
              <a:t> vs. </a:t>
            </a:r>
            <a:r>
              <a:rPr lang="en-US" b="1" dirty="0" smtClean="0">
                <a:solidFill>
                  <a:srgbClr val="FF0000"/>
                </a:solidFill>
              </a:rPr>
              <a:t>condition variables</a:t>
            </a:r>
          </a:p>
          <a:p>
            <a:pPr lvl="1"/>
            <a:r>
              <a:rPr lang="en-US" dirty="0" smtClean="0"/>
              <a:t>Semaphores integrate the condition into an unsigned </a:t>
            </a:r>
            <a:r>
              <a:rPr lang="en-US" dirty="0" err="1" smtClean="0"/>
              <a:t>int</a:t>
            </a:r>
            <a:r>
              <a:rPr lang="en-US" dirty="0" smtClean="0"/>
              <a:t> counter</a:t>
            </a:r>
          </a:p>
          <a:p>
            <a:pPr lvl="1"/>
            <a:r>
              <a:rPr lang="en-US" dirty="0" smtClean="0"/>
              <a:t>Condition variables have an </a:t>
            </a:r>
            <a:r>
              <a:rPr lang="en-US" b="1" dirty="0" smtClean="0">
                <a:solidFill>
                  <a:srgbClr val="002060"/>
                </a:solidFill>
              </a:rPr>
              <a:t>external</a:t>
            </a:r>
            <a:r>
              <a:rPr lang="en-US" dirty="0" smtClean="0"/>
              <a:t> condition validation, which is protected by a </a:t>
            </a:r>
            <a:r>
              <a:rPr lang="en-US" dirty="0" err="1" smtClean="0"/>
              <a:t>mutex</a:t>
            </a:r>
            <a:r>
              <a:rPr lang="en-US" dirty="0" smtClean="0"/>
              <a:t>.</a:t>
            </a:r>
          </a:p>
          <a:p>
            <a:r>
              <a:rPr lang="en-US" b="1" dirty="0" err="1" smtClean="0">
                <a:solidFill>
                  <a:srgbClr val="002060"/>
                </a:solidFill>
              </a:rPr>
              <a:t>sem_post</a:t>
            </a:r>
            <a:r>
              <a:rPr lang="en-US" dirty="0" smtClean="0"/>
              <a:t> differs from </a:t>
            </a:r>
            <a:r>
              <a:rPr lang="en-US" b="1" dirty="0" err="1" smtClean="0">
                <a:solidFill>
                  <a:srgbClr val="002060"/>
                </a:solidFill>
              </a:rPr>
              <a:t>cond_signal</a:t>
            </a:r>
            <a:endParaRPr lang="en-US" b="1" dirty="0" smtClean="0">
              <a:solidFill>
                <a:srgbClr val="002060"/>
              </a:solidFill>
            </a:endParaRPr>
          </a:p>
          <a:p>
            <a:pPr lvl="1"/>
            <a:r>
              <a:rPr lang="en-US" dirty="0" smtClean="0"/>
              <a:t>signal has no effect if no other thread is waiting on the signal</a:t>
            </a:r>
          </a:p>
          <a:p>
            <a:pPr lvl="1"/>
            <a:r>
              <a:rPr lang="en-US" dirty="0" smtClean="0"/>
              <a:t>up has the same (ultimate) effect whether or not a thread is waiting (semaphores have “memory effect”).</a:t>
            </a:r>
          </a:p>
          <a:p>
            <a:r>
              <a:rPr lang="en-US" b="1" dirty="0" err="1" smtClean="0">
                <a:solidFill>
                  <a:srgbClr val="002060"/>
                </a:solidFill>
              </a:rPr>
              <a:t>sem_wait</a:t>
            </a:r>
            <a:r>
              <a:rPr lang="en-US" dirty="0" smtClean="0"/>
              <a:t> differs from </a:t>
            </a:r>
            <a:r>
              <a:rPr lang="en-US" b="1" dirty="0" err="1" smtClean="0">
                <a:solidFill>
                  <a:srgbClr val="002060"/>
                </a:solidFill>
              </a:rPr>
              <a:t>cond_wait</a:t>
            </a:r>
            <a:endParaRPr lang="en-US" b="1" dirty="0" smtClean="0">
              <a:solidFill>
                <a:srgbClr val="002060"/>
              </a:solidFill>
            </a:endParaRPr>
          </a:p>
          <a:p>
            <a:pPr lvl="1"/>
            <a:r>
              <a:rPr lang="en-US" sz="1900" dirty="0" err="1" smtClean="0">
                <a:latin typeface="Courier New" pitchFamily="49" charset="0"/>
                <a:cs typeface="Courier New" pitchFamily="49" charset="0"/>
              </a:rPr>
              <a:t>cond_wait</a:t>
            </a:r>
            <a:r>
              <a:rPr lang="en-US" dirty="0" smtClean="0"/>
              <a:t> does not check the condition; this condition is checked externally and is protected by a </a:t>
            </a:r>
            <a:r>
              <a:rPr lang="en-US" dirty="0" err="1" smtClean="0"/>
              <a:t>mutex</a:t>
            </a:r>
            <a:r>
              <a:rPr lang="en-US" dirty="0" smtClean="0"/>
              <a:t>.  Condition needs to be rechecked when thread is awakened.</a:t>
            </a:r>
          </a:p>
          <a:p>
            <a:pPr lvl="1"/>
            <a:r>
              <a:rPr lang="en-US" sz="1900" dirty="0" err="1" smtClean="0">
                <a:latin typeface="Courier New" pitchFamily="49" charset="0"/>
                <a:cs typeface="Courier New" pitchFamily="49" charset="0"/>
              </a:rPr>
              <a:t>sem_wait</a:t>
            </a:r>
            <a:r>
              <a:rPr lang="en-US" dirty="0" smtClean="0"/>
              <a:t> only waits if the condition (counter) is zero;  this condition is limited to a simply counter; there is no need to recheck this condition when thread is awakened.</a:t>
            </a:r>
            <a:endParaRPr lang="en-US" dirty="0"/>
          </a:p>
        </p:txBody>
      </p:sp>
    </p:spTree>
    <p:extLst>
      <p:ext uri="{BB962C8B-B14F-4D97-AF65-F5344CB8AC3E}">
        <p14:creationId xmlns:p14="http://schemas.microsoft.com/office/powerpoint/2010/main" val="25377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Read-write locks</a:t>
            </a:r>
            <a:endParaRPr lang="en-US" dirty="0"/>
          </a:p>
        </p:txBody>
      </p:sp>
      <p:sp>
        <p:nvSpPr>
          <p:cNvPr id="4" name="TextBox 3"/>
          <p:cNvSpPr txBox="1"/>
          <p:nvPr/>
        </p:nvSpPr>
        <p:spPr>
          <a:xfrm>
            <a:off x="1845245" y="2420696"/>
            <a:ext cx="4852450" cy="1200329"/>
          </a:xfrm>
          <a:prstGeom prst="rect">
            <a:avLst/>
          </a:prstGeom>
          <a:solidFill>
            <a:schemeClr val="bg1">
              <a:lumMod val="85000"/>
            </a:schemeClr>
          </a:solidFill>
          <a:ln w="19050">
            <a:solidFill>
              <a:schemeClr val="tx1"/>
            </a:solidFill>
          </a:ln>
        </p:spPr>
        <p:txBody>
          <a:bodyPr wrap="square" rtlCol="0">
            <a:spAutoFit/>
          </a:bodyPr>
          <a:lstStyle/>
          <a:p>
            <a:r>
              <a:rPr lang="en-US" b="1" dirty="0" err="1" smtClean="0">
                <a:latin typeface="Courier New" pitchFamily="49" charset="0"/>
                <a:cs typeface="Courier New" pitchFamily="49" charset="0"/>
              </a:rPr>
              <a:t>struct</a:t>
            </a:r>
            <a:r>
              <a:rPr lang="en-US" b="1"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data;</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*next;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3" name="TextBox 2"/>
          <p:cNvSpPr txBox="1"/>
          <p:nvPr/>
        </p:nvSpPr>
        <p:spPr>
          <a:xfrm>
            <a:off x="676404" y="1124700"/>
            <a:ext cx="8232510" cy="1107996"/>
          </a:xfrm>
          <a:prstGeom prst="rect">
            <a:avLst/>
          </a:prstGeom>
          <a:noFill/>
        </p:spPr>
        <p:txBody>
          <a:bodyPr wrap="none" rtlCol="0">
            <a:spAutoFit/>
          </a:bodyPr>
          <a:lstStyle/>
          <a:p>
            <a:r>
              <a:rPr lang="en-US" sz="2200" b="1" dirty="0" smtClean="0">
                <a:solidFill>
                  <a:srgbClr val="002060"/>
                </a:solidFill>
              </a:rPr>
              <a:t>Problem</a:t>
            </a:r>
            <a:r>
              <a:rPr lang="en-US" sz="2200" dirty="0" smtClean="0"/>
              <a:t>: how do we control </a:t>
            </a:r>
            <a:r>
              <a:rPr lang="en-US" sz="2200" b="1" dirty="0" smtClean="0">
                <a:solidFill>
                  <a:srgbClr val="FF0000"/>
                </a:solidFill>
              </a:rPr>
              <a:t>access to shared data structures</a:t>
            </a:r>
            <a:r>
              <a:rPr lang="en-US" sz="2200" dirty="0" smtClean="0"/>
              <a:t>?</a:t>
            </a:r>
          </a:p>
          <a:p>
            <a:r>
              <a:rPr lang="en-US" sz="2200" dirty="0" smtClean="0"/>
              <a:t>Consider </a:t>
            </a:r>
            <a:r>
              <a:rPr lang="en-US" sz="2200" b="1" dirty="0" smtClean="0">
                <a:solidFill>
                  <a:srgbClr val="FF0000"/>
                </a:solidFill>
              </a:rPr>
              <a:t>sorted linked list</a:t>
            </a:r>
            <a:r>
              <a:rPr lang="en-US" sz="2200" dirty="0" smtClean="0"/>
              <a:t> of integer elements (elements are unique)</a:t>
            </a:r>
          </a:p>
          <a:p>
            <a:pPr marL="800100" lvl="1" indent="-342900">
              <a:buFont typeface="Arial" pitchFamily="34" charset="0"/>
              <a:buChar char="•"/>
            </a:pPr>
            <a:r>
              <a:rPr lang="en-US" sz="2200" dirty="0" smtClean="0"/>
              <a:t>Three operations: member(), insert(), delete()</a:t>
            </a:r>
          </a:p>
        </p:txBody>
      </p:sp>
      <p:sp>
        <p:nvSpPr>
          <p:cNvPr id="8" name="Rectangle 7"/>
          <p:cNvSpPr/>
          <p:nvPr/>
        </p:nvSpPr>
        <p:spPr>
          <a:xfrm>
            <a:off x="2113078" y="4619555"/>
            <a:ext cx="844910" cy="103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4</a:t>
            </a:r>
            <a:endParaRPr lang="en-US" sz="2200" dirty="0"/>
          </a:p>
        </p:txBody>
      </p:sp>
      <p:sp>
        <p:nvSpPr>
          <p:cNvPr id="9" name="Rectangle 8"/>
          <p:cNvSpPr/>
          <p:nvPr/>
        </p:nvSpPr>
        <p:spPr>
          <a:xfrm>
            <a:off x="2957988" y="4619555"/>
            <a:ext cx="499265" cy="10369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200" dirty="0" smtClean="0"/>
              <a:t>next</a:t>
            </a:r>
            <a:endParaRPr lang="en-US" sz="2200" dirty="0"/>
          </a:p>
        </p:txBody>
      </p:sp>
      <p:sp>
        <p:nvSpPr>
          <p:cNvPr id="10" name="Rectangle 9"/>
          <p:cNvSpPr/>
          <p:nvPr/>
        </p:nvSpPr>
        <p:spPr>
          <a:xfrm>
            <a:off x="3918113" y="4619554"/>
            <a:ext cx="844910" cy="103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7</a:t>
            </a:r>
            <a:endParaRPr lang="en-US" sz="2200" dirty="0"/>
          </a:p>
        </p:txBody>
      </p:sp>
      <p:sp>
        <p:nvSpPr>
          <p:cNvPr id="11" name="Rectangle 10"/>
          <p:cNvSpPr/>
          <p:nvPr/>
        </p:nvSpPr>
        <p:spPr>
          <a:xfrm>
            <a:off x="4763023" y="4619554"/>
            <a:ext cx="499265" cy="10369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200" dirty="0" smtClean="0"/>
              <a:t>next</a:t>
            </a:r>
            <a:endParaRPr lang="en-US" sz="2200" dirty="0"/>
          </a:p>
        </p:txBody>
      </p:sp>
      <p:sp>
        <p:nvSpPr>
          <p:cNvPr id="12" name="Rectangle 11"/>
          <p:cNvSpPr/>
          <p:nvPr/>
        </p:nvSpPr>
        <p:spPr>
          <a:xfrm>
            <a:off x="5723148" y="4619553"/>
            <a:ext cx="844910" cy="1036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19</a:t>
            </a:r>
            <a:endParaRPr lang="en-US" sz="2200" dirty="0"/>
          </a:p>
        </p:txBody>
      </p:sp>
      <p:sp>
        <p:nvSpPr>
          <p:cNvPr id="13" name="Rectangle 12"/>
          <p:cNvSpPr/>
          <p:nvPr/>
        </p:nvSpPr>
        <p:spPr>
          <a:xfrm>
            <a:off x="6568058" y="4619553"/>
            <a:ext cx="499265" cy="10369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200" dirty="0" smtClean="0"/>
              <a:t>next</a:t>
            </a:r>
            <a:endParaRPr lang="en-US" sz="2200" dirty="0"/>
          </a:p>
        </p:txBody>
      </p:sp>
      <p:cxnSp>
        <p:nvCxnSpPr>
          <p:cNvPr id="15" name="Straight Arrow Connector 14"/>
          <p:cNvCxnSpPr>
            <a:stCxn id="9" idx="3"/>
            <a:endCxn id="10" idx="1"/>
          </p:cNvCxnSpPr>
          <p:nvPr/>
        </p:nvCxnSpPr>
        <p:spPr>
          <a:xfrm flipV="1">
            <a:off x="3457253" y="5138022"/>
            <a:ext cx="46086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265962" y="5138019"/>
            <a:ext cx="46086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067323" y="5138023"/>
            <a:ext cx="46086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28183" y="4922575"/>
            <a:ext cx="785793" cy="430887"/>
          </a:xfrm>
          <a:prstGeom prst="rect">
            <a:avLst/>
          </a:prstGeom>
          <a:noFill/>
        </p:spPr>
        <p:txBody>
          <a:bodyPr wrap="none" rtlCol="0">
            <a:spAutoFit/>
          </a:bodyPr>
          <a:lstStyle/>
          <a:p>
            <a:r>
              <a:rPr lang="en-US" sz="2200" dirty="0" smtClean="0"/>
              <a:t>NULL</a:t>
            </a:r>
          </a:p>
        </p:txBody>
      </p:sp>
      <p:sp>
        <p:nvSpPr>
          <p:cNvPr id="19" name="TextBox 18"/>
          <p:cNvSpPr txBox="1"/>
          <p:nvPr/>
        </p:nvSpPr>
        <p:spPr>
          <a:xfrm>
            <a:off x="808310" y="4922426"/>
            <a:ext cx="755335" cy="430887"/>
          </a:xfrm>
          <a:prstGeom prst="rect">
            <a:avLst/>
          </a:prstGeom>
          <a:noFill/>
        </p:spPr>
        <p:txBody>
          <a:bodyPr wrap="none" rtlCol="0">
            <a:spAutoFit/>
          </a:bodyPr>
          <a:lstStyle/>
          <a:p>
            <a:r>
              <a:rPr lang="en-US" sz="2200" dirty="0" smtClean="0"/>
              <a:t>head</a:t>
            </a:r>
          </a:p>
        </p:txBody>
      </p:sp>
      <p:cxnSp>
        <p:nvCxnSpPr>
          <p:cNvPr id="20" name="Straight Arrow Connector 19"/>
          <p:cNvCxnSpPr/>
          <p:nvPr/>
        </p:nvCxnSpPr>
        <p:spPr>
          <a:xfrm flipV="1">
            <a:off x="1652218" y="5138024"/>
            <a:ext cx="46086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8804" y="3996643"/>
            <a:ext cx="3561039" cy="430887"/>
          </a:xfrm>
          <a:prstGeom prst="rect">
            <a:avLst/>
          </a:prstGeom>
          <a:noFill/>
        </p:spPr>
        <p:txBody>
          <a:bodyPr wrap="none" rtlCol="0">
            <a:spAutoFit/>
          </a:bodyPr>
          <a:lstStyle/>
          <a:p>
            <a:r>
              <a:rPr lang="en-US" sz="2200" b="1" dirty="0" smtClean="0">
                <a:solidFill>
                  <a:srgbClr val="002060"/>
                </a:solidFill>
              </a:rPr>
              <a:t>Example</a:t>
            </a:r>
            <a:r>
              <a:rPr lang="en-US" sz="2200" dirty="0"/>
              <a:t> </a:t>
            </a:r>
            <a:r>
              <a:rPr lang="en-US" sz="2200" dirty="0" smtClean="0"/>
              <a:t>with three elements</a:t>
            </a:r>
          </a:p>
        </p:txBody>
      </p:sp>
      <p:sp>
        <p:nvSpPr>
          <p:cNvPr id="22" name="TextBox 21"/>
          <p:cNvSpPr txBox="1"/>
          <p:nvPr/>
        </p:nvSpPr>
        <p:spPr>
          <a:xfrm rot="16200000">
            <a:off x="7247680" y="4961679"/>
            <a:ext cx="3454087" cy="338554"/>
          </a:xfrm>
          <a:prstGeom prst="rect">
            <a:avLst/>
          </a:prstGeom>
          <a:noFill/>
        </p:spPr>
        <p:txBody>
          <a:bodyPr wrap="none" rtlCol="0">
            <a:spAutoFit/>
          </a:bodyPr>
          <a:lstStyle/>
          <a:p>
            <a:r>
              <a:rPr lang="en-US" sz="1600" dirty="0" smtClean="0">
                <a:solidFill>
                  <a:schemeClr val="bg1">
                    <a:lumMod val="65000"/>
                  </a:schemeClr>
                </a:solidFill>
              </a:rPr>
              <a:t>Case study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120289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8" grpId="0"/>
      <p:bldP spid="19"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linked list</a:t>
            </a:r>
            <a:endParaRPr lang="en-US" dirty="0"/>
          </a:p>
        </p:txBody>
      </p:sp>
      <p:sp>
        <p:nvSpPr>
          <p:cNvPr id="3" name="Content Placeholder 2"/>
          <p:cNvSpPr>
            <a:spLocks noGrp="1"/>
          </p:cNvSpPr>
          <p:nvPr>
            <p:ph idx="1"/>
          </p:nvPr>
        </p:nvSpPr>
        <p:spPr>
          <a:xfrm>
            <a:off x="454504" y="1484985"/>
            <a:ext cx="8229600" cy="523030"/>
          </a:xfrm>
        </p:spPr>
        <p:txBody>
          <a:bodyPr>
            <a:normAutofit/>
          </a:bodyPr>
          <a:lstStyle/>
          <a:p>
            <a:pPr marL="0" indent="0">
              <a:buNone/>
            </a:pPr>
            <a:r>
              <a:rPr lang="en-US" sz="2200" dirty="0" smtClean="0">
                <a:latin typeface="Courier New" pitchFamily="49" charset="0"/>
                <a:cs typeface="Courier New" pitchFamily="49" charset="0"/>
              </a:rPr>
              <a:t>member()</a:t>
            </a:r>
            <a:r>
              <a:rPr lang="en-US" sz="2200" dirty="0" smtClean="0"/>
              <a:t> function implementation:</a:t>
            </a:r>
            <a:endParaRPr lang="en-US" sz="2200" dirty="0"/>
          </a:p>
        </p:txBody>
      </p:sp>
      <p:sp>
        <p:nvSpPr>
          <p:cNvPr id="6" name="TextBox 5"/>
          <p:cNvSpPr txBox="1"/>
          <p:nvPr/>
        </p:nvSpPr>
        <p:spPr>
          <a:xfrm>
            <a:off x="923526" y="2141283"/>
            <a:ext cx="7296949" cy="2862322"/>
          </a:xfrm>
          <a:prstGeom prst="rect">
            <a:avLst/>
          </a:prstGeom>
          <a:solidFill>
            <a:schemeClr val="bg1">
              <a:lumMod val="85000"/>
            </a:schemeClr>
          </a:solidFill>
          <a:ln w="19050">
            <a:solidFill>
              <a:schemeClr val="tx1"/>
            </a:solidFill>
          </a:ln>
        </p:spPr>
        <p:txBody>
          <a:bodyPr wrap="square" rtlCol="0">
            <a:spAutoFit/>
          </a:bodyPr>
          <a:lstStyle/>
          <a:p>
            <a:r>
              <a:rPr lang="en-US" dirty="0" err="1" smtClean="0">
                <a:solidFill>
                  <a:srgbClr val="002060"/>
                </a:solidFill>
                <a:latin typeface="Courier New" pitchFamily="49" charset="0"/>
                <a:cs typeface="Courier New" pitchFamily="49" charset="0"/>
              </a:rPr>
              <a:t>bool</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member(</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value,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 head) {</a:t>
            </a:r>
          </a:p>
          <a:p>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head;</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while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&amp;&amp;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-&gt;data &lt; value)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-&gt;next;</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NULL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-&gt;data &gt; value)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false</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true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p:txBody>
      </p:sp>
      <p:sp>
        <p:nvSpPr>
          <p:cNvPr id="7" name="Content Placeholder 2"/>
          <p:cNvSpPr txBox="1">
            <a:spLocks/>
          </p:cNvSpPr>
          <p:nvPr/>
        </p:nvSpPr>
        <p:spPr>
          <a:xfrm>
            <a:off x="454504" y="5272439"/>
            <a:ext cx="8229600" cy="844911"/>
          </a:xfrm>
          <a:prstGeom prst="rect">
            <a:avLst/>
          </a:prstGeom>
          <a:solidFill>
            <a:schemeClr val="bg1"/>
          </a:solidFill>
          <a:ln w="2540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smtClean="0"/>
              <a:t>Multiple threads accessing </a:t>
            </a:r>
            <a:r>
              <a:rPr lang="en-US" sz="2200" dirty="0" smtClean="0">
                <a:latin typeface="Courier New" pitchFamily="49" charset="0"/>
                <a:cs typeface="Courier New" pitchFamily="49" charset="0"/>
              </a:rPr>
              <a:t>member()</a:t>
            </a:r>
            <a:r>
              <a:rPr lang="en-US" sz="2200" dirty="0" smtClean="0"/>
              <a:t> function: </a:t>
            </a:r>
            <a:r>
              <a:rPr lang="en-US" sz="2200" b="1" dirty="0" smtClean="0">
                <a:solidFill>
                  <a:srgbClr val="FF0000"/>
                </a:solidFill>
              </a:rPr>
              <a:t>OK</a:t>
            </a:r>
          </a:p>
          <a:p>
            <a:pPr marL="0" indent="0">
              <a:buFont typeface="Arial" pitchFamily="34" charset="0"/>
              <a:buNone/>
            </a:pPr>
            <a:r>
              <a:rPr lang="en-US" sz="2200" dirty="0"/>
              <a:t>	</a:t>
            </a:r>
            <a:r>
              <a:rPr lang="en-US" sz="2200" dirty="0" smtClean="0"/>
              <a:t>Function is said to be</a:t>
            </a:r>
            <a:r>
              <a:rPr lang="en-US" sz="2200" b="1" dirty="0" smtClean="0">
                <a:solidFill>
                  <a:srgbClr val="FF0000"/>
                </a:solidFill>
              </a:rPr>
              <a:t> thread-safe</a:t>
            </a:r>
            <a:endParaRPr lang="en-US" sz="2200" b="1" dirty="0">
              <a:solidFill>
                <a:srgbClr val="FF0000"/>
              </a:solidFill>
            </a:endParaRPr>
          </a:p>
        </p:txBody>
      </p:sp>
      <p:sp>
        <p:nvSpPr>
          <p:cNvPr id="8" name="TextBox 7"/>
          <p:cNvSpPr txBox="1"/>
          <p:nvPr/>
        </p:nvSpPr>
        <p:spPr>
          <a:xfrm rot="16200000">
            <a:off x="7247680" y="4961679"/>
            <a:ext cx="3454087" cy="338554"/>
          </a:xfrm>
          <a:prstGeom prst="rect">
            <a:avLst/>
          </a:prstGeom>
          <a:noFill/>
        </p:spPr>
        <p:txBody>
          <a:bodyPr wrap="none" rtlCol="0">
            <a:spAutoFit/>
          </a:bodyPr>
          <a:lstStyle/>
          <a:p>
            <a:r>
              <a:rPr lang="en-US" sz="1600" dirty="0" smtClean="0">
                <a:solidFill>
                  <a:schemeClr val="bg1">
                    <a:lumMod val="65000"/>
                  </a:schemeClr>
                </a:solidFill>
              </a:rPr>
              <a:t>Case study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254518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linked list</a:t>
            </a:r>
            <a:endParaRPr lang="en-US" dirty="0"/>
          </a:p>
        </p:txBody>
      </p:sp>
      <p:sp>
        <p:nvSpPr>
          <p:cNvPr id="5" name="TextBox 4"/>
          <p:cNvSpPr txBox="1"/>
          <p:nvPr/>
        </p:nvSpPr>
        <p:spPr>
          <a:xfrm>
            <a:off x="728732" y="1278320"/>
            <a:ext cx="7645363" cy="5355312"/>
          </a:xfrm>
          <a:prstGeom prst="rect">
            <a:avLst/>
          </a:prstGeom>
          <a:solidFill>
            <a:schemeClr val="bg1">
              <a:lumMod val="85000"/>
            </a:schemeClr>
          </a:solidFill>
          <a:ln w="19050">
            <a:solidFill>
              <a:schemeClr val="tx1"/>
            </a:solidFill>
          </a:ln>
        </p:spPr>
        <p:txBody>
          <a:bodyPr wrap="square" rtlCol="0">
            <a:spAutoFit/>
          </a:bodyPr>
          <a:lstStyle/>
          <a:p>
            <a:r>
              <a:rPr lang="en-US" dirty="0" err="1" smtClean="0">
                <a:solidFill>
                  <a:srgbClr val="002060"/>
                </a:solidFill>
                <a:latin typeface="Courier New" pitchFamily="49" charset="0"/>
                <a:cs typeface="Courier New" pitchFamily="49" charset="0"/>
              </a:rPr>
              <a:t>bool</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insert(</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value,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 head) {</a:t>
            </a:r>
          </a:p>
          <a:p>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*head,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 </a:t>
            </a:r>
            <a:r>
              <a:rPr lang="en-US" dirty="0" smtClean="0">
                <a:latin typeface="Courier New" pitchFamily="49" charset="0"/>
                <a:cs typeface="Courier New" pitchFamily="49" charset="0"/>
              </a:rPr>
              <a:t>*temp;</a:t>
            </a:r>
          </a:p>
          <a:p>
            <a:r>
              <a:rPr lang="en-US" b="1" dirty="0" smtClean="0">
                <a:latin typeface="Courier New" pitchFamily="49" charset="0"/>
                <a:cs typeface="Courier New" pitchFamily="49" charset="0"/>
              </a:rPr>
              <a:t>     while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&amp;&amp;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-&gt;data &lt; value)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-&gt;next;</a:t>
            </a:r>
          </a:p>
          <a:p>
            <a:r>
              <a:rPr lang="en-US" dirty="0" smtClean="0">
                <a:latin typeface="Courier New" pitchFamily="49" charset="0"/>
                <a:cs typeface="Courier New" pitchFamily="49" charset="0"/>
              </a:rPr>
              <a:t>     }</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-&gt;data &gt; value) {</a:t>
            </a:r>
          </a:p>
          <a:p>
            <a:r>
              <a:rPr lang="en-US" dirty="0" smtClean="0">
                <a:latin typeface="Courier New" pitchFamily="49" charset="0"/>
                <a:cs typeface="Courier New" pitchFamily="49" charset="0"/>
              </a:rPr>
              <a:t>         temp = </a:t>
            </a:r>
            <a:r>
              <a:rPr lang="en-US" dirty="0" err="1" smtClean="0">
                <a:latin typeface="Courier New" pitchFamily="49" charset="0"/>
                <a:cs typeface="Courier New" pitchFamily="49" charset="0"/>
              </a:rPr>
              <a:t>malloc</a:t>
            </a: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sizeof</a:t>
            </a: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temp-&gt;data = value;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temp-&gt;next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 != </a:t>
            </a:r>
            <a:r>
              <a:rPr lang="en-US" b="1" dirty="0" smtClean="0">
                <a:latin typeface="Courier New" pitchFamily="49" charset="0"/>
                <a:cs typeface="Courier New" pitchFamily="49" charset="0"/>
              </a:rPr>
              <a:t>NULL</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-&gt;next = temp;</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*head = temp;          </a:t>
            </a:r>
          </a:p>
          <a:p>
            <a:r>
              <a:rPr lang="en-US" dirty="0" smtClean="0">
                <a:latin typeface="Courier New" pitchFamily="49" charset="0"/>
                <a:cs typeface="Courier New" pitchFamily="49" charset="0"/>
              </a:rPr>
              <a:t>         </a:t>
            </a:r>
            <a:r>
              <a:rPr lang="en-US" b="1" dirty="0">
                <a:latin typeface="Courier New" pitchFamily="49" charset="0"/>
                <a:cs typeface="Courier New" pitchFamily="49" charset="0"/>
              </a:rPr>
              <a:t>return </a:t>
            </a:r>
            <a:r>
              <a:rPr lang="en-US" b="1" dirty="0" smtClean="0">
                <a:solidFill>
                  <a:srgbClr val="002060"/>
                </a:solidFill>
                <a:latin typeface="Courier New" pitchFamily="49" charset="0"/>
                <a:cs typeface="Courier New" pitchFamily="49" charset="0"/>
              </a:rPr>
              <a:t>true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false</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urier New" pitchFamily="49" charset="0"/>
                <a:cs typeface="Courier New" pitchFamily="49" charset="0"/>
              </a:rPr>
              <a:t>// value already in the list</a:t>
            </a:r>
            <a:endParaRPr lang="en-US" i="1" dirty="0">
              <a:solidFill>
                <a:schemeClr val="tx1">
                  <a:lumMod val="50000"/>
                  <a:lumOff val="50000"/>
                </a:schemeClr>
              </a:solidFill>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4" name="Content Placeholder 2"/>
          <p:cNvSpPr>
            <a:spLocks noGrp="1"/>
          </p:cNvSpPr>
          <p:nvPr>
            <p:ph idx="1"/>
          </p:nvPr>
        </p:nvSpPr>
        <p:spPr>
          <a:xfrm>
            <a:off x="454504" y="817460"/>
            <a:ext cx="8229600" cy="523030"/>
          </a:xfrm>
        </p:spPr>
        <p:txBody>
          <a:bodyPr>
            <a:normAutofit/>
          </a:bodyPr>
          <a:lstStyle/>
          <a:p>
            <a:pPr marL="0" indent="0">
              <a:buNone/>
            </a:pPr>
            <a:r>
              <a:rPr lang="en-US" sz="2200" dirty="0" smtClean="0">
                <a:latin typeface="Courier New" pitchFamily="49" charset="0"/>
                <a:cs typeface="Courier New" pitchFamily="49" charset="0"/>
              </a:rPr>
              <a:t>insert()</a:t>
            </a:r>
            <a:r>
              <a:rPr lang="en-US" sz="2200" dirty="0" smtClean="0"/>
              <a:t> function implementation:</a:t>
            </a:r>
            <a:endParaRPr lang="en-US" sz="2200" dirty="0"/>
          </a:p>
        </p:txBody>
      </p:sp>
      <p:sp>
        <p:nvSpPr>
          <p:cNvPr id="6" name="Content Placeholder 2"/>
          <p:cNvSpPr txBox="1">
            <a:spLocks/>
          </p:cNvSpPr>
          <p:nvPr/>
        </p:nvSpPr>
        <p:spPr>
          <a:xfrm>
            <a:off x="1107389" y="6309375"/>
            <a:ext cx="6844251" cy="422455"/>
          </a:xfrm>
          <a:prstGeom prst="rect">
            <a:avLst/>
          </a:prstGeom>
          <a:solidFill>
            <a:schemeClr val="bg1"/>
          </a:solidFill>
          <a:ln w="25400">
            <a:solidFill>
              <a:schemeClr val="tx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smtClean="0"/>
              <a:t>Multiple threads accessing </a:t>
            </a:r>
            <a:r>
              <a:rPr lang="en-US" sz="2200" dirty="0" smtClean="0">
                <a:latin typeface="Courier New" pitchFamily="49" charset="0"/>
                <a:cs typeface="Courier New" pitchFamily="49" charset="0"/>
              </a:rPr>
              <a:t>insert()</a:t>
            </a:r>
            <a:r>
              <a:rPr lang="en-US" sz="2200" dirty="0" smtClean="0"/>
              <a:t> function: </a:t>
            </a:r>
            <a:r>
              <a:rPr lang="en-US" sz="2200" b="1" dirty="0" smtClean="0">
                <a:solidFill>
                  <a:srgbClr val="FF0000"/>
                </a:solidFill>
              </a:rPr>
              <a:t>not OK</a:t>
            </a:r>
          </a:p>
        </p:txBody>
      </p:sp>
      <p:sp>
        <p:nvSpPr>
          <p:cNvPr id="7" name="TextBox 6"/>
          <p:cNvSpPr txBox="1"/>
          <p:nvPr/>
        </p:nvSpPr>
        <p:spPr>
          <a:xfrm rot="16200000">
            <a:off x="7247680" y="4961679"/>
            <a:ext cx="3454087" cy="338554"/>
          </a:xfrm>
          <a:prstGeom prst="rect">
            <a:avLst/>
          </a:prstGeom>
          <a:noFill/>
        </p:spPr>
        <p:txBody>
          <a:bodyPr wrap="none" rtlCol="0">
            <a:spAutoFit/>
          </a:bodyPr>
          <a:lstStyle/>
          <a:p>
            <a:r>
              <a:rPr lang="en-US" sz="1600" dirty="0" smtClean="0">
                <a:solidFill>
                  <a:schemeClr val="bg1">
                    <a:lumMod val="65000"/>
                  </a:schemeClr>
                </a:solidFill>
              </a:rPr>
              <a:t>Case study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328088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linked list</a:t>
            </a:r>
          </a:p>
        </p:txBody>
      </p:sp>
      <p:sp>
        <p:nvSpPr>
          <p:cNvPr id="5" name="TextBox 4"/>
          <p:cNvSpPr txBox="1"/>
          <p:nvPr/>
        </p:nvSpPr>
        <p:spPr>
          <a:xfrm>
            <a:off x="885120" y="1546466"/>
            <a:ext cx="7296949" cy="4801314"/>
          </a:xfrm>
          <a:prstGeom prst="rect">
            <a:avLst/>
          </a:prstGeom>
          <a:solidFill>
            <a:schemeClr val="bg1">
              <a:lumMod val="85000"/>
            </a:schemeClr>
          </a:solidFill>
          <a:ln w="19050">
            <a:solidFill>
              <a:schemeClr val="tx1"/>
            </a:solidFill>
          </a:ln>
        </p:spPr>
        <p:txBody>
          <a:bodyPr wrap="square" rtlCol="0">
            <a:spAutoFit/>
          </a:bodyPr>
          <a:lstStyle/>
          <a:p>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delete(</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value,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 head) {</a:t>
            </a:r>
          </a:p>
          <a:p>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struct</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llNode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*head,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while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solidFill>
                  <a:srgbClr val="002060"/>
                </a:solidFill>
                <a:latin typeface="Courier New" pitchFamily="49" charset="0"/>
                <a:cs typeface="Courier New" pitchFamily="49" charset="0"/>
              </a:rPr>
              <a:t> </a:t>
            </a:r>
            <a:r>
              <a:rPr lang="en-US" dirty="0" smtClean="0">
                <a:latin typeface="Courier New" pitchFamily="49" charset="0"/>
                <a:cs typeface="Courier New" pitchFamily="49" charset="0"/>
              </a:rPr>
              <a:t>&amp;&amp;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-&gt;data &lt; value)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-&gt;next;</a:t>
            </a:r>
          </a:p>
          <a:p>
            <a:r>
              <a:rPr lang="en-US" dirty="0" smtClean="0">
                <a:latin typeface="Courier New" pitchFamily="49" charset="0"/>
                <a:cs typeface="Courier New" pitchFamily="49" charset="0"/>
              </a:rPr>
              <a:t>    }</a:t>
            </a:r>
          </a:p>
          <a:p>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latin typeface="Courier New" pitchFamily="49" charset="0"/>
                <a:cs typeface="Courier New" pitchFamily="49" charset="0"/>
              </a:rPr>
              <a:t> &amp;&amp;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-&gt;data == value)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if</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 == </a:t>
            </a:r>
            <a:r>
              <a:rPr lang="en-US" b="1" dirty="0" smtClean="0">
                <a:solidFill>
                  <a:srgbClr val="002060"/>
                </a:solidFill>
                <a:latin typeface="Courier New" pitchFamily="49" charset="0"/>
                <a:cs typeface="Courier New" pitchFamily="49" charset="0"/>
              </a:rPr>
              <a:t>NULL</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head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-&gt;next;</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prev</a:t>
            </a:r>
            <a:r>
              <a:rPr lang="en-US" dirty="0" smtClean="0">
                <a:latin typeface="Courier New" pitchFamily="49" charset="0"/>
                <a:cs typeface="Courier New" pitchFamily="49" charset="0"/>
              </a:rPr>
              <a:t>-&gt;next = </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-&gt;next;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free(</a:t>
            </a:r>
            <a:r>
              <a:rPr lang="en-US" dirty="0" err="1" smtClean="0">
                <a:latin typeface="Courier New" pitchFamily="49" charset="0"/>
                <a:cs typeface="Courier New" pitchFamily="49" charset="0"/>
              </a:rPr>
              <a:t>curr</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true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return</a:t>
            </a:r>
            <a:r>
              <a:rPr lang="en-US" dirty="0" smtClean="0">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false</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urier New" pitchFamily="49" charset="0"/>
                <a:cs typeface="Courier New" pitchFamily="49" charset="0"/>
              </a:rPr>
              <a:t>// value not in the list</a:t>
            </a:r>
            <a:endParaRPr lang="en-US" i="1" dirty="0">
              <a:solidFill>
                <a:schemeClr val="tx1">
                  <a:lumMod val="50000"/>
                  <a:lumOff val="50000"/>
                </a:schemeClr>
              </a:solidFill>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4" name="Content Placeholder 2"/>
          <p:cNvSpPr>
            <a:spLocks noGrp="1"/>
          </p:cNvSpPr>
          <p:nvPr>
            <p:ph idx="1"/>
          </p:nvPr>
        </p:nvSpPr>
        <p:spPr>
          <a:xfrm>
            <a:off x="454504" y="1009485"/>
            <a:ext cx="8229600" cy="523030"/>
          </a:xfrm>
        </p:spPr>
        <p:txBody>
          <a:bodyPr>
            <a:normAutofit/>
          </a:bodyPr>
          <a:lstStyle/>
          <a:p>
            <a:pPr marL="0" indent="0">
              <a:buNone/>
            </a:pPr>
            <a:r>
              <a:rPr lang="en-US" sz="2200" dirty="0" smtClean="0">
                <a:latin typeface="Courier New" pitchFamily="49" charset="0"/>
                <a:cs typeface="Courier New" pitchFamily="49" charset="0"/>
              </a:rPr>
              <a:t>delete()</a:t>
            </a:r>
            <a:r>
              <a:rPr lang="en-US" sz="2200" dirty="0" smtClean="0"/>
              <a:t> function implementation:</a:t>
            </a:r>
            <a:endParaRPr lang="en-US" sz="2200" dirty="0"/>
          </a:p>
        </p:txBody>
      </p:sp>
      <p:sp>
        <p:nvSpPr>
          <p:cNvPr id="6" name="Content Placeholder 2"/>
          <p:cNvSpPr txBox="1">
            <a:spLocks/>
          </p:cNvSpPr>
          <p:nvPr/>
        </p:nvSpPr>
        <p:spPr>
          <a:xfrm>
            <a:off x="1192360" y="6232565"/>
            <a:ext cx="6729036" cy="422455"/>
          </a:xfrm>
          <a:prstGeom prst="rect">
            <a:avLst/>
          </a:prstGeom>
          <a:solidFill>
            <a:schemeClr val="bg1"/>
          </a:solidFill>
          <a:ln w="25400">
            <a:solidFill>
              <a:schemeClr val="tx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smtClean="0"/>
              <a:t>Multiple threads accessing </a:t>
            </a:r>
            <a:r>
              <a:rPr lang="en-US" sz="2200" dirty="0" smtClean="0">
                <a:latin typeface="Courier New" pitchFamily="49" charset="0"/>
                <a:cs typeface="Courier New" pitchFamily="49" charset="0"/>
              </a:rPr>
              <a:t>delete()</a:t>
            </a:r>
            <a:r>
              <a:rPr lang="en-US" sz="2200" dirty="0" smtClean="0"/>
              <a:t> functions: </a:t>
            </a:r>
            <a:r>
              <a:rPr lang="en-US" sz="2200" b="1" dirty="0" smtClean="0">
                <a:solidFill>
                  <a:srgbClr val="FF0000"/>
                </a:solidFill>
              </a:rPr>
              <a:t>not OK</a:t>
            </a:r>
          </a:p>
        </p:txBody>
      </p:sp>
      <p:sp>
        <p:nvSpPr>
          <p:cNvPr id="7" name="TextBox 6"/>
          <p:cNvSpPr txBox="1"/>
          <p:nvPr/>
        </p:nvSpPr>
        <p:spPr>
          <a:xfrm rot="16200000">
            <a:off x="7247680" y="4961679"/>
            <a:ext cx="3454087" cy="338554"/>
          </a:xfrm>
          <a:prstGeom prst="rect">
            <a:avLst/>
          </a:prstGeom>
          <a:noFill/>
        </p:spPr>
        <p:txBody>
          <a:bodyPr wrap="none" rtlCol="0">
            <a:spAutoFit/>
          </a:bodyPr>
          <a:lstStyle/>
          <a:p>
            <a:r>
              <a:rPr lang="en-US" sz="1600" dirty="0" smtClean="0">
                <a:solidFill>
                  <a:schemeClr val="bg1">
                    <a:lumMod val="65000"/>
                  </a:schemeClr>
                </a:solidFill>
              </a:rPr>
              <a:t>Case study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14147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architecture (UMA - SMP)</a:t>
            </a:r>
            <a:endParaRPr lang="en-US" dirty="0"/>
          </a:p>
        </p:txBody>
      </p:sp>
      <p:sp>
        <p:nvSpPr>
          <p:cNvPr id="4" name="Rectangle 3"/>
          <p:cNvSpPr/>
          <p:nvPr/>
        </p:nvSpPr>
        <p:spPr>
          <a:xfrm>
            <a:off x="232235" y="932676"/>
            <a:ext cx="8641125" cy="4301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80390" y="3419854"/>
            <a:ext cx="8339350" cy="4416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interface (e.g. bus or crossbar, …)</a:t>
            </a:r>
            <a:endParaRPr lang="en-US" dirty="0"/>
          </a:p>
        </p:txBody>
      </p:sp>
      <p:sp>
        <p:nvSpPr>
          <p:cNvPr id="10" name="TextBox 9"/>
          <p:cNvSpPr txBox="1"/>
          <p:nvPr/>
        </p:nvSpPr>
        <p:spPr>
          <a:xfrm>
            <a:off x="215895" y="4868358"/>
            <a:ext cx="1002197" cy="369332"/>
          </a:xfrm>
          <a:prstGeom prst="rect">
            <a:avLst/>
          </a:prstGeom>
          <a:noFill/>
        </p:spPr>
        <p:txBody>
          <a:bodyPr wrap="none" rtlCol="0">
            <a:spAutoFit/>
          </a:bodyPr>
          <a:lstStyle/>
          <a:p>
            <a:r>
              <a:rPr lang="en-US" dirty="0" smtClean="0"/>
              <a:t>Machine</a:t>
            </a:r>
            <a:endParaRPr lang="en-US" dirty="0"/>
          </a:p>
        </p:txBody>
      </p:sp>
      <p:sp>
        <p:nvSpPr>
          <p:cNvPr id="12" name="Rectangle 11"/>
          <p:cNvSpPr/>
          <p:nvPr/>
        </p:nvSpPr>
        <p:spPr>
          <a:xfrm>
            <a:off x="373336" y="4295741"/>
            <a:ext cx="8339349" cy="400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25" name="Up-Down Arrow 24"/>
          <p:cNvSpPr/>
          <p:nvPr/>
        </p:nvSpPr>
        <p:spPr>
          <a:xfrm rot="10800000">
            <a:off x="4436425" y="3861513"/>
            <a:ext cx="232743" cy="41869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rot="10800000">
            <a:off x="1917717" y="3035608"/>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379975" y="1976969"/>
            <a:ext cx="385042" cy="430887"/>
          </a:xfrm>
          <a:prstGeom prst="rect">
            <a:avLst/>
          </a:prstGeom>
          <a:noFill/>
        </p:spPr>
        <p:txBody>
          <a:bodyPr wrap="none" rtlCol="0">
            <a:spAutoFit/>
          </a:bodyPr>
          <a:lstStyle/>
          <a:p>
            <a:r>
              <a:rPr lang="en-US" sz="2200" b="1" dirty="0" smtClean="0"/>
              <a:t>…</a:t>
            </a:r>
            <a:endParaRPr lang="en-US" sz="2200" b="1" dirty="0"/>
          </a:p>
        </p:txBody>
      </p:sp>
      <p:sp>
        <p:nvSpPr>
          <p:cNvPr id="34" name="Up-Down Arrow 33"/>
          <p:cNvSpPr/>
          <p:nvPr/>
        </p:nvSpPr>
        <p:spPr>
          <a:xfrm rot="10800000">
            <a:off x="7152836" y="3035608"/>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6285" y="5586234"/>
            <a:ext cx="7946599" cy="646331"/>
          </a:xfrm>
          <a:prstGeom prst="rect">
            <a:avLst/>
          </a:prstGeom>
          <a:noFill/>
        </p:spPr>
        <p:txBody>
          <a:bodyPr wrap="none" rtlCol="0">
            <a:spAutoFit/>
          </a:bodyPr>
          <a:lstStyle/>
          <a:p>
            <a:r>
              <a:rPr lang="en-US" dirty="0" smtClean="0"/>
              <a:t>Each CPU or CPU core has </a:t>
            </a:r>
            <a:r>
              <a:rPr lang="en-US" b="1" dirty="0" smtClean="0">
                <a:solidFill>
                  <a:srgbClr val="FF0000"/>
                </a:solidFill>
              </a:rPr>
              <a:t>equally fast access </a:t>
            </a:r>
            <a:r>
              <a:rPr lang="en-US" dirty="0" smtClean="0"/>
              <a:t>to main memory </a:t>
            </a:r>
            <a:r>
              <a:rPr lang="en-US" b="1" dirty="0" smtClean="0">
                <a:solidFill>
                  <a:srgbClr val="002060"/>
                </a:solidFill>
              </a:rPr>
              <a:t>(UMA)</a:t>
            </a:r>
          </a:p>
          <a:p>
            <a:r>
              <a:rPr lang="en-US" dirty="0" smtClean="0"/>
              <a:t>The </a:t>
            </a:r>
            <a:r>
              <a:rPr lang="en-US" b="1" dirty="0" smtClean="0">
                <a:solidFill>
                  <a:srgbClr val="FF0000"/>
                </a:solidFill>
              </a:rPr>
              <a:t>CPU to memory bottleneck</a:t>
            </a:r>
            <a:r>
              <a:rPr lang="en-US" dirty="0" smtClean="0"/>
              <a:t> becomes even more stringent </a:t>
            </a:r>
            <a:r>
              <a:rPr lang="en-US" b="1" dirty="0" smtClean="0">
                <a:solidFill>
                  <a:srgbClr val="002060"/>
                </a:solidFill>
              </a:rPr>
              <a:t>(risk of contention)</a:t>
            </a:r>
          </a:p>
        </p:txBody>
      </p:sp>
      <p:grpSp>
        <p:nvGrpSpPr>
          <p:cNvPr id="7" name="Group 6"/>
          <p:cNvGrpSpPr/>
          <p:nvPr/>
        </p:nvGrpSpPr>
        <p:grpSpPr>
          <a:xfrm>
            <a:off x="397922" y="1047890"/>
            <a:ext cx="3308426" cy="1987718"/>
            <a:chOff x="359517" y="1047890"/>
            <a:chExt cx="3308426" cy="1987718"/>
          </a:xfrm>
        </p:grpSpPr>
        <p:sp>
          <p:nvSpPr>
            <p:cNvPr id="11" name="Rectangle 10"/>
            <p:cNvSpPr/>
            <p:nvPr/>
          </p:nvSpPr>
          <p:spPr>
            <a:xfrm>
              <a:off x="359517" y="1047890"/>
              <a:ext cx="3308426" cy="1987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5" name="Rectangle 4"/>
            <p:cNvSpPr/>
            <p:nvPr/>
          </p:nvSpPr>
          <p:spPr>
            <a:xfrm>
              <a:off x="467152" y="1435086"/>
              <a:ext cx="838856" cy="5462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1</a:t>
              </a:r>
              <a:endParaRPr lang="en-US" dirty="0">
                <a:solidFill>
                  <a:schemeClr val="tx1"/>
                </a:solidFill>
              </a:endParaRPr>
            </a:p>
          </p:txBody>
        </p:sp>
        <p:sp>
          <p:nvSpPr>
            <p:cNvPr id="37" name="Rectangle 36"/>
            <p:cNvSpPr/>
            <p:nvPr/>
          </p:nvSpPr>
          <p:spPr>
            <a:xfrm>
              <a:off x="1381632" y="1435085"/>
              <a:ext cx="838856" cy="5462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2</a:t>
              </a:r>
              <a:endParaRPr lang="en-US" dirty="0">
                <a:solidFill>
                  <a:schemeClr val="tx1"/>
                </a:solidFill>
              </a:endParaRPr>
            </a:p>
          </p:txBody>
        </p:sp>
        <p:sp>
          <p:nvSpPr>
            <p:cNvPr id="38" name="Rectangle 37"/>
            <p:cNvSpPr/>
            <p:nvPr/>
          </p:nvSpPr>
          <p:spPr>
            <a:xfrm>
              <a:off x="2734614" y="1427398"/>
              <a:ext cx="838856" cy="5539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n</a:t>
              </a:r>
              <a:endParaRPr lang="en-US" dirty="0">
                <a:solidFill>
                  <a:schemeClr val="tx1"/>
                </a:solidFill>
              </a:endParaRPr>
            </a:p>
          </p:txBody>
        </p:sp>
        <p:sp>
          <p:nvSpPr>
            <p:cNvPr id="39" name="TextBox 38"/>
            <p:cNvSpPr txBox="1"/>
            <p:nvPr/>
          </p:nvSpPr>
          <p:spPr>
            <a:xfrm>
              <a:off x="2306105" y="1722851"/>
              <a:ext cx="348172" cy="369332"/>
            </a:xfrm>
            <a:prstGeom prst="rect">
              <a:avLst/>
            </a:prstGeom>
            <a:noFill/>
          </p:spPr>
          <p:txBody>
            <a:bodyPr wrap="none" rtlCol="0">
              <a:spAutoFit/>
            </a:bodyPr>
            <a:lstStyle/>
            <a:p>
              <a:r>
                <a:rPr lang="en-US" b="1" dirty="0" smtClean="0"/>
                <a:t>…</a:t>
              </a:r>
              <a:endParaRPr lang="en-US" b="1" dirty="0"/>
            </a:p>
          </p:txBody>
        </p:sp>
        <p:sp>
          <p:nvSpPr>
            <p:cNvPr id="40" name="Rectangle 39"/>
            <p:cNvSpPr/>
            <p:nvPr/>
          </p:nvSpPr>
          <p:spPr>
            <a:xfrm>
              <a:off x="46715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41" name="Rectangle 40"/>
            <p:cNvSpPr/>
            <p:nvPr/>
          </p:nvSpPr>
          <p:spPr>
            <a:xfrm>
              <a:off x="138163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42" name="Rectangle 41"/>
            <p:cNvSpPr/>
            <p:nvPr/>
          </p:nvSpPr>
          <p:spPr>
            <a:xfrm>
              <a:off x="2734614" y="1981351"/>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43" name="Rectangle 42"/>
            <p:cNvSpPr/>
            <p:nvPr/>
          </p:nvSpPr>
          <p:spPr>
            <a:xfrm>
              <a:off x="467152" y="2595832"/>
              <a:ext cx="3106318" cy="2954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cache</a:t>
              </a:r>
              <a:endParaRPr lang="en-US" dirty="0"/>
            </a:p>
          </p:txBody>
        </p:sp>
        <p:sp>
          <p:nvSpPr>
            <p:cNvPr id="44" name="Up-Down Arrow 43"/>
            <p:cNvSpPr/>
            <p:nvPr/>
          </p:nvSpPr>
          <p:spPr>
            <a:xfrm rot="10800000">
              <a:off x="752162"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Down Arrow 44"/>
            <p:cNvSpPr/>
            <p:nvPr/>
          </p:nvSpPr>
          <p:spPr>
            <a:xfrm rot="10800000">
              <a:off x="1610476"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Down Arrow 45"/>
            <p:cNvSpPr/>
            <p:nvPr/>
          </p:nvSpPr>
          <p:spPr>
            <a:xfrm rot="10800000">
              <a:off x="3019624" y="2276848"/>
              <a:ext cx="268836" cy="318983"/>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82188" y="1047890"/>
              <a:ext cx="744114" cy="369332"/>
            </a:xfrm>
            <a:prstGeom prst="rect">
              <a:avLst/>
            </a:prstGeom>
            <a:noFill/>
          </p:spPr>
          <p:txBody>
            <a:bodyPr wrap="none" rtlCol="0">
              <a:spAutoFit/>
            </a:bodyPr>
            <a:lstStyle/>
            <a:p>
              <a:r>
                <a:rPr lang="en-US" dirty="0" smtClean="0"/>
                <a:t>CPU 1</a:t>
              </a:r>
              <a:endParaRPr lang="en-US" dirty="0"/>
            </a:p>
          </p:txBody>
        </p:sp>
      </p:grpSp>
      <p:grpSp>
        <p:nvGrpSpPr>
          <p:cNvPr id="48" name="Group 47"/>
          <p:cNvGrpSpPr/>
          <p:nvPr/>
        </p:nvGrpSpPr>
        <p:grpSpPr>
          <a:xfrm>
            <a:off x="5401411" y="1047890"/>
            <a:ext cx="3308426" cy="1987718"/>
            <a:chOff x="359517" y="1047890"/>
            <a:chExt cx="3308426" cy="1987718"/>
          </a:xfrm>
        </p:grpSpPr>
        <p:sp>
          <p:nvSpPr>
            <p:cNvPr id="49" name="Rectangle 48"/>
            <p:cNvSpPr/>
            <p:nvPr/>
          </p:nvSpPr>
          <p:spPr>
            <a:xfrm>
              <a:off x="359517" y="1047890"/>
              <a:ext cx="3308426" cy="1987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50" name="Rectangle 49"/>
            <p:cNvSpPr/>
            <p:nvPr/>
          </p:nvSpPr>
          <p:spPr>
            <a:xfrm>
              <a:off x="467152" y="1435086"/>
              <a:ext cx="838856" cy="5462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1</a:t>
              </a:r>
              <a:endParaRPr lang="en-US" dirty="0">
                <a:solidFill>
                  <a:schemeClr val="tx1"/>
                </a:solidFill>
              </a:endParaRPr>
            </a:p>
          </p:txBody>
        </p:sp>
        <p:sp>
          <p:nvSpPr>
            <p:cNvPr id="51" name="Rectangle 50"/>
            <p:cNvSpPr/>
            <p:nvPr/>
          </p:nvSpPr>
          <p:spPr>
            <a:xfrm>
              <a:off x="1381632" y="1435085"/>
              <a:ext cx="838856" cy="5462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2</a:t>
              </a:r>
              <a:endParaRPr lang="en-US" dirty="0">
                <a:solidFill>
                  <a:schemeClr val="tx1"/>
                </a:solidFill>
              </a:endParaRPr>
            </a:p>
          </p:txBody>
        </p:sp>
        <p:sp>
          <p:nvSpPr>
            <p:cNvPr id="52" name="Rectangle 51"/>
            <p:cNvSpPr/>
            <p:nvPr/>
          </p:nvSpPr>
          <p:spPr>
            <a:xfrm>
              <a:off x="2734614" y="1427398"/>
              <a:ext cx="838856" cy="5539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n</a:t>
              </a:r>
              <a:endParaRPr lang="en-US" dirty="0">
                <a:solidFill>
                  <a:schemeClr val="tx1"/>
                </a:solidFill>
              </a:endParaRPr>
            </a:p>
          </p:txBody>
        </p:sp>
        <p:sp>
          <p:nvSpPr>
            <p:cNvPr id="53" name="TextBox 52"/>
            <p:cNvSpPr txBox="1"/>
            <p:nvPr/>
          </p:nvSpPr>
          <p:spPr>
            <a:xfrm>
              <a:off x="2306105" y="1722851"/>
              <a:ext cx="348172" cy="369332"/>
            </a:xfrm>
            <a:prstGeom prst="rect">
              <a:avLst/>
            </a:prstGeom>
            <a:noFill/>
          </p:spPr>
          <p:txBody>
            <a:bodyPr wrap="none" rtlCol="0">
              <a:spAutoFit/>
            </a:bodyPr>
            <a:lstStyle/>
            <a:p>
              <a:r>
                <a:rPr lang="en-US" b="1" dirty="0" smtClean="0"/>
                <a:t>…</a:t>
              </a:r>
              <a:endParaRPr lang="en-US" b="1" dirty="0"/>
            </a:p>
          </p:txBody>
        </p:sp>
        <p:sp>
          <p:nvSpPr>
            <p:cNvPr id="54" name="Rectangle 53"/>
            <p:cNvSpPr/>
            <p:nvPr/>
          </p:nvSpPr>
          <p:spPr>
            <a:xfrm>
              <a:off x="46715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55" name="Rectangle 54"/>
            <p:cNvSpPr/>
            <p:nvPr/>
          </p:nvSpPr>
          <p:spPr>
            <a:xfrm>
              <a:off x="138163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56" name="Rectangle 55"/>
            <p:cNvSpPr/>
            <p:nvPr/>
          </p:nvSpPr>
          <p:spPr>
            <a:xfrm>
              <a:off x="2734614" y="1981351"/>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57" name="Rectangle 56"/>
            <p:cNvSpPr/>
            <p:nvPr/>
          </p:nvSpPr>
          <p:spPr>
            <a:xfrm>
              <a:off x="467152" y="2595832"/>
              <a:ext cx="3106318" cy="2954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cache</a:t>
              </a:r>
              <a:endParaRPr lang="en-US" dirty="0"/>
            </a:p>
          </p:txBody>
        </p:sp>
        <p:sp>
          <p:nvSpPr>
            <p:cNvPr id="58" name="Up-Down Arrow 57"/>
            <p:cNvSpPr/>
            <p:nvPr/>
          </p:nvSpPr>
          <p:spPr>
            <a:xfrm rot="10800000">
              <a:off x="752162"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Down Arrow 58"/>
            <p:cNvSpPr/>
            <p:nvPr/>
          </p:nvSpPr>
          <p:spPr>
            <a:xfrm rot="10800000">
              <a:off x="1610476"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Down Arrow 59"/>
            <p:cNvSpPr/>
            <p:nvPr/>
          </p:nvSpPr>
          <p:spPr>
            <a:xfrm rot="10800000">
              <a:off x="3019624" y="2276850"/>
              <a:ext cx="268836" cy="325244"/>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82188" y="1047890"/>
              <a:ext cx="811441" cy="369332"/>
            </a:xfrm>
            <a:prstGeom prst="rect">
              <a:avLst/>
            </a:prstGeom>
            <a:noFill/>
          </p:spPr>
          <p:txBody>
            <a:bodyPr wrap="none" rtlCol="0">
              <a:spAutoFit/>
            </a:bodyPr>
            <a:lstStyle/>
            <a:p>
              <a:r>
                <a:rPr lang="en-US" dirty="0" smtClean="0"/>
                <a:t>CPU m</a:t>
              </a:r>
              <a:endParaRPr lang="en-US" dirty="0"/>
            </a:p>
          </p:txBody>
        </p:sp>
      </p:grpSp>
    </p:spTree>
    <p:extLst>
      <p:ext uri="{BB962C8B-B14F-4D97-AF65-F5344CB8AC3E}">
        <p14:creationId xmlns:p14="http://schemas.microsoft.com/office/powerpoint/2010/main" val="7590693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linked list</a:t>
            </a:r>
            <a:endParaRPr lang="en-US" dirty="0"/>
          </a:p>
        </p:txBody>
      </p:sp>
      <p:sp>
        <p:nvSpPr>
          <p:cNvPr id="4" name="Content Placeholder 2"/>
          <p:cNvSpPr>
            <a:spLocks noGrp="1"/>
          </p:cNvSpPr>
          <p:nvPr>
            <p:ph idx="1"/>
          </p:nvPr>
        </p:nvSpPr>
        <p:spPr>
          <a:xfrm>
            <a:off x="232235" y="894270"/>
            <a:ext cx="8794745" cy="5963730"/>
          </a:xfrm>
        </p:spPr>
        <p:txBody>
          <a:bodyPr>
            <a:normAutofit lnSpcReduction="10000"/>
          </a:bodyPr>
          <a:lstStyle/>
          <a:p>
            <a:r>
              <a:rPr lang="en-US" sz="2200" b="1" dirty="0" smtClean="0">
                <a:solidFill>
                  <a:srgbClr val="FF0000"/>
                </a:solidFill>
              </a:rPr>
              <a:t>In general</a:t>
            </a:r>
            <a:r>
              <a:rPr lang="en-US" sz="2200" dirty="0" smtClean="0"/>
              <a:t>:</a:t>
            </a:r>
          </a:p>
          <a:p>
            <a:pPr lvl="1"/>
            <a:r>
              <a:rPr lang="en-US" b="1" dirty="0" smtClean="0">
                <a:solidFill>
                  <a:srgbClr val="002060"/>
                </a:solidFill>
              </a:rPr>
              <a:t>reading + reading</a:t>
            </a:r>
            <a:r>
              <a:rPr lang="en-US" dirty="0" smtClean="0"/>
              <a:t> operations: </a:t>
            </a:r>
            <a:r>
              <a:rPr lang="en-US" b="1" dirty="0" smtClean="0">
                <a:solidFill>
                  <a:srgbClr val="FF0000"/>
                </a:solidFill>
              </a:rPr>
              <a:t>OK</a:t>
            </a:r>
          </a:p>
          <a:p>
            <a:pPr lvl="1"/>
            <a:r>
              <a:rPr lang="en-US" b="1" dirty="0" smtClean="0">
                <a:solidFill>
                  <a:srgbClr val="002060"/>
                </a:solidFill>
              </a:rPr>
              <a:t>writing + writing</a:t>
            </a:r>
            <a:r>
              <a:rPr lang="en-US" dirty="0" smtClean="0"/>
              <a:t> operations : </a:t>
            </a:r>
            <a:r>
              <a:rPr lang="en-US" b="1" dirty="0" smtClean="0">
                <a:solidFill>
                  <a:srgbClr val="FF0000"/>
                </a:solidFill>
              </a:rPr>
              <a:t>not OK</a:t>
            </a:r>
          </a:p>
          <a:p>
            <a:pPr lvl="1"/>
            <a:r>
              <a:rPr lang="en-US" b="1" dirty="0" smtClean="0">
                <a:solidFill>
                  <a:srgbClr val="002060"/>
                </a:solidFill>
              </a:rPr>
              <a:t>reading + writing</a:t>
            </a:r>
            <a:r>
              <a:rPr lang="en-US" dirty="0" smtClean="0"/>
              <a:t> operations : </a:t>
            </a:r>
            <a:r>
              <a:rPr lang="en-US" b="1" dirty="0" smtClean="0">
                <a:solidFill>
                  <a:srgbClr val="FF0000"/>
                </a:solidFill>
              </a:rPr>
              <a:t>not OK</a:t>
            </a:r>
          </a:p>
          <a:p>
            <a:r>
              <a:rPr lang="en-US" sz="2200" b="1" dirty="0" smtClean="0">
                <a:solidFill>
                  <a:srgbClr val="FF0000"/>
                </a:solidFill>
              </a:rPr>
              <a:t>Solution 1</a:t>
            </a:r>
            <a:r>
              <a:rPr lang="en-US" sz="2200" dirty="0" smtClean="0"/>
              <a:t>: use a </a:t>
            </a:r>
            <a:r>
              <a:rPr lang="en-US" sz="2200" dirty="0" err="1" smtClean="0"/>
              <a:t>mutex</a:t>
            </a:r>
            <a:r>
              <a:rPr lang="en-US" sz="2200" dirty="0" smtClean="0"/>
              <a:t> to restrict access to the list</a:t>
            </a:r>
          </a:p>
          <a:p>
            <a:pPr lvl="1"/>
            <a:r>
              <a:rPr lang="en-US" dirty="0" smtClean="0"/>
              <a:t>But that also </a:t>
            </a:r>
            <a:r>
              <a:rPr lang="en-US" b="1" dirty="0" smtClean="0">
                <a:solidFill>
                  <a:srgbClr val="002060"/>
                </a:solidFill>
              </a:rPr>
              <a:t>restricts reading </a:t>
            </a:r>
            <a:r>
              <a:rPr lang="en-US" dirty="0" smtClean="0"/>
              <a:t>to just one thread …</a:t>
            </a:r>
          </a:p>
          <a:p>
            <a:r>
              <a:rPr lang="en-US" sz="2200" b="1" dirty="0" smtClean="0">
                <a:solidFill>
                  <a:srgbClr val="FF0000"/>
                </a:solidFill>
              </a:rPr>
              <a:t>Solution 2</a:t>
            </a:r>
            <a:r>
              <a:rPr lang="en-US" sz="2200" dirty="0" smtClean="0"/>
              <a:t>: protect each individual item with a </a:t>
            </a:r>
            <a:r>
              <a:rPr lang="en-US" sz="2200" dirty="0" err="1" smtClean="0"/>
              <a:t>mutex</a:t>
            </a:r>
            <a:endParaRPr lang="en-US" sz="2200" dirty="0" smtClean="0"/>
          </a:p>
          <a:p>
            <a:pPr lvl="1"/>
            <a:r>
              <a:rPr lang="en-US" dirty="0" smtClean="0"/>
              <a:t>Much </a:t>
            </a:r>
            <a:r>
              <a:rPr lang="en-US" b="1" dirty="0" smtClean="0">
                <a:solidFill>
                  <a:srgbClr val="002060"/>
                </a:solidFill>
              </a:rPr>
              <a:t>overhead</a:t>
            </a:r>
            <a:r>
              <a:rPr lang="en-US" dirty="0" smtClean="0"/>
              <a:t> because of repeated locking and unlocking…</a:t>
            </a:r>
          </a:p>
          <a:p>
            <a:r>
              <a:rPr lang="en-US" sz="2200" b="1" dirty="0">
                <a:solidFill>
                  <a:srgbClr val="FF0000"/>
                </a:solidFill>
              </a:rPr>
              <a:t>Solution 3</a:t>
            </a:r>
            <a:r>
              <a:rPr lang="en-US" sz="2200" dirty="0"/>
              <a:t>: use </a:t>
            </a:r>
            <a:r>
              <a:rPr lang="en-US" sz="2200" dirty="0" err="1"/>
              <a:t>pthread</a:t>
            </a:r>
            <a:r>
              <a:rPr lang="en-US" sz="2200" dirty="0"/>
              <a:t> </a:t>
            </a:r>
            <a:r>
              <a:rPr lang="en-US" sz="2200" b="1" dirty="0">
                <a:solidFill>
                  <a:srgbClr val="FF0000"/>
                </a:solidFill>
              </a:rPr>
              <a:t>read-write locks</a:t>
            </a:r>
          </a:p>
          <a:p>
            <a:pPr lvl="1"/>
            <a:r>
              <a:rPr lang="en-US" dirty="0" smtClean="0"/>
              <a:t>Single lock (similar to a </a:t>
            </a:r>
            <a:r>
              <a:rPr lang="en-US" dirty="0" err="1" smtClean="0"/>
              <a:t>mutex</a:t>
            </a:r>
            <a:r>
              <a:rPr lang="en-US" dirty="0" smtClean="0"/>
              <a:t>), </a:t>
            </a:r>
            <a:r>
              <a:rPr lang="en-US" dirty="0"/>
              <a:t>but effectively combines </a:t>
            </a:r>
            <a:r>
              <a:rPr lang="en-US" dirty="0" smtClean="0"/>
              <a:t>two locking </a:t>
            </a:r>
            <a:r>
              <a:rPr lang="en-US" dirty="0"/>
              <a:t>functionalities:</a:t>
            </a:r>
          </a:p>
          <a:p>
            <a:pPr lvl="2"/>
            <a:r>
              <a:rPr lang="en-US" sz="2200" b="1" dirty="0" smtClean="0">
                <a:solidFill>
                  <a:srgbClr val="FF0000"/>
                </a:solidFill>
              </a:rPr>
              <a:t>read-lock</a:t>
            </a:r>
            <a:r>
              <a:rPr lang="en-US" sz="2200" dirty="0" smtClean="0"/>
              <a:t>: multiple threads can obtain the lock through this function but only if no other thread has obtained the lock through a write-lock</a:t>
            </a:r>
            <a:endParaRPr lang="en-US" sz="2200" dirty="0"/>
          </a:p>
          <a:p>
            <a:pPr lvl="2"/>
            <a:r>
              <a:rPr lang="en-US" sz="2200" b="1" dirty="0" smtClean="0">
                <a:solidFill>
                  <a:srgbClr val="FF0000"/>
                </a:solidFill>
              </a:rPr>
              <a:t>write-lock</a:t>
            </a:r>
            <a:r>
              <a:rPr lang="en-US" sz="2200" dirty="0" smtClean="0"/>
              <a:t>: if locked, no other threads can get a lock on either reading or writing</a:t>
            </a:r>
            <a:endParaRPr lang="en-US" sz="2200" dirty="0"/>
          </a:p>
          <a:p>
            <a:endParaRPr lang="en-US" b="1" dirty="0"/>
          </a:p>
        </p:txBody>
      </p:sp>
    </p:spTree>
    <p:extLst>
      <p:ext uri="{BB962C8B-B14F-4D97-AF65-F5344CB8AC3E}">
        <p14:creationId xmlns:p14="http://schemas.microsoft.com/office/powerpoint/2010/main" val="312470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Read-write locks</a:t>
            </a:r>
            <a:endParaRPr lang="en-US" dirty="0"/>
          </a:p>
        </p:txBody>
      </p:sp>
      <p:sp>
        <p:nvSpPr>
          <p:cNvPr id="5" name="Content Placeholder 2"/>
          <p:cNvSpPr txBox="1">
            <a:spLocks/>
          </p:cNvSpPr>
          <p:nvPr/>
        </p:nvSpPr>
        <p:spPr>
          <a:xfrm>
            <a:off x="193830" y="1239915"/>
            <a:ext cx="8840420" cy="4877435"/>
          </a:xfrm>
          <a:prstGeom prst="rect">
            <a:avLst/>
          </a:prstGeom>
          <a:ln w="25400">
            <a:solidFill>
              <a:schemeClr val="tx1"/>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pthread_rwlock_init</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pthread_rwlock_t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rwlock</a:t>
            </a:r>
            <a:r>
              <a:rPr lang="en-US" sz="1900" b="1" dirty="0" smtClean="0">
                <a:solidFill>
                  <a:srgbClr val="002060"/>
                </a:solidFill>
                <a:latin typeface="Courier New" pitchFamily="49" charset="0"/>
                <a:cs typeface="Courier New" pitchFamily="49" charset="0"/>
              </a:rPr>
              <a:t>, </a:t>
            </a:r>
          </a:p>
          <a:p>
            <a:pPr marL="0" indent="0">
              <a:buFont typeface="Arial" pitchFamily="34" charset="0"/>
              <a:buNone/>
            </a:pP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const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pthread_rwlockattr_t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attr</a:t>
            </a:r>
            <a:r>
              <a:rPr lang="en-US" sz="1900" b="1" dirty="0" smtClean="0">
                <a:solidFill>
                  <a:srgbClr val="002060"/>
                </a:solidFill>
                <a:latin typeface="Courier New" pitchFamily="49" charset="0"/>
                <a:cs typeface="Courier New" pitchFamily="49" charset="0"/>
              </a:rPr>
              <a:t>); </a:t>
            </a:r>
          </a:p>
          <a:p>
            <a:pPr lvl="1"/>
            <a:r>
              <a:rPr lang="en-US" sz="1900" dirty="0" smtClean="0"/>
              <a:t>Used to initialize a read-write lock (call this prior to using the lock)</a:t>
            </a:r>
          </a:p>
          <a:p>
            <a:pPr lvl="1"/>
            <a:r>
              <a:rPr lang="en-US" sz="1900" dirty="0" err="1" smtClean="0"/>
              <a:t>attr</a:t>
            </a:r>
            <a:r>
              <a:rPr lang="en-US" sz="1900" dirty="0" smtClean="0"/>
              <a:t> = attributes of the read-write lock (NULL = defaults)</a:t>
            </a:r>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pthread_rwlock_destroy</a:t>
            </a:r>
            <a:r>
              <a:rPr lang="en-US" sz="1900" b="1" dirty="0" smtClean="0">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pthread_rwlock_t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rwlock</a:t>
            </a:r>
            <a:r>
              <a:rPr lang="en-US" sz="1900" b="1" dirty="0" smtClean="0">
                <a:latin typeface="Courier New" pitchFamily="49" charset="0"/>
                <a:cs typeface="Courier New" pitchFamily="49" charset="0"/>
              </a:rPr>
              <a:t>);</a:t>
            </a:r>
          </a:p>
          <a:p>
            <a:pPr lvl="1"/>
            <a:r>
              <a:rPr lang="en-US" sz="1900" dirty="0" smtClean="0"/>
              <a:t>Destroy a read-write lock (call this when </a:t>
            </a:r>
            <a:r>
              <a:rPr lang="en-US" sz="1900" dirty="0" err="1" smtClean="0"/>
              <a:t>rwlock</a:t>
            </a:r>
            <a:r>
              <a:rPr lang="en-US" sz="1900" dirty="0" smtClean="0"/>
              <a:t> will no longer be used)</a:t>
            </a:r>
            <a:endParaRPr lang="en-US" dirty="0" smtClean="0"/>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pthread_rwlock_rdlock</a:t>
            </a:r>
            <a:r>
              <a:rPr lang="en-US" sz="1900" b="1" dirty="0" smtClean="0">
                <a:solidFill>
                  <a:srgbClr val="002060"/>
                </a:solidFill>
                <a:latin typeface="Courier New" pitchFamily="49" charset="0"/>
                <a:cs typeface="Courier New" pitchFamily="49" charset="0"/>
              </a:rPr>
              <a:t>(</a:t>
            </a:r>
            <a:r>
              <a:rPr lang="en-US" sz="1900" b="1" dirty="0" err="1" smtClean="0">
                <a:solidFill>
                  <a:srgbClr val="002060"/>
                </a:solidFill>
                <a:latin typeface="Courier New" pitchFamily="49" charset="0"/>
                <a:cs typeface="Courier New" pitchFamily="49" charset="0"/>
              </a:rPr>
              <a:t>pthread_rwlock_t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rwlock</a:t>
            </a:r>
            <a:r>
              <a:rPr lang="en-US" sz="1900" b="1" dirty="0" smtClean="0">
                <a:solidFill>
                  <a:srgbClr val="002060"/>
                </a:solidFill>
                <a:latin typeface="Courier New" pitchFamily="49" charset="0"/>
                <a:cs typeface="Courier New" pitchFamily="49" charset="0"/>
              </a:rPr>
              <a:t>);</a:t>
            </a:r>
          </a:p>
          <a:p>
            <a:pPr lvl="1"/>
            <a:r>
              <a:rPr lang="en-US" sz="1900" dirty="0" smtClean="0"/>
              <a:t>Lock the </a:t>
            </a:r>
            <a:r>
              <a:rPr lang="en-US" sz="1900" dirty="0" err="1" smtClean="0"/>
              <a:t>rwlock</a:t>
            </a:r>
            <a:r>
              <a:rPr lang="en-US" sz="1900" dirty="0" smtClean="0"/>
              <a:t> for reading.  The calling thread will immediately obtain the lock, unless another thread obtained the </a:t>
            </a:r>
            <a:r>
              <a:rPr lang="en-US" sz="1900" dirty="0" err="1" smtClean="0"/>
              <a:t>rwlock</a:t>
            </a:r>
            <a:r>
              <a:rPr lang="en-US" sz="1900" dirty="0" smtClean="0"/>
              <a:t> for writing; it will block in that case.</a:t>
            </a:r>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pthread_rwlock_wrlock</a:t>
            </a:r>
            <a:r>
              <a:rPr lang="en-US" sz="1900" b="1" dirty="0" smtClean="0">
                <a:latin typeface="Courier New" pitchFamily="49" charset="0"/>
                <a:cs typeface="Courier New" pitchFamily="49" charset="0"/>
              </a:rPr>
              <a:t>(</a:t>
            </a:r>
            <a:r>
              <a:rPr lang="en-US" sz="1900" b="1" dirty="0" err="1">
                <a:solidFill>
                  <a:srgbClr val="002060"/>
                </a:solidFill>
                <a:latin typeface="Courier New" pitchFamily="49" charset="0"/>
                <a:cs typeface="Courier New" pitchFamily="49" charset="0"/>
              </a:rPr>
              <a:t>pthread_rwlock_t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rwlock</a:t>
            </a:r>
            <a:r>
              <a:rPr lang="en-US" sz="1900" b="1" dirty="0" smtClean="0">
                <a:latin typeface="Courier New" pitchFamily="49" charset="0"/>
                <a:cs typeface="Courier New" pitchFamily="49" charset="0"/>
              </a:rPr>
              <a:t>);</a:t>
            </a:r>
          </a:p>
          <a:p>
            <a:pPr lvl="1"/>
            <a:r>
              <a:rPr lang="en-US" sz="1900" dirty="0" smtClean="0"/>
              <a:t>Lock the </a:t>
            </a:r>
            <a:r>
              <a:rPr lang="en-US" sz="1900" dirty="0" err="1" smtClean="0"/>
              <a:t>rwlock</a:t>
            </a:r>
            <a:r>
              <a:rPr lang="en-US" sz="1900" dirty="0" smtClean="0"/>
              <a:t> for writing.  The calling thread will only obtain the lock if no other thread has obtained the lock (either for reading or writing); it will block in the other case</a:t>
            </a:r>
          </a:p>
          <a:p>
            <a:r>
              <a:rPr lang="en-US" sz="1900" b="1" dirty="0" err="1" smtClean="0">
                <a:solidFill>
                  <a:srgbClr val="002060"/>
                </a:solidFill>
                <a:latin typeface="Courier New" pitchFamily="49" charset="0"/>
                <a:cs typeface="Courier New" pitchFamily="49" charset="0"/>
              </a:rPr>
              <a:t>int</a:t>
            </a:r>
            <a:r>
              <a:rPr lang="en-US" sz="1900" b="1" dirty="0" smtClean="0">
                <a:solidFill>
                  <a:srgbClr val="002060"/>
                </a:solidFill>
                <a:latin typeface="Courier New" pitchFamily="49" charset="0"/>
                <a:cs typeface="Courier New" pitchFamily="49" charset="0"/>
              </a:rPr>
              <a:t> </a:t>
            </a:r>
            <a:r>
              <a:rPr lang="en-US" sz="1900" b="1" dirty="0" err="1" smtClean="0">
                <a:solidFill>
                  <a:srgbClr val="FF0000"/>
                </a:solidFill>
                <a:latin typeface="Courier New" pitchFamily="49" charset="0"/>
                <a:cs typeface="Courier New" pitchFamily="49" charset="0"/>
              </a:rPr>
              <a:t>pthread_rwlock_unlock</a:t>
            </a:r>
            <a:r>
              <a:rPr lang="en-US" sz="1900" b="1" dirty="0" smtClean="0">
                <a:solidFill>
                  <a:srgbClr val="FF0000"/>
                </a:solidFill>
                <a:latin typeface="Courier New" pitchFamily="49" charset="0"/>
                <a:cs typeface="Courier New" pitchFamily="49" charset="0"/>
              </a:rPr>
              <a:t> </a:t>
            </a:r>
            <a:r>
              <a:rPr lang="en-US" sz="1900" b="1" dirty="0" smtClean="0">
                <a:latin typeface="Courier New" pitchFamily="49" charset="0"/>
                <a:cs typeface="Courier New" pitchFamily="49" charset="0"/>
              </a:rPr>
              <a:t>(</a:t>
            </a:r>
            <a:r>
              <a:rPr lang="en-US" sz="1900" b="1" dirty="0" err="1">
                <a:solidFill>
                  <a:srgbClr val="002060"/>
                </a:solidFill>
                <a:latin typeface="Courier New" pitchFamily="49" charset="0"/>
                <a:cs typeface="Courier New" pitchFamily="49" charset="0"/>
              </a:rPr>
              <a:t>pthread_rwlock_t</a:t>
            </a:r>
            <a:r>
              <a:rPr lang="en-US" sz="1900" b="1" dirty="0" smtClean="0">
                <a:solidFill>
                  <a:srgbClr val="002060"/>
                </a:solidFill>
                <a:latin typeface="Courier New" pitchFamily="49" charset="0"/>
                <a:cs typeface="Courier New" pitchFamily="49" charset="0"/>
              </a:rPr>
              <a:t>* </a:t>
            </a:r>
            <a:r>
              <a:rPr lang="en-US" sz="1900" b="1" dirty="0" err="1" smtClean="0">
                <a:solidFill>
                  <a:srgbClr val="002060"/>
                </a:solidFill>
                <a:latin typeface="Courier New" pitchFamily="49" charset="0"/>
                <a:cs typeface="Courier New" pitchFamily="49" charset="0"/>
              </a:rPr>
              <a:t>rwlock</a:t>
            </a:r>
            <a:r>
              <a:rPr lang="en-US" sz="1900" b="1" dirty="0" smtClean="0">
                <a:latin typeface="Courier New" pitchFamily="49" charset="0"/>
                <a:cs typeface="Courier New" pitchFamily="49" charset="0"/>
              </a:rPr>
              <a:t>);</a:t>
            </a:r>
          </a:p>
          <a:p>
            <a:pPr lvl="1"/>
            <a:r>
              <a:rPr lang="en-US" sz="1900" dirty="0" smtClean="0"/>
              <a:t>Unlock the lock (reading or writing) thread has obtained</a:t>
            </a:r>
            <a:endParaRPr lang="en-US" dirty="0" smtClean="0"/>
          </a:p>
          <a:p>
            <a:pPr lvl="1"/>
            <a:endParaRPr lang="en-US" dirty="0" smtClean="0"/>
          </a:p>
        </p:txBody>
      </p:sp>
    </p:spTree>
    <p:extLst>
      <p:ext uri="{BB962C8B-B14F-4D97-AF65-F5344CB8AC3E}">
        <p14:creationId xmlns:p14="http://schemas.microsoft.com/office/powerpoint/2010/main" val="330222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performance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7517933"/>
              </p:ext>
            </p:extLst>
          </p:nvPr>
        </p:nvGraphicFramePr>
        <p:xfrm>
          <a:off x="457200" y="1600200"/>
          <a:ext cx="8229600" cy="20218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endParaRPr lang="en-US" dirty="0"/>
                    </a:p>
                  </a:txBody>
                  <a:tcPr/>
                </a:tc>
                <a:tc>
                  <a:txBody>
                    <a:bodyPr/>
                    <a:lstStyle/>
                    <a:p>
                      <a:r>
                        <a:rPr lang="en-US" dirty="0" smtClean="0"/>
                        <a:t>1 thread</a:t>
                      </a:r>
                      <a:endParaRPr lang="en-US" dirty="0"/>
                    </a:p>
                  </a:txBody>
                  <a:tcPr/>
                </a:tc>
                <a:tc>
                  <a:txBody>
                    <a:bodyPr/>
                    <a:lstStyle/>
                    <a:p>
                      <a:r>
                        <a:rPr lang="en-US" dirty="0" smtClean="0"/>
                        <a:t>2 threads</a:t>
                      </a:r>
                      <a:endParaRPr lang="en-US" dirty="0"/>
                    </a:p>
                  </a:txBody>
                  <a:tcPr/>
                </a:tc>
                <a:tc>
                  <a:txBody>
                    <a:bodyPr/>
                    <a:lstStyle/>
                    <a:p>
                      <a:r>
                        <a:rPr lang="en-US" dirty="0" smtClean="0"/>
                        <a:t>4 threads </a:t>
                      </a:r>
                      <a:endParaRPr lang="en-US" dirty="0"/>
                    </a:p>
                  </a:txBody>
                  <a:tcPr/>
                </a:tc>
                <a:tc>
                  <a:txBody>
                    <a:bodyPr/>
                    <a:lstStyle/>
                    <a:p>
                      <a:r>
                        <a:rPr lang="en-US" dirty="0" smtClean="0"/>
                        <a:t>8 threads</a:t>
                      </a:r>
                      <a:endParaRPr lang="en-US" dirty="0"/>
                    </a:p>
                  </a:txBody>
                  <a:tcPr/>
                </a:tc>
              </a:tr>
              <a:tr h="370840">
                <a:tc>
                  <a:txBody>
                    <a:bodyPr/>
                    <a:lstStyle/>
                    <a:p>
                      <a:pPr algn="ctr"/>
                      <a:r>
                        <a:rPr lang="en-US" dirty="0" smtClean="0"/>
                        <a:t>Single</a:t>
                      </a:r>
                      <a:r>
                        <a:rPr lang="en-US" baseline="0" dirty="0" smtClean="0"/>
                        <a:t> </a:t>
                      </a:r>
                      <a:r>
                        <a:rPr lang="en-US" baseline="0" dirty="0" err="1" smtClean="0"/>
                        <a:t>mutex</a:t>
                      </a:r>
                      <a:endParaRPr lang="en-US" dirty="0"/>
                    </a:p>
                  </a:txBody>
                  <a:tcPr/>
                </a:tc>
                <a:tc>
                  <a:txBody>
                    <a:bodyPr/>
                    <a:lstStyle/>
                    <a:p>
                      <a:pPr algn="ctr"/>
                      <a:r>
                        <a:rPr lang="en-US" dirty="0" smtClean="0"/>
                        <a:t>0.211</a:t>
                      </a:r>
                      <a:endParaRPr lang="en-US" dirty="0"/>
                    </a:p>
                  </a:txBody>
                  <a:tcPr anchor="ctr"/>
                </a:tc>
                <a:tc>
                  <a:txBody>
                    <a:bodyPr/>
                    <a:lstStyle/>
                    <a:p>
                      <a:pPr algn="ctr"/>
                      <a:r>
                        <a:rPr lang="en-US" dirty="0" smtClean="0"/>
                        <a:t>0.450</a:t>
                      </a:r>
                    </a:p>
                  </a:txBody>
                  <a:tcPr anchor="ctr"/>
                </a:tc>
                <a:tc>
                  <a:txBody>
                    <a:bodyPr/>
                    <a:lstStyle/>
                    <a:p>
                      <a:pPr algn="ctr"/>
                      <a:r>
                        <a:rPr lang="en-US" dirty="0" smtClean="0"/>
                        <a:t>0.385</a:t>
                      </a:r>
                      <a:endParaRPr lang="en-US" dirty="0"/>
                    </a:p>
                  </a:txBody>
                  <a:tcPr anchor="ctr"/>
                </a:tc>
                <a:tc>
                  <a:txBody>
                    <a:bodyPr/>
                    <a:lstStyle/>
                    <a:p>
                      <a:pPr algn="ctr"/>
                      <a:r>
                        <a:rPr lang="en-US" dirty="0" smtClean="0"/>
                        <a:t>0.457</a:t>
                      </a:r>
                      <a:endParaRPr lang="en-US" dirty="0"/>
                    </a:p>
                  </a:txBody>
                  <a:tcPr anchor="ctr"/>
                </a:tc>
              </a:tr>
              <a:tr h="370840">
                <a:tc>
                  <a:txBody>
                    <a:bodyPr/>
                    <a:lstStyle/>
                    <a:p>
                      <a:pPr algn="ctr"/>
                      <a:r>
                        <a:rPr lang="en-US" smtClean="0"/>
                        <a:t>Mutex per element</a:t>
                      </a:r>
                      <a:endParaRPr lang="en-US" dirty="0"/>
                    </a:p>
                  </a:txBody>
                  <a:tcPr/>
                </a:tc>
                <a:tc>
                  <a:txBody>
                    <a:bodyPr/>
                    <a:lstStyle/>
                    <a:p>
                      <a:pPr algn="ctr"/>
                      <a:r>
                        <a:rPr lang="en-US" dirty="0" smtClean="0"/>
                        <a:t>1.680</a:t>
                      </a:r>
                      <a:endParaRPr lang="en-US" dirty="0"/>
                    </a:p>
                  </a:txBody>
                  <a:tcPr anchor="ctr"/>
                </a:tc>
                <a:tc>
                  <a:txBody>
                    <a:bodyPr/>
                    <a:lstStyle/>
                    <a:p>
                      <a:pPr algn="ctr"/>
                      <a:r>
                        <a:rPr lang="en-US" dirty="0" smtClean="0"/>
                        <a:t>5.700</a:t>
                      </a:r>
                      <a:endParaRPr lang="en-US" dirty="0"/>
                    </a:p>
                  </a:txBody>
                  <a:tcPr anchor="ctr"/>
                </a:tc>
                <a:tc>
                  <a:txBody>
                    <a:bodyPr/>
                    <a:lstStyle/>
                    <a:p>
                      <a:pPr algn="ctr"/>
                      <a:r>
                        <a:rPr lang="en-US" dirty="0" smtClean="0"/>
                        <a:t>3.450</a:t>
                      </a:r>
                      <a:endParaRPr lang="en-US" dirty="0"/>
                    </a:p>
                  </a:txBody>
                  <a:tcPr anchor="ctr"/>
                </a:tc>
                <a:tc>
                  <a:txBody>
                    <a:bodyPr/>
                    <a:lstStyle/>
                    <a:p>
                      <a:pPr algn="ctr"/>
                      <a:r>
                        <a:rPr lang="en-US" dirty="0" smtClean="0"/>
                        <a:t>2.700</a:t>
                      </a:r>
                      <a:endParaRPr lang="en-US" dirty="0"/>
                    </a:p>
                  </a:txBody>
                  <a:tcPr anchor="ctr"/>
                </a:tc>
              </a:tr>
              <a:tr h="370840">
                <a:tc>
                  <a:txBody>
                    <a:bodyPr/>
                    <a:lstStyle/>
                    <a:p>
                      <a:pPr algn="ctr"/>
                      <a:r>
                        <a:rPr lang="en-US" dirty="0" smtClean="0"/>
                        <a:t>Read-write</a:t>
                      </a:r>
                      <a:r>
                        <a:rPr lang="en-US" baseline="0" dirty="0" smtClean="0"/>
                        <a:t> locks</a:t>
                      </a:r>
                      <a:endParaRPr lang="en-US" dirty="0"/>
                    </a:p>
                  </a:txBody>
                  <a:tcPr/>
                </a:tc>
                <a:tc>
                  <a:txBody>
                    <a:bodyPr/>
                    <a:lstStyle/>
                    <a:p>
                      <a:pPr algn="ctr"/>
                      <a:r>
                        <a:rPr lang="en-US" dirty="0" smtClean="0"/>
                        <a:t>0.213</a:t>
                      </a:r>
                      <a:endParaRPr lang="en-US" dirty="0"/>
                    </a:p>
                  </a:txBody>
                  <a:tcPr anchor="ctr"/>
                </a:tc>
                <a:tc>
                  <a:txBody>
                    <a:bodyPr/>
                    <a:lstStyle/>
                    <a:p>
                      <a:pPr algn="ctr"/>
                      <a:r>
                        <a:rPr lang="en-US" dirty="0" smtClean="0"/>
                        <a:t>0.123</a:t>
                      </a:r>
                      <a:endParaRPr lang="en-US" dirty="0"/>
                    </a:p>
                  </a:txBody>
                  <a:tcPr anchor="ctr"/>
                </a:tc>
                <a:tc>
                  <a:txBody>
                    <a:bodyPr/>
                    <a:lstStyle/>
                    <a:p>
                      <a:pPr algn="ctr"/>
                      <a:r>
                        <a:rPr lang="en-US" dirty="0" smtClean="0"/>
                        <a:t>0.098</a:t>
                      </a:r>
                      <a:endParaRPr lang="en-US" dirty="0"/>
                    </a:p>
                  </a:txBody>
                  <a:tcPr anchor="ctr"/>
                </a:tc>
                <a:tc>
                  <a:txBody>
                    <a:bodyPr/>
                    <a:lstStyle/>
                    <a:p>
                      <a:pPr algn="ctr"/>
                      <a:r>
                        <a:rPr lang="en-US" dirty="0" smtClean="0"/>
                        <a:t>0.115</a:t>
                      </a:r>
                      <a:endParaRPr lang="en-US" dirty="0"/>
                    </a:p>
                  </a:txBody>
                  <a:tcPr anchor="ct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52422949"/>
              </p:ext>
            </p:extLst>
          </p:nvPr>
        </p:nvGraphicFramePr>
        <p:xfrm>
          <a:off x="462665" y="4325940"/>
          <a:ext cx="8229600" cy="20218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endParaRPr lang="en-US" dirty="0"/>
                    </a:p>
                  </a:txBody>
                  <a:tcPr/>
                </a:tc>
                <a:tc>
                  <a:txBody>
                    <a:bodyPr/>
                    <a:lstStyle/>
                    <a:p>
                      <a:r>
                        <a:rPr lang="en-US" dirty="0" smtClean="0"/>
                        <a:t>1 thread</a:t>
                      </a:r>
                      <a:endParaRPr lang="en-US" dirty="0"/>
                    </a:p>
                  </a:txBody>
                  <a:tcPr/>
                </a:tc>
                <a:tc>
                  <a:txBody>
                    <a:bodyPr/>
                    <a:lstStyle/>
                    <a:p>
                      <a:r>
                        <a:rPr lang="en-US" dirty="0" smtClean="0"/>
                        <a:t>2 threads</a:t>
                      </a:r>
                      <a:endParaRPr lang="en-US" dirty="0"/>
                    </a:p>
                  </a:txBody>
                  <a:tcPr/>
                </a:tc>
                <a:tc>
                  <a:txBody>
                    <a:bodyPr/>
                    <a:lstStyle/>
                    <a:p>
                      <a:r>
                        <a:rPr lang="en-US" dirty="0" smtClean="0"/>
                        <a:t>4 threads </a:t>
                      </a:r>
                      <a:endParaRPr lang="en-US" dirty="0"/>
                    </a:p>
                  </a:txBody>
                  <a:tcPr/>
                </a:tc>
                <a:tc>
                  <a:txBody>
                    <a:bodyPr/>
                    <a:lstStyle/>
                    <a:p>
                      <a:r>
                        <a:rPr lang="en-US" dirty="0" smtClean="0"/>
                        <a:t>8 threads</a:t>
                      </a:r>
                      <a:endParaRPr lang="en-US" dirty="0"/>
                    </a:p>
                  </a:txBody>
                  <a:tcPr/>
                </a:tc>
              </a:tr>
              <a:tr h="370840">
                <a:tc>
                  <a:txBody>
                    <a:bodyPr/>
                    <a:lstStyle/>
                    <a:p>
                      <a:pPr algn="ctr"/>
                      <a:r>
                        <a:rPr lang="en-US" dirty="0" smtClean="0"/>
                        <a:t>Single</a:t>
                      </a:r>
                      <a:r>
                        <a:rPr lang="en-US" baseline="0" dirty="0" smtClean="0"/>
                        <a:t> </a:t>
                      </a:r>
                      <a:r>
                        <a:rPr lang="en-US" baseline="0" dirty="0" err="1" smtClean="0"/>
                        <a:t>mutex</a:t>
                      </a:r>
                      <a:endParaRPr lang="en-US" dirty="0"/>
                    </a:p>
                  </a:txBody>
                  <a:tcPr/>
                </a:tc>
                <a:tc>
                  <a:txBody>
                    <a:bodyPr/>
                    <a:lstStyle/>
                    <a:p>
                      <a:pPr algn="ctr"/>
                      <a:r>
                        <a:rPr lang="en-US" dirty="0" smtClean="0"/>
                        <a:t>2.50</a:t>
                      </a:r>
                      <a:endParaRPr lang="en-US" dirty="0"/>
                    </a:p>
                  </a:txBody>
                  <a:tcPr anchor="ctr"/>
                </a:tc>
                <a:tc>
                  <a:txBody>
                    <a:bodyPr/>
                    <a:lstStyle/>
                    <a:p>
                      <a:pPr algn="ctr"/>
                      <a:r>
                        <a:rPr lang="en-US" dirty="0" smtClean="0"/>
                        <a:t>5.13</a:t>
                      </a:r>
                    </a:p>
                  </a:txBody>
                  <a:tcPr anchor="ctr"/>
                </a:tc>
                <a:tc>
                  <a:txBody>
                    <a:bodyPr/>
                    <a:lstStyle/>
                    <a:p>
                      <a:pPr algn="ctr"/>
                      <a:r>
                        <a:rPr lang="en-US" dirty="0" smtClean="0"/>
                        <a:t>5.04</a:t>
                      </a:r>
                      <a:endParaRPr lang="en-US" dirty="0"/>
                    </a:p>
                  </a:txBody>
                  <a:tcPr anchor="ctr"/>
                </a:tc>
                <a:tc>
                  <a:txBody>
                    <a:bodyPr/>
                    <a:lstStyle/>
                    <a:p>
                      <a:pPr algn="ctr"/>
                      <a:r>
                        <a:rPr lang="en-US" dirty="0" smtClean="0"/>
                        <a:t>5.11</a:t>
                      </a:r>
                      <a:endParaRPr lang="en-US" dirty="0"/>
                    </a:p>
                  </a:txBody>
                  <a:tcPr anchor="ctr"/>
                </a:tc>
              </a:tr>
              <a:tr h="370840">
                <a:tc>
                  <a:txBody>
                    <a:bodyPr/>
                    <a:lstStyle/>
                    <a:p>
                      <a:pPr algn="ctr"/>
                      <a:r>
                        <a:rPr lang="en-US" smtClean="0"/>
                        <a:t>Mutex per element</a:t>
                      </a:r>
                      <a:endParaRPr lang="en-US" dirty="0"/>
                    </a:p>
                  </a:txBody>
                  <a:tcPr/>
                </a:tc>
                <a:tc>
                  <a:txBody>
                    <a:bodyPr/>
                    <a:lstStyle/>
                    <a:p>
                      <a:pPr algn="ctr"/>
                      <a:r>
                        <a:rPr lang="en-US" dirty="0" smtClean="0"/>
                        <a:t>12.00</a:t>
                      </a:r>
                      <a:endParaRPr lang="en-US" dirty="0"/>
                    </a:p>
                  </a:txBody>
                  <a:tcPr anchor="ctr"/>
                </a:tc>
                <a:tc>
                  <a:txBody>
                    <a:bodyPr/>
                    <a:lstStyle/>
                    <a:p>
                      <a:pPr algn="ctr"/>
                      <a:r>
                        <a:rPr lang="en-US" dirty="0" smtClean="0"/>
                        <a:t>29.60</a:t>
                      </a:r>
                      <a:endParaRPr lang="en-US" dirty="0"/>
                    </a:p>
                  </a:txBody>
                  <a:tcPr anchor="ctr"/>
                </a:tc>
                <a:tc>
                  <a:txBody>
                    <a:bodyPr/>
                    <a:lstStyle/>
                    <a:p>
                      <a:pPr algn="ctr"/>
                      <a:r>
                        <a:rPr lang="en-US" dirty="0" smtClean="0"/>
                        <a:t>17.00</a:t>
                      </a:r>
                      <a:endParaRPr lang="en-US" dirty="0"/>
                    </a:p>
                  </a:txBody>
                  <a:tcPr anchor="ctr"/>
                </a:tc>
                <a:tc>
                  <a:txBody>
                    <a:bodyPr/>
                    <a:lstStyle/>
                    <a:p>
                      <a:pPr algn="ctr"/>
                      <a:r>
                        <a:rPr lang="en-US" dirty="0" smtClean="0"/>
                        <a:t>12.00</a:t>
                      </a:r>
                      <a:endParaRPr lang="en-US" dirty="0"/>
                    </a:p>
                  </a:txBody>
                  <a:tcPr anchor="ctr"/>
                </a:tc>
              </a:tr>
              <a:tr h="370840">
                <a:tc>
                  <a:txBody>
                    <a:bodyPr/>
                    <a:lstStyle/>
                    <a:p>
                      <a:pPr algn="ctr"/>
                      <a:r>
                        <a:rPr lang="en-US" dirty="0" smtClean="0"/>
                        <a:t>Read-write</a:t>
                      </a:r>
                      <a:r>
                        <a:rPr lang="en-US" baseline="0" dirty="0" smtClean="0"/>
                        <a:t> locks</a:t>
                      </a:r>
                      <a:endParaRPr lang="en-US" dirty="0"/>
                    </a:p>
                  </a:txBody>
                  <a:tcPr/>
                </a:tc>
                <a:tc>
                  <a:txBody>
                    <a:bodyPr/>
                    <a:lstStyle/>
                    <a:p>
                      <a:pPr algn="ctr"/>
                      <a:r>
                        <a:rPr lang="en-US" dirty="0" smtClean="0"/>
                        <a:t>2.48</a:t>
                      </a:r>
                      <a:endParaRPr lang="en-US" dirty="0"/>
                    </a:p>
                  </a:txBody>
                  <a:tcPr anchor="ctr"/>
                </a:tc>
                <a:tc>
                  <a:txBody>
                    <a:bodyPr/>
                    <a:lstStyle/>
                    <a:p>
                      <a:pPr algn="ctr"/>
                      <a:r>
                        <a:rPr lang="en-US" dirty="0" smtClean="0"/>
                        <a:t>4.97</a:t>
                      </a:r>
                      <a:endParaRPr lang="en-US" dirty="0"/>
                    </a:p>
                  </a:txBody>
                  <a:tcPr anchor="ctr"/>
                </a:tc>
                <a:tc>
                  <a:txBody>
                    <a:bodyPr/>
                    <a:lstStyle/>
                    <a:p>
                      <a:pPr algn="ctr"/>
                      <a:r>
                        <a:rPr lang="en-US" dirty="0" smtClean="0"/>
                        <a:t>4.69</a:t>
                      </a:r>
                      <a:endParaRPr lang="en-US" dirty="0"/>
                    </a:p>
                  </a:txBody>
                  <a:tcPr anchor="ctr"/>
                </a:tc>
                <a:tc>
                  <a:txBody>
                    <a:bodyPr/>
                    <a:lstStyle/>
                    <a:p>
                      <a:pPr algn="ctr"/>
                      <a:r>
                        <a:rPr lang="en-US" dirty="0" smtClean="0"/>
                        <a:t>4.71</a:t>
                      </a:r>
                      <a:endParaRPr lang="en-US" dirty="0"/>
                    </a:p>
                  </a:txBody>
                  <a:tcPr anchor="ctr"/>
                </a:tc>
              </a:tr>
            </a:tbl>
          </a:graphicData>
        </a:graphic>
      </p:graphicFrame>
      <p:sp>
        <p:nvSpPr>
          <p:cNvPr id="6" name="TextBox 5"/>
          <p:cNvSpPr txBox="1"/>
          <p:nvPr/>
        </p:nvSpPr>
        <p:spPr>
          <a:xfrm>
            <a:off x="78615" y="1116268"/>
            <a:ext cx="8991949" cy="430887"/>
          </a:xfrm>
          <a:prstGeom prst="rect">
            <a:avLst/>
          </a:prstGeom>
          <a:noFill/>
        </p:spPr>
        <p:txBody>
          <a:bodyPr wrap="none" rtlCol="0">
            <a:spAutoFit/>
          </a:bodyPr>
          <a:lstStyle/>
          <a:p>
            <a:r>
              <a:rPr lang="en-US" sz="2200" dirty="0" smtClean="0"/>
              <a:t>1000 initial keys; 100000 ops; 99.9% member(); 0.05% insert(); 0.05% delete()</a:t>
            </a:r>
          </a:p>
        </p:txBody>
      </p:sp>
      <p:sp>
        <p:nvSpPr>
          <p:cNvPr id="7" name="TextBox 6"/>
          <p:cNvSpPr txBox="1"/>
          <p:nvPr/>
        </p:nvSpPr>
        <p:spPr>
          <a:xfrm>
            <a:off x="232235" y="3895053"/>
            <a:ext cx="8419100" cy="430887"/>
          </a:xfrm>
          <a:prstGeom prst="rect">
            <a:avLst/>
          </a:prstGeom>
          <a:noFill/>
        </p:spPr>
        <p:txBody>
          <a:bodyPr wrap="none" rtlCol="0">
            <a:spAutoFit/>
          </a:bodyPr>
          <a:lstStyle/>
          <a:p>
            <a:r>
              <a:rPr lang="en-US" sz="2200" dirty="0" smtClean="0"/>
              <a:t>1000 initial keys; 100000 ops; 80% member(); 10% insert(); 10% delete()</a:t>
            </a:r>
          </a:p>
        </p:txBody>
      </p:sp>
      <p:sp>
        <p:nvSpPr>
          <p:cNvPr id="8" name="TextBox 7"/>
          <p:cNvSpPr txBox="1"/>
          <p:nvPr/>
        </p:nvSpPr>
        <p:spPr>
          <a:xfrm>
            <a:off x="5685745" y="6515373"/>
            <a:ext cx="3454087" cy="338554"/>
          </a:xfrm>
          <a:prstGeom prst="rect">
            <a:avLst/>
          </a:prstGeom>
          <a:noFill/>
        </p:spPr>
        <p:txBody>
          <a:bodyPr wrap="none" rtlCol="0">
            <a:spAutoFit/>
          </a:bodyPr>
          <a:lstStyle/>
          <a:p>
            <a:r>
              <a:rPr lang="en-US" sz="1600" dirty="0" smtClean="0">
                <a:solidFill>
                  <a:schemeClr val="bg1">
                    <a:lumMod val="65000"/>
                  </a:schemeClr>
                </a:solidFill>
              </a:rPr>
              <a:t>Case study reproduced from P. Pacheco</a:t>
            </a:r>
            <a:endParaRPr lang="en-US" sz="1600" dirty="0">
              <a:solidFill>
                <a:schemeClr val="bg1">
                  <a:lumMod val="65000"/>
                </a:schemeClr>
              </a:solidFill>
            </a:endParaRPr>
          </a:p>
        </p:txBody>
      </p:sp>
    </p:spTree>
    <p:extLst>
      <p:ext uri="{BB962C8B-B14F-4D97-AF65-F5344CB8AC3E}">
        <p14:creationId xmlns:p14="http://schemas.microsoft.com/office/powerpoint/2010/main" val="2652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effects</a:t>
            </a:r>
            <a:endParaRPr lang="en-US" dirty="0"/>
          </a:p>
        </p:txBody>
      </p:sp>
      <p:sp>
        <p:nvSpPr>
          <p:cNvPr id="3" name="Content Placeholder 2"/>
          <p:cNvSpPr>
            <a:spLocks noGrp="1"/>
          </p:cNvSpPr>
          <p:nvPr>
            <p:ph idx="1"/>
          </p:nvPr>
        </p:nvSpPr>
        <p:spPr>
          <a:xfrm>
            <a:off x="424260" y="1316724"/>
            <a:ext cx="8492970" cy="5415105"/>
          </a:xfrm>
        </p:spPr>
        <p:txBody>
          <a:bodyPr>
            <a:normAutofit lnSpcReduction="10000"/>
          </a:bodyPr>
          <a:lstStyle/>
          <a:p>
            <a:r>
              <a:rPr lang="en-US" sz="2200" b="1" dirty="0" smtClean="0">
                <a:solidFill>
                  <a:srgbClr val="FF0000"/>
                </a:solidFill>
              </a:rPr>
              <a:t>Shared caches</a:t>
            </a:r>
            <a:r>
              <a:rPr lang="en-US" sz="2200" dirty="0" smtClean="0"/>
              <a:t> (caches shared by different cores, e.g. L3 cache)</a:t>
            </a:r>
          </a:p>
          <a:p>
            <a:pPr lvl="1"/>
            <a:r>
              <a:rPr lang="en-US" dirty="0" smtClean="0"/>
              <a:t>A certain thread can pull data into the cache that is to be used later by another thread (</a:t>
            </a:r>
            <a:r>
              <a:rPr lang="en-US" b="1" dirty="0" smtClean="0">
                <a:solidFill>
                  <a:srgbClr val="002060"/>
                </a:solidFill>
              </a:rPr>
              <a:t>positive cache interference</a:t>
            </a:r>
            <a:r>
              <a:rPr lang="en-US" dirty="0" smtClean="0"/>
              <a:t>)</a:t>
            </a:r>
          </a:p>
          <a:p>
            <a:pPr lvl="1"/>
            <a:r>
              <a:rPr lang="en-US" dirty="0" smtClean="0"/>
              <a:t>A certain thread can cause the eviction of another thread’s data (</a:t>
            </a:r>
            <a:r>
              <a:rPr lang="en-US" b="1" dirty="0" smtClean="0">
                <a:solidFill>
                  <a:srgbClr val="002060"/>
                </a:solidFill>
              </a:rPr>
              <a:t>negative cache interference</a:t>
            </a:r>
            <a:r>
              <a:rPr lang="en-US" dirty="0" smtClean="0"/>
              <a:t>).</a:t>
            </a:r>
            <a:endParaRPr lang="en-US" dirty="0"/>
          </a:p>
          <a:p>
            <a:r>
              <a:rPr lang="en-US" sz="2200" b="1" dirty="0" smtClean="0">
                <a:solidFill>
                  <a:srgbClr val="FF0000"/>
                </a:solidFill>
              </a:rPr>
              <a:t>Private caches</a:t>
            </a:r>
            <a:r>
              <a:rPr lang="en-US" sz="2200" dirty="0" smtClean="0"/>
              <a:t> (cache that is not shared between cores)</a:t>
            </a:r>
          </a:p>
          <a:p>
            <a:pPr lvl="1"/>
            <a:r>
              <a:rPr lang="en-US" dirty="0" smtClean="0"/>
              <a:t>Can contain data also present in other private caches</a:t>
            </a:r>
          </a:p>
          <a:p>
            <a:pPr lvl="1"/>
            <a:r>
              <a:rPr lang="en-US" b="1" dirty="0" smtClean="0">
                <a:solidFill>
                  <a:srgbClr val="002060"/>
                </a:solidFill>
              </a:rPr>
              <a:t>Cache coherence protocols</a:t>
            </a:r>
            <a:r>
              <a:rPr lang="en-US" dirty="0" smtClean="0"/>
              <a:t> keep data consistent (e.g. MESI)</a:t>
            </a:r>
          </a:p>
          <a:p>
            <a:pPr lvl="1"/>
            <a:r>
              <a:rPr lang="en-US" dirty="0" smtClean="0"/>
              <a:t>Different cores writing to </a:t>
            </a:r>
            <a:r>
              <a:rPr lang="en-US" i="1" dirty="0" smtClean="0"/>
              <a:t>different</a:t>
            </a:r>
            <a:r>
              <a:rPr lang="en-US" dirty="0" smtClean="0"/>
              <a:t> positions in the </a:t>
            </a:r>
            <a:r>
              <a:rPr lang="en-US" i="1" dirty="0" smtClean="0"/>
              <a:t>same</a:t>
            </a:r>
            <a:r>
              <a:rPr lang="en-US" dirty="0" smtClean="0"/>
              <a:t> cache line</a:t>
            </a:r>
            <a:r>
              <a:rPr lang="en-US" i="1" dirty="0" smtClean="0"/>
              <a:t> </a:t>
            </a:r>
            <a:r>
              <a:rPr lang="en-US" dirty="0" smtClean="0"/>
              <a:t>will trigger successive cache coherence maintenance (= </a:t>
            </a:r>
            <a:r>
              <a:rPr lang="en-US" b="1" dirty="0" smtClean="0">
                <a:solidFill>
                  <a:srgbClr val="002060"/>
                </a:solidFill>
              </a:rPr>
              <a:t>false sharing of cache</a:t>
            </a:r>
            <a:r>
              <a:rPr lang="en-US" dirty="0" smtClean="0"/>
              <a:t>).  This limits performance.</a:t>
            </a:r>
          </a:p>
          <a:p>
            <a:r>
              <a:rPr lang="en-US" dirty="0" smtClean="0"/>
              <a:t>Scheduling a thread on a different core (</a:t>
            </a:r>
            <a:r>
              <a:rPr lang="en-US" b="1" dirty="0" smtClean="0">
                <a:solidFill>
                  <a:srgbClr val="FF0000"/>
                </a:solidFill>
              </a:rPr>
              <a:t>context switch</a:t>
            </a:r>
            <a:r>
              <a:rPr lang="en-US" dirty="0" smtClean="0"/>
              <a:t>)</a:t>
            </a:r>
          </a:p>
          <a:p>
            <a:pPr lvl="1"/>
            <a:r>
              <a:rPr lang="en-US" dirty="0" smtClean="0"/>
              <a:t>Will lead to a high number of initial </a:t>
            </a:r>
            <a:r>
              <a:rPr lang="en-US" b="1" dirty="0" smtClean="0">
                <a:solidFill>
                  <a:srgbClr val="002060"/>
                </a:solidFill>
              </a:rPr>
              <a:t>cache misses</a:t>
            </a:r>
          </a:p>
          <a:p>
            <a:pPr lvl="1"/>
            <a:r>
              <a:rPr lang="en-US" dirty="0" smtClean="0"/>
              <a:t>OS has support to </a:t>
            </a:r>
            <a:r>
              <a:rPr lang="en-US" b="1" dirty="0" smtClean="0">
                <a:solidFill>
                  <a:srgbClr val="002060"/>
                </a:solidFill>
              </a:rPr>
              <a:t>pin</a:t>
            </a:r>
            <a:r>
              <a:rPr lang="en-US" dirty="0" smtClean="0"/>
              <a:t> a thread to a CPU core</a:t>
            </a:r>
            <a:endParaRPr lang="en-US" dirty="0"/>
          </a:p>
        </p:txBody>
      </p:sp>
    </p:spTree>
    <p:extLst>
      <p:ext uri="{BB962C8B-B14F-4D97-AF65-F5344CB8AC3E}">
        <p14:creationId xmlns:p14="http://schemas.microsoft.com/office/powerpoint/2010/main" val="405577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outline</a:t>
            </a:r>
            <a:endParaRPr lang="en-US" dirty="0"/>
          </a:p>
        </p:txBody>
      </p:sp>
      <p:sp>
        <p:nvSpPr>
          <p:cNvPr id="3" name="Content Placeholder 2"/>
          <p:cNvSpPr>
            <a:spLocks noGrp="1"/>
          </p:cNvSpPr>
          <p:nvPr>
            <p:ph idx="1"/>
          </p:nvPr>
        </p:nvSpPr>
        <p:spPr>
          <a:xfrm>
            <a:off x="566950" y="1431940"/>
            <a:ext cx="8229600" cy="5261485"/>
          </a:xfrm>
        </p:spPr>
        <p:txBody>
          <a:bodyPr>
            <a:normAutofit/>
          </a:bodyPr>
          <a:lstStyle/>
          <a:p>
            <a:r>
              <a:rPr lang="en-US" sz="2200" dirty="0" smtClean="0">
                <a:solidFill>
                  <a:schemeClr val="bg1">
                    <a:lumMod val="65000"/>
                  </a:schemeClr>
                </a:solidFill>
              </a:rPr>
              <a:t>Shared-memory architecture: hardware considerations</a:t>
            </a:r>
          </a:p>
          <a:p>
            <a:r>
              <a:rPr lang="en-US" sz="2200" dirty="0" smtClean="0">
                <a:solidFill>
                  <a:schemeClr val="bg1">
                    <a:lumMod val="65000"/>
                  </a:schemeClr>
                </a:solidFill>
              </a:rPr>
              <a:t>Shared-memory programming</a:t>
            </a:r>
          </a:p>
          <a:p>
            <a:pPr lvl="1"/>
            <a:r>
              <a:rPr lang="en-US" dirty="0" smtClean="0">
                <a:solidFill>
                  <a:schemeClr val="bg1">
                    <a:lumMod val="65000"/>
                  </a:schemeClr>
                </a:solidFill>
              </a:rPr>
              <a:t>Thread model</a:t>
            </a:r>
            <a:endParaRPr lang="en-US" dirty="0">
              <a:solidFill>
                <a:schemeClr val="bg1">
                  <a:lumMod val="65000"/>
                </a:schemeClr>
              </a:solidFill>
            </a:endParaRPr>
          </a:p>
          <a:p>
            <a:pPr lvl="1"/>
            <a:r>
              <a:rPr lang="en-US" dirty="0" smtClean="0">
                <a:solidFill>
                  <a:schemeClr val="bg1">
                    <a:lumMod val="65000"/>
                  </a:schemeClr>
                </a:solidFill>
              </a:rPr>
              <a:t>Programming model: </a:t>
            </a:r>
            <a:r>
              <a:rPr lang="en-US" dirty="0" err="1" smtClean="0">
                <a:solidFill>
                  <a:schemeClr val="bg1">
                    <a:lumMod val="65000"/>
                  </a:schemeClr>
                </a:solidFill>
              </a:rPr>
              <a:t>Pthreads</a:t>
            </a:r>
            <a:endParaRPr lang="en-US" dirty="0" smtClean="0">
              <a:solidFill>
                <a:schemeClr val="bg1">
                  <a:lumMod val="65000"/>
                </a:schemeClr>
              </a:solidFill>
            </a:endParaRPr>
          </a:p>
          <a:p>
            <a:pPr lvl="2"/>
            <a:r>
              <a:rPr lang="en-US" sz="2200" dirty="0" smtClean="0">
                <a:solidFill>
                  <a:schemeClr val="bg1">
                    <a:lumMod val="65000"/>
                  </a:schemeClr>
                </a:solidFill>
              </a:rPr>
              <a:t>Thread creation and joining</a:t>
            </a:r>
          </a:p>
          <a:p>
            <a:pPr lvl="2"/>
            <a:r>
              <a:rPr lang="en-US" sz="2200" dirty="0" smtClean="0">
                <a:solidFill>
                  <a:schemeClr val="bg1">
                    <a:lumMod val="65000"/>
                  </a:schemeClr>
                </a:solidFill>
              </a:rPr>
              <a:t>Mutual exclusion</a:t>
            </a:r>
          </a:p>
          <a:p>
            <a:pPr lvl="2"/>
            <a:r>
              <a:rPr lang="en-US" sz="2200" dirty="0" smtClean="0">
                <a:solidFill>
                  <a:schemeClr val="bg1">
                    <a:lumMod val="65000"/>
                  </a:schemeClr>
                </a:solidFill>
              </a:rPr>
              <a:t>Semaphores (non </a:t>
            </a:r>
            <a:r>
              <a:rPr lang="en-US" sz="2200" dirty="0" err="1" smtClean="0">
                <a:solidFill>
                  <a:schemeClr val="bg1">
                    <a:lumMod val="65000"/>
                  </a:schemeClr>
                </a:solidFill>
              </a:rPr>
              <a:t>Pthreads</a:t>
            </a:r>
            <a:r>
              <a:rPr lang="en-US" sz="2200" dirty="0" smtClean="0">
                <a:solidFill>
                  <a:schemeClr val="bg1">
                    <a:lumMod val="65000"/>
                  </a:schemeClr>
                </a:solidFill>
              </a:rPr>
              <a:t>)</a:t>
            </a:r>
          </a:p>
          <a:p>
            <a:pPr lvl="2"/>
            <a:r>
              <a:rPr lang="en-US" sz="2200" dirty="0" smtClean="0">
                <a:solidFill>
                  <a:schemeClr val="bg1">
                    <a:lumMod val="65000"/>
                  </a:schemeClr>
                </a:solidFill>
              </a:rPr>
              <a:t>Condition variables</a:t>
            </a:r>
          </a:p>
          <a:p>
            <a:pPr lvl="2"/>
            <a:r>
              <a:rPr lang="en-US" sz="2200" dirty="0" smtClean="0">
                <a:solidFill>
                  <a:schemeClr val="bg1">
                    <a:lumMod val="65000"/>
                  </a:schemeClr>
                </a:solidFill>
              </a:rPr>
              <a:t>Read-write locks</a:t>
            </a:r>
          </a:p>
          <a:p>
            <a:pPr lvl="2"/>
            <a:r>
              <a:rPr lang="en-US" sz="2200" dirty="0" smtClean="0">
                <a:solidFill>
                  <a:schemeClr val="bg1">
                    <a:lumMod val="65000"/>
                  </a:schemeClr>
                </a:solidFill>
              </a:rPr>
              <a:t>False sharing of cache</a:t>
            </a:r>
          </a:p>
          <a:p>
            <a:pPr lvl="1"/>
            <a:r>
              <a:rPr lang="en-US" dirty="0" smtClean="0"/>
              <a:t>Programming model: </a:t>
            </a:r>
            <a:r>
              <a:rPr lang="en-US" dirty="0" err="1" smtClean="0"/>
              <a:t>OpenMP</a:t>
            </a:r>
            <a:endParaRPr lang="en-US" dirty="0" smtClean="0"/>
          </a:p>
          <a:p>
            <a:pPr lvl="2"/>
            <a:r>
              <a:rPr lang="en-US" sz="2200" dirty="0" smtClean="0"/>
              <a:t>Examples</a:t>
            </a:r>
            <a:endParaRPr lang="en-US" dirty="0" smtClean="0"/>
          </a:p>
          <a:p>
            <a:pPr lvl="1"/>
            <a:endParaRPr lang="en-US" dirty="0"/>
          </a:p>
        </p:txBody>
      </p:sp>
    </p:spTree>
    <p:extLst>
      <p:ext uri="{BB962C8B-B14F-4D97-AF65-F5344CB8AC3E}">
        <p14:creationId xmlns:p14="http://schemas.microsoft.com/office/powerpoint/2010/main" val="7139211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 </a:t>
            </a:r>
            <a:r>
              <a:rPr lang="en-US" dirty="0" err="1" smtClean="0"/>
              <a:t>OpenMP</a:t>
            </a:r>
            <a:endParaRPr lang="en-US" dirty="0"/>
          </a:p>
        </p:txBody>
      </p:sp>
      <p:sp>
        <p:nvSpPr>
          <p:cNvPr id="3" name="Content Placeholder 2"/>
          <p:cNvSpPr>
            <a:spLocks noGrp="1"/>
          </p:cNvSpPr>
          <p:nvPr>
            <p:ph idx="1"/>
          </p:nvPr>
        </p:nvSpPr>
        <p:spPr>
          <a:xfrm>
            <a:off x="347450" y="1600200"/>
            <a:ext cx="8492970" cy="4525963"/>
          </a:xfrm>
        </p:spPr>
        <p:txBody>
          <a:bodyPr>
            <a:normAutofit/>
          </a:bodyPr>
          <a:lstStyle/>
          <a:p>
            <a:r>
              <a:rPr lang="en-US" b="1" dirty="0" err="1" smtClean="0">
                <a:solidFill>
                  <a:srgbClr val="FF0000"/>
                </a:solidFill>
              </a:rPr>
              <a:t>Pthreads</a:t>
            </a:r>
            <a:endParaRPr lang="en-US" b="1" dirty="0" smtClean="0">
              <a:solidFill>
                <a:srgbClr val="FF0000"/>
              </a:solidFill>
            </a:endParaRPr>
          </a:p>
          <a:p>
            <a:pPr lvl="1"/>
            <a:r>
              <a:rPr lang="en-US" b="1" dirty="0" smtClean="0">
                <a:solidFill>
                  <a:srgbClr val="002060"/>
                </a:solidFill>
              </a:rPr>
              <a:t>Low-level</a:t>
            </a:r>
            <a:r>
              <a:rPr lang="en-US" dirty="0" smtClean="0"/>
              <a:t> specification of thread-level parallelism</a:t>
            </a:r>
          </a:p>
          <a:p>
            <a:pPr lvl="1"/>
            <a:r>
              <a:rPr lang="en-US" b="1" dirty="0" smtClean="0">
                <a:solidFill>
                  <a:srgbClr val="002060"/>
                </a:solidFill>
              </a:rPr>
              <a:t>Library</a:t>
            </a:r>
            <a:r>
              <a:rPr lang="en-US" dirty="0" smtClean="0"/>
              <a:t> of functions that can be linked to a C/C++ program</a:t>
            </a:r>
          </a:p>
          <a:p>
            <a:r>
              <a:rPr lang="en-US" b="1" dirty="0" err="1" smtClean="0">
                <a:solidFill>
                  <a:srgbClr val="FF0000"/>
                </a:solidFill>
              </a:rPr>
              <a:t>OpenMP</a:t>
            </a:r>
            <a:endParaRPr lang="en-US" b="1" dirty="0" smtClean="0">
              <a:solidFill>
                <a:srgbClr val="FF0000"/>
              </a:solidFill>
            </a:endParaRPr>
          </a:p>
          <a:p>
            <a:pPr lvl="1"/>
            <a:r>
              <a:rPr lang="en-US" dirty="0" smtClean="0"/>
              <a:t>Higher-level constructs (</a:t>
            </a:r>
            <a:r>
              <a:rPr lang="en-US" b="1" dirty="0" smtClean="0">
                <a:solidFill>
                  <a:srgbClr val="002060"/>
                </a:solidFill>
              </a:rPr>
              <a:t>pragma directives</a:t>
            </a:r>
            <a:r>
              <a:rPr lang="en-US" dirty="0" smtClean="0"/>
              <a:t>)</a:t>
            </a:r>
          </a:p>
          <a:p>
            <a:pPr lvl="1"/>
            <a:r>
              <a:rPr lang="en-US" dirty="0" smtClean="0"/>
              <a:t>Instruct compiler to </a:t>
            </a:r>
            <a:r>
              <a:rPr lang="en-US" b="1" dirty="0" smtClean="0">
                <a:solidFill>
                  <a:srgbClr val="002060"/>
                </a:solidFill>
              </a:rPr>
              <a:t>automatically</a:t>
            </a:r>
            <a:r>
              <a:rPr lang="en-US" dirty="0" smtClean="0"/>
              <a:t> parallelize certain code regions</a:t>
            </a:r>
          </a:p>
          <a:p>
            <a:pPr lvl="1"/>
            <a:r>
              <a:rPr lang="en-US" dirty="0" smtClean="0"/>
              <a:t>Uses the fork-join model</a:t>
            </a:r>
          </a:p>
          <a:p>
            <a:pPr lvl="1"/>
            <a:r>
              <a:rPr lang="en-US" dirty="0" smtClean="0"/>
              <a:t>Basically exists because </a:t>
            </a:r>
            <a:r>
              <a:rPr lang="en-US" dirty="0" err="1" smtClean="0"/>
              <a:t>Pthreads</a:t>
            </a:r>
            <a:r>
              <a:rPr lang="en-US" dirty="0" smtClean="0"/>
              <a:t> is considered </a:t>
            </a:r>
            <a:r>
              <a:rPr lang="en-US" i="1" dirty="0" smtClean="0"/>
              <a:t>too difficult</a:t>
            </a:r>
          </a:p>
          <a:p>
            <a:pPr lvl="1"/>
            <a:r>
              <a:rPr lang="en-US" dirty="0" smtClean="0"/>
              <a:t>Allows for the incremental parallelization of an existing sequential programs</a:t>
            </a:r>
          </a:p>
          <a:p>
            <a:r>
              <a:rPr lang="en-US" b="1" dirty="0" smtClean="0">
                <a:solidFill>
                  <a:srgbClr val="002060"/>
                </a:solidFill>
              </a:rPr>
              <a:t>Alternatives</a:t>
            </a:r>
            <a:r>
              <a:rPr lang="en-US" dirty="0" smtClean="0"/>
              <a:t>: </a:t>
            </a:r>
            <a:r>
              <a:rPr lang="en-US" dirty="0" err="1" smtClean="0"/>
              <a:t>Cilk</a:t>
            </a:r>
            <a:r>
              <a:rPr lang="en-US" dirty="0" smtClean="0"/>
              <a:t>, Intel’s TBB (threaded building blocks), UPC</a:t>
            </a:r>
            <a:endParaRPr lang="en-US" dirty="0"/>
          </a:p>
        </p:txBody>
      </p:sp>
    </p:spTree>
    <p:extLst>
      <p:ext uri="{BB962C8B-B14F-4D97-AF65-F5344CB8AC3E}">
        <p14:creationId xmlns:p14="http://schemas.microsoft.com/office/powerpoint/2010/main" val="202481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 model</a:t>
            </a:r>
            <a:endParaRPr lang="en-US" dirty="0"/>
          </a:p>
        </p:txBody>
      </p:sp>
      <p:cxnSp>
        <p:nvCxnSpPr>
          <p:cNvPr id="5" name="Straight Arrow Connector 4"/>
          <p:cNvCxnSpPr/>
          <p:nvPr/>
        </p:nvCxnSpPr>
        <p:spPr>
          <a:xfrm>
            <a:off x="3619942" y="1020057"/>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619942" y="2056992"/>
            <a:ext cx="192025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19942" y="2203634"/>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03992" y="2210612"/>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88042" y="2210612"/>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72092" y="2210612"/>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56142" y="2210612"/>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40192" y="2210612"/>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19942" y="3241186"/>
            <a:ext cx="192025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19942" y="3362762"/>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003992" y="3362762"/>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388042" y="3362762"/>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72092" y="3366242"/>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56142" y="3366241"/>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40192" y="3355766"/>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13732" y="4424146"/>
            <a:ext cx="192025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13732" y="4570171"/>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97782" y="4559696"/>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381832" y="4559695"/>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65882" y="4549220"/>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49932" y="4549219"/>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533982" y="4538744"/>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13732" y="5607106"/>
            <a:ext cx="1920250" cy="0"/>
          </a:xfrm>
          <a:prstGeom prst="line">
            <a:avLst/>
          </a:prstGeom>
          <a:ln w="1905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13732" y="5760726"/>
            <a:ext cx="0" cy="96012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97782" y="5750251"/>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81832" y="5750250"/>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765882" y="5739775"/>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49932" y="5739774"/>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533982" y="5729299"/>
            <a:ext cx="0" cy="960125"/>
          </a:xfrm>
          <a:prstGeom prst="straightConnector1">
            <a:avLst/>
          </a:prstGeom>
          <a:ln w="254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5924242" y="2203634"/>
            <a:ext cx="230430" cy="1037552"/>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6294469" y="2364232"/>
            <a:ext cx="1058495" cy="769441"/>
          </a:xfrm>
          <a:prstGeom prst="rect">
            <a:avLst/>
          </a:prstGeom>
          <a:noFill/>
        </p:spPr>
        <p:txBody>
          <a:bodyPr wrap="none" rtlCol="0">
            <a:spAutoFit/>
          </a:bodyPr>
          <a:lstStyle/>
          <a:p>
            <a:pPr algn="ctr"/>
            <a:r>
              <a:rPr lang="en-US" sz="2200" b="1" dirty="0" smtClean="0">
                <a:solidFill>
                  <a:srgbClr val="002060"/>
                </a:solidFill>
              </a:rPr>
              <a:t>parallel</a:t>
            </a:r>
          </a:p>
          <a:p>
            <a:pPr algn="ctr"/>
            <a:r>
              <a:rPr lang="en-US" sz="2200" b="1" dirty="0" smtClean="0">
                <a:solidFill>
                  <a:srgbClr val="002060"/>
                </a:solidFill>
              </a:rPr>
              <a:t>region</a:t>
            </a:r>
            <a:endParaRPr lang="en-US" sz="2200" b="1" dirty="0">
              <a:solidFill>
                <a:srgbClr val="002060"/>
              </a:solidFill>
            </a:endParaRPr>
          </a:p>
        </p:txBody>
      </p:sp>
      <p:sp>
        <p:nvSpPr>
          <p:cNvPr id="40" name="TextBox 39"/>
          <p:cNvSpPr txBox="1"/>
          <p:nvPr/>
        </p:nvSpPr>
        <p:spPr>
          <a:xfrm>
            <a:off x="6366958" y="3446945"/>
            <a:ext cx="913520" cy="769441"/>
          </a:xfrm>
          <a:prstGeom prst="rect">
            <a:avLst/>
          </a:prstGeom>
          <a:noFill/>
        </p:spPr>
        <p:txBody>
          <a:bodyPr wrap="none" rtlCol="0">
            <a:spAutoFit/>
          </a:bodyPr>
          <a:lstStyle/>
          <a:p>
            <a:pPr algn="ctr"/>
            <a:r>
              <a:rPr lang="en-US" sz="2200" dirty="0" smtClean="0"/>
              <a:t>serial</a:t>
            </a:r>
          </a:p>
          <a:p>
            <a:pPr algn="ctr"/>
            <a:r>
              <a:rPr lang="en-US" sz="2200" dirty="0" smtClean="0"/>
              <a:t>region</a:t>
            </a:r>
            <a:endParaRPr lang="en-US" sz="2200" dirty="0"/>
          </a:p>
        </p:txBody>
      </p:sp>
      <p:sp>
        <p:nvSpPr>
          <p:cNvPr id="41" name="TextBox 40"/>
          <p:cNvSpPr txBox="1"/>
          <p:nvPr/>
        </p:nvSpPr>
        <p:spPr>
          <a:xfrm>
            <a:off x="6294469" y="4629922"/>
            <a:ext cx="1058495" cy="769441"/>
          </a:xfrm>
          <a:prstGeom prst="rect">
            <a:avLst/>
          </a:prstGeom>
          <a:noFill/>
        </p:spPr>
        <p:txBody>
          <a:bodyPr wrap="none" rtlCol="0">
            <a:spAutoFit/>
          </a:bodyPr>
          <a:lstStyle/>
          <a:p>
            <a:pPr algn="ctr"/>
            <a:r>
              <a:rPr lang="en-US" sz="2200" b="1" dirty="0" smtClean="0">
                <a:solidFill>
                  <a:srgbClr val="002060"/>
                </a:solidFill>
              </a:rPr>
              <a:t>parallel</a:t>
            </a:r>
          </a:p>
          <a:p>
            <a:pPr algn="ctr"/>
            <a:r>
              <a:rPr lang="en-US" sz="2200" b="1" dirty="0" smtClean="0">
                <a:solidFill>
                  <a:srgbClr val="002060"/>
                </a:solidFill>
              </a:rPr>
              <a:t>region</a:t>
            </a:r>
            <a:endParaRPr lang="en-US" sz="2200" b="1" dirty="0">
              <a:solidFill>
                <a:srgbClr val="002060"/>
              </a:solidFill>
            </a:endParaRPr>
          </a:p>
        </p:txBody>
      </p:sp>
      <p:sp>
        <p:nvSpPr>
          <p:cNvPr id="42" name="TextBox 41"/>
          <p:cNvSpPr txBox="1"/>
          <p:nvPr/>
        </p:nvSpPr>
        <p:spPr>
          <a:xfrm>
            <a:off x="6366958" y="5810002"/>
            <a:ext cx="913520" cy="769441"/>
          </a:xfrm>
          <a:prstGeom prst="rect">
            <a:avLst/>
          </a:prstGeom>
          <a:noFill/>
        </p:spPr>
        <p:txBody>
          <a:bodyPr wrap="none" rtlCol="0">
            <a:spAutoFit/>
          </a:bodyPr>
          <a:lstStyle/>
          <a:p>
            <a:pPr algn="ctr"/>
            <a:r>
              <a:rPr lang="en-US" sz="2200" dirty="0" smtClean="0"/>
              <a:t>serial</a:t>
            </a:r>
          </a:p>
          <a:p>
            <a:pPr algn="ctr"/>
            <a:r>
              <a:rPr lang="en-US" sz="2200" dirty="0" smtClean="0"/>
              <a:t>region</a:t>
            </a:r>
            <a:endParaRPr lang="en-US" sz="2200" dirty="0"/>
          </a:p>
        </p:txBody>
      </p:sp>
      <p:sp>
        <p:nvSpPr>
          <p:cNvPr id="43" name="TextBox 42"/>
          <p:cNvSpPr txBox="1"/>
          <p:nvPr/>
        </p:nvSpPr>
        <p:spPr>
          <a:xfrm>
            <a:off x="2881177" y="1824491"/>
            <a:ext cx="658065" cy="430887"/>
          </a:xfrm>
          <a:prstGeom prst="rect">
            <a:avLst/>
          </a:prstGeom>
          <a:noFill/>
        </p:spPr>
        <p:txBody>
          <a:bodyPr wrap="none" rtlCol="0">
            <a:spAutoFit/>
          </a:bodyPr>
          <a:lstStyle/>
          <a:p>
            <a:r>
              <a:rPr lang="en-US" sz="2200" b="1" dirty="0" smtClean="0">
                <a:solidFill>
                  <a:srgbClr val="FF0000"/>
                </a:solidFill>
              </a:rPr>
              <a:t>fork</a:t>
            </a:r>
            <a:endParaRPr lang="en-US" sz="2200" b="1" dirty="0">
              <a:solidFill>
                <a:srgbClr val="FF0000"/>
              </a:solidFill>
            </a:endParaRPr>
          </a:p>
        </p:txBody>
      </p:sp>
      <p:sp>
        <p:nvSpPr>
          <p:cNvPr id="44" name="TextBox 43"/>
          <p:cNvSpPr txBox="1"/>
          <p:nvPr/>
        </p:nvSpPr>
        <p:spPr>
          <a:xfrm>
            <a:off x="2909751" y="3008685"/>
            <a:ext cx="628698" cy="430887"/>
          </a:xfrm>
          <a:prstGeom prst="rect">
            <a:avLst/>
          </a:prstGeom>
          <a:noFill/>
        </p:spPr>
        <p:txBody>
          <a:bodyPr wrap="none" rtlCol="0">
            <a:spAutoFit/>
          </a:bodyPr>
          <a:lstStyle/>
          <a:p>
            <a:r>
              <a:rPr lang="en-US" sz="2200" b="1" dirty="0" smtClean="0">
                <a:solidFill>
                  <a:srgbClr val="FF0000"/>
                </a:solidFill>
              </a:rPr>
              <a:t>join</a:t>
            </a:r>
            <a:endParaRPr lang="en-US" sz="2200" b="1" dirty="0">
              <a:solidFill>
                <a:srgbClr val="FF0000"/>
              </a:solidFill>
            </a:endParaRPr>
          </a:p>
        </p:txBody>
      </p:sp>
      <p:sp>
        <p:nvSpPr>
          <p:cNvPr id="45" name="Right Brace 44"/>
          <p:cNvSpPr/>
          <p:nvPr/>
        </p:nvSpPr>
        <p:spPr>
          <a:xfrm>
            <a:off x="5924242" y="3285335"/>
            <a:ext cx="230430" cy="1037552"/>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p:cNvCxnSpPr/>
          <p:nvPr/>
        </p:nvCxnSpPr>
        <p:spPr>
          <a:xfrm>
            <a:off x="923525" y="1022293"/>
            <a:ext cx="0" cy="56985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348717" y="5807084"/>
            <a:ext cx="710451" cy="430887"/>
          </a:xfrm>
          <a:prstGeom prst="rect">
            <a:avLst/>
          </a:prstGeom>
          <a:noFill/>
        </p:spPr>
        <p:txBody>
          <a:bodyPr wrap="none" rtlCol="0">
            <a:spAutoFit/>
          </a:bodyPr>
          <a:lstStyle/>
          <a:p>
            <a:pPr algn="ctr"/>
            <a:r>
              <a:rPr lang="en-US" sz="2200" dirty="0" smtClean="0"/>
              <a:t>time</a:t>
            </a:r>
            <a:endParaRPr lang="en-US" sz="2200" dirty="0"/>
          </a:p>
        </p:txBody>
      </p:sp>
      <p:sp>
        <p:nvSpPr>
          <p:cNvPr id="49" name="TextBox 48"/>
          <p:cNvSpPr txBox="1"/>
          <p:nvPr/>
        </p:nvSpPr>
        <p:spPr>
          <a:xfrm>
            <a:off x="1384385" y="857993"/>
            <a:ext cx="2179058" cy="430887"/>
          </a:xfrm>
          <a:prstGeom prst="rect">
            <a:avLst/>
          </a:prstGeom>
          <a:noFill/>
        </p:spPr>
        <p:txBody>
          <a:bodyPr wrap="none" rtlCol="0">
            <a:spAutoFit/>
          </a:bodyPr>
          <a:lstStyle/>
          <a:p>
            <a:pPr algn="ctr"/>
            <a:r>
              <a:rPr lang="en-US" sz="2200" dirty="0" smtClean="0"/>
              <a:t>launch of process</a:t>
            </a:r>
            <a:endParaRPr lang="en-US" sz="2200" dirty="0"/>
          </a:p>
        </p:txBody>
      </p:sp>
      <p:sp>
        <p:nvSpPr>
          <p:cNvPr id="50" name="TextBox 49"/>
          <p:cNvSpPr txBox="1"/>
          <p:nvPr/>
        </p:nvSpPr>
        <p:spPr>
          <a:xfrm>
            <a:off x="1236365" y="6377753"/>
            <a:ext cx="2362763" cy="430887"/>
          </a:xfrm>
          <a:prstGeom prst="rect">
            <a:avLst/>
          </a:prstGeom>
          <a:noFill/>
        </p:spPr>
        <p:txBody>
          <a:bodyPr wrap="none" rtlCol="0">
            <a:spAutoFit/>
          </a:bodyPr>
          <a:lstStyle/>
          <a:p>
            <a:pPr algn="ctr"/>
            <a:r>
              <a:rPr lang="en-US" sz="2200" dirty="0" smtClean="0"/>
              <a:t>process terminates</a:t>
            </a:r>
            <a:endParaRPr lang="en-US" sz="2200" dirty="0"/>
          </a:p>
        </p:txBody>
      </p:sp>
      <p:sp>
        <p:nvSpPr>
          <p:cNvPr id="47" name="Right Brace 46"/>
          <p:cNvSpPr/>
          <p:nvPr/>
        </p:nvSpPr>
        <p:spPr>
          <a:xfrm>
            <a:off x="5924242" y="4471793"/>
            <a:ext cx="230430" cy="1037552"/>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a:off x="5924242" y="5662348"/>
            <a:ext cx="230430" cy="1037552"/>
          </a:xfrm>
          <a:prstGeom prst="rightBrac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Arrow Connector 3"/>
          <p:cNvCxnSpPr/>
          <p:nvPr/>
        </p:nvCxnSpPr>
        <p:spPr>
          <a:xfrm flipH="1">
            <a:off x="5647340" y="1500119"/>
            <a:ext cx="1190555" cy="755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85327" y="1288880"/>
            <a:ext cx="1272849" cy="769441"/>
          </a:xfrm>
          <a:prstGeom prst="rect">
            <a:avLst/>
          </a:prstGeom>
          <a:noFill/>
        </p:spPr>
        <p:txBody>
          <a:bodyPr wrap="none" rtlCol="0">
            <a:spAutoFit/>
          </a:bodyPr>
          <a:lstStyle/>
          <a:p>
            <a:pPr algn="ctr"/>
            <a:r>
              <a:rPr lang="en-US" sz="2200" dirty="0" smtClean="0"/>
              <a:t>“</a:t>
            </a:r>
            <a:r>
              <a:rPr lang="en-US" sz="2200" b="1" dirty="0" smtClean="0">
                <a:solidFill>
                  <a:srgbClr val="FF0000"/>
                </a:solidFill>
              </a:rPr>
              <a:t>team</a:t>
            </a:r>
            <a:r>
              <a:rPr lang="en-US" sz="2200" dirty="0" smtClean="0"/>
              <a:t> of </a:t>
            </a:r>
          </a:p>
          <a:p>
            <a:pPr algn="ctr"/>
            <a:r>
              <a:rPr lang="en-US" sz="2200" dirty="0" smtClean="0"/>
              <a:t>threads”</a:t>
            </a:r>
          </a:p>
        </p:txBody>
      </p:sp>
    </p:spTree>
    <p:extLst>
      <p:ext uri="{BB962C8B-B14F-4D97-AF65-F5344CB8AC3E}">
        <p14:creationId xmlns:p14="http://schemas.microsoft.com/office/powerpoint/2010/main" val="245806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p:bldP spid="41" grpId="0"/>
      <p:bldP spid="42" grpId="0"/>
      <p:bldP spid="43" grpId="0"/>
      <p:bldP spid="44" grpId="0"/>
      <p:bldP spid="45" grpId="0" animBg="1"/>
      <p:bldP spid="49" grpId="0"/>
      <p:bldP spid="50" grpId="0"/>
      <p:bldP spid="47" grpId="0" animBg="1"/>
      <p:bldP spid="51" grpId="0" animBg="1"/>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with </a:t>
            </a:r>
            <a:r>
              <a:rPr lang="en-US" dirty="0" err="1" smtClean="0"/>
              <a:t>OpenMP</a:t>
            </a:r>
            <a:endParaRPr lang="en-US" dirty="0"/>
          </a:p>
        </p:txBody>
      </p:sp>
      <p:sp>
        <p:nvSpPr>
          <p:cNvPr id="6" name="TextBox 5"/>
          <p:cNvSpPr txBox="1"/>
          <p:nvPr/>
        </p:nvSpPr>
        <p:spPr>
          <a:xfrm>
            <a:off x="117021" y="909908"/>
            <a:ext cx="8948364" cy="4247317"/>
          </a:xfrm>
          <a:prstGeom prst="rect">
            <a:avLst/>
          </a:prstGeom>
          <a:solidFill>
            <a:schemeClr val="bg1">
              <a:lumMod val="85000"/>
            </a:schemeClr>
          </a:solidFill>
          <a:ln w="25400">
            <a:solidFill>
              <a:schemeClr val="accent1">
                <a:shade val="50000"/>
              </a:schemeClr>
            </a:solidFill>
          </a:ln>
        </p:spPr>
        <p:txBody>
          <a:bodyPr wrap="square" rtlCol="0">
            <a:spAutoFit/>
          </a:bodyPr>
          <a:lstStyle/>
          <a:p>
            <a:r>
              <a:rPr lang="en-US" b="1" dirty="0" smtClean="0">
                <a:solidFill>
                  <a:srgbClr val="FF0000"/>
                </a:solidFill>
                <a:latin typeface="Courier New" pitchFamily="49" charset="0"/>
                <a:cs typeface="Courier New" pitchFamily="49" charset="0"/>
              </a:rPr>
              <a:t>#include &lt;</a:t>
            </a:r>
            <a:r>
              <a:rPr lang="en-US" b="1" dirty="0" err="1" smtClean="0">
                <a:solidFill>
                  <a:srgbClr val="FF0000"/>
                </a:solidFill>
                <a:latin typeface="Courier New" pitchFamily="49" charset="0"/>
                <a:cs typeface="Courier New" pitchFamily="49" charset="0"/>
              </a:rPr>
              <a:t>omp.h</a:t>
            </a:r>
            <a:r>
              <a:rPr lang="en-US" b="1" dirty="0" smtClean="0">
                <a:solidFill>
                  <a:srgbClr val="FF0000"/>
                </a:solidFill>
                <a:latin typeface="Courier New" pitchFamily="49" charset="0"/>
                <a:cs typeface="Courier New" pitchFamily="49" charset="0"/>
              </a:rPr>
              <a:t>&gt;</a:t>
            </a:r>
          </a:p>
          <a:p>
            <a:endParaRPr lang="en-US" b="1" dirty="0">
              <a:latin typeface="Courier New" pitchFamily="49" charset="0"/>
              <a:cs typeface="Courier New" pitchFamily="49" charset="0"/>
            </a:endParaRPr>
          </a:p>
          <a:p>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dirty="0" smtClean="0">
                <a:latin typeface="Courier New" pitchFamily="49" charset="0"/>
                <a:cs typeface="Courier New" pitchFamily="49" charset="0"/>
              </a:rPr>
              <a:t>main(</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argc</a:t>
            </a:r>
            <a:r>
              <a:rPr lang="en-US" dirty="0" smtClean="0">
                <a:solidFill>
                  <a:srgbClr val="002060"/>
                </a:solidFill>
                <a:latin typeface="Courier New" pitchFamily="49" charset="0"/>
                <a:cs typeface="Courier New" pitchFamily="49" charset="0"/>
              </a:rPr>
              <a:t>, char**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(“I am the master thread\n”);</a:t>
            </a:r>
          </a:p>
          <a:p>
            <a:endParaRPr lang="en-US" dirty="0" smtClean="0">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    # pragma </a:t>
            </a:r>
            <a:r>
              <a:rPr lang="en-US" b="1" dirty="0" err="1" smtClean="0">
                <a:solidFill>
                  <a:srgbClr val="FF0000"/>
                </a:solidFill>
                <a:latin typeface="Courier New" pitchFamily="49" charset="0"/>
                <a:cs typeface="Courier New" pitchFamily="49" charset="0"/>
              </a:rPr>
              <a:t>omp</a:t>
            </a:r>
            <a:r>
              <a:rPr lang="en-US" b="1" dirty="0" smtClean="0">
                <a:solidFill>
                  <a:srgbClr val="FF0000"/>
                </a:solidFill>
                <a:latin typeface="Courier New" pitchFamily="49" charset="0"/>
                <a:cs typeface="Courier New" pitchFamily="49" charset="0"/>
              </a:rPr>
              <a:t> parallel </a:t>
            </a:r>
            <a:r>
              <a:rPr lang="en-US" b="1" dirty="0" err="1" smtClean="0">
                <a:solidFill>
                  <a:srgbClr val="FF0000"/>
                </a:solidFill>
                <a:latin typeface="Courier New" pitchFamily="49" charset="0"/>
                <a:cs typeface="Courier New" pitchFamily="49" charset="0"/>
              </a:rPr>
              <a:t>num_threads</a:t>
            </a:r>
            <a:r>
              <a:rPr lang="en-US" b="1" dirty="0" smtClean="0">
                <a:solidFill>
                  <a:srgbClr val="FF0000"/>
                </a:solidFill>
                <a:latin typeface="Courier New" pitchFamily="49" charset="0"/>
                <a:cs typeface="Courier New" pitchFamily="49" charset="0"/>
              </a:rPr>
              <a:t>(4)</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omp_get_thread_num</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solidFill>
                  <a:srgbClr val="002060"/>
                </a:solidFill>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omp_get_num_threads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(“I am thread %d of %d\n”, </a:t>
            </a:r>
            <a:r>
              <a:rPr lang="en-US" dirty="0" err="1" smtClean="0">
                <a:latin typeface="Courier New" pitchFamily="49" charset="0"/>
                <a:cs typeface="Courier New" pitchFamily="49" charset="0"/>
              </a:rPr>
              <a:t>myRank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(“Bye...”);</a:t>
            </a:r>
          </a:p>
          <a:p>
            <a:r>
              <a:rPr lang="en-US" b="1" dirty="0" smtClean="0">
                <a:latin typeface="Courier New" pitchFamily="49" charset="0"/>
                <a:cs typeface="Courier New" pitchFamily="49" charset="0"/>
              </a:rPr>
              <a:t>    return </a:t>
            </a:r>
            <a:r>
              <a:rPr lang="en-US" dirty="0" smtClean="0">
                <a:latin typeface="Courier New" pitchFamily="49" charset="0"/>
                <a:cs typeface="Courier New" pitchFamily="49" charset="0"/>
              </a:rPr>
              <a:t>EXIT_SUCCESS</a:t>
            </a:r>
            <a:r>
              <a:rPr lang="en-US" b="1"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p:txBody>
      </p:sp>
      <p:sp>
        <p:nvSpPr>
          <p:cNvPr id="5" name="TextBox 4"/>
          <p:cNvSpPr txBox="1"/>
          <p:nvPr/>
        </p:nvSpPr>
        <p:spPr>
          <a:xfrm>
            <a:off x="4264760" y="4619555"/>
            <a:ext cx="4032525" cy="2031325"/>
          </a:xfrm>
          <a:prstGeom prst="rect">
            <a:avLst/>
          </a:prstGeom>
          <a:solidFill>
            <a:schemeClr val="bg1"/>
          </a:solidFill>
          <a:ln w="19050">
            <a:solidFill>
              <a:schemeClr val="tx1"/>
            </a:solidFill>
          </a:ln>
        </p:spPr>
        <p:txBody>
          <a:bodyPr wrap="square" rtlCol="0">
            <a:spAutoFit/>
          </a:bodyPr>
          <a:lstStyle/>
          <a:p>
            <a:r>
              <a:rPr lang="en-US" b="1" dirty="0" err="1" smtClean="0">
                <a:solidFill>
                  <a:srgbClr val="002060"/>
                </a:solidFill>
                <a:latin typeface="Courier New" pitchFamily="49" charset="0"/>
                <a:cs typeface="Courier New" pitchFamily="49" charset="0"/>
              </a:rPr>
              <a:t>john@doe</a:t>
            </a:r>
            <a:r>
              <a:rPr lang="en-US" b="1" dirty="0" smtClean="0">
                <a:solidFill>
                  <a:srgbClr val="002060"/>
                </a:solidFill>
                <a:latin typeface="Courier New" pitchFamily="49" charset="0"/>
                <a:cs typeface="Courier New" pitchFamily="49" charset="0"/>
              </a:rPr>
              <a:t> </a:t>
            </a:r>
            <a:r>
              <a:rPr lang="en-US" b="1" dirty="0">
                <a:solidFill>
                  <a:srgbClr val="00206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helloOpenMP</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I am the master thread</a:t>
            </a:r>
          </a:p>
          <a:p>
            <a:r>
              <a:rPr lang="en-US" b="1" dirty="0" smtClean="0">
                <a:latin typeface="Courier New" pitchFamily="49" charset="0"/>
                <a:cs typeface="Courier New" pitchFamily="49" charset="0"/>
              </a:rPr>
              <a:t>I am thread 0 of 4</a:t>
            </a:r>
          </a:p>
          <a:p>
            <a:r>
              <a:rPr lang="en-US" b="1" dirty="0">
                <a:latin typeface="Courier New" pitchFamily="49" charset="0"/>
                <a:cs typeface="Courier New" pitchFamily="49" charset="0"/>
              </a:rPr>
              <a:t>I am thread </a:t>
            </a:r>
            <a:r>
              <a:rPr lang="en-US" b="1" dirty="0" smtClean="0">
                <a:latin typeface="Courier New" pitchFamily="49" charset="0"/>
                <a:cs typeface="Courier New" pitchFamily="49" charset="0"/>
              </a:rPr>
              <a:t>2 of </a:t>
            </a:r>
            <a:r>
              <a:rPr lang="en-US" b="1" dirty="0">
                <a:latin typeface="Courier New" pitchFamily="49" charset="0"/>
                <a:cs typeface="Courier New" pitchFamily="49" charset="0"/>
              </a:rPr>
              <a:t>4</a:t>
            </a:r>
          </a:p>
          <a:p>
            <a:r>
              <a:rPr lang="en-US" b="1" dirty="0">
                <a:latin typeface="Courier New" pitchFamily="49" charset="0"/>
                <a:cs typeface="Courier New" pitchFamily="49" charset="0"/>
              </a:rPr>
              <a:t>I am thread </a:t>
            </a:r>
            <a:r>
              <a:rPr lang="en-US" b="1" dirty="0" smtClean="0">
                <a:latin typeface="Courier New" pitchFamily="49" charset="0"/>
                <a:cs typeface="Courier New" pitchFamily="49" charset="0"/>
              </a:rPr>
              <a:t>1 of </a:t>
            </a:r>
            <a:r>
              <a:rPr lang="en-US" b="1" dirty="0">
                <a:latin typeface="Courier New" pitchFamily="49" charset="0"/>
                <a:cs typeface="Courier New" pitchFamily="49" charset="0"/>
              </a:rPr>
              <a:t>4</a:t>
            </a:r>
          </a:p>
          <a:p>
            <a:r>
              <a:rPr lang="en-US" b="1" dirty="0" smtClean="0">
                <a:latin typeface="Courier New" pitchFamily="49" charset="0"/>
                <a:cs typeface="Courier New" pitchFamily="49" charset="0"/>
              </a:rPr>
              <a:t>I </a:t>
            </a:r>
            <a:r>
              <a:rPr lang="en-US" b="1" dirty="0">
                <a:latin typeface="Courier New" pitchFamily="49" charset="0"/>
                <a:cs typeface="Courier New" pitchFamily="49" charset="0"/>
              </a:rPr>
              <a:t>am thread </a:t>
            </a:r>
            <a:r>
              <a:rPr lang="en-US" b="1" dirty="0" smtClean="0">
                <a:latin typeface="Courier New" pitchFamily="49" charset="0"/>
                <a:cs typeface="Courier New" pitchFamily="49" charset="0"/>
              </a:rPr>
              <a:t>3 of 4</a:t>
            </a:r>
          </a:p>
          <a:p>
            <a:r>
              <a:rPr lang="en-US" b="1" dirty="0" smtClean="0">
                <a:latin typeface="Courier New" pitchFamily="49" charset="0"/>
                <a:cs typeface="Courier New" pitchFamily="49" charset="0"/>
              </a:rPr>
              <a:t>Bye...</a:t>
            </a:r>
            <a:endParaRPr lang="en-US" b="1" dirty="0">
              <a:latin typeface="Courier New" pitchFamily="49" charset="0"/>
              <a:cs typeface="Courier New" pitchFamily="49" charset="0"/>
            </a:endParaRPr>
          </a:p>
        </p:txBody>
      </p:sp>
      <p:sp>
        <p:nvSpPr>
          <p:cNvPr id="8" name="Up-Down Arrow 7"/>
          <p:cNvSpPr/>
          <p:nvPr/>
        </p:nvSpPr>
        <p:spPr>
          <a:xfrm>
            <a:off x="8611210" y="2622496"/>
            <a:ext cx="345645" cy="13441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67590" y="2123230"/>
            <a:ext cx="1026884" cy="769441"/>
          </a:xfrm>
          <a:prstGeom prst="rect">
            <a:avLst/>
          </a:prstGeom>
          <a:noFill/>
        </p:spPr>
        <p:txBody>
          <a:bodyPr wrap="none" rtlCol="0">
            <a:spAutoFit/>
          </a:bodyPr>
          <a:lstStyle/>
          <a:p>
            <a:r>
              <a:rPr lang="en-US" sz="2200" dirty="0" smtClean="0"/>
              <a:t>parallel</a:t>
            </a:r>
          </a:p>
          <a:p>
            <a:r>
              <a:rPr lang="en-US" sz="2200" dirty="0" smtClean="0"/>
              <a:t>section</a:t>
            </a:r>
          </a:p>
        </p:txBody>
      </p:sp>
    </p:spTree>
    <p:extLst>
      <p:ext uri="{BB962C8B-B14F-4D97-AF65-F5344CB8AC3E}">
        <p14:creationId xmlns:p14="http://schemas.microsoft.com/office/powerpoint/2010/main" val="38877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OpenMP</a:t>
            </a:r>
            <a:r>
              <a:rPr lang="en-US" dirty="0" smtClean="0"/>
              <a:t> routines</a:t>
            </a:r>
            <a:endParaRPr lang="en-US" dirty="0"/>
          </a:p>
        </p:txBody>
      </p:sp>
      <p:sp>
        <p:nvSpPr>
          <p:cNvPr id="3" name="Content Placeholder 2"/>
          <p:cNvSpPr>
            <a:spLocks noGrp="1"/>
          </p:cNvSpPr>
          <p:nvPr>
            <p:ph idx="1"/>
          </p:nvPr>
        </p:nvSpPr>
        <p:spPr>
          <a:xfrm>
            <a:off x="385855" y="932676"/>
            <a:ext cx="8569780" cy="3994120"/>
          </a:xfrm>
          <a:ln w="25400">
            <a:solidFill>
              <a:schemeClr val="tx1"/>
            </a:solidFill>
          </a:ln>
        </p:spPr>
        <p:txBody>
          <a:bodyPr>
            <a:normAutofit/>
          </a:bodyPr>
          <a:lstStyle/>
          <a:p>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t>
            </a:r>
            <a:r>
              <a:rPr lang="en-US" sz="2000" b="1" dirty="0" err="1" smtClean="0">
                <a:solidFill>
                  <a:srgbClr val="FF0000"/>
                </a:solidFill>
                <a:latin typeface="Courier New" pitchFamily="49" charset="0"/>
                <a:cs typeface="Courier New" pitchFamily="49" charset="0"/>
              </a:rPr>
              <a:t>omp_get_num_threads</a:t>
            </a:r>
            <a:r>
              <a:rPr lang="en-US" sz="2000" b="1" dirty="0" smtClean="0">
                <a:latin typeface="Courier New" pitchFamily="49" charset="0"/>
                <a:cs typeface="Courier New" pitchFamily="49" charset="0"/>
              </a:rPr>
              <a:t>()</a:t>
            </a:r>
          </a:p>
          <a:p>
            <a:pPr lvl="1"/>
            <a:r>
              <a:rPr lang="en-US" sz="2000" dirty="0" smtClean="0"/>
              <a:t>Get the number of thread in a parallel region</a:t>
            </a:r>
          </a:p>
          <a:p>
            <a:pPr lvl="1"/>
            <a:r>
              <a:rPr lang="en-US" sz="2000" dirty="0" smtClean="0"/>
              <a:t>Returns 1 when invoked in a serial region</a:t>
            </a:r>
          </a:p>
          <a:p>
            <a:r>
              <a:rPr lang="en-US" sz="2000" b="1" dirty="0" smtClean="0">
                <a:solidFill>
                  <a:srgbClr val="002060"/>
                </a:solidFill>
                <a:latin typeface="Courier New" pitchFamily="49" charset="0"/>
                <a:cs typeface="Courier New" pitchFamily="49" charset="0"/>
              </a:rPr>
              <a:t>void </a:t>
            </a:r>
            <a:r>
              <a:rPr lang="en-US" sz="2000" b="1" dirty="0" err="1" smtClean="0">
                <a:solidFill>
                  <a:srgbClr val="FF0000"/>
                </a:solidFill>
                <a:latin typeface="Courier New" pitchFamily="49" charset="0"/>
                <a:cs typeface="Courier New" pitchFamily="49" charset="0"/>
              </a:rPr>
              <a:t>omp_set_num_threads</a:t>
            </a:r>
            <a:r>
              <a:rPr lang="en-US" sz="2000" b="1" dirty="0" smtClean="0">
                <a:latin typeface="Courier New" pitchFamily="49" charset="0"/>
                <a:cs typeface="Courier New" pitchFamily="49" charset="0"/>
              </a:rPr>
              <a:t>(</a:t>
            </a:r>
            <a:r>
              <a:rPr lang="en-US" sz="2000" b="1" dirty="0" err="1" smtClean="0">
                <a:solidFill>
                  <a:srgbClr val="002060"/>
                </a:solidFill>
                <a:latin typeface="Courier New" pitchFamily="49" charset="0"/>
                <a:cs typeface="Courier New" pitchFamily="49" charset="0"/>
              </a:rPr>
              <a:t>int</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numThreads</a:t>
            </a:r>
            <a:r>
              <a:rPr lang="en-US" sz="2000" b="1" dirty="0" smtClean="0">
                <a:latin typeface="Courier New" pitchFamily="49" charset="0"/>
                <a:cs typeface="Courier New" pitchFamily="49" charset="0"/>
              </a:rPr>
              <a:t>)</a:t>
            </a:r>
          </a:p>
          <a:p>
            <a:pPr lvl="1"/>
            <a:r>
              <a:rPr lang="en-US" sz="2000" dirty="0" smtClean="0"/>
              <a:t>Sets the number of threads for the subsequent parallel region</a:t>
            </a:r>
          </a:p>
          <a:p>
            <a:r>
              <a:rPr lang="en-US" sz="2000" b="1" dirty="0" smtClean="0">
                <a:solidFill>
                  <a:srgbClr val="002060"/>
                </a:solidFill>
                <a:latin typeface="Courier New" pitchFamily="49" charset="0"/>
                <a:cs typeface="Courier New" pitchFamily="49" charset="0"/>
              </a:rPr>
              <a:t>#pragma</a:t>
            </a:r>
            <a:r>
              <a:rPr lang="en-US" sz="2000" b="1" dirty="0" smtClean="0">
                <a:solidFill>
                  <a:srgbClr val="FF0000"/>
                </a:solidFill>
                <a:latin typeface="Courier New" pitchFamily="49" charset="0"/>
                <a:cs typeface="Courier New" pitchFamily="49" charset="0"/>
              </a:rPr>
              <a:t> </a:t>
            </a:r>
            <a:r>
              <a:rPr lang="en-US" sz="2000" b="1" dirty="0" err="1" smtClean="0">
                <a:solidFill>
                  <a:srgbClr val="FF0000"/>
                </a:solidFill>
                <a:latin typeface="Courier New" pitchFamily="49" charset="0"/>
                <a:cs typeface="Courier New" pitchFamily="49" charset="0"/>
              </a:rPr>
              <a:t>omp</a:t>
            </a:r>
            <a:r>
              <a:rPr lang="en-US" sz="2000" b="1" dirty="0" smtClean="0">
                <a:solidFill>
                  <a:srgbClr val="FF0000"/>
                </a:solidFill>
                <a:latin typeface="Courier New" pitchFamily="49" charset="0"/>
                <a:cs typeface="Courier New" pitchFamily="49" charset="0"/>
              </a:rPr>
              <a:t> parallel </a:t>
            </a:r>
            <a:r>
              <a:rPr lang="en-US" sz="2000" b="1" i="1" dirty="0" err="1" smtClean="0">
                <a:solidFill>
                  <a:srgbClr val="FF0000"/>
                </a:solidFill>
                <a:latin typeface="Courier New" pitchFamily="49" charset="0"/>
                <a:cs typeface="Courier New" pitchFamily="49" charset="0"/>
              </a:rPr>
              <a:t>num_threads</a:t>
            </a:r>
            <a:r>
              <a:rPr lang="en-US" sz="2000" b="1" i="1" dirty="0" smtClean="0">
                <a:solidFill>
                  <a:srgbClr val="FF0000"/>
                </a:solidFill>
                <a:latin typeface="Courier New" pitchFamily="49" charset="0"/>
                <a:cs typeface="Courier New" pitchFamily="49" charset="0"/>
              </a:rPr>
              <a:t>(</a:t>
            </a:r>
            <a:r>
              <a:rPr lang="en-US" sz="2000" b="1" i="1" dirty="0" err="1" smtClean="0">
                <a:solidFill>
                  <a:srgbClr val="002060"/>
                </a:solidFill>
                <a:latin typeface="Courier New" pitchFamily="49" charset="0"/>
                <a:cs typeface="Courier New" pitchFamily="49" charset="0"/>
              </a:rPr>
              <a:t>numThreads</a:t>
            </a:r>
            <a:r>
              <a:rPr lang="en-US" sz="2000" b="1" i="1" dirty="0" smtClean="0">
                <a:solidFill>
                  <a:srgbClr val="FF00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 }</a:t>
            </a:r>
          </a:p>
          <a:p>
            <a:pPr lvl="1"/>
            <a:r>
              <a:rPr lang="en-US" sz="2000" dirty="0" smtClean="0">
                <a:latin typeface="+mj-lt"/>
                <a:cs typeface="Courier New" pitchFamily="49" charset="0"/>
              </a:rPr>
              <a:t>Specifies a parallel region between { }</a:t>
            </a:r>
          </a:p>
          <a:p>
            <a:pPr lvl="1"/>
            <a:r>
              <a:rPr lang="en-US" sz="2000" dirty="0" smtClean="0">
                <a:latin typeface="+mj-lt"/>
                <a:cs typeface="Courier New" pitchFamily="49" charset="0"/>
              </a:rPr>
              <a:t>Specify the number of threads (optionally)</a:t>
            </a:r>
            <a:endParaRPr lang="en-US" sz="2000" dirty="0" smtClean="0">
              <a:latin typeface="+mj-lt"/>
            </a:endParaRPr>
          </a:p>
          <a:p>
            <a:r>
              <a:rPr lang="en-US" sz="2000" b="1" dirty="0" smtClean="0">
                <a:solidFill>
                  <a:srgbClr val="002060"/>
                </a:solidFill>
                <a:latin typeface="Courier New" pitchFamily="49" charset="0"/>
                <a:cs typeface="Courier New" pitchFamily="49" charset="0"/>
              </a:rPr>
              <a:t>#pragma</a:t>
            </a:r>
            <a:r>
              <a:rPr lang="en-US" sz="2000" b="1" dirty="0" smtClean="0">
                <a:solidFill>
                  <a:srgbClr val="FF0000"/>
                </a:solidFill>
                <a:latin typeface="Courier New" pitchFamily="49" charset="0"/>
                <a:cs typeface="Courier New" pitchFamily="49" charset="0"/>
              </a:rPr>
              <a:t> </a:t>
            </a:r>
            <a:r>
              <a:rPr lang="en-US" sz="2000" b="1" dirty="0" err="1" smtClean="0">
                <a:solidFill>
                  <a:srgbClr val="FF0000"/>
                </a:solidFill>
                <a:latin typeface="Courier New" pitchFamily="49" charset="0"/>
                <a:cs typeface="Courier New" pitchFamily="49" charset="0"/>
              </a:rPr>
              <a:t>omp</a:t>
            </a:r>
            <a:r>
              <a:rPr lang="en-US" sz="2000" b="1" dirty="0" smtClean="0">
                <a:solidFill>
                  <a:srgbClr val="FF0000"/>
                </a:solidFill>
                <a:latin typeface="Courier New" pitchFamily="49" charset="0"/>
                <a:cs typeface="Courier New" pitchFamily="49" charset="0"/>
              </a:rPr>
              <a:t> master { ... }</a:t>
            </a:r>
          </a:p>
          <a:p>
            <a:pPr lvl="1"/>
            <a:r>
              <a:rPr lang="en-US" sz="2000" dirty="0" smtClean="0">
                <a:cs typeface="Courier New" pitchFamily="49" charset="0"/>
              </a:rPr>
              <a:t>Specifies a region within a parallel section to be executed only by the master thread</a:t>
            </a:r>
            <a:endParaRPr lang="en-US" sz="2000" dirty="0" smtClean="0"/>
          </a:p>
          <a:p>
            <a:endParaRPr lang="en-US" dirty="0"/>
          </a:p>
        </p:txBody>
      </p:sp>
      <p:sp>
        <p:nvSpPr>
          <p:cNvPr id="4" name="Rectangle 3"/>
          <p:cNvSpPr/>
          <p:nvPr/>
        </p:nvSpPr>
        <p:spPr>
          <a:xfrm>
            <a:off x="385855" y="5062209"/>
            <a:ext cx="8569779" cy="1631216"/>
          </a:xfrm>
          <a:prstGeom prst="rect">
            <a:avLst/>
          </a:prstGeom>
          <a:ln w="25400">
            <a:solidFill>
              <a:schemeClr val="tx1"/>
            </a:solidFill>
          </a:ln>
        </p:spPr>
        <p:txBody>
          <a:bodyPr wrap="square">
            <a:spAutoFit/>
          </a:bodyPr>
          <a:lstStyle/>
          <a:p>
            <a:pPr marL="342900" indent="-342900">
              <a:buFont typeface="Arial" pitchFamily="34" charset="0"/>
              <a:buChar char="•"/>
            </a:pPr>
            <a:r>
              <a:rPr lang="en-US" sz="2000" b="1" dirty="0">
                <a:solidFill>
                  <a:srgbClr val="FF0000"/>
                </a:solidFill>
              </a:rPr>
              <a:t>Compiling</a:t>
            </a:r>
            <a:r>
              <a:rPr lang="en-US" sz="2000" dirty="0">
                <a:solidFill>
                  <a:srgbClr val="FF0000"/>
                </a:solidFill>
              </a:rPr>
              <a:t> </a:t>
            </a:r>
            <a:r>
              <a:rPr lang="en-US" sz="2000" dirty="0" err="1"/>
              <a:t>O</a:t>
            </a:r>
            <a:r>
              <a:rPr lang="en-US" sz="2000" dirty="0" err="1" smtClean="0"/>
              <a:t>penMP</a:t>
            </a:r>
            <a:r>
              <a:rPr lang="en-US" sz="2000" dirty="0" smtClean="0"/>
              <a:t> </a:t>
            </a:r>
            <a:r>
              <a:rPr lang="en-US" sz="2000" dirty="0"/>
              <a:t>programs:</a:t>
            </a:r>
          </a:p>
          <a:p>
            <a:pPr lvl="1"/>
            <a:r>
              <a:rPr lang="en-US" sz="2000" dirty="0"/>
              <a:t>g++ input.cpp –o output </a:t>
            </a:r>
            <a:r>
              <a:rPr lang="en-US" sz="2000" dirty="0" smtClean="0"/>
              <a:t>–</a:t>
            </a:r>
            <a:r>
              <a:rPr lang="en-US" sz="2000" dirty="0" err="1" smtClean="0"/>
              <a:t>fopenmp</a:t>
            </a:r>
            <a:endParaRPr lang="en-US" sz="2000" dirty="0"/>
          </a:p>
          <a:p>
            <a:pPr marL="342900" indent="-342900">
              <a:buFont typeface="Arial" pitchFamily="34" charset="0"/>
              <a:buChar char="•"/>
            </a:pPr>
            <a:r>
              <a:rPr lang="en-US" sz="2000" b="1" dirty="0" smtClean="0">
                <a:solidFill>
                  <a:srgbClr val="FF0000"/>
                </a:solidFill>
              </a:rPr>
              <a:t>Running</a:t>
            </a:r>
            <a:r>
              <a:rPr lang="en-US" sz="2000" dirty="0" smtClean="0"/>
              <a:t> an </a:t>
            </a:r>
            <a:r>
              <a:rPr lang="en-US" sz="2000" dirty="0" err="1" smtClean="0"/>
              <a:t>OpenMP</a:t>
            </a:r>
            <a:r>
              <a:rPr lang="en-US" sz="2000" dirty="0" smtClean="0"/>
              <a:t> </a:t>
            </a:r>
            <a:r>
              <a:rPr lang="en-US" sz="2000" dirty="0"/>
              <a:t>program:</a:t>
            </a:r>
          </a:p>
          <a:p>
            <a:pPr lvl="1"/>
            <a:r>
              <a:rPr lang="en-US" sz="2000" dirty="0" smtClean="0"/>
              <a:t>#export OMP_NUM_THREADS &lt;number of default threads&gt;</a:t>
            </a:r>
          </a:p>
          <a:p>
            <a:pPr lvl="1"/>
            <a:r>
              <a:rPr lang="en-US" sz="2000" dirty="0" smtClean="0"/>
              <a:t>./</a:t>
            </a:r>
            <a:r>
              <a:rPr lang="en-US" sz="2000" dirty="0"/>
              <a:t>output</a:t>
            </a:r>
          </a:p>
        </p:txBody>
      </p:sp>
    </p:spTree>
    <p:extLst>
      <p:ext uri="{BB962C8B-B14F-4D97-AF65-F5344CB8AC3E}">
        <p14:creationId xmlns:p14="http://schemas.microsoft.com/office/powerpoint/2010/main" val="275552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data scoping</a:t>
            </a:r>
            <a:endParaRPr lang="en-US" dirty="0"/>
          </a:p>
        </p:txBody>
      </p:sp>
      <p:sp>
        <p:nvSpPr>
          <p:cNvPr id="3" name="Content Placeholder 2"/>
          <p:cNvSpPr>
            <a:spLocks noGrp="1"/>
          </p:cNvSpPr>
          <p:nvPr>
            <p:ph idx="1"/>
          </p:nvPr>
        </p:nvSpPr>
        <p:spPr>
          <a:xfrm>
            <a:off x="457200" y="1600200"/>
            <a:ext cx="8569780" cy="4525963"/>
          </a:xfrm>
        </p:spPr>
        <p:txBody>
          <a:bodyPr>
            <a:normAutofit/>
          </a:bodyPr>
          <a:lstStyle/>
          <a:p>
            <a:r>
              <a:rPr lang="en-US" dirty="0" smtClean="0"/>
              <a:t>Local variables defined </a:t>
            </a:r>
            <a:r>
              <a:rPr lang="en-US" b="1" dirty="0" smtClean="0">
                <a:solidFill>
                  <a:srgbClr val="FF0000"/>
                </a:solidFill>
              </a:rPr>
              <a:t>before</a:t>
            </a:r>
            <a:r>
              <a:rPr lang="en-US" dirty="0" smtClean="0">
                <a:solidFill>
                  <a:srgbClr val="FF0000"/>
                </a:solidFill>
              </a:rPr>
              <a:t> </a:t>
            </a:r>
            <a:r>
              <a:rPr lang="en-US" dirty="0" smtClean="0"/>
              <a:t>parallel sections are visible by all threads and </a:t>
            </a:r>
            <a:r>
              <a:rPr lang="en-US" b="1" dirty="0" smtClean="0">
                <a:solidFill>
                  <a:srgbClr val="002060"/>
                </a:solidFill>
              </a:rPr>
              <a:t>shared by default</a:t>
            </a:r>
            <a:r>
              <a:rPr lang="en-US" dirty="0" smtClean="0"/>
              <a:t>.</a:t>
            </a:r>
          </a:p>
          <a:p>
            <a:r>
              <a:rPr lang="en-US" dirty="0" smtClean="0"/>
              <a:t>Local variables defined </a:t>
            </a:r>
            <a:r>
              <a:rPr lang="en-US" b="1" dirty="0" smtClean="0">
                <a:solidFill>
                  <a:srgbClr val="FF0000"/>
                </a:solidFill>
              </a:rPr>
              <a:t>before</a:t>
            </a:r>
            <a:r>
              <a:rPr lang="en-US" dirty="0" smtClean="0">
                <a:solidFill>
                  <a:srgbClr val="FF0000"/>
                </a:solidFill>
              </a:rPr>
              <a:t> </a:t>
            </a:r>
            <a:r>
              <a:rPr lang="en-US" dirty="0" smtClean="0"/>
              <a:t>parallel sections can be made private (= each thread has its local copy)</a:t>
            </a:r>
          </a:p>
          <a:p>
            <a:pPr lvl="1"/>
            <a:r>
              <a:rPr lang="en-US" b="1" dirty="0" err="1" smtClean="0">
                <a:solidFill>
                  <a:srgbClr val="FF0000"/>
                </a:solidFill>
                <a:latin typeface="Courier New" pitchFamily="49" charset="0"/>
                <a:cs typeface="Courier New" pitchFamily="49" charset="0"/>
              </a:rPr>
              <a:t>omp</a:t>
            </a:r>
            <a:r>
              <a:rPr lang="en-US" b="1" dirty="0" smtClean="0">
                <a:solidFill>
                  <a:srgbClr val="FF0000"/>
                </a:solidFill>
                <a:latin typeface="Courier New" pitchFamily="49" charset="0"/>
                <a:cs typeface="Courier New" pitchFamily="49" charset="0"/>
              </a:rPr>
              <a:t> parallel private(</a:t>
            </a:r>
            <a:r>
              <a:rPr lang="en-US" b="1" dirty="0" err="1" smtClean="0">
                <a:solidFill>
                  <a:srgbClr val="FF0000"/>
                </a:solidFill>
                <a:latin typeface="Courier New" pitchFamily="49" charset="0"/>
                <a:cs typeface="Courier New" pitchFamily="49" charset="0"/>
              </a:rPr>
              <a:t>varA</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varB</a:t>
            </a:r>
            <a:r>
              <a:rPr lang="en-US" b="1" dirty="0" smtClean="0">
                <a:solidFill>
                  <a:srgbClr val="FF0000"/>
                </a:solidFill>
                <a:latin typeface="Courier New" pitchFamily="49" charset="0"/>
                <a:cs typeface="Courier New" pitchFamily="49" charset="0"/>
              </a:rPr>
              <a:t>) { … }</a:t>
            </a:r>
          </a:p>
          <a:p>
            <a:r>
              <a:rPr lang="en-US" dirty="0" smtClean="0"/>
              <a:t>Local variables defined </a:t>
            </a:r>
            <a:r>
              <a:rPr lang="en-US" b="1" dirty="0" smtClean="0">
                <a:solidFill>
                  <a:srgbClr val="FF0000"/>
                </a:solidFill>
              </a:rPr>
              <a:t>inside</a:t>
            </a:r>
            <a:r>
              <a:rPr lang="en-US" dirty="0" smtClean="0"/>
              <a:t> a parallel region are private to each thread, unless </a:t>
            </a:r>
            <a:r>
              <a:rPr lang="en-US" smtClean="0"/>
              <a:t>variables are </a:t>
            </a:r>
            <a:r>
              <a:rPr lang="en-US" dirty="0" smtClean="0"/>
              <a:t>defined static.</a:t>
            </a:r>
            <a:endParaRPr lang="en-US" dirty="0"/>
          </a:p>
        </p:txBody>
      </p:sp>
    </p:spTree>
    <p:extLst>
      <p:ext uri="{BB962C8B-B14F-4D97-AF65-F5344CB8AC3E}">
        <p14:creationId xmlns:p14="http://schemas.microsoft.com/office/powerpoint/2010/main" val="1936037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15" y="932676"/>
            <a:ext cx="8948365" cy="44917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Shared-memory architecture (</a:t>
            </a:r>
            <a:r>
              <a:rPr lang="en-US" dirty="0" err="1" smtClean="0"/>
              <a:t>ccNUMA</a:t>
            </a:r>
            <a:r>
              <a:rPr lang="en-US" dirty="0" smtClean="0"/>
              <a:t>)</a:t>
            </a:r>
            <a:endParaRPr lang="en-US" dirty="0"/>
          </a:p>
        </p:txBody>
      </p:sp>
      <p:sp>
        <p:nvSpPr>
          <p:cNvPr id="10" name="TextBox 9"/>
          <p:cNvSpPr txBox="1"/>
          <p:nvPr/>
        </p:nvSpPr>
        <p:spPr>
          <a:xfrm>
            <a:off x="117020" y="5056728"/>
            <a:ext cx="1002197" cy="369332"/>
          </a:xfrm>
          <a:prstGeom prst="rect">
            <a:avLst/>
          </a:prstGeom>
          <a:noFill/>
        </p:spPr>
        <p:txBody>
          <a:bodyPr wrap="none" rtlCol="0">
            <a:spAutoFit/>
          </a:bodyPr>
          <a:lstStyle/>
          <a:p>
            <a:r>
              <a:rPr lang="en-US" dirty="0" smtClean="0"/>
              <a:t>Machine</a:t>
            </a:r>
            <a:endParaRPr lang="en-US" dirty="0"/>
          </a:p>
        </p:txBody>
      </p:sp>
      <p:sp>
        <p:nvSpPr>
          <p:cNvPr id="3" name="TextBox 2"/>
          <p:cNvSpPr txBox="1"/>
          <p:nvPr/>
        </p:nvSpPr>
        <p:spPr>
          <a:xfrm>
            <a:off x="539475" y="5702254"/>
            <a:ext cx="8418780" cy="923330"/>
          </a:xfrm>
          <a:prstGeom prst="rect">
            <a:avLst/>
          </a:prstGeom>
          <a:noFill/>
        </p:spPr>
        <p:txBody>
          <a:bodyPr wrap="none" rtlCol="0">
            <a:spAutoFit/>
          </a:bodyPr>
          <a:lstStyle/>
          <a:p>
            <a:r>
              <a:rPr lang="en-US" dirty="0" smtClean="0"/>
              <a:t>Machine is organized into different </a:t>
            </a:r>
            <a:r>
              <a:rPr lang="en-US" b="1" dirty="0" smtClean="0">
                <a:solidFill>
                  <a:srgbClr val="FF0000"/>
                </a:solidFill>
              </a:rPr>
              <a:t>locality domains</a:t>
            </a:r>
          </a:p>
          <a:p>
            <a:pPr marL="742950" lvl="1" indent="-285750">
              <a:buFont typeface="Arial" pitchFamily="34" charset="0"/>
              <a:buChar char="•"/>
            </a:pPr>
            <a:r>
              <a:rPr lang="en-US" dirty="0" smtClean="0"/>
              <a:t>Number of CPUs / CPU cores</a:t>
            </a:r>
            <a:r>
              <a:rPr lang="en-US" dirty="0"/>
              <a:t> </a:t>
            </a:r>
            <a:r>
              <a:rPr lang="en-US" dirty="0" smtClean="0"/>
              <a:t>+ memory interface + portion of the main memory</a:t>
            </a:r>
          </a:p>
          <a:p>
            <a:r>
              <a:rPr lang="en-US" dirty="0" smtClean="0"/>
              <a:t>Access to “remote” memory is handled through a </a:t>
            </a:r>
            <a:r>
              <a:rPr lang="en-US" b="1" dirty="0" smtClean="0">
                <a:solidFill>
                  <a:srgbClr val="FF0000"/>
                </a:solidFill>
              </a:rPr>
              <a:t>coherent link</a:t>
            </a:r>
            <a:r>
              <a:rPr lang="en-US" dirty="0" smtClean="0"/>
              <a:t> (slower, hence </a:t>
            </a:r>
            <a:r>
              <a:rPr lang="en-US" b="1" dirty="0" smtClean="0">
                <a:solidFill>
                  <a:srgbClr val="002060"/>
                </a:solidFill>
              </a:rPr>
              <a:t>NUMA</a:t>
            </a:r>
            <a:r>
              <a:rPr lang="en-US" dirty="0" smtClean="0"/>
              <a:t>)</a:t>
            </a:r>
          </a:p>
        </p:txBody>
      </p:sp>
      <p:sp>
        <p:nvSpPr>
          <p:cNvPr id="8" name="Rounded Rectangle 7"/>
          <p:cNvSpPr/>
          <p:nvPr/>
        </p:nvSpPr>
        <p:spPr>
          <a:xfrm>
            <a:off x="193830" y="1009485"/>
            <a:ext cx="4070930" cy="3908336"/>
          </a:xfrm>
          <a:prstGeom prst="roundRect">
            <a:avLst>
              <a:gd name="adj" fmla="val 569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16173" y="3516696"/>
            <a:ext cx="3325958" cy="4416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interface</a:t>
            </a:r>
            <a:endParaRPr lang="en-US" dirty="0"/>
          </a:p>
        </p:txBody>
      </p:sp>
      <p:sp>
        <p:nvSpPr>
          <p:cNvPr id="12" name="Rectangle 11"/>
          <p:cNvSpPr/>
          <p:nvPr/>
        </p:nvSpPr>
        <p:spPr>
          <a:xfrm>
            <a:off x="609120" y="4392583"/>
            <a:ext cx="3333012" cy="400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26" name="Up-Down Arrow 25"/>
          <p:cNvSpPr/>
          <p:nvPr/>
        </p:nvSpPr>
        <p:spPr>
          <a:xfrm rot="10800000">
            <a:off x="2153500" y="3132450"/>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33705" y="1144732"/>
            <a:ext cx="3308426" cy="1987718"/>
            <a:chOff x="359517" y="1047890"/>
            <a:chExt cx="3308426" cy="1987718"/>
          </a:xfrm>
        </p:grpSpPr>
        <p:sp>
          <p:nvSpPr>
            <p:cNvPr id="11" name="Rectangle 10"/>
            <p:cNvSpPr/>
            <p:nvPr/>
          </p:nvSpPr>
          <p:spPr>
            <a:xfrm>
              <a:off x="359517" y="1047890"/>
              <a:ext cx="3308426" cy="1987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5" name="Rectangle 4"/>
            <p:cNvSpPr/>
            <p:nvPr/>
          </p:nvSpPr>
          <p:spPr>
            <a:xfrm>
              <a:off x="467152" y="1435086"/>
              <a:ext cx="838856" cy="5462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1</a:t>
              </a:r>
              <a:endParaRPr lang="en-US" dirty="0">
                <a:solidFill>
                  <a:schemeClr val="tx1"/>
                </a:solidFill>
              </a:endParaRPr>
            </a:p>
          </p:txBody>
        </p:sp>
        <p:sp>
          <p:nvSpPr>
            <p:cNvPr id="37" name="Rectangle 36"/>
            <p:cNvSpPr/>
            <p:nvPr/>
          </p:nvSpPr>
          <p:spPr>
            <a:xfrm>
              <a:off x="1381632" y="1435085"/>
              <a:ext cx="838856" cy="5462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2</a:t>
              </a:r>
              <a:endParaRPr lang="en-US" dirty="0">
                <a:solidFill>
                  <a:schemeClr val="tx1"/>
                </a:solidFill>
              </a:endParaRPr>
            </a:p>
          </p:txBody>
        </p:sp>
        <p:sp>
          <p:nvSpPr>
            <p:cNvPr id="38" name="Rectangle 37"/>
            <p:cNvSpPr/>
            <p:nvPr/>
          </p:nvSpPr>
          <p:spPr>
            <a:xfrm>
              <a:off x="2734614" y="1427398"/>
              <a:ext cx="838856" cy="5539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n</a:t>
              </a:r>
              <a:endParaRPr lang="en-US" dirty="0">
                <a:solidFill>
                  <a:schemeClr val="tx1"/>
                </a:solidFill>
              </a:endParaRPr>
            </a:p>
          </p:txBody>
        </p:sp>
        <p:sp>
          <p:nvSpPr>
            <p:cNvPr id="39" name="TextBox 38"/>
            <p:cNvSpPr txBox="1"/>
            <p:nvPr/>
          </p:nvSpPr>
          <p:spPr>
            <a:xfrm>
              <a:off x="2306105" y="1722851"/>
              <a:ext cx="348172" cy="369332"/>
            </a:xfrm>
            <a:prstGeom prst="rect">
              <a:avLst/>
            </a:prstGeom>
            <a:noFill/>
          </p:spPr>
          <p:txBody>
            <a:bodyPr wrap="none" rtlCol="0">
              <a:spAutoFit/>
            </a:bodyPr>
            <a:lstStyle/>
            <a:p>
              <a:r>
                <a:rPr lang="en-US" b="1" dirty="0" smtClean="0"/>
                <a:t>…</a:t>
              </a:r>
              <a:endParaRPr lang="en-US" b="1" dirty="0"/>
            </a:p>
          </p:txBody>
        </p:sp>
        <p:sp>
          <p:nvSpPr>
            <p:cNvPr id="40" name="Rectangle 39"/>
            <p:cNvSpPr/>
            <p:nvPr/>
          </p:nvSpPr>
          <p:spPr>
            <a:xfrm>
              <a:off x="46715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41" name="Rectangle 40"/>
            <p:cNvSpPr/>
            <p:nvPr/>
          </p:nvSpPr>
          <p:spPr>
            <a:xfrm>
              <a:off x="138163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42" name="Rectangle 41"/>
            <p:cNvSpPr/>
            <p:nvPr/>
          </p:nvSpPr>
          <p:spPr>
            <a:xfrm>
              <a:off x="2734614" y="1981351"/>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43" name="Rectangle 42"/>
            <p:cNvSpPr/>
            <p:nvPr/>
          </p:nvSpPr>
          <p:spPr>
            <a:xfrm>
              <a:off x="467152" y="2595832"/>
              <a:ext cx="3106318" cy="2954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cache</a:t>
              </a:r>
              <a:endParaRPr lang="en-US" dirty="0"/>
            </a:p>
          </p:txBody>
        </p:sp>
        <p:sp>
          <p:nvSpPr>
            <p:cNvPr id="44" name="Up-Down Arrow 43"/>
            <p:cNvSpPr/>
            <p:nvPr/>
          </p:nvSpPr>
          <p:spPr>
            <a:xfrm rot="10800000">
              <a:off x="752162"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Down Arrow 44"/>
            <p:cNvSpPr/>
            <p:nvPr/>
          </p:nvSpPr>
          <p:spPr>
            <a:xfrm rot="10800000">
              <a:off x="1610476"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Down Arrow 45"/>
            <p:cNvSpPr/>
            <p:nvPr/>
          </p:nvSpPr>
          <p:spPr>
            <a:xfrm rot="10800000">
              <a:off x="3019624" y="2276848"/>
              <a:ext cx="268836" cy="318983"/>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82188" y="1047890"/>
              <a:ext cx="744114" cy="369332"/>
            </a:xfrm>
            <a:prstGeom prst="rect">
              <a:avLst/>
            </a:prstGeom>
            <a:noFill/>
          </p:spPr>
          <p:txBody>
            <a:bodyPr wrap="none" rtlCol="0">
              <a:spAutoFit/>
            </a:bodyPr>
            <a:lstStyle/>
            <a:p>
              <a:r>
                <a:rPr lang="en-US" dirty="0" smtClean="0"/>
                <a:t>CPU 1</a:t>
              </a:r>
              <a:endParaRPr lang="en-US" dirty="0"/>
            </a:p>
          </p:txBody>
        </p:sp>
      </p:grpSp>
      <p:sp>
        <p:nvSpPr>
          <p:cNvPr id="65" name="Up-Down Arrow 64"/>
          <p:cNvSpPr/>
          <p:nvPr/>
        </p:nvSpPr>
        <p:spPr>
          <a:xfrm rot="10800000">
            <a:off x="2141208" y="3958355"/>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843297" y="1009485"/>
            <a:ext cx="4145278" cy="3908336"/>
          </a:xfrm>
          <a:prstGeom prst="roundRect">
            <a:avLst>
              <a:gd name="adj" fmla="val 569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334524" y="3516696"/>
            <a:ext cx="3325958" cy="4416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interface</a:t>
            </a:r>
            <a:endParaRPr lang="en-US" dirty="0"/>
          </a:p>
        </p:txBody>
      </p:sp>
      <p:sp>
        <p:nvSpPr>
          <p:cNvPr id="70" name="Rectangle 69"/>
          <p:cNvSpPr/>
          <p:nvPr/>
        </p:nvSpPr>
        <p:spPr>
          <a:xfrm>
            <a:off x="5327471" y="4392583"/>
            <a:ext cx="3333012" cy="400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71" name="Up-Down Arrow 70"/>
          <p:cNvSpPr/>
          <p:nvPr/>
        </p:nvSpPr>
        <p:spPr>
          <a:xfrm rot="10800000">
            <a:off x="6871851" y="3132450"/>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5352056" y="1144732"/>
            <a:ext cx="3308426" cy="1987718"/>
            <a:chOff x="359517" y="1047890"/>
            <a:chExt cx="3308426" cy="1987718"/>
          </a:xfrm>
        </p:grpSpPr>
        <p:sp>
          <p:nvSpPr>
            <p:cNvPr id="74" name="Rectangle 73"/>
            <p:cNvSpPr/>
            <p:nvPr/>
          </p:nvSpPr>
          <p:spPr>
            <a:xfrm>
              <a:off x="359517" y="1047890"/>
              <a:ext cx="3308426" cy="1987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75" name="Rectangle 74"/>
            <p:cNvSpPr/>
            <p:nvPr/>
          </p:nvSpPr>
          <p:spPr>
            <a:xfrm>
              <a:off x="467152" y="1435086"/>
              <a:ext cx="838856" cy="5462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1</a:t>
              </a:r>
              <a:endParaRPr lang="en-US" dirty="0">
                <a:solidFill>
                  <a:schemeClr val="tx1"/>
                </a:solidFill>
              </a:endParaRPr>
            </a:p>
          </p:txBody>
        </p:sp>
        <p:sp>
          <p:nvSpPr>
            <p:cNvPr id="76" name="Rectangle 75"/>
            <p:cNvSpPr/>
            <p:nvPr/>
          </p:nvSpPr>
          <p:spPr>
            <a:xfrm>
              <a:off x="1381632" y="1435085"/>
              <a:ext cx="838856" cy="5462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2</a:t>
              </a:r>
              <a:endParaRPr lang="en-US" dirty="0">
                <a:solidFill>
                  <a:schemeClr val="tx1"/>
                </a:solidFill>
              </a:endParaRPr>
            </a:p>
          </p:txBody>
        </p:sp>
        <p:sp>
          <p:nvSpPr>
            <p:cNvPr id="77" name="Rectangle 76"/>
            <p:cNvSpPr/>
            <p:nvPr/>
          </p:nvSpPr>
          <p:spPr>
            <a:xfrm>
              <a:off x="2734614" y="1427398"/>
              <a:ext cx="838856" cy="5539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Core n</a:t>
              </a:r>
              <a:endParaRPr lang="en-US" dirty="0">
                <a:solidFill>
                  <a:schemeClr val="tx1"/>
                </a:solidFill>
              </a:endParaRPr>
            </a:p>
          </p:txBody>
        </p:sp>
        <p:sp>
          <p:nvSpPr>
            <p:cNvPr id="78" name="TextBox 77"/>
            <p:cNvSpPr txBox="1"/>
            <p:nvPr/>
          </p:nvSpPr>
          <p:spPr>
            <a:xfrm>
              <a:off x="2306105" y="1722851"/>
              <a:ext cx="348172" cy="369332"/>
            </a:xfrm>
            <a:prstGeom prst="rect">
              <a:avLst/>
            </a:prstGeom>
            <a:noFill/>
          </p:spPr>
          <p:txBody>
            <a:bodyPr wrap="none" rtlCol="0">
              <a:spAutoFit/>
            </a:bodyPr>
            <a:lstStyle/>
            <a:p>
              <a:r>
                <a:rPr lang="en-US" b="1" dirty="0" smtClean="0"/>
                <a:t>…</a:t>
              </a:r>
              <a:endParaRPr lang="en-US" b="1" dirty="0"/>
            </a:p>
          </p:txBody>
        </p:sp>
        <p:sp>
          <p:nvSpPr>
            <p:cNvPr id="79" name="Rectangle 78"/>
            <p:cNvSpPr/>
            <p:nvPr/>
          </p:nvSpPr>
          <p:spPr>
            <a:xfrm>
              <a:off x="46715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80" name="Rectangle 79"/>
            <p:cNvSpPr/>
            <p:nvPr/>
          </p:nvSpPr>
          <p:spPr>
            <a:xfrm>
              <a:off x="1381632" y="1981352"/>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81" name="Rectangle 80"/>
            <p:cNvSpPr/>
            <p:nvPr/>
          </p:nvSpPr>
          <p:spPr>
            <a:xfrm>
              <a:off x="2734614" y="1981351"/>
              <a:ext cx="838856" cy="295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US" dirty="0">
                <a:solidFill>
                  <a:schemeClr val="tx1"/>
                </a:solidFill>
              </a:endParaRPr>
            </a:p>
          </p:txBody>
        </p:sp>
        <p:sp>
          <p:nvSpPr>
            <p:cNvPr id="82" name="Rectangle 81"/>
            <p:cNvSpPr/>
            <p:nvPr/>
          </p:nvSpPr>
          <p:spPr>
            <a:xfrm>
              <a:off x="467152" y="2595832"/>
              <a:ext cx="3106318" cy="2954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cache</a:t>
              </a:r>
              <a:endParaRPr lang="en-US" dirty="0"/>
            </a:p>
          </p:txBody>
        </p:sp>
        <p:sp>
          <p:nvSpPr>
            <p:cNvPr id="83" name="Up-Down Arrow 82"/>
            <p:cNvSpPr/>
            <p:nvPr/>
          </p:nvSpPr>
          <p:spPr>
            <a:xfrm rot="10800000">
              <a:off x="752162"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Up-Down Arrow 83"/>
            <p:cNvSpPr/>
            <p:nvPr/>
          </p:nvSpPr>
          <p:spPr>
            <a:xfrm rot="10800000">
              <a:off x="1610476" y="2276850"/>
              <a:ext cx="268836" cy="3189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Up-Down Arrow 84"/>
            <p:cNvSpPr/>
            <p:nvPr/>
          </p:nvSpPr>
          <p:spPr>
            <a:xfrm rot="10800000">
              <a:off x="3019624" y="2276848"/>
              <a:ext cx="268836" cy="318983"/>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382188" y="1047890"/>
              <a:ext cx="744114" cy="369332"/>
            </a:xfrm>
            <a:prstGeom prst="rect">
              <a:avLst/>
            </a:prstGeom>
            <a:noFill/>
          </p:spPr>
          <p:txBody>
            <a:bodyPr wrap="none" rtlCol="0">
              <a:spAutoFit/>
            </a:bodyPr>
            <a:lstStyle/>
            <a:p>
              <a:r>
                <a:rPr lang="en-US" dirty="0" smtClean="0"/>
                <a:t>CPU 2</a:t>
              </a:r>
              <a:endParaRPr lang="en-US" dirty="0"/>
            </a:p>
          </p:txBody>
        </p:sp>
      </p:grpSp>
      <p:sp>
        <p:nvSpPr>
          <p:cNvPr id="73" name="Up-Down Arrow 72"/>
          <p:cNvSpPr/>
          <p:nvPr/>
        </p:nvSpPr>
        <p:spPr>
          <a:xfrm rot="10800000">
            <a:off x="6859559" y="3958355"/>
            <a:ext cx="268836" cy="384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3942131" y="3582620"/>
            <a:ext cx="1385339" cy="3373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rot="16200000">
            <a:off x="-755627" y="2112564"/>
            <a:ext cx="2268250" cy="369332"/>
          </a:xfrm>
          <a:prstGeom prst="rect">
            <a:avLst/>
          </a:prstGeom>
          <a:noFill/>
        </p:spPr>
        <p:txBody>
          <a:bodyPr wrap="none" rtlCol="0">
            <a:spAutoFit/>
          </a:bodyPr>
          <a:lstStyle/>
          <a:p>
            <a:r>
              <a:rPr lang="en-US" dirty="0" smtClean="0"/>
              <a:t>Locality domain (LD) 1</a:t>
            </a:r>
            <a:endParaRPr lang="en-US" dirty="0"/>
          </a:p>
        </p:txBody>
      </p:sp>
      <p:sp>
        <p:nvSpPr>
          <p:cNvPr id="88" name="TextBox 87"/>
          <p:cNvSpPr txBox="1"/>
          <p:nvPr/>
        </p:nvSpPr>
        <p:spPr>
          <a:xfrm rot="16200000">
            <a:off x="3893839" y="2086574"/>
            <a:ext cx="2268250" cy="369332"/>
          </a:xfrm>
          <a:prstGeom prst="rect">
            <a:avLst/>
          </a:prstGeom>
          <a:noFill/>
        </p:spPr>
        <p:txBody>
          <a:bodyPr wrap="none" rtlCol="0">
            <a:spAutoFit/>
          </a:bodyPr>
          <a:lstStyle/>
          <a:p>
            <a:r>
              <a:rPr lang="en-US" dirty="0" smtClean="0"/>
              <a:t>Locality domain (LD) 2</a:t>
            </a:r>
            <a:endParaRPr lang="en-US" dirty="0"/>
          </a:p>
        </p:txBody>
      </p:sp>
      <p:sp>
        <p:nvSpPr>
          <p:cNvPr id="14" name="TextBox 13"/>
          <p:cNvSpPr txBox="1"/>
          <p:nvPr/>
        </p:nvSpPr>
        <p:spPr>
          <a:xfrm>
            <a:off x="4119267" y="3973224"/>
            <a:ext cx="1028808" cy="646331"/>
          </a:xfrm>
          <a:prstGeom prst="rect">
            <a:avLst/>
          </a:prstGeom>
          <a:solidFill>
            <a:schemeClr val="bg1">
              <a:lumMod val="65000"/>
            </a:schemeClr>
          </a:solidFill>
          <a:ln w="19050">
            <a:solidFill>
              <a:schemeClr val="tx1"/>
            </a:solidFill>
          </a:ln>
        </p:spPr>
        <p:txBody>
          <a:bodyPr wrap="none" rtlCol="0">
            <a:spAutoFit/>
          </a:bodyPr>
          <a:lstStyle/>
          <a:p>
            <a:pPr algn="ctr"/>
            <a:r>
              <a:rPr lang="en-US" b="1" dirty="0" smtClean="0">
                <a:solidFill>
                  <a:schemeClr val="bg1"/>
                </a:solidFill>
              </a:rPr>
              <a:t>coherent</a:t>
            </a:r>
          </a:p>
          <a:p>
            <a:pPr algn="ctr"/>
            <a:r>
              <a:rPr lang="en-US" b="1" dirty="0" smtClean="0">
                <a:solidFill>
                  <a:schemeClr val="bg1"/>
                </a:solidFill>
              </a:rPr>
              <a:t>link</a:t>
            </a:r>
            <a:endParaRPr lang="en-US" b="1" dirty="0">
              <a:solidFill>
                <a:schemeClr val="bg1"/>
              </a:solidFill>
            </a:endParaRPr>
          </a:p>
        </p:txBody>
      </p:sp>
    </p:spTree>
    <p:extLst>
      <p:ext uri="{BB962C8B-B14F-4D97-AF65-F5344CB8AC3E}">
        <p14:creationId xmlns:p14="http://schemas.microsoft.com/office/powerpoint/2010/main" val="1019642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programming with </a:t>
            </a:r>
            <a:r>
              <a:rPr lang="en-US" dirty="0" err="1" smtClean="0"/>
              <a:t>OpenMP</a:t>
            </a:r>
            <a:endParaRPr lang="en-US" dirty="0"/>
          </a:p>
        </p:txBody>
      </p:sp>
      <p:sp>
        <p:nvSpPr>
          <p:cNvPr id="3" name="Content Placeholder 2"/>
          <p:cNvSpPr>
            <a:spLocks noGrp="1"/>
          </p:cNvSpPr>
          <p:nvPr>
            <p:ph idx="1"/>
          </p:nvPr>
        </p:nvSpPr>
        <p:spPr>
          <a:xfrm>
            <a:off x="270640" y="1177745"/>
            <a:ext cx="8602720" cy="561435"/>
          </a:xfrm>
        </p:spPr>
        <p:txBody>
          <a:bodyPr>
            <a:normAutofit/>
          </a:bodyPr>
          <a:lstStyle/>
          <a:p>
            <a:r>
              <a:rPr lang="en-US" sz="2200" b="1" dirty="0" smtClean="0">
                <a:solidFill>
                  <a:srgbClr val="002060"/>
                </a:solidFill>
              </a:rPr>
              <a:t>Example 1</a:t>
            </a:r>
            <a:r>
              <a:rPr lang="en-US" sz="2200" dirty="0" smtClean="0"/>
              <a:t>: perform a[1:N] = b[1:N] + c[1:N] in parallel using </a:t>
            </a:r>
            <a:r>
              <a:rPr lang="en-US" sz="2200" dirty="0" err="1" smtClean="0"/>
              <a:t>OpenMP</a:t>
            </a:r>
            <a:endParaRPr lang="en-US" sz="2200" dirty="0" smtClean="0"/>
          </a:p>
        </p:txBody>
      </p:sp>
      <p:sp>
        <p:nvSpPr>
          <p:cNvPr id="4" name="TextBox 3"/>
          <p:cNvSpPr txBox="1"/>
          <p:nvPr/>
        </p:nvSpPr>
        <p:spPr>
          <a:xfrm>
            <a:off x="891358" y="1969610"/>
            <a:ext cx="6868257" cy="2862322"/>
          </a:xfrm>
          <a:prstGeom prst="rect">
            <a:avLst/>
          </a:prstGeom>
          <a:solidFill>
            <a:schemeClr val="bg1">
              <a:lumMod val="85000"/>
            </a:schemeClr>
          </a:solidFill>
          <a:ln w="25400">
            <a:solidFill>
              <a:schemeClr val="tx1"/>
            </a:solidFill>
          </a:ln>
        </p:spPr>
        <p:txBody>
          <a:bodyPr wrap="square" rtlCol="0">
            <a:spAutoFit/>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a:solidFill>
                  <a:srgbClr val="FF0000"/>
                </a:solidFill>
                <a:latin typeface="Courier New" pitchFamily="49" charset="0"/>
                <a:cs typeface="Courier New" pitchFamily="49" charset="0"/>
              </a:rPr>
              <a:t>omp</a:t>
            </a:r>
            <a:r>
              <a:rPr lang="en-US" b="1" dirty="0">
                <a:solidFill>
                  <a:srgbClr val="FF0000"/>
                </a:solidFill>
                <a:latin typeface="Courier New" pitchFamily="49" charset="0"/>
                <a:cs typeface="Courier New" pitchFamily="49" charset="0"/>
              </a:rPr>
              <a:t> parallel</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omp_get_num_threads</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omp_get_thread_num</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start =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end =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+ 1)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b[</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c[</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6" name="TextBox 5"/>
          <p:cNvSpPr txBox="1"/>
          <p:nvPr/>
        </p:nvSpPr>
        <p:spPr>
          <a:xfrm>
            <a:off x="7201619" y="2814520"/>
            <a:ext cx="1549911" cy="1107996"/>
          </a:xfrm>
          <a:prstGeom prst="rect">
            <a:avLst/>
          </a:prstGeom>
          <a:solidFill>
            <a:schemeClr val="bg1"/>
          </a:solidFill>
          <a:ln w="25400">
            <a:solidFill>
              <a:schemeClr val="tx1"/>
            </a:solidFill>
          </a:ln>
        </p:spPr>
        <p:txBody>
          <a:bodyPr wrap="none" rtlCol="0">
            <a:spAutoFit/>
          </a:bodyPr>
          <a:lstStyle/>
          <a:p>
            <a:pPr algn="ctr"/>
            <a:r>
              <a:rPr lang="en-US" sz="2200" dirty="0" smtClean="0"/>
              <a:t>variables </a:t>
            </a:r>
          </a:p>
          <a:p>
            <a:pPr algn="ctr"/>
            <a:r>
              <a:rPr lang="en-US" sz="2200" dirty="0" smtClean="0"/>
              <a:t>are local to</a:t>
            </a:r>
          </a:p>
          <a:p>
            <a:pPr algn="ctr"/>
            <a:r>
              <a:rPr lang="en-US" sz="2200" dirty="0" smtClean="0"/>
              <a:t>each thread</a:t>
            </a:r>
            <a:endParaRPr lang="en-US" sz="2200" dirty="0"/>
          </a:p>
        </p:txBody>
      </p:sp>
    </p:spTree>
    <p:extLst>
      <p:ext uri="{BB962C8B-B14F-4D97-AF65-F5344CB8AC3E}">
        <p14:creationId xmlns:p14="http://schemas.microsoft.com/office/powerpoint/2010/main" val="180271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programming with </a:t>
            </a:r>
            <a:r>
              <a:rPr lang="en-US" dirty="0" err="1" smtClean="0"/>
              <a:t>OpenMP</a:t>
            </a:r>
            <a:endParaRPr lang="en-US" dirty="0"/>
          </a:p>
        </p:txBody>
      </p:sp>
      <p:sp>
        <p:nvSpPr>
          <p:cNvPr id="3" name="Content Placeholder 2"/>
          <p:cNvSpPr>
            <a:spLocks noGrp="1"/>
          </p:cNvSpPr>
          <p:nvPr>
            <p:ph idx="1"/>
          </p:nvPr>
        </p:nvSpPr>
        <p:spPr>
          <a:xfrm>
            <a:off x="270640" y="1177745"/>
            <a:ext cx="8229600" cy="561435"/>
          </a:xfrm>
        </p:spPr>
        <p:txBody>
          <a:bodyPr>
            <a:normAutofit/>
          </a:bodyPr>
          <a:lstStyle/>
          <a:p>
            <a:r>
              <a:rPr lang="en-US" sz="2200" dirty="0" smtClean="0"/>
              <a:t>Same example, but now with global variables (incorrect)</a:t>
            </a:r>
          </a:p>
        </p:txBody>
      </p:sp>
      <p:sp>
        <p:nvSpPr>
          <p:cNvPr id="4" name="TextBox 3"/>
          <p:cNvSpPr txBox="1"/>
          <p:nvPr/>
        </p:nvSpPr>
        <p:spPr>
          <a:xfrm>
            <a:off x="891358" y="1969610"/>
            <a:ext cx="6868257" cy="3139321"/>
          </a:xfrm>
          <a:prstGeom prst="rect">
            <a:avLst/>
          </a:prstGeom>
          <a:solidFill>
            <a:schemeClr val="bg1">
              <a:lumMod val="85000"/>
            </a:schemeClr>
          </a:solidFill>
          <a:ln w="25400">
            <a:solidFill>
              <a:schemeClr val="tx1"/>
            </a:solidFill>
          </a:ln>
        </p:spPr>
        <p:txBody>
          <a:bodyPr wrap="square" rtlCol="0">
            <a:spAutoFit/>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start, end;</a:t>
            </a:r>
            <a:endParaRPr lang="en-US" b="1" dirty="0" smtClean="0">
              <a:solidFill>
                <a:srgbClr val="FF0000"/>
              </a:solidFill>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a:solidFill>
                  <a:srgbClr val="FF0000"/>
                </a:solidFill>
                <a:latin typeface="Courier New" pitchFamily="49" charset="0"/>
                <a:cs typeface="Courier New" pitchFamily="49" charset="0"/>
              </a:rPr>
              <a:t>omp</a:t>
            </a:r>
            <a:r>
              <a:rPr lang="en-US" b="1" dirty="0">
                <a:solidFill>
                  <a:srgbClr val="FF0000"/>
                </a:solidFill>
                <a:latin typeface="Courier New" pitchFamily="49" charset="0"/>
                <a:cs typeface="Courier New" pitchFamily="49" charset="0"/>
              </a:rPr>
              <a:t> parallel</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omp_get_num_threads</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omp_get_thread_num</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start =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end =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+ 1)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b[</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c[</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6" name="TextBox 5"/>
          <p:cNvSpPr txBox="1"/>
          <p:nvPr/>
        </p:nvSpPr>
        <p:spPr>
          <a:xfrm>
            <a:off x="7126729" y="2814520"/>
            <a:ext cx="1699696" cy="1107996"/>
          </a:xfrm>
          <a:prstGeom prst="rect">
            <a:avLst/>
          </a:prstGeom>
          <a:solidFill>
            <a:schemeClr val="bg1"/>
          </a:solidFill>
          <a:ln w="25400">
            <a:solidFill>
              <a:schemeClr val="tx1"/>
            </a:solidFill>
          </a:ln>
        </p:spPr>
        <p:txBody>
          <a:bodyPr wrap="none" rtlCol="0">
            <a:spAutoFit/>
          </a:bodyPr>
          <a:lstStyle/>
          <a:p>
            <a:pPr algn="ctr"/>
            <a:r>
              <a:rPr lang="en-US" sz="2200" dirty="0" smtClean="0"/>
              <a:t>incorrect:</a:t>
            </a:r>
          </a:p>
          <a:p>
            <a:pPr algn="ctr"/>
            <a:r>
              <a:rPr lang="en-US" sz="2200" dirty="0" smtClean="0"/>
              <a:t>variables are </a:t>
            </a:r>
          </a:p>
          <a:p>
            <a:pPr algn="ctr"/>
            <a:r>
              <a:rPr lang="en-US" sz="2200" dirty="0" smtClean="0"/>
              <a:t>shared !</a:t>
            </a:r>
            <a:endParaRPr lang="en-US" sz="2200" dirty="0"/>
          </a:p>
        </p:txBody>
      </p:sp>
      <p:sp>
        <p:nvSpPr>
          <p:cNvPr id="7" name="&quot;No&quot; Symbol 6"/>
          <p:cNvSpPr/>
          <p:nvPr/>
        </p:nvSpPr>
        <p:spPr>
          <a:xfrm>
            <a:off x="2488572" y="1563483"/>
            <a:ext cx="4186145" cy="383808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207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programming with </a:t>
            </a:r>
            <a:r>
              <a:rPr lang="en-US" dirty="0" err="1" smtClean="0"/>
              <a:t>OpenMP</a:t>
            </a:r>
            <a:endParaRPr lang="en-US" dirty="0"/>
          </a:p>
        </p:txBody>
      </p:sp>
      <p:sp>
        <p:nvSpPr>
          <p:cNvPr id="3" name="Content Placeholder 2"/>
          <p:cNvSpPr>
            <a:spLocks noGrp="1"/>
          </p:cNvSpPr>
          <p:nvPr>
            <p:ph idx="1"/>
          </p:nvPr>
        </p:nvSpPr>
        <p:spPr>
          <a:xfrm>
            <a:off x="270640" y="1177745"/>
            <a:ext cx="8229600" cy="561435"/>
          </a:xfrm>
        </p:spPr>
        <p:txBody>
          <a:bodyPr>
            <a:normAutofit/>
          </a:bodyPr>
          <a:lstStyle/>
          <a:p>
            <a:r>
              <a:rPr lang="en-US" sz="2200" dirty="0" smtClean="0"/>
              <a:t>Same example, but now with global variables privatized</a:t>
            </a:r>
          </a:p>
        </p:txBody>
      </p:sp>
      <p:sp>
        <p:nvSpPr>
          <p:cNvPr id="4" name="TextBox 3"/>
          <p:cNvSpPr txBox="1"/>
          <p:nvPr/>
        </p:nvSpPr>
        <p:spPr>
          <a:xfrm>
            <a:off x="394385" y="1969610"/>
            <a:ext cx="8555785" cy="3139321"/>
          </a:xfrm>
          <a:prstGeom prst="rect">
            <a:avLst/>
          </a:prstGeom>
          <a:solidFill>
            <a:schemeClr val="bg1">
              <a:lumMod val="85000"/>
            </a:schemeClr>
          </a:solidFill>
          <a:ln w="25400">
            <a:solidFill>
              <a:schemeClr val="tx1"/>
            </a:solidFill>
          </a:ln>
        </p:spPr>
        <p:txBody>
          <a:bodyPr wrap="square" rtlCol="0">
            <a:spAutoFit/>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err="1">
                <a:solidFill>
                  <a:srgbClr val="002060"/>
                </a:solidFill>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start, end;</a:t>
            </a:r>
            <a:endParaRPr lang="en-US" b="1" dirty="0" smtClean="0">
              <a:solidFill>
                <a:srgbClr val="FF0000"/>
              </a:solidFill>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a:solidFill>
                  <a:srgbClr val="FF0000"/>
                </a:solidFill>
                <a:latin typeface="Courier New" pitchFamily="49" charset="0"/>
                <a:cs typeface="Courier New" pitchFamily="49" charset="0"/>
              </a:rPr>
              <a:t>omp</a:t>
            </a:r>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parallel private</a:t>
            </a:r>
            <a:r>
              <a:rPr lang="en-US" dirty="0" smtClean="0">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numThreads</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tid</a:t>
            </a:r>
            <a:r>
              <a:rPr lang="en-US" b="1" dirty="0" smtClean="0">
                <a:solidFill>
                  <a:srgbClr val="FF0000"/>
                </a:solidFill>
                <a:latin typeface="Courier New" pitchFamily="49" charset="0"/>
                <a:cs typeface="Courier New" pitchFamily="49" charset="0"/>
              </a:rPr>
              <a:t>, start, end</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omp_get_num_threads</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omp_get_thread_num</a:t>
            </a:r>
            <a:r>
              <a:rPr lang="en-US" b="1"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start =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end = (</a:t>
            </a:r>
            <a:r>
              <a:rPr lang="en-US" dirty="0" err="1" smtClean="0">
                <a:latin typeface="Courier New" pitchFamily="49" charset="0"/>
                <a:cs typeface="Courier New" pitchFamily="49" charset="0"/>
              </a:rPr>
              <a:t>tid</a:t>
            </a:r>
            <a:r>
              <a:rPr lang="en-US" dirty="0" smtClean="0">
                <a:latin typeface="Courier New" pitchFamily="49" charset="0"/>
                <a:cs typeface="Courier New" pitchFamily="49" charset="0"/>
              </a:rPr>
              <a:t> + 1) * N / </a:t>
            </a:r>
            <a:r>
              <a:rPr lang="en-US" dirty="0" err="1" smtClean="0">
                <a:latin typeface="Courier New" pitchFamily="49" charset="0"/>
                <a:cs typeface="Courier New" pitchFamily="49" charset="0"/>
              </a:rPr>
              <a:t>numThreads</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start;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end;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b[</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c[</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6" name="TextBox 5"/>
          <p:cNvSpPr txBox="1"/>
          <p:nvPr/>
        </p:nvSpPr>
        <p:spPr>
          <a:xfrm>
            <a:off x="7375565" y="3089104"/>
            <a:ext cx="1699696" cy="1107996"/>
          </a:xfrm>
          <a:prstGeom prst="rect">
            <a:avLst/>
          </a:prstGeom>
          <a:solidFill>
            <a:schemeClr val="bg1"/>
          </a:solidFill>
          <a:ln w="25400">
            <a:solidFill>
              <a:schemeClr val="tx1"/>
            </a:solidFill>
          </a:ln>
        </p:spPr>
        <p:txBody>
          <a:bodyPr wrap="none" rtlCol="0">
            <a:spAutoFit/>
          </a:bodyPr>
          <a:lstStyle/>
          <a:p>
            <a:pPr algn="ctr"/>
            <a:r>
              <a:rPr lang="en-US" sz="2200" dirty="0" smtClean="0"/>
              <a:t>correct:</a:t>
            </a:r>
          </a:p>
          <a:p>
            <a:pPr algn="ctr"/>
            <a:r>
              <a:rPr lang="en-US" sz="2200" dirty="0" smtClean="0"/>
              <a:t>variables are </a:t>
            </a:r>
          </a:p>
          <a:p>
            <a:pPr algn="ctr"/>
            <a:r>
              <a:rPr lang="en-US" sz="2200" dirty="0" smtClean="0"/>
              <a:t>privatized!</a:t>
            </a:r>
            <a:endParaRPr lang="en-US" sz="2200" dirty="0"/>
          </a:p>
        </p:txBody>
      </p:sp>
    </p:spTree>
    <p:extLst>
      <p:ext uri="{BB962C8B-B14F-4D97-AF65-F5344CB8AC3E}">
        <p14:creationId xmlns:p14="http://schemas.microsoft.com/office/powerpoint/2010/main" val="34846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programming with </a:t>
            </a:r>
            <a:r>
              <a:rPr lang="en-US" dirty="0" err="1" smtClean="0"/>
              <a:t>OpenMP</a:t>
            </a:r>
            <a:endParaRPr lang="en-US" dirty="0"/>
          </a:p>
        </p:txBody>
      </p:sp>
      <p:sp>
        <p:nvSpPr>
          <p:cNvPr id="3" name="Content Placeholder 2"/>
          <p:cNvSpPr>
            <a:spLocks noGrp="1"/>
          </p:cNvSpPr>
          <p:nvPr>
            <p:ph idx="1"/>
          </p:nvPr>
        </p:nvSpPr>
        <p:spPr>
          <a:xfrm>
            <a:off x="374925" y="5042010"/>
            <a:ext cx="8229600" cy="561435"/>
          </a:xfrm>
        </p:spPr>
        <p:txBody>
          <a:bodyPr>
            <a:normAutofit/>
          </a:bodyPr>
          <a:lstStyle/>
          <a:p>
            <a:r>
              <a:rPr lang="en-US" sz="2200" dirty="0" smtClean="0"/>
              <a:t>Compare this code to equivalent </a:t>
            </a:r>
            <a:r>
              <a:rPr lang="en-US" sz="2200" dirty="0" err="1" smtClean="0"/>
              <a:t>Pthreads</a:t>
            </a:r>
            <a:r>
              <a:rPr lang="en-US" sz="2200" dirty="0" smtClean="0"/>
              <a:t> code...</a:t>
            </a:r>
          </a:p>
        </p:txBody>
      </p:sp>
      <p:sp>
        <p:nvSpPr>
          <p:cNvPr id="4" name="TextBox 3"/>
          <p:cNvSpPr txBox="1"/>
          <p:nvPr/>
        </p:nvSpPr>
        <p:spPr>
          <a:xfrm>
            <a:off x="394385" y="1969610"/>
            <a:ext cx="8555785" cy="1754326"/>
          </a:xfrm>
          <a:prstGeom prst="rect">
            <a:avLst/>
          </a:prstGeom>
          <a:solidFill>
            <a:schemeClr val="bg1">
              <a:lumMod val="85000"/>
            </a:schemeClr>
          </a:solidFill>
          <a:ln w="25400">
            <a:solidFill>
              <a:schemeClr val="tx1"/>
            </a:solidFill>
          </a:ln>
        </p:spPr>
        <p:txBody>
          <a:bodyPr wrap="square" rtlCol="0">
            <a:spAutoFit/>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a:solidFill>
                  <a:srgbClr val="FF0000"/>
                </a:solidFill>
                <a:latin typeface="Courier New" pitchFamily="49" charset="0"/>
                <a:cs typeface="Courier New" pitchFamily="49" charset="0"/>
              </a:rPr>
              <a:t>omp</a:t>
            </a:r>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parallel for</a:t>
            </a:r>
            <a:r>
              <a:rPr lang="en-US" dirty="0" smtClean="0">
                <a:latin typeface="Courier New" pitchFamily="49" charset="0"/>
                <a:cs typeface="Courier New" pitchFamily="49" charset="0"/>
              </a:rPr>
              <a:t> {</a:t>
            </a: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b[</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c[</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6" name="TextBox 5"/>
          <p:cNvSpPr txBox="1"/>
          <p:nvPr/>
        </p:nvSpPr>
        <p:spPr>
          <a:xfrm>
            <a:off x="6415440" y="3050699"/>
            <a:ext cx="1785809" cy="1446550"/>
          </a:xfrm>
          <a:prstGeom prst="rect">
            <a:avLst/>
          </a:prstGeom>
          <a:solidFill>
            <a:schemeClr val="bg1"/>
          </a:solidFill>
          <a:ln w="25400">
            <a:solidFill>
              <a:schemeClr val="tx1"/>
            </a:solidFill>
          </a:ln>
        </p:spPr>
        <p:txBody>
          <a:bodyPr wrap="none" rtlCol="0">
            <a:spAutoFit/>
          </a:bodyPr>
          <a:lstStyle/>
          <a:p>
            <a:pPr algn="ctr"/>
            <a:r>
              <a:rPr lang="en-US" sz="2200" dirty="0" smtClean="0"/>
              <a:t>correct:</a:t>
            </a:r>
          </a:p>
          <a:p>
            <a:pPr algn="ctr"/>
            <a:r>
              <a:rPr lang="en-US" sz="2200" dirty="0" smtClean="0"/>
              <a:t>automatic</a:t>
            </a:r>
          </a:p>
          <a:p>
            <a:pPr algn="ctr"/>
            <a:r>
              <a:rPr lang="en-US" sz="2200" dirty="0" smtClean="0"/>
              <a:t>parallelization</a:t>
            </a:r>
          </a:p>
          <a:p>
            <a:pPr algn="ctr"/>
            <a:r>
              <a:rPr lang="en-US" sz="2200" dirty="0" smtClean="0"/>
              <a:t>of for loop</a:t>
            </a:r>
            <a:endParaRPr lang="en-US" sz="2200" dirty="0"/>
          </a:p>
        </p:txBody>
      </p:sp>
      <p:sp>
        <p:nvSpPr>
          <p:cNvPr id="7" name="Content Placeholder 2"/>
          <p:cNvSpPr txBox="1">
            <a:spLocks/>
          </p:cNvSpPr>
          <p:nvPr/>
        </p:nvSpPr>
        <p:spPr>
          <a:xfrm>
            <a:off x="423040" y="1330145"/>
            <a:ext cx="8229600" cy="5614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mtClean="0"/>
              <a:t>Same example, but now with “automatic” for-loop parallelization</a:t>
            </a:r>
            <a:endParaRPr lang="en-US" sz="2200" dirty="0" smtClean="0"/>
          </a:p>
        </p:txBody>
      </p:sp>
    </p:spTree>
    <p:extLst>
      <p:ext uri="{BB962C8B-B14F-4D97-AF65-F5344CB8AC3E}">
        <p14:creationId xmlns:p14="http://schemas.microsoft.com/office/powerpoint/2010/main" val="169854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programming with </a:t>
            </a:r>
            <a:r>
              <a:rPr lang="en-US" dirty="0" err="1" smtClean="0"/>
              <a:t>OpenMP</a:t>
            </a:r>
            <a:endParaRPr lang="en-US" dirty="0"/>
          </a:p>
        </p:txBody>
      </p:sp>
      <p:sp>
        <p:nvSpPr>
          <p:cNvPr id="3" name="Content Placeholder 2"/>
          <p:cNvSpPr>
            <a:spLocks noGrp="1"/>
          </p:cNvSpPr>
          <p:nvPr>
            <p:ph idx="1"/>
          </p:nvPr>
        </p:nvSpPr>
        <p:spPr>
          <a:xfrm>
            <a:off x="270640" y="1177745"/>
            <a:ext cx="8602720" cy="561435"/>
          </a:xfrm>
        </p:spPr>
        <p:txBody>
          <a:bodyPr>
            <a:normAutofit/>
          </a:bodyPr>
          <a:lstStyle/>
          <a:p>
            <a:r>
              <a:rPr lang="en-US" sz="2200" b="1" dirty="0" smtClean="0">
                <a:solidFill>
                  <a:srgbClr val="002060"/>
                </a:solidFill>
              </a:rPr>
              <a:t>Example 2</a:t>
            </a:r>
            <a:r>
              <a:rPr lang="en-US" sz="2200" dirty="0" smtClean="0"/>
              <a:t>: perform a global sum using </a:t>
            </a:r>
            <a:r>
              <a:rPr lang="en-US" sz="2200" dirty="0" err="1" smtClean="0"/>
              <a:t>OpenMP</a:t>
            </a:r>
            <a:endParaRPr lang="en-US" sz="2200" dirty="0" smtClean="0"/>
          </a:p>
        </p:txBody>
      </p:sp>
      <p:sp>
        <p:nvSpPr>
          <p:cNvPr id="4" name="TextBox 3"/>
          <p:cNvSpPr txBox="1"/>
          <p:nvPr/>
        </p:nvSpPr>
        <p:spPr>
          <a:xfrm>
            <a:off x="891358" y="1969610"/>
            <a:ext cx="6868257" cy="1754326"/>
          </a:xfrm>
          <a:prstGeom prst="rect">
            <a:avLst/>
          </a:prstGeom>
          <a:solidFill>
            <a:schemeClr val="bg1">
              <a:lumMod val="85000"/>
            </a:schemeClr>
          </a:solidFill>
          <a:ln w="25400">
            <a:solidFill>
              <a:schemeClr val="tx1"/>
            </a:solidFill>
          </a:ln>
        </p:spPr>
        <p:txBody>
          <a:bodyPr wrap="square" rtlCol="0">
            <a:spAutoFit/>
          </a:bodyPr>
          <a:lstStyle/>
          <a:p>
            <a:r>
              <a:rPr lang="en-US" dirty="0" smtClean="0">
                <a:latin typeface="Courier New" pitchFamily="49" charset="0"/>
                <a:cs typeface="Courier New" pitchFamily="49" charset="0"/>
              </a:rPr>
              <a: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sum = 0;</a:t>
            </a:r>
            <a:endParaRPr lang="en-US" dirty="0">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a:solidFill>
                  <a:srgbClr val="FF0000"/>
                </a:solidFill>
                <a:latin typeface="Courier New" pitchFamily="49" charset="0"/>
                <a:cs typeface="Courier New" pitchFamily="49" charset="0"/>
              </a:rPr>
              <a:t>omp</a:t>
            </a:r>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parallel for</a:t>
            </a:r>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sum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p>
        </p:txBody>
      </p:sp>
      <p:sp>
        <p:nvSpPr>
          <p:cNvPr id="6" name="TextBox 5"/>
          <p:cNvSpPr txBox="1"/>
          <p:nvPr/>
        </p:nvSpPr>
        <p:spPr>
          <a:xfrm>
            <a:off x="7106561" y="2814520"/>
            <a:ext cx="1740027" cy="1446550"/>
          </a:xfrm>
          <a:prstGeom prst="rect">
            <a:avLst/>
          </a:prstGeom>
          <a:solidFill>
            <a:schemeClr val="bg1"/>
          </a:solidFill>
          <a:ln w="25400">
            <a:solidFill>
              <a:schemeClr val="tx1"/>
            </a:solidFill>
          </a:ln>
        </p:spPr>
        <p:txBody>
          <a:bodyPr wrap="none" rtlCol="0">
            <a:spAutoFit/>
          </a:bodyPr>
          <a:lstStyle/>
          <a:p>
            <a:pPr algn="ctr"/>
            <a:r>
              <a:rPr lang="en-US" sz="2200" dirty="0" smtClean="0"/>
              <a:t>simultaneous</a:t>
            </a:r>
          </a:p>
          <a:p>
            <a:pPr algn="ctr"/>
            <a:r>
              <a:rPr lang="en-US" sz="2200" dirty="0" smtClean="0"/>
              <a:t>writing to the</a:t>
            </a:r>
          </a:p>
          <a:p>
            <a:pPr algn="ctr"/>
            <a:r>
              <a:rPr lang="en-US" sz="2200" dirty="0" smtClean="0"/>
              <a:t>a shared</a:t>
            </a:r>
          </a:p>
          <a:p>
            <a:pPr algn="ctr"/>
            <a:r>
              <a:rPr lang="en-US" sz="2200" dirty="0" smtClean="0"/>
              <a:t>variable</a:t>
            </a:r>
          </a:p>
        </p:txBody>
      </p:sp>
      <p:sp>
        <p:nvSpPr>
          <p:cNvPr id="7" name="&quot;No&quot; Symbol 6"/>
          <p:cNvSpPr/>
          <p:nvPr/>
        </p:nvSpPr>
        <p:spPr>
          <a:xfrm>
            <a:off x="2488572" y="1563483"/>
            <a:ext cx="4186145" cy="383808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ontent Placeholder 2"/>
          <p:cNvSpPr txBox="1">
            <a:spLocks/>
          </p:cNvSpPr>
          <p:nvPr/>
        </p:nvSpPr>
        <p:spPr>
          <a:xfrm>
            <a:off x="374925" y="5042010"/>
            <a:ext cx="8229600" cy="5614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2pPr>
            <a:lvl3pPr marL="1371600" indent="-457200" algn="l" defTabSz="914400" rtl="0" eaLnBrk="1" latinLnBrk="0" hangingPunct="1">
              <a:spcBef>
                <a:spcPct val="20000"/>
              </a:spcBef>
              <a:buFont typeface="Courier New" pitchFamily="49" charset="0"/>
              <a:buChar char="o"/>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200" dirty="0" smtClean="0"/>
              <a:t>“parallel for” combines “parallel” and “for”</a:t>
            </a:r>
          </a:p>
        </p:txBody>
      </p:sp>
    </p:spTree>
    <p:extLst>
      <p:ext uri="{BB962C8B-B14F-4D97-AF65-F5344CB8AC3E}">
        <p14:creationId xmlns:p14="http://schemas.microsoft.com/office/powerpoint/2010/main" val="320382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Shared-memory programming with </a:t>
            </a:r>
            <a:r>
              <a:rPr lang="en-US" dirty="0" err="1" smtClean="0"/>
              <a:t>OpenMP</a:t>
            </a:r>
            <a:endParaRPr lang="en-US" dirty="0"/>
          </a:p>
        </p:txBody>
      </p:sp>
      <p:sp>
        <p:nvSpPr>
          <p:cNvPr id="3" name="Content Placeholder 2"/>
          <p:cNvSpPr>
            <a:spLocks noGrp="1"/>
          </p:cNvSpPr>
          <p:nvPr>
            <p:ph idx="1"/>
          </p:nvPr>
        </p:nvSpPr>
        <p:spPr>
          <a:xfrm>
            <a:off x="270640" y="1177745"/>
            <a:ext cx="8602720" cy="561435"/>
          </a:xfrm>
        </p:spPr>
        <p:txBody>
          <a:bodyPr>
            <a:normAutofit/>
          </a:bodyPr>
          <a:lstStyle/>
          <a:p>
            <a:r>
              <a:rPr lang="en-US" sz="2200" b="1" dirty="0" smtClean="0">
                <a:solidFill>
                  <a:srgbClr val="002060"/>
                </a:solidFill>
              </a:rPr>
              <a:t>Example 2</a:t>
            </a:r>
            <a:r>
              <a:rPr lang="en-US" sz="2200" dirty="0" smtClean="0"/>
              <a:t>: perform a global sum using </a:t>
            </a:r>
            <a:r>
              <a:rPr lang="en-US" sz="2200" dirty="0" err="1" smtClean="0"/>
              <a:t>OpenMP</a:t>
            </a:r>
            <a:endParaRPr lang="en-US" sz="2200" dirty="0" smtClean="0"/>
          </a:p>
        </p:txBody>
      </p:sp>
      <p:sp>
        <p:nvSpPr>
          <p:cNvPr id="4" name="TextBox 3"/>
          <p:cNvSpPr txBox="1"/>
          <p:nvPr/>
        </p:nvSpPr>
        <p:spPr>
          <a:xfrm>
            <a:off x="891358" y="1969610"/>
            <a:ext cx="6868257" cy="3416320"/>
          </a:xfrm>
          <a:prstGeom prst="rect">
            <a:avLst/>
          </a:prstGeom>
          <a:solidFill>
            <a:schemeClr val="bg1">
              <a:lumMod val="85000"/>
            </a:schemeClr>
          </a:solidFill>
          <a:ln w="25400">
            <a:solidFill>
              <a:schemeClr val="tx1"/>
            </a:solidFill>
          </a:ln>
        </p:spPr>
        <p:txBody>
          <a:bodyPr wrap="square" rtlCol="0">
            <a:spAutoFit/>
          </a:bodyPr>
          <a:lstStyle/>
          <a:p>
            <a:r>
              <a:rPr lang="en-US" dirty="0" smtClean="0">
                <a:latin typeface="Courier New" pitchFamily="49" charset="0"/>
                <a:cs typeface="Courier New" pitchFamily="49" charset="0"/>
              </a:rPr>
              <a: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sum = 0;</a:t>
            </a:r>
            <a:endParaRPr lang="en-US" dirty="0">
              <a:latin typeface="Courier New" pitchFamily="49" charset="0"/>
              <a:cs typeface="Courier New" pitchFamily="49" charset="0"/>
            </a:endParaRPr>
          </a:p>
          <a:p>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a:solidFill>
                  <a:srgbClr val="FF0000"/>
                </a:solidFill>
                <a:latin typeface="Courier New" pitchFamily="49" charset="0"/>
                <a:cs typeface="Courier New" pitchFamily="49" charset="0"/>
              </a:rPr>
              <a:t>omp</a:t>
            </a:r>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parallel </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lSum</a:t>
            </a:r>
            <a:r>
              <a:rPr lang="en-US" dirty="0" smtClean="0">
                <a:latin typeface="Courier New" pitchFamily="49" charset="0"/>
                <a:cs typeface="Courier New" pitchFamily="49" charset="0"/>
              </a:rPr>
              <a:t> = 0;</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pragma </a:t>
            </a:r>
            <a:r>
              <a:rPr lang="en-US" b="1" dirty="0" err="1" smtClean="0">
                <a:solidFill>
                  <a:srgbClr val="FF0000"/>
                </a:solidFill>
                <a:latin typeface="Courier New" pitchFamily="49" charset="0"/>
                <a:cs typeface="Courier New" pitchFamily="49" charset="0"/>
              </a:rPr>
              <a:t>omp</a:t>
            </a:r>
            <a:r>
              <a:rPr lang="en-US" b="1" dirty="0" smtClean="0">
                <a:solidFill>
                  <a:srgbClr val="FF0000"/>
                </a:solidFill>
                <a:latin typeface="Courier New" pitchFamily="49" charset="0"/>
                <a:cs typeface="Courier New" pitchFamily="49" charset="0"/>
              </a:rPr>
              <a:t> for</a:t>
            </a:r>
            <a:endParaRPr lang="en-US" dirty="0" smtClean="0">
              <a:latin typeface="Courier New" pitchFamily="49" charset="0"/>
              <a:cs typeface="Courier New" pitchFamily="49" charset="0"/>
            </a:endParaRPr>
          </a:p>
          <a:p>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err="1" smtClean="0">
                <a:solidFill>
                  <a:srgbClr val="002060"/>
                </a:solidFill>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 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lSum</a:t>
            </a:r>
            <a:r>
              <a:rPr lang="en-US" dirty="0" smtClean="0">
                <a:latin typeface="Courier New" pitchFamily="49" charset="0"/>
                <a:cs typeface="Courier New" pitchFamily="49" charset="0"/>
              </a:rPr>
              <a:t>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#pragma </a:t>
            </a:r>
            <a:r>
              <a:rPr lang="en-US" b="1" dirty="0" err="1" smtClean="0">
                <a:solidFill>
                  <a:srgbClr val="FF0000"/>
                </a:solidFill>
                <a:latin typeface="Courier New" pitchFamily="49" charset="0"/>
                <a:cs typeface="Courier New" pitchFamily="49" charset="0"/>
              </a:rPr>
              <a:t>omp</a:t>
            </a:r>
            <a:r>
              <a:rPr lang="en-US" b="1" dirty="0" smtClean="0">
                <a:solidFill>
                  <a:srgbClr val="FF0000"/>
                </a:solidFill>
                <a:latin typeface="Courier New" pitchFamily="49" charset="0"/>
                <a:cs typeface="Courier New" pitchFamily="49" charset="0"/>
              </a:rPr>
              <a:t> critical</a:t>
            </a:r>
            <a:r>
              <a:rPr lang="en-US" dirty="0" smtClean="0">
                <a:latin typeface="Courier New" pitchFamily="49" charset="0"/>
                <a:cs typeface="Courier New" pitchFamily="49" charset="0"/>
              </a:rPr>
              <a: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sum += </a:t>
            </a:r>
            <a:r>
              <a:rPr lang="en-US" dirty="0" err="1" smtClean="0">
                <a:latin typeface="Courier New" pitchFamily="49" charset="0"/>
                <a:cs typeface="Courier New" pitchFamily="49" charset="0"/>
              </a:rPr>
              <a:t>lSum</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p:txBody>
      </p:sp>
      <p:sp>
        <p:nvSpPr>
          <p:cNvPr id="6" name="TextBox 5"/>
          <p:cNvSpPr txBox="1"/>
          <p:nvPr/>
        </p:nvSpPr>
        <p:spPr>
          <a:xfrm>
            <a:off x="6865790" y="2980980"/>
            <a:ext cx="2221570" cy="1785104"/>
          </a:xfrm>
          <a:prstGeom prst="rect">
            <a:avLst/>
          </a:prstGeom>
          <a:solidFill>
            <a:schemeClr val="bg1"/>
          </a:solidFill>
          <a:ln w="25400">
            <a:solidFill>
              <a:schemeClr val="tx1"/>
            </a:solidFill>
          </a:ln>
        </p:spPr>
        <p:txBody>
          <a:bodyPr wrap="none" rtlCol="0">
            <a:spAutoFit/>
          </a:bodyPr>
          <a:lstStyle/>
          <a:p>
            <a:pPr algn="ctr"/>
            <a:r>
              <a:rPr lang="en-US" sz="2200" dirty="0" smtClean="0"/>
              <a:t>similar to a</a:t>
            </a:r>
          </a:p>
          <a:p>
            <a:pPr algn="ctr"/>
            <a:r>
              <a:rPr lang="en-US" sz="2200" dirty="0" err="1" smtClean="0"/>
              <a:t>mutex</a:t>
            </a:r>
            <a:r>
              <a:rPr lang="en-US" sz="2200" dirty="0" smtClean="0"/>
              <a:t>: critical</a:t>
            </a:r>
          </a:p>
          <a:p>
            <a:pPr algn="ctr"/>
            <a:r>
              <a:rPr lang="en-US" sz="2200" dirty="0" smtClean="0"/>
              <a:t>section can be </a:t>
            </a:r>
          </a:p>
          <a:p>
            <a:pPr algn="ctr"/>
            <a:r>
              <a:rPr lang="en-US" sz="2200" dirty="0" smtClean="0"/>
              <a:t>executed by a</a:t>
            </a:r>
          </a:p>
          <a:p>
            <a:pPr algn="ctr"/>
            <a:r>
              <a:rPr lang="en-US" sz="2200" dirty="0" smtClean="0"/>
              <a:t>single thread only</a:t>
            </a:r>
          </a:p>
        </p:txBody>
      </p:sp>
    </p:spTree>
    <p:extLst>
      <p:ext uri="{BB962C8B-B14F-4D97-AF65-F5344CB8AC3E}">
        <p14:creationId xmlns:p14="http://schemas.microsoft.com/office/powerpoint/2010/main" val="13352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4.bp.blogspot.com/-tS8zQXy_-xU/TuFtHYdJBjI/AAAAAAAAALU/UWF-wb1tht8/s1600/work.4583926.2.flat%252C550x550%252C075%252Cf.two-do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790" y="1585560"/>
            <a:ext cx="52387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24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coherence</a:t>
            </a:r>
            <a:endParaRPr lang="en-US" dirty="0"/>
          </a:p>
        </p:txBody>
      </p:sp>
      <p:sp>
        <p:nvSpPr>
          <p:cNvPr id="3" name="Content Placeholder 2"/>
          <p:cNvSpPr>
            <a:spLocks noGrp="1"/>
          </p:cNvSpPr>
          <p:nvPr>
            <p:ph idx="1"/>
          </p:nvPr>
        </p:nvSpPr>
        <p:spPr>
          <a:xfrm>
            <a:off x="457199" y="2507280"/>
            <a:ext cx="8454565" cy="1574605"/>
          </a:xfrm>
          <a:solidFill>
            <a:schemeClr val="bg1">
              <a:lumMod val="85000"/>
            </a:schemeClr>
          </a:solidFill>
          <a:ln w="19050">
            <a:solidFill>
              <a:schemeClr val="tx1"/>
            </a:solidFill>
          </a:ln>
        </p:spPr>
        <p:txBody>
          <a:bodyPr>
            <a:normAutofit/>
          </a:bodyPr>
          <a:lstStyle/>
          <a:p>
            <a:r>
              <a:rPr lang="en-US" sz="2000" b="1" dirty="0" smtClean="0">
                <a:solidFill>
                  <a:srgbClr val="FF0000"/>
                </a:solidFill>
              </a:rPr>
              <a:t>M (modified)</a:t>
            </a:r>
            <a:r>
              <a:rPr lang="en-US" sz="2000" dirty="0" smtClean="0"/>
              <a:t>: Cache line is modified; not present in any other cache.</a:t>
            </a:r>
          </a:p>
          <a:p>
            <a:r>
              <a:rPr lang="en-US" sz="2000" b="1" dirty="0" smtClean="0">
                <a:solidFill>
                  <a:srgbClr val="FF0000"/>
                </a:solidFill>
              </a:rPr>
              <a:t>E (Exclusive)</a:t>
            </a:r>
            <a:r>
              <a:rPr lang="en-US" sz="2000" dirty="0" smtClean="0"/>
              <a:t>: Cache line is not modified; not present in any other cache.</a:t>
            </a:r>
          </a:p>
          <a:p>
            <a:r>
              <a:rPr lang="en-US" sz="2000" b="1" dirty="0" smtClean="0">
                <a:solidFill>
                  <a:srgbClr val="FF0000"/>
                </a:solidFill>
              </a:rPr>
              <a:t>S (Shared)</a:t>
            </a:r>
            <a:r>
              <a:rPr lang="en-US" sz="2000" dirty="0" smtClean="0"/>
              <a:t>: Cache line is not modified; may be present in other caches.</a:t>
            </a:r>
          </a:p>
          <a:p>
            <a:r>
              <a:rPr lang="en-US" sz="2000" b="1" dirty="0" smtClean="0">
                <a:solidFill>
                  <a:srgbClr val="FF0000"/>
                </a:solidFill>
              </a:rPr>
              <a:t>I (Invalid)</a:t>
            </a:r>
            <a:r>
              <a:rPr lang="en-US" sz="2000" dirty="0" smtClean="0"/>
              <a:t>: Cache line is invalidated (= no longer usable)</a:t>
            </a:r>
            <a:endParaRPr lang="en-US" sz="2000" dirty="0"/>
          </a:p>
        </p:txBody>
      </p:sp>
      <p:sp>
        <p:nvSpPr>
          <p:cNvPr id="4" name="TextBox 3"/>
          <p:cNvSpPr txBox="1"/>
          <p:nvPr/>
        </p:nvSpPr>
        <p:spPr>
          <a:xfrm>
            <a:off x="457201" y="901629"/>
            <a:ext cx="8531374" cy="1446550"/>
          </a:xfrm>
          <a:prstGeom prst="rect">
            <a:avLst/>
          </a:prstGeom>
          <a:noFill/>
        </p:spPr>
        <p:txBody>
          <a:bodyPr wrap="square" rtlCol="0">
            <a:spAutoFit/>
          </a:bodyPr>
          <a:lstStyle/>
          <a:p>
            <a:r>
              <a:rPr lang="en-US" sz="2200" b="1" dirty="0" smtClean="0">
                <a:solidFill>
                  <a:srgbClr val="FF0000"/>
                </a:solidFill>
              </a:rPr>
              <a:t>Cache coherence</a:t>
            </a:r>
            <a:r>
              <a:rPr lang="en-US" sz="2200" dirty="0" smtClean="0"/>
              <a:t> = maintaining consistency between several copies of the same data in local caches of a shared memory system.</a:t>
            </a:r>
          </a:p>
          <a:p>
            <a:endParaRPr lang="en-US" sz="2200" dirty="0" smtClean="0"/>
          </a:p>
          <a:p>
            <a:r>
              <a:rPr lang="en-US" sz="2200" dirty="0" smtClean="0"/>
              <a:t>For example MESI protocol: four states (= 2 bits) for </a:t>
            </a:r>
            <a:r>
              <a:rPr lang="en-US" sz="2200" b="1" dirty="0" smtClean="0">
                <a:solidFill>
                  <a:srgbClr val="002060"/>
                </a:solidFill>
              </a:rPr>
              <a:t>every cache line</a:t>
            </a:r>
            <a:endParaRPr lang="en-US" sz="2200" b="1" dirty="0">
              <a:solidFill>
                <a:srgbClr val="002060"/>
              </a:solidFill>
            </a:endParaRPr>
          </a:p>
        </p:txBody>
      </p:sp>
      <p:sp>
        <p:nvSpPr>
          <p:cNvPr id="8" name="TextBox 7"/>
          <p:cNvSpPr txBox="1"/>
          <p:nvPr/>
        </p:nvSpPr>
        <p:spPr>
          <a:xfrm>
            <a:off x="539475" y="4939099"/>
            <a:ext cx="8342220" cy="1754326"/>
          </a:xfrm>
          <a:prstGeom prst="rect">
            <a:avLst/>
          </a:prstGeom>
          <a:noFill/>
        </p:spPr>
        <p:txBody>
          <a:bodyPr wrap="none" rtlCol="0">
            <a:spAutoFit/>
          </a:bodyPr>
          <a:lstStyle/>
          <a:p>
            <a:pPr marL="342900" indent="-342900">
              <a:buFont typeface="+mj-lt"/>
              <a:buAutoNum type="arabicPeriod"/>
            </a:pPr>
            <a:r>
              <a:rPr lang="en-US" dirty="0" smtClean="0"/>
              <a:t>Writing is only possible when cache line is in “Exclusive” or “Modified” mode</a:t>
            </a:r>
          </a:p>
          <a:p>
            <a:pPr marL="742950" lvl="1" indent="-285750">
              <a:buFont typeface="Arial" pitchFamily="34" charset="0"/>
              <a:buChar char="•"/>
            </a:pPr>
            <a:r>
              <a:rPr lang="en-US" dirty="0" smtClean="0"/>
              <a:t>If not, broadcast a “request for ownership” (RFO) first, invalidating other copies.</a:t>
            </a:r>
          </a:p>
          <a:p>
            <a:pPr marL="342900" indent="-342900">
              <a:buFont typeface="+mj-lt"/>
              <a:buAutoNum type="arabicPeriod"/>
            </a:pPr>
            <a:r>
              <a:rPr lang="en-US" dirty="0" smtClean="0"/>
              <a:t>Cache holding “Modified” cache lines must intercept accesses by other caches</a:t>
            </a:r>
          </a:p>
          <a:p>
            <a:pPr marL="742950" lvl="1" indent="-285750">
              <a:buFont typeface="Arial" pitchFamily="34" charset="0"/>
              <a:buChar char="•"/>
            </a:pPr>
            <a:r>
              <a:rPr lang="en-US" dirty="0" smtClean="0"/>
              <a:t>Modified cache line is first evicted, status is changed to “Shared”</a:t>
            </a:r>
          </a:p>
          <a:p>
            <a:pPr marL="742950" lvl="1" indent="-285750">
              <a:buFont typeface="Arial" pitchFamily="34" charset="0"/>
              <a:buChar char="•"/>
            </a:pPr>
            <a:r>
              <a:rPr lang="en-US" dirty="0" smtClean="0"/>
              <a:t>Other cache can now access the updated value.</a:t>
            </a:r>
          </a:p>
          <a:p>
            <a:pPr marL="742950" lvl="1" indent="-285750">
              <a:buFont typeface="Arial" pitchFamily="34" charset="0"/>
              <a:buChar char="•"/>
            </a:pPr>
            <a:endParaRPr lang="en-US" dirty="0" smtClean="0"/>
          </a:p>
        </p:txBody>
      </p:sp>
      <p:sp>
        <p:nvSpPr>
          <p:cNvPr id="9" name="TextBox 8"/>
          <p:cNvSpPr txBox="1"/>
          <p:nvPr/>
        </p:nvSpPr>
        <p:spPr>
          <a:xfrm>
            <a:off x="539475" y="4449608"/>
            <a:ext cx="1258101" cy="400110"/>
          </a:xfrm>
          <a:prstGeom prst="rect">
            <a:avLst/>
          </a:prstGeom>
          <a:noFill/>
        </p:spPr>
        <p:txBody>
          <a:bodyPr wrap="none" rtlCol="0">
            <a:spAutoFit/>
          </a:bodyPr>
          <a:lstStyle/>
          <a:p>
            <a:r>
              <a:rPr lang="en-US" sz="2000" b="1" dirty="0" smtClean="0"/>
              <a:t>Key ideas:</a:t>
            </a:r>
            <a:endParaRPr lang="en-US" sz="2000" b="1" dirty="0"/>
          </a:p>
        </p:txBody>
      </p:sp>
    </p:spTree>
    <p:extLst>
      <p:ext uri="{BB962C8B-B14F-4D97-AF65-F5344CB8AC3E}">
        <p14:creationId xmlns:p14="http://schemas.microsoft.com/office/powerpoint/2010/main" val="3861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 protocol example (key idea 1)</a:t>
            </a:r>
            <a:endParaRPr lang="en-US" dirty="0"/>
          </a:p>
        </p:txBody>
      </p:sp>
      <p:sp>
        <p:nvSpPr>
          <p:cNvPr id="4" name="Rectangle 3"/>
          <p:cNvSpPr/>
          <p:nvPr/>
        </p:nvSpPr>
        <p:spPr>
          <a:xfrm>
            <a:off x="2997395" y="1300151"/>
            <a:ext cx="1305770" cy="6316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solidFill>
                  <a:schemeClr val="tx1"/>
                </a:solidFill>
              </a:rPr>
              <a:t>Processor 1</a:t>
            </a:r>
            <a:endParaRPr lang="en-US" dirty="0">
              <a:solidFill>
                <a:schemeClr val="tx1"/>
              </a:solidFill>
            </a:endParaRPr>
          </a:p>
        </p:txBody>
      </p:sp>
      <p:sp>
        <p:nvSpPr>
          <p:cNvPr id="5" name="Rectangle 4"/>
          <p:cNvSpPr/>
          <p:nvPr/>
        </p:nvSpPr>
        <p:spPr>
          <a:xfrm>
            <a:off x="2997395" y="1931831"/>
            <a:ext cx="1305770" cy="11051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cache 1</a:t>
            </a:r>
            <a:endParaRPr lang="en-US" dirty="0">
              <a:solidFill>
                <a:schemeClr val="tx1"/>
              </a:solidFill>
            </a:endParaRPr>
          </a:p>
        </p:txBody>
      </p:sp>
      <p:sp>
        <p:nvSpPr>
          <p:cNvPr id="6" name="Rectangle 5"/>
          <p:cNvSpPr/>
          <p:nvPr/>
        </p:nvSpPr>
        <p:spPr>
          <a:xfrm>
            <a:off x="338272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7" name="Rectangle 6"/>
          <p:cNvSpPr/>
          <p:nvPr/>
        </p:nvSpPr>
        <p:spPr>
          <a:xfrm>
            <a:off x="4879240" y="1300151"/>
            <a:ext cx="1305770" cy="6316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Processor 2</a:t>
            </a:r>
            <a:endParaRPr lang="en-US" dirty="0">
              <a:solidFill>
                <a:schemeClr val="tx1"/>
              </a:solidFill>
            </a:endParaRPr>
          </a:p>
        </p:txBody>
      </p:sp>
      <p:sp>
        <p:nvSpPr>
          <p:cNvPr id="8" name="Rectangle 7"/>
          <p:cNvSpPr/>
          <p:nvPr/>
        </p:nvSpPr>
        <p:spPr>
          <a:xfrm>
            <a:off x="4879240" y="1931831"/>
            <a:ext cx="1305770" cy="11051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cache 2</a:t>
            </a:r>
            <a:endParaRPr lang="en-US" dirty="0">
              <a:solidFill>
                <a:schemeClr val="tx1"/>
              </a:solidFill>
            </a:endParaRPr>
          </a:p>
        </p:txBody>
      </p:sp>
      <p:sp>
        <p:nvSpPr>
          <p:cNvPr id="10" name="Rectangle 9"/>
          <p:cNvSpPr/>
          <p:nvPr/>
        </p:nvSpPr>
        <p:spPr>
          <a:xfrm>
            <a:off x="311261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11" name="Rectangle 10"/>
          <p:cNvSpPr/>
          <p:nvPr/>
        </p:nvSpPr>
        <p:spPr>
          <a:xfrm>
            <a:off x="522488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12" name="Rectangle 11"/>
          <p:cNvSpPr/>
          <p:nvPr/>
        </p:nvSpPr>
        <p:spPr>
          <a:xfrm>
            <a:off x="495477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13" name="Rectangle 12"/>
          <p:cNvSpPr/>
          <p:nvPr/>
        </p:nvSpPr>
        <p:spPr>
          <a:xfrm>
            <a:off x="2997395" y="3735470"/>
            <a:ext cx="3187615" cy="400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Main memory</a:t>
            </a:r>
            <a:endParaRPr lang="en-US" dirty="0"/>
          </a:p>
        </p:txBody>
      </p:sp>
      <p:sp>
        <p:nvSpPr>
          <p:cNvPr id="14" name="Rectangle 13"/>
          <p:cNvSpPr/>
          <p:nvPr/>
        </p:nvSpPr>
        <p:spPr>
          <a:xfrm>
            <a:off x="3121420" y="3793611"/>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cxnSp>
        <p:nvCxnSpPr>
          <p:cNvPr id="16" name="Straight Arrow Connector 15"/>
          <p:cNvCxnSpPr/>
          <p:nvPr/>
        </p:nvCxnSpPr>
        <p:spPr>
          <a:xfrm flipV="1">
            <a:off x="3458255" y="303698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80710" y="303512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01695" y="303698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24150" y="3035120"/>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Curved Right Arrow 20"/>
          <p:cNvSpPr/>
          <p:nvPr/>
        </p:nvSpPr>
        <p:spPr>
          <a:xfrm>
            <a:off x="2574940" y="1508750"/>
            <a:ext cx="268835" cy="97565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1787040" y="1615991"/>
            <a:ext cx="672685" cy="646331"/>
          </a:xfrm>
          <a:prstGeom prst="rect">
            <a:avLst/>
          </a:prstGeom>
          <a:noFill/>
        </p:spPr>
        <p:txBody>
          <a:bodyPr wrap="none" rtlCol="0">
            <a:spAutoFit/>
          </a:bodyPr>
          <a:lstStyle/>
          <a:p>
            <a:pPr algn="ctr"/>
            <a:r>
              <a:rPr lang="en-US" dirty="0" smtClean="0"/>
              <a:t>write</a:t>
            </a:r>
          </a:p>
          <a:p>
            <a:pPr algn="ctr"/>
            <a:r>
              <a:rPr lang="en-US" dirty="0" smtClean="0"/>
              <a:t>data</a:t>
            </a:r>
          </a:p>
        </p:txBody>
      </p:sp>
      <p:sp>
        <p:nvSpPr>
          <p:cNvPr id="23" name="Rounded Rectangular Callout 22"/>
          <p:cNvSpPr/>
          <p:nvPr/>
        </p:nvSpPr>
        <p:spPr>
          <a:xfrm>
            <a:off x="3543875" y="1539551"/>
            <a:ext cx="1132947" cy="921720"/>
          </a:xfrm>
          <a:prstGeom prst="wedgeRoundRectCallout">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Request for Ownership</a:t>
            </a:r>
            <a:endParaRPr lang="en-US" dirty="0"/>
          </a:p>
        </p:txBody>
      </p:sp>
      <p:sp>
        <p:nvSpPr>
          <p:cNvPr id="42" name="Rectangle 41"/>
          <p:cNvSpPr/>
          <p:nvPr/>
        </p:nvSpPr>
        <p:spPr>
          <a:xfrm>
            <a:off x="522482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43" name="Rectangle 42"/>
          <p:cNvSpPr/>
          <p:nvPr/>
        </p:nvSpPr>
        <p:spPr>
          <a:xfrm>
            <a:off x="4954710" y="2599447"/>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44" name="Rectangle 43"/>
          <p:cNvSpPr/>
          <p:nvPr/>
        </p:nvSpPr>
        <p:spPr>
          <a:xfrm>
            <a:off x="2997395" y="3220402"/>
            <a:ext cx="3192772" cy="32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 interface</a:t>
            </a:r>
            <a:endParaRPr lang="en-US" dirty="0"/>
          </a:p>
        </p:txBody>
      </p:sp>
      <p:cxnSp>
        <p:nvCxnSpPr>
          <p:cNvPr id="45" name="Straight Arrow Connector 44"/>
          <p:cNvCxnSpPr/>
          <p:nvPr/>
        </p:nvCxnSpPr>
        <p:spPr>
          <a:xfrm flipV="1">
            <a:off x="3461414" y="354607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883869" y="354421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304854" y="354607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27309" y="3544215"/>
            <a:ext cx="0" cy="1834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770081" y="1630519"/>
            <a:ext cx="706604" cy="923330"/>
          </a:xfrm>
          <a:prstGeom prst="rect">
            <a:avLst/>
          </a:prstGeom>
          <a:solidFill>
            <a:schemeClr val="bg1"/>
          </a:solidFill>
        </p:spPr>
        <p:txBody>
          <a:bodyPr wrap="none" rtlCol="0">
            <a:spAutoFit/>
          </a:bodyPr>
          <a:lstStyle/>
          <a:p>
            <a:pPr algn="ctr"/>
            <a:r>
              <a:rPr lang="en-US" dirty="0" smtClean="0"/>
              <a:t>OK to</a:t>
            </a:r>
          </a:p>
          <a:p>
            <a:pPr algn="ctr"/>
            <a:r>
              <a:rPr lang="en-US" dirty="0" smtClean="0"/>
              <a:t>write</a:t>
            </a:r>
          </a:p>
          <a:p>
            <a:pPr algn="ctr"/>
            <a:r>
              <a:rPr lang="en-US" dirty="0" smtClean="0"/>
              <a:t>data</a:t>
            </a:r>
          </a:p>
        </p:txBody>
      </p:sp>
      <p:sp>
        <p:nvSpPr>
          <p:cNvPr id="50" name="Rectangle 49"/>
          <p:cNvSpPr/>
          <p:nvPr/>
        </p:nvSpPr>
        <p:spPr>
          <a:xfrm>
            <a:off x="3382665" y="2600238"/>
            <a:ext cx="844910" cy="28434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51" name="Rectangle 50"/>
          <p:cNvSpPr/>
          <p:nvPr/>
        </p:nvSpPr>
        <p:spPr>
          <a:xfrm>
            <a:off x="311267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52" name="Rectangle 51"/>
          <p:cNvSpPr/>
          <p:nvPr/>
        </p:nvSpPr>
        <p:spPr>
          <a:xfrm>
            <a:off x="3112670" y="2600238"/>
            <a:ext cx="270055" cy="284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grpSp>
        <p:nvGrpSpPr>
          <p:cNvPr id="70" name="Group 69"/>
          <p:cNvGrpSpPr/>
          <p:nvPr/>
        </p:nvGrpSpPr>
        <p:grpSpPr>
          <a:xfrm>
            <a:off x="1153955" y="4888390"/>
            <a:ext cx="1598193" cy="1499405"/>
            <a:chOff x="1153955" y="4888390"/>
            <a:chExt cx="1598193" cy="1499405"/>
          </a:xfrm>
        </p:grpSpPr>
        <p:sp>
          <p:nvSpPr>
            <p:cNvPr id="53" name="Oval 52"/>
            <p:cNvSpPr/>
            <p:nvPr/>
          </p:nvSpPr>
          <p:spPr>
            <a:xfrm>
              <a:off x="1749231" y="4888390"/>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153955" y="5464465"/>
              <a:ext cx="1598193" cy="923330"/>
            </a:xfrm>
            <a:prstGeom prst="rect">
              <a:avLst/>
            </a:prstGeom>
            <a:noFill/>
          </p:spPr>
          <p:txBody>
            <a:bodyPr wrap="none" rtlCol="0">
              <a:spAutoFit/>
            </a:bodyPr>
            <a:lstStyle/>
            <a:p>
              <a:pPr algn="ctr"/>
              <a:r>
                <a:rPr lang="en-US" dirty="0" smtClean="0"/>
                <a:t>CL is present in</a:t>
              </a:r>
            </a:p>
            <a:p>
              <a:pPr algn="ctr"/>
              <a:r>
                <a:rPr lang="en-US" dirty="0" smtClean="0"/>
                <a:t>two caches</a:t>
              </a:r>
            </a:p>
            <a:p>
              <a:pPr algn="ctr"/>
              <a:r>
                <a:rPr lang="en-US" dirty="0" smtClean="0"/>
                <a:t>(shared state)</a:t>
              </a:r>
              <a:endParaRPr lang="en-US" dirty="0"/>
            </a:p>
          </p:txBody>
        </p:sp>
      </p:grpSp>
      <p:grpSp>
        <p:nvGrpSpPr>
          <p:cNvPr id="68" name="Group 67"/>
          <p:cNvGrpSpPr/>
          <p:nvPr/>
        </p:nvGrpSpPr>
        <p:grpSpPr>
          <a:xfrm>
            <a:off x="2152483" y="4888390"/>
            <a:ext cx="2262880" cy="1499405"/>
            <a:chOff x="2152483" y="4888390"/>
            <a:chExt cx="2262880" cy="1499405"/>
          </a:xfrm>
        </p:grpSpPr>
        <p:sp>
          <p:nvSpPr>
            <p:cNvPr id="55" name="Oval 54"/>
            <p:cNvSpPr/>
            <p:nvPr/>
          </p:nvSpPr>
          <p:spPr>
            <a:xfrm>
              <a:off x="3439051" y="4888390"/>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870388" y="5464465"/>
              <a:ext cx="1544975" cy="923330"/>
            </a:xfrm>
            <a:prstGeom prst="rect">
              <a:avLst/>
            </a:prstGeom>
            <a:noFill/>
          </p:spPr>
          <p:txBody>
            <a:bodyPr wrap="none" rtlCol="0">
              <a:spAutoFit/>
            </a:bodyPr>
            <a:lstStyle/>
            <a:p>
              <a:pPr algn="ctr"/>
              <a:r>
                <a:rPr lang="en-US" dirty="0" smtClean="0"/>
                <a:t>Proc 1 wants</a:t>
              </a:r>
            </a:p>
            <a:p>
              <a:pPr algn="ctr"/>
              <a:r>
                <a:rPr lang="en-US" dirty="0" smtClean="0"/>
                <a:t>to write to CL:</a:t>
              </a:r>
            </a:p>
            <a:p>
              <a:pPr algn="ctr"/>
              <a:r>
                <a:rPr lang="en-US" dirty="0" smtClean="0"/>
                <a:t>Broadcast RFO</a:t>
              </a:r>
              <a:endParaRPr lang="en-US" dirty="0"/>
            </a:p>
          </p:txBody>
        </p:sp>
        <p:cxnSp>
          <p:nvCxnSpPr>
            <p:cNvPr id="62" name="Straight Arrow Connector 61"/>
            <p:cNvCxnSpPr>
              <a:stCxn id="53" idx="6"/>
              <a:endCxn id="55" idx="2"/>
            </p:cNvCxnSpPr>
            <p:nvPr/>
          </p:nvCxnSpPr>
          <p:spPr>
            <a:xfrm>
              <a:off x="2152483" y="5080415"/>
              <a:ext cx="1286568"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3842303" y="4888390"/>
            <a:ext cx="2347864" cy="1787799"/>
            <a:chOff x="3842303" y="4888390"/>
            <a:chExt cx="2347864" cy="1787799"/>
          </a:xfrm>
        </p:grpSpPr>
        <p:sp>
          <p:nvSpPr>
            <p:cNvPr id="57" name="Oval 56"/>
            <p:cNvSpPr/>
            <p:nvPr/>
          </p:nvSpPr>
          <p:spPr>
            <a:xfrm>
              <a:off x="5186480" y="4888390"/>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733358" y="5475860"/>
              <a:ext cx="1456809" cy="1200329"/>
            </a:xfrm>
            <a:prstGeom prst="rect">
              <a:avLst/>
            </a:prstGeom>
            <a:noFill/>
          </p:spPr>
          <p:txBody>
            <a:bodyPr wrap="none" rtlCol="0">
              <a:spAutoFit/>
            </a:bodyPr>
            <a:lstStyle/>
            <a:p>
              <a:pPr algn="ctr"/>
              <a:r>
                <a:rPr lang="en-US" dirty="0" smtClean="0"/>
                <a:t>Cache 2</a:t>
              </a:r>
            </a:p>
            <a:p>
              <a:pPr algn="ctr"/>
              <a:r>
                <a:rPr lang="en-US" dirty="0" smtClean="0"/>
                <a:t>invalidates CL</a:t>
              </a:r>
            </a:p>
            <a:p>
              <a:pPr algn="ctr"/>
              <a:r>
                <a:rPr lang="en-US" dirty="0" smtClean="0"/>
                <a:t>Cache 1 has</a:t>
              </a:r>
            </a:p>
            <a:p>
              <a:pPr algn="ctr"/>
              <a:r>
                <a:rPr lang="en-US" dirty="0" smtClean="0"/>
                <a:t>“exclusivity”</a:t>
              </a:r>
              <a:endParaRPr lang="en-US" dirty="0"/>
            </a:p>
          </p:txBody>
        </p:sp>
        <p:cxnSp>
          <p:nvCxnSpPr>
            <p:cNvPr id="63" name="Straight Arrow Connector 62"/>
            <p:cNvCxnSpPr>
              <a:stCxn id="55" idx="6"/>
              <a:endCxn id="57" idx="2"/>
            </p:cNvCxnSpPr>
            <p:nvPr/>
          </p:nvCxnSpPr>
          <p:spPr>
            <a:xfrm>
              <a:off x="3842303" y="5080415"/>
              <a:ext cx="134417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589732" y="4901505"/>
            <a:ext cx="2655745" cy="1763289"/>
            <a:chOff x="5589732" y="4901505"/>
            <a:chExt cx="2655745" cy="1763289"/>
          </a:xfrm>
        </p:grpSpPr>
        <p:sp>
          <p:nvSpPr>
            <p:cNvPr id="60" name="TextBox 59"/>
            <p:cNvSpPr txBox="1"/>
            <p:nvPr/>
          </p:nvSpPr>
          <p:spPr>
            <a:xfrm>
              <a:off x="6503077" y="5464465"/>
              <a:ext cx="1742400" cy="1200329"/>
            </a:xfrm>
            <a:prstGeom prst="rect">
              <a:avLst/>
            </a:prstGeom>
            <a:noFill/>
          </p:spPr>
          <p:txBody>
            <a:bodyPr wrap="none" rtlCol="0">
              <a:spAutoFit/>
            </a:bodyPr>
            <a:lstStyle/>
            <a:p>
              <a:pPr algn="ctr"/>
              <a:r>
                <a:rPr lang="en-US" dirty="0" smtClean="0"/>
                <a:t>Proc 1 can </a:t>
              </a:r>
            </a:p>
            <a:p>
              <a:pPr algn="ctr"/>
              <a:r>
                <a:rPr lang="en-US" dirty="0" smtClean="0"/>
                <a:t>effectively write </a:t>
              </a:r>
            </a:p>
            <a:p>
              <a:pPr algn="ctr"/>
              <a:r>
                <a:rPr lang="en-US" dirty="0" smtClean="0"/>
                <a:t>data to CL (mark</a:t>
              </a:r>
            </a:p>
            <a:p>
              <a:pPr algn="ctr"/>
              <a:r>
                <a:rPr lang="en-US" dirty="0" smtClean="0"/>
                <a:t>as “modified”)</a:t>
              </a:r>
              <a:endParaRPr lang="en-US" dirty="0"/>
            </a:p>
          </p:txBody>
        </p:sp>
        <p:sp>
          <p:nvSpPr>
            <p:cNvPr id="66" name="Oval 65"/>
            <p:cNvSpPr/>
            <p:nvPr/>
          </p:nvSpPr>
          <p:spPr>
            <a:xfrm>
              <a:off x="6933909" y="4901505"/>
              <a:ext cx="403252"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a:endCxn id="66" idx="2"/>
            </p:cNvCxnSpPr>
            <p:nvPr/>
          </p:nvCxnSpPr>
          <p:spPr>
            <a:xfrm>
              <a:off x="5589732" y="5093530"/>
              <a:ext cx="1344177"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50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3" grpId="1" animBg="1"/>
      <p:bldP spid="42" grpId="0" animBg="1"/>
      <p:bldP spid="43" grpId="0" animBg="1"/>
      <p:bldP spid="49" grpId="0" animBg="1"/>
      <p:bldP spid="50" grpId="0" animBg="1"/>
      <p:bldP spid="51" grpId="0" animBg="1"/>
      <p:bldP spid="5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9476</TotalTime>
  <Words>8164</Words>
  <Application>Microsoft Office PowerPoint</Application>
  <PresentationFormat>On-screen Show (4:3)</PresentationFormat>
  <Paragraphs>1482</Paragraphs>
  <Slides>76</Slides>
  <Notes>55</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Chapter 3: Shared-memory programming using Pthreads and OpenMP</vt:lpstr>
      <vt:lpstr>Chapter 3: outline</vt:lpstr>
      <vt:lpstr>Chapter 3: outline</vt:lpstr>
      <vt:lpstr>Moore’s Law</vt:lpstr>
      <vt:lpstr>Moore’s Law</vt:lpstr>
      <vt:lpstr>Shared-memory architecture (UMA - SMP)</vt:lpstr>
      <vt:lpstr>Shared-memory architecture (ccNUMA)</vt:lpstr>
      <vt:lpstr>Cache coherence</vt:lpstr>
      <vt:lpstr>MESI protocol example (key idea 1)</vt:lpstr>
      <vt:lpstr>MESI protocol example (key idea 2)</vt:lpstr>
      <vt:lpstr>Flynn’s taxonomy</vt:lpstr>
      <vt:lpstr>Chapter 3: outline</vt:lpstr>
      <vt:lpstr>Thread model</vt:lpstr>
      <vt:lpstr>Thread model</vt:lpstr>
      <vt:lpstr>Thread model</vt:lpstr>
      <vt:lpstr>Thread model</vt:lpstr>
      <vt:lpstr>Thread model</vt:lpstr>
      <vt:lpstr>Thread model</vt:lpstr>
      <vt:lpstr>Chapter 3: outline</vt:lpstr>
      <vt:lpstr>Programming model: Pthreads</vt:lpstr>
      <vt:lpstr>Hello world in Pthreads</vt:lpstr>
      <vt:lpstr>Hello World in Pthreads</vt:lpstr>
      <vt:lpstr>Hello world with thread ID discovery</vt:lpstr>
      <vt:lpstr>Thread hierarchy</vt:lpstr>
      <vt:lpstr>Passing arguments to start routine</vt:lpstr>
      <vt:lpstr>Shared-memory model with Pthreads</vt:lpstr>
      <vt:lpstr>Multithreading versus multiprocessing</vt:lpstr>
      <vt:lpstr>Matrix-vector multiplication</vt:lpstr>
      <vt:lpstr>Matrix-vector multiplication</vt:lpstr>
      <vt:lpstr>Example: computation of π</vt:lpstr>
      <vt:lpstr>Computation of π</vt:lpstr>
      <vt:lpstr>Critical sections</vt:lpstr>
      <vt:lpstr>Data integrity in multithreaded programs</vt:lpstr>
      <vt:lpstr>Busy-waiting construct</vt:lpstr>
      <vt:lpstr>Mutexes</vt:lpstr>
      <vt:lpstr>Computation of π with mutexes</vt:lpstr>
      <vt:lpstr>Improved computation of π with mutexes</vt:lpstr>
      <vt:lpstr>Semaphore synchronization</vt:lpstr>
      <vt:lpstr>Semaphore synchronization</vt:lpstr>
      <vt:lpstr>Example 1: Send messages in a ring</vt:lpstr>
      <vt:lpstr>Example 1: Send messages in a ring</vt:lpstr>
      <vt:lpstr>Example 1: Send messages in a ring</vt:lpstr>
      <vt:lpstr>Example 2: dining philosophers problem</vt:lpstr>
      <vt:lpstr>Example 2: dining philosophers problem</vt:lpstr>
      <vt:lpstr>Example 2: dining philosophers</vt:lpstr>
      <vt:lpstr>Example 2: dining philosophers</vt:lpstr>
      <vt:lpstr>Example 2: dining philosophers problem</vt:lpstr>
      <vt:lpstr>Example 3: producer - consumer code</vt:lpstr>
      <vt:lpstr>A first try ... (incorrect)</vt:lpstr>
      <vt:lpstr>A solution using semaphores</vt:lpstr>
      <vt:lpstr>Condition variables</vt:lpstr>
      <vt:lpstr>Condition variables</vt:lpstr>
      <vt:lpstr>Condition variables syntax</vt:lpstr>
      <vt:lpstr>Example: barrier synchronization</vt:lpstr>
      <vt:lpstr>Condition variables syntax</vt:lpstr>
      <vt:lpstr>Read-write locks</vt:lpstr>
      <vt:lpstr>Multithreaded linked list</vt:lpstr>
      <vt:lpstr>Multithreaded linked list</vt:lpstr>
      <vt:lpstr>Multithreaded linked list</vt:lpstr>
      <vt:lpstr>Multithreaded linked list</vt:lpstr>
      <vt:lpstr>Read-write locks</vt:lpstr>
      <vt:lpstr>Linked list performance</vt:lpstr>
      <vt:lpstr>Cache effects</vt:lpstr>
      <vt:lpstr>Chapter 3: outline</vt:lpstr>
      <vt:lpstr>Programming model: OpenMP</vt:lpstr>
      <vt:lpstr>Fork-join model</vt:lpstr>
      <vt:lpstr>Hello world with OpenMP</vt:lpstr>
      <vt:lpstr>Basic OpenMP routines</vt:lpstr>
      <vt:lpstr>OpenMP data scoping</vt:lpstr>
      <vt:lpstr>Shared-memory programming with OpenMP</vt:lpstr>
      <vt:lpstr>Shared-memory programming with OpenMP</vt:lpstr>
      <vt:lpstr>Shared-memory programming with OpenMP</vt:lpstr>
      <vt:lpstr>Shared-memory programming with OpenMP</vt:lpstr>
      <vt:lpstr>Shared-memory programming with OpenMP</vt:lpstr>
      <vt:lpstr>Shared-memory programming with OpenMP</vt:lpstr>
      <vt:lpstr>PowerPoint Presentation</vt:lpstr>
    </vt:vector>
  </TitlesOfParts>
  <Company>UGent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vector triad</dc:title>
  <dc:creator>Jan Fostier</dc:creator>
  <cp:lastModifiedBy>Jan Fostier</cp:lastModifiedBy>
  <cp:revision>465</cp:revision>
  <dcterms:created xsi:type="dcterms:W3CDTF">2013-01-07T15:14:39Z</dcterms:created>
  <dcterms:modified xsi:type="dcterms:W3CDTF">2014-10-28T12:41:34Z</dcterms:modified>
</cp:coreProperties>
</file>