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98"/>
  </p:notesMasterIdLst>
  <p:handoutMasterIdLst>
    <p:handoutMasterId r:id="rId99"/>
  </p:handoutMasterIdLst>
  <p:sldIdLst>
    <p:sldId id="313" r:id="rId3"/>
    <p:sldId id="537" r:id="rId4"/>
    <p:sldId id="538" r:id="rId5"/>
    <p:sldId id="539" r:id="rId6"/>
    <p:sldId id="540" r:id="rId7"/>
    <p:sldId id="436" r:id="rId8"/>
    <p:sldId id="541" r:id="rId9"/>
    <p:sldId id="442" r:id="rId10"/>
    <p:sldId id="438" r:id="rId11"/>
    <p:sldId id="439" r:id="rId12"/>
    <p:sldId id="440" r:id="rId13"/>
    <p:sldId id="441" r:id="rId14"/>
    <p:sldId id="470" r:id="rId15"/>
    <p:sldId id="471" r:id="rId16"/>
    <p:sldId id="496" r:id="rId17"/>
    <p:sldId id="542" r:id="rId18"/>
    <p:sldId id="543" r:id="rId19"/>
    <p:sldId id="544" r:id="rId20"/>
    <p:sldId id="545" r:id="rId21"/>
    <p:sldId id="546" r:id="rId22"/>
    <p:sldId id="547" r:id="rId23"/>
    <p:sldId id="458" r:id="rId24"/>
    <p:sldId id="459" r:id="rId25"/>
    <p:sldId id="552" r:id="rId26"/>
    <p:sldId id="573" r:id="rId27"/>
    <p:sldId id="497" r:id="rId28"/>
    <p:sldId id="472" r:id="rId29"/>
    <p:sldId id="473" r:id="rId30"/>
    <p:sldId id="474" r:id="rId31"/>
    <p:sldId id="475" r:id="rId32"/>
    <p:sldId id="476" r:id="rId33"/>
    <p:sldId id="477" r:id="rId34"/>
    <p:sldId id="478" r:id="rId35"/>
    <p:sldId id="498" r:id="rId36"/>
    <p:sldId id="480" r:id="rId37"/>
    <p:sldId id="481" r:id="rId38"/>
    <p:sldId id="482" r:id="rId39"/>
    <p:sldId id="483" r:id="rId40"/>
    <p:sldId id="484" r:id="rId41"/>
    <p:sldId id="485" r:id="rId42"/>
    <p:sldId id="486" r:id="rId43"/>
    <p:sldId id="487" r:id="rId44"/>
    <p:sldId id="488" r:id="rId45"/>
    <p:sldId id="489" r:id="rId46"/>
    <p:sldId id="492" r:id="rId47"/>
    <p:sldId id="493" r:id="rId48"/>
    <p:sldId id="499" r:id="rId49"/>
    <p:sldId id="501" r:id="rId50"/>
    <p:sldId id="502" r:id="rId51"/>
    <p:sldId id="503" r:id="rId52"/>
    <p:sldId id="504" r:id="rId53"/>
    <p:sldId id="505" r:id="rId54"/>
    <p:sldId id="553" r:id="rId55"/>
    <p:sldId id="506" r:id="rId56"/>
    <p:sldId id="511" r:id="rId57"/>
    <p:sldId id="509" r:id="rId58"/>
    <p:sldId id="510" r:id="rId59"/>
    <p:sldId id="512" r:id="rId60"/>
    <p:sldId id="513" r:id="rId61"/>
    <p:sldId id="514" r:id="rId62"/>
    <p:sldId id="515" r:id="rId63"/>
    <p:sldId id="517" r:id="rId64"/>
    <p:sldId id="518" r:id="rId65"/>
    <p:sldId id="519" r:id="rId66"/>
    <p:sldId id="520" r:id="rId67"/>
    <p:sldId id="521" r:id="rId68"/>
    <p:sldId id="522" r:id="rId69"/>
    <p:sldId id="500" r:id="rId70"/>
    <p:sldId id="535" r:id="rId71"/>
    <p:sldId id="523" r:id="rId72"/>
    <p:sldId id="524" r:id="rId73"/>
    <p:sldId id="525" r:id="rId74"/>
    <p:sldId id="526" r:id="rId75"/>
    <p:sldId id="554" r:id="rId76"/>
    <p:sldId id="555" r:id="rId77"/>
    <p:sldId id="556" r:id="rId78"/>
    <p:sldId id="557" r:id="rId79"/>
    <p:sldId id="558" r:id="rId80"/>
    <p:sldId id="559" r:id="rId81"/>
    <p:sldId id="560" r:id="rId82"/>
    <p:sldId id="561" r:id="rId83"/>
    <p:sldId id="562" r:id="rId84"/>
    <p:sldId id="563" r:id="rId85"/>
    <p:sldId id="564" r:id="rId86"/>
    <p:sldId id="565" r:id="rId87"/>
    <p:sldId id="566" r:id="rId88"/>
    <p:sldId id="567" r:id="rId89"/>
    <p:sldId id="569" r:id="rId90"/>
    <p:sldId id="568" r:id="rId91"/>
    <p:sldId id="531" r:id="rId92"/>
    <p:sldId id="532" r:id="rId93"/>
    <p:sldId id="570" r:id="rId94"/>
    <p:sldId id="571" r:id="rId95"/>
    <p:sldId id="534" r:id="rId96"/>
    <p:sldId id="572" r:id="rId97"/>
  </p:sldIdLst>
  <p:sldSz cx="9902825" cy="6858000"/>
  <p:notesSz cx="6794500" cy="9931400"/>
  <p:defaultTextStyle>
    <a:defPPr>
      <a:defRPr lang="en-US"/>
    </a:defPPr>
    <a:lvl1pPr algn="l" rtl="0" eaLnBrk="0" fontAlgn="base" hangingPunct="0">
      <a:spcBef>
        <a:spcPct val="0"/>
      </a:spcBef>
      <a:spcAft>
        <a:spcPct val="0"/>
      </a:spcAft>
      <a:defRPr sz="20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itchFamily="34" charset="0"/>
        <a:ea typeface="+mn-ea"/>
        <a:cs typeface="+mn-cs"/>
      </a:defRPr>
    </a:lvl5pPr>
    <a:lvl6pPr marL="2286000" algn="l" defTabSz="914400" rtl="0" eaLnBrk="1" latinLnBrk="0" hangingPunct="1">
      <a:defRPr sz="2000" kern="1200">
        <a:solidFill>
          <a:schemeClr val="tx1"/>
        </a:solidFill>
        <a:latin typeface="Arial" pitchFamily="34" charset="0"/>
        <a:ea typeface="+mn-ea"/>
        <a:cs typeface="+mn-cs"/>
      </a:defRPr>
    </a:lvl6pPr>
    <a:lvl7pPr marL="2743200" algn="l" defTabSz="914400" rtl="0" eaLnBrk="1" latinLnBrk="0" hangingPunct="1">
      <a:defRPr sz="2000" kern="1200">
        <a:solidFill>
          <a:schemeClr val="tx1"/>
        </a:solidFill>
        <a:latin typeface="Arial" pitchFamily="34" charset="0"/>
        <a:ea typeface="+mn-ea"/>
        <a:cs typeface="+mn-cs"/>
      </a:defRPr>
    </a:lvl7pPr>
    <a:lvl8pPr marL="3200400" algn="l" defTabSz="914400" rtl="0" eaLnBrk="1" latinLnBrk="0" hangingPunct="1">
      <a:defRPr sz="2000" kern="1200">
        <a:solidFill>
          <a:schemeClr val="tx1"/>
        </a:solidFill>
        <a:latin typeface="Arial" pitchFamily="34" charset="0"/>
        <a:ea typeface="+mn-ea"/>
        <a:cs typeface="+mn-cs"/>
      </a:defRPr>
    </a:lvl8pPr>
    <a:lvl9pPr marL="3657600" algn="l" defTabSz="914400" rtl="0" eaLnBrk="1" latinLnBrk="0" hangingPunct="1">
      <a:defRPr sz="2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00"/>
    <a:srgbClr val="CCCCFF"/>
    <a:srgbClr val="EAEAEA"/>
    <a:srgbClr val="F8F8F8"/>
    <a:srgbClr val="FFFF00"/>
    <a:srgbClr val="333399"/>
    <a:srgbClr val="FFFFCC"/>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42" autoAdjust="0"/>
    <p:restoredTop sz="66778" autoAdjust="0"/>
  </p:normalViewPr>
  <p:slideViewPr>
    <p:cSldViewPr>
      <p:cViewPr>
        <p:scale>
          <a:sx n="50" d="100"/>
          <a:sy n="50" d="100"/>
        </p:scale>
        <p:origin x="-1508" y="-48"/>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184"/>
    </p:cViewPr>
  </p:sorterViewPr>
  <p:notesViewPr>
    <p:cSldViewPr>
      <p:cViewPr>
        <p:scale>
          <a:sx n="100" d="100"/>
          <a:sy n="100" d="100"/>
        </p:scale>
        <p:origin x="-882" y="-72"/>
      </p:cViewPr>
      <p:guideLst>
        <p:guide orient="horz" pos="2185"/>
        <p:guide pos="315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618" y="-1613"/>
            <a:ext cx="2945200" cy="496732"/>
          </a:xfrm>
          <a:prstGeom prst="rect">
            <a:avLst/>
          </a:prstGeom>
          <a:noFill/>
          <a:ln w="9525">
            <a:noFill/>
            <a:miter lim="800000"/>
            <a:headEnd/>
            <a:tailEnd/>
          </a:ln>
          <a:effectLst/>
        </p:spPr>
        <p:txBody>
          <a:bodyPr vert="horz" wrap="square" lIns="19463" tIns="0" rIns="19463" bIns="0" numCol="1" anchor="t" anchorCtr="0" compatLnSpc="1">
            <a:prstTxWarp prst="textNoShape">
              <a:avLst/>
            </a:prstTxWarp>
          </a:bodyPr>
          <a:lstStyle>
            <a:lvl1pPr defTabSz="946625">
              <a:defRPr sz="1000" i="1">
                <a:latin typeface="Times New Roman" pitchFamily="18" charset="0"/>
              </a:defRPr>
            </a:lvl1pPr>
          </a:lstStyle>
          <a:p>
            <a:pPr>
              <a:defRPr/>
            </a:pPr>
            <a:endParaRPr lang="en-GB"/>
          </a:p>
        </p:txBody>
      </p:sp>
      <p:sp>
        <p:nvSpPr>
          <p:cNvPr id="3075" name="Rectangle 3"/>
          <p:cNvSpPr>
            <a:spLocks noGrp="1" noChangeArrowheads="1"/>
          </p:cNvSpPr>
          <p:nvPr>
            <p:ph type="dt" sz="quarter" idx="1"/>
          </p:nvPr>
        </p:nvSpPr>
        <p:spPr bwMode="auto">
          <a:xfrm>
            <a:off x="3849300" y="-1613"/>
            <a:ext cx="2945200" cy="496732"/>
          </a:xfrm>
          <a:prstGeom prst="rect">
            <a:avLst/>
          </a:prstGeom>
          <a:noFill/>
          <a:ln w="9525">
            <a:noFill/>
            <a:miter lim="800000"/>
            <a:headEnd/>
            <a:tailEnd/>
          </a:ln>
          <a:effectLst/>
        </p:spPr>
        <p:txBody>
          <a:bodyPr vert="horz" wrap="square" lIns="19463" tIns="0" rIns="19463" bIns="0" numCol="1" anchor="t" anchorCtr="0" compatLnSpc="1">
            <a:prstTxWarp prst="textNoShape">
              <a:avLst/>
            </a:prstTxWarp>
          </a:bodyPr>
          <a:lstStyle>
            <a:lvl1pPr algn="r" defTabSz="946625">
              <a:defRPr sz="1000" i="1">
                <a:latin typeface="Times New Roman" pitchFamily="18" charset="0"/>
              </a:defRPr>
            </a:lvl1pPr>
          </a:lstStyle>
          <a:p>
            <a:pPr>
              <a:defRPr/>
            </a:pPr>
            <a:endParaRPr lang="en-GB"/>
          </a:p>
        </p:txBody>
      </p:sp>
      <p:sp>
        <p:nvSpPr>
          <p:cNvPr id="3076" name="Rectangle 4"/>
          <p:cNvSpPr>
            <a:spLocks noGrp="1" noChangeArrowheads="1"/>
          </p:cNvSpPr>
          <p:nvPr>
            <p:ph type="ftr" sz="quarter" idx="2"/>
          </p:nvPr>
        </p:nvSpPr>
        <p:spPr bwMode="auto">
          <a:xfrm>
            <a:off x="-1618" y="9433057"/>
            <a:ext cx="2945200" cy="498344"/>
          </a:xfrm>
          <a:prstGeom prst="rect">
            <a:avLst/>
          </a:prstGeom>
          <a:noFill/>
          <a:ln w="9525">
            <a:noFill/>
            <a:miter lim="800000"/>
            <a:headEnd/>
            <a:tailEnd/>
          </a:ln>
          <a:effectLst/>
        </p:spPr>
        <p:txBody>
          <a:bodyPr vert="horz" wrap="square" lIns="19463" tIns="0" rIns="19463" bIns="0" numCol="1" anchor="b" anchorCtr="0" compatLnSpc="1">
            <a:prstTxWarp prst="textNoShape">
              <a:avLst/>
            </a:prstTxWarp>
          </a:bodyPr>
          <a:lstStyle>
            <a:lvl1pPr defTabSz="946625">
              <a:defRPr sz="1000" i="1">
                <a:latin typeface="Times New Roman" pitchFamily="18" charset="0"/>
              </a:defRPr>
            </a:lvl1pPr>
          </a:lstStyle>
          <a:p>
            <a:pPr>
              <a:defRPr/>
            </a:pPr>
            <a:endParaRPr lang="en-GB"/>
          </a:p>
        </p:txBody>
      </p:sp>
      <p:sp>
        <p:nvSpPr>
          <p:cNvPr id="3077" name="Rectangle 5"/>
          <p:cNvSpPr>
            <a:spLocks noGrp="1" noChangeArrowheads="1"/>
          </p:cNvSpPr>
          <p:nvPr>
            <p:ph type="sldNum" sz="quarter" idx="3"/>
          </p:nvPr>
        </p:nvSpPr>
        <p:spPr bwMode="auto">
          <a:xfrm>
            <a:off x="3849300" y="9433057"/>
            <a:ext cx="2945200" cy="498344"/>
          </a:xfrm>
          <a:prstGeom prst="rect">
            <a:avLst/>
          </a:prstGeom>
          <a:noFill/>
          <a:ln w="9525">
            <a:noFill/>
            <a:miter lim="800000"/>
            <a:headEnd/>
            <a:tailEnd/>
          </a:ln>
          <a:effectLst/>
        </p:spPr>
        <p:txBody>
          <a:bodyPr vert="horz" wrap="square" lIns="19463" tIns="0" rIns="19463" bIns="0" numCol="1" anchor="b" anchorCtr="0" compatLnSpc="1">
            <a:prstTxWarp prst="textNoShape">
              <a:avLst/>
            </a:prstTxWarp>
          </a:bodyPr>
          <a:lstStyle>
            <a:lvl1pPr algn="r" defTabSz="946625">
              <a:defRPr sz="1000" i="1">
                <a:latin typeface="Times New Roman" pitchFamily="18" charset="0"/>
              </a:defRPr>
            </a:lvl1pPr>
          </a:lstStyle>
          <a:p>
            <a:pPr>
              <a:defRPr/>
            </a:pPr>
            <a:fld id="{C12DE425-B33D-44B5-86C0-C5510718B91B}" type="slidenum">
              <a:rPr lang="en-GB"/>
              <a:pPr>
                <a:defRPr/>
              </a:pPr>
              <a:t>‹#›</a:t>
            </a:fld>
            <a:endParaRPr lang="en-GB"/>
          </a:p>
        </p:txBody>
      </p:sp>
    </p:spTree>
    <p:extLst>
      <p:ext uri="{BB962C8B-B14F-4D97-AF65-F5344CB8AC3E}">
        <p14:creationId xmlns:p14="http://schemas.microsoft.com/office/powerpoint/2010/main" val="2990855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idx="2"/>
          </p:nvPr>
        </p:nvSpPr>
        <p:spPr bwMode="auto">
          <a:xfrm>
            <a:off x="398463" y="555625"/>
            <a:ext cx="6027737" cy="4175125"/>
          </a:xfrm>
          <a:prstGeom prst="rect">
            <a:avLst/>
          </a:prstGeom>
          <a:noFill/>
          <a:ln w="12700">
            <a:solidFill>
              <a:schemeClr val="tx1"/>
            </a:solidFill>
            <a:miter lim="800000"/>
            <a:headEnd/>
            <a:tailEnd/>
          </a:ln>
        </p:spPr>
      </p:sp>
      <p:sp>
        <p:nvSpPr>
          <p:cNvPr id="2051" name="Rectangle 3"/>
          <p:cNvSpPr>
            <a:spLocks noGrp="1" noChangeArrowheads="1"/>
          </p:cNvSpPr>
          <p:nvPr>
            <p:ph type="hdr" sz="quarter"/>
          </p:nvPr>
        </p:nvSpPr>
        <p:spPr bwMode="auto">
          <a:xfrm>
            <a:off x="-1618" y="-1613"/>
            <a:ext cx="2945200" cy="496732"/>
          </a:xfrm>
          <a:prstGeom prst="rect">
            <a:avLst/>
          </a:prstGeom>
          <a:noFill/>
          <a:ln w="9525">
            <a:noFill/>
            <a:miter lim="800000"/>
            <a:headEnd/>
            <a:tailEnd/>
          </a:ln>
          <a:effectLst/>
        </p:spPr>
        <p:txBody>
          <a:bodyPr vert="horz" wrap="square" lIns="19463" tIns="0" rIns="19463" bIns="0" numCol="1" anchor="t" anchorCtr="0" compatLnSpc="1">
            <a:prstTxWarp prst="textNoShape">
              <a:avLst/>
            </a:prstTxWarp>
          </a:bodyPr>
          <a:lstStyle>
            <a:lvl1pPr defTabSz="946625">
              <a:defRPr sz="1000" i="1">
                <a:latin typeface="Times New Roman" pitchFamily="18" charset="0"/>
              </a:defRPr>
            </a:lvl1pPr>
          </a:lstStyle>
          <a:p>
            <a:pPr>
              <a:defRPr/>
            </a:pPr>
            <a:endParaRPr lang="en-GB"/>
          </a:p>
        </p:txBody>
      </p:sp>
      <p:sp>
        <p:nvSpPr>
          <p:cNvPr id="2052" name="Rectangle 4"/>
          <p:cNvSpPr>
            <a:spLocks noGrp="1" noChangeArrowheads="1"/>
          </p:cNvSpPr>
          <p:nvPr>
            <p:ph type="dt" idx="1"/>
          </p:nvPr>
        </p:nvSpPr>
        <p:spPr bwMode="auto">
          <a:xfrm>
            <a:off x="3849300" y="-1613"/>
            <a:ext cx="2945200" cy="496732"/>
          </a:xfrm>
          <a:prstGeom prst="rect">
            <a:avLst/>
          </a:prstGeom>
          <a:noFill/>
          <a:ln w="9525">
            <a:noFill/>
            <a:miter lim="800000"/>
            <a:headEnd/>
            <a:tailEnd/>
          </a:ln>
          <a:effectLst/>
        </p:spPr>
        <p:txBody>
          <a:bodyPr vert="horz" wrap="square" lIns="19463" tIns="0" rIns="19463" bIns="0" numCol="1" anchor="t" anchorCtr="0" compatLnSpc="1">
            <a:prstTxWarp prst="textNoShape">
              <a:avLst/>
            </a:prstTxWarp>
          </a:bodyPr>
          <a:lstStyle>
            <a:lvl1pPr algn="r" defTabSz="946625">
              <a:defRPr sz="1000" i="1">
                <a:latin typeface="Times New Roman" pitchFamily="18" charset="0"/>
              </a:defRPr>
            </a:lvl1pPr>
          </a:lstStyle>
          <a:p>
            <a:pPr>
              <a:defRPr/>
            </a:pPr>
            <a:endParaRPr lang="en-GB"/>
          </a:p>
        </p:txBody>
      </p:sp>
      <p:sp>
        <p:nvSpPr>
          <p:cNvPr id="2055" name="Rectangle 7"/>
          <p:cNvSpPr>
            <a:spLocks noGrp="1" noChangeArrowheads="1"/>
          </p:cNvSpPr>
          <p:nvPr>
            <p:ph type="body" sz="quarter" idx="3"/>
          </p:nvPr>
        </p:nvSpPr>
        <p:spPr bwMode="auto">
          <a:xfrm>
            <a:off x="336410" y="4888288"/>
            <a:ext cx="6131385" cy="4583475"/>
          </a:xfrm>
          <a:prstGeom prst="rect">
            <a:avLst/>
          </a:prstGeom>
          <a:noFill/>
          <a:ln w="9525">
            <a:noFill/>
            <a:miter lim="800000"/>
            <a:headEnd/>
            <a:tailEnd/>
          </a:ln>
          <a:effectLst/>
        </p:spPr>
        <p:txBody>
          <a:bodyPr vert="horz" wrap="square" lIns="94070" tIns="48657" rIns="94070" bIns="486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8" name="Line 10"/>
          <p:cNvSpPr>
            <a:spLocks noChangeShapeType="1"/>
          </p:cNvSpPr>
          <p:nvPr/>
        </p:nvSpPr>
        <p:spPr bwMode="auto">
          <a:xfrm>
            <a:off x="451242" y="9599171"/>
            <a:ext cx="6040813" cy="0"/>
          </a:xfrm>
          <a:prstGeom prst="line">
            <a:avLst/>
          </a:prstGeom>
          <a:noFill/>
          <a:ln w="12700">
            <a:solidFill>
              <a:schemeClr val="tx1"/>
            </a:solidFill>
            <a:round/>
            <a:headEnd type="none" w="sm" len="sm"/>
            <a:tailEnd type="none" w="sm" len="sm"/>
          </a:ln>
          <a:effectLst/>
        </p:spPr>
        <p:txBody>
          <a:bodyPr wrap="none" lIns="92260" tIns="46130" rIns="92260" bIns="46130" anchor="ctr"/>
          <a:lstStyle/>
          <a:p>
            <a:pPr>
              <a:defRPr/>
            </a:pPr>
            <a:endParaRPr lang="en-US">
              <a:latin typeface="Arial" charset="0"/>
            </a:endParaRPr>
          </a:p>
        </p:txBody>
      </p:sp>
    </p:spTree>
    <p:extLst>
      <p:ext uri="{BB962C8B-B14F-4D97-AF65-F5344CB8AC3E}">
        <p14:creationId xmlns:p14="http://schemas.microsoft.com/office/powerpoint/2010/main" val="2563879431"/>
      </p:ext>
    </p:extLst>
  </p:cSld>
  <p:clrMap bg1="lt1" tx1="dk1" bg2="lt2" tx2="dk2" accent1="accent1" accent2="accent2" accent3="accent3" accent4="accent4" accent5="accent5" accent6="accent6" hlink="hlink" folHlink="folHlink"/>
  <p:notesStyle>
    <a:lvl1pPr algn="l" defTabSz="9271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0375" algn="l" defTabSz="9271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20750" algn="just" defTabSz="9271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81125" algn="just" defTabSz="9271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41500" algn="just" defTabSz="9271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708025" y="744538"/>
            <a:ext cx="5380038" cy="3725862"/>
          </a:xfrm>
          <a:ln/>
        </p:spPr>
      </p:sp>
      <p:sp>
        <p:nvSpPr>
          <p:cNvPr id="114691" name="Rectangle 3"/>
          <p:cNvSpPr>
            <a:spLocks noGrp="1" noChangeArrowheads="1"/>
          </p:cNvSpPr>
          <p:nvPr>
            <p:ph type="body" idx="1"/>
          </p:nvPr>
        </p:nvSpPr>
        <p:spPr>
          <a:xfrm>
            <a:off x="905718" y="4717335"/>
            <a:ext cx="4983065" cy="4468968"/>
          </a:xfrm>
          <a:noFill/>
          <a:ln/>
        </p:spPr>
        <p:txBody>
          <a:bodyPr/>
          <a:lstStyle/>
          <a:p>
            <a:pPr algn="just" defTabSz="921873"/>
            <a:r>
              <a:rPr lang="en-US" dirty="0" smtClean="0"/>
              <a:t>Standard serialization is very simple (the mechanism is quite powerful and well designed !). It suffices to implement the interface </a:t>
            </a:r>
            <a:r>
              <a:rPr lang="en-US" dirty="0" err="1" smtClean="0"/>
              <a:t>Serializable</a:t>
            </a:r>
            <a:r>
              <a:rPr lang="en-US" dirty="0" smtClean="0"/>
              <a:t>, creating appropriate input/output streams (</a:t>
            </a:r>
            <a:r>
              <a:rPr lang="en-US" dirty="0" err="1" smtClean="0"/>
              <a:t>ObjectInputStream</a:t>
            </a:r>
            <a:r>
              <a:rPr lang="en-US" dirty="0" smtClean="0"/>
              <a:t> and </a:t>
            </a:r>
            <a:r>
              <a:rPr lang="en-US" dirty="0" err="1" smtClean="0"/>
              <a:t>ObjectOutputStream</a:t>
            </a:r>
            <a:r>
              <a:rPr lang="en-US" dirty="0" smtClean="0"/>
              <a:t> respectively) and calling the read/write methods (</a:t>
            </a:r>
            <a:r>
              <a:rPr lang="en-US" dirty="0" err="1" smtClean="0"/>
              <a:t>readObject</a:t>
            </a:r>
            <a:r>
              <a:rPr lang="en-US" dirty="0" smtClean="0"/>
              <a:t>() and </a:t>
            </a:r>
            <a:r>
              <a:rPr lang="en-US" dirty="0" err="1" smtClean="0"/>
              <a:t>writeObject</a:t>
            </a:r>
            <a:r>
              <a:rPr lang="en-US" dirty="0" smtClean="0"/>
              <a:t>).</a:t>
            </a:r>
          </a:p>
          <a:p>
            <a:pPr algn="just" defTabSz="921873"/>
            <a:r>
              <a:rPr lang="en-US" dirty="0" smtClean="0"/>
              <a:t>Implementing the </a:t>
            </a:r>
            <a:r>
              <a:rPr lang="en-US" dirty="0" err="1" smtClean="0"/>
              <a:t>Serializable</a:t>
            </a:r>
            <a:r>
              <a:rPr lang="en-US" dirty="0" smtClean="0"/>
              <a:t> interface literally involves nothing : the interface is empty and only serves as a marker for </a:t>
            </a:r>
            <a:r>
              <a:rPr lang="en-US" dirty="0" err="1" smtClean="0"/>
              <a:t>serializability</a:t>
            </a:r>
            <a:r>
              <a:rPr lang="en-US" dirty="0" smtClean="0"/>
              <a:t>.</a:t>
            </a:r>
          </a:p>
          <a:p>
            <a:pPr algn="just" defTabSz="921873"/>
            <a:r>
              <a:rPr lang="en-US" dirty="0" smtClean="0"/>
              <a:t>When reading a serialized object, one must ensure that the “class”-file is reachable by the JVM (this is logical : only data is serialized – methods are found in the class file).</a:t>
            </a:r>
            <a:endParaRPr lang="en-GB"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708025" y="744538"/>
            <a:ext cx="5380038" cy="3725862"/>
          </a:xfrm>
          <a:ln/>
        </p:spPr>
      </p:sp>
      <p:sp>
        <p:nvSpPr>
          <p:cNvPr id="125955" name="Rectangle 3"/>
          <p:cNvSpPr>
            <a:spLocks noGrp="1" noChangeArrowheads="1"/>
          </p:cNvSpPr>
          <p:nvPr>
            <p:ph type="body" idx="1"/>
          </p:nvPr>
        </p:nvSpPr>
        <p:spPr>
          <a:xfrm>
            <a:off x="905718" y="4717335"/>
            <a:ext cx="4983065" cy="4468968"/>
          </a:xfrm>
          <a:noFill/>
          <a:ln/>
        </p:spPr>
        <p:txBody>
          <a:bodyPr/>
          <a:lstStyle/>
          <a:p>
            <a:pPr algn="just" defTabSz="921873"/>
            <a:endParaRPr lang="en-GB"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708025" y="744538"/>
            <a:ext cx="5380038" cy="3725862"/>
          </a:xfrm>
          <a:ln/>
        </p:spPr>
      </p:sp>
      <p:sp>
        <p:nvSpPr>
          <p:cNvPr id="126979" name="Rectangle 3"/>
          <p:cNvSpPr>
            <a:spLocks noGrp="1" noChangeArrowheads="1"/>
          </p:cNvSpPr>
          <p:nvPr>
            <p:ph type="body" idx="1"/>
          </p:nvPr>
        </p:nvSpPr>
        <p:spPr>
          <a:xfrm>
            <a:off x="905718" y="4717335"/>
            <a:ext cx="4983065" cy="4468968"/>
          </a:xfrm>
          <a:noFill/>
          <a:ln/>
        </p:spPr>
        <p:txBody>
          <a:bodyPr/>
          <a:lstStyle/>
          <a:p>
            <a:pPr algn="just" defTabSz="921873"/>
            <a:endParaRPr lang="en-GB"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708025" y="744538"/>
            <a:ext cx="5380038" cy="3725862"/>
          </a:xfrm>
          <a:ln/>
        </p:spPr>
      </p:sp>
      <p:sp>
        <p:nvSpPr>
          <p:cNvPr id="128003" name="Rectangle 3"/>
          <p:cNvSpPr>
            <a:spLocks noGrp="1" noChangeArrowheads="1"/>
          </p:cNvSpPr>
          <p:nvPr>
            <p:ph type="body" idx="1"/>
          </p:nvPr>
        </p:nvSpPr>
        <p:spPr>
          <a:xfrm>
            <a:off x="905718" y="4717335"/>
            <a:ext cx="4983065" cy="4468968"/>
          </a:xfrm>
          <a:noFill/>
          <a:ln/>
        </p:spPr>
        <p:txBody>
          <a:bodyPr/>
          <a:lstStyle/>
          <a:p>
            <a:pPr algn="just" defTabSz="921873"/>
            <a:endParaRPr lang="en-GB"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708025" y="744538"/>
            <a:ext cx="5380038" cy="3725862"/>
          </a:xfrm>
          <a:ln/>
        </p:spPr>
      </p:sp>
      <p:sp>
        <p:nvSpPr>
          <p:cNvPr id="129027" name="Rectangle 3"/>
          <p:cNvSpPr>
            <a:spLocks noGrp="1" noChangeArrowheads="1"/>
          </p:cNvSpPr>
          <p:nvPr>
            <p:ph type="body" idx="1"/>
          </p:nvPr>
        </p:nvSpPr>
        <p:spPr>
          <a:xfrm>
            <a:off x="905718" y="4717335"/>
            <a:ext cx="4983065" cy="4468968"/>
          </a:xfrm>
          <a:noFill/>
          <a:ln/>
        </p:spPr>
        <p:txBody>
          <a:bodyPr/>
          <a:lstStyle/>
          <a:p>
            <a:pPr algn="just" defTabSz="921873"/>
            <a:endParaRPr lang="en-GB"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708025" y="744538"/>
            <a:ext cx="5380038" cy="3725862"/>
          </a:xfrm>
          <a:ln/>
        </p:spPr>
      </p:sp>
      <p:sp>
        <p:nvSpPr>
          <p:cNvPr id="130051" name="Rectangle 3"/>
          <p:cNvSpPr>
            <a:spLocks noGrp="1" noChangeArrowheads="1"/>
          </p:cNvSpPr>
          <p:nvPr>
            <p:ph type="body" idx="1"/>
          </p:nvPr>
        </p:nvSpPr>
        <p:spPr>
          <a:xfrm>
            <a:off x="905718" y="4717335"/>
            <a:ext cx="4983065" cy="4468968"/>
          </a:xfrm>
          <a:noFill/>
          <a:ln/>
        </p:spPr>
        <p:txBody>
          <a:bodyPr/>
          <a:lstStyle/>
          <a:p>
            <a:pPr algn="just" defTabSz="921873"/>
            <a:endParaRPr lang="en-GB"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708025" y="744538"/>
            <a:ext cx="5380038" cy="3725862"/>
          </a:xfrm>
          <a:ln/>
        </p:spPr>
      </p:sp>
      <p:sp>
        <p:nvSpPr>
          <p:cNvPr id="131075" name="Rectangle 3"/>
          <p:cNvSpPr>
            <a:spLocks noGrp="1" noChangeArrowheads="1"/>
          </p:cNvSpPr>
          <p:nvPr>
            <p:ph type="body" idx="1"/>
          </p:nvPr>
        </p:nvSpPr>
        <p:spPr>
          <a:xfrm>
            <a:off x="905718" y="4717335"/>
            <a:ext cx="4983065" cy="4468968"/>
          </a:xfrm>
          <a:noFill/>
          <a:ln/>
        </p:spPr>
        <p:txBody>
          <a:bodyPr/>
          <a:lstStyle/>
          <a:p>
            <a:pPr algn="just" defTabSz="921873"/>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708025" y="744538"/>
            <a:ext cx="5380038" cy="3725862"/>
          </a:xfrm>
          <a:ln/>
        </p:spPr>
      </p:sp>
      <p:sp>
        <p:nvSpPr>
          <p:cNvPr id="132099" name="Rectangle 3"/>
          <p:cNvSpPr>
            <a:spLocks noGrp="1" noChangeArrowheads="1"/>
          </p:cNvSpPr>
          <p:nvPr>
            <p:ph type="body" idx="1"/>
          </p:nvPr>
        </p:nvSpPr>
        <p:spPr>
          <a:xfrm>
            <a:off x="905718" y="4717335"/>
            <a:ext cx="4983065" cy="4468968"/>
          </a:xfrm>
          <a:noFill/>
          <a:ln/>
        </p:spPr>
        <p:txBody>
          <a:bodyPr/>
          <a:lstStyle/>
          <a:p>
            <a:pPr algn="just" defTabSz="921873"/>
            <a:endParaRPr lang="en-GB"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708025" y="744538"/>
            <a:ext cx="5380038" cy="3725862"/>
          </a:xfrm>
          <a:ln/>
        </p:spPr>
      </p:sp>
      <p:sp>
        <p:nvSpPr>
          <p:cNvPr id="133123" name="Rectangle 3"/>
          <p:cNvSpPr>
            <a:spLocks noGrp="1" noChangeArrowheads="1"/>
          </p:cNvSpPr>
          <p:nvPr>
            <p:ph type="body" idx="1"/>
          </p:nvPr>
        </p:nvSpPr>
        <p:spPr>
          <a:xfrm>
            <a:off x="905718" y="4717335"/>
            <a:ext cx="4983065" cy="4468968"/>
          </a:xfrm>
          <a:noFill/>
          <a:ln/>
        </p:spPr>
        <p:txBody>
          <a:bodyPr/>
          <a:lstStyle/>
          <a:p>
            <a:pPr algn="just" defTabSz="921873"/>
            <a:endParaRPr lang="en-GB"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708025" y="744538"/>
            <a:ext cx="5380038" cy="3725862"/>
          </a:xfrm>
          <a:ln/>
        </p:spPr>
      </p:sp>
      <p:sp>
        <p:nvSpPr>
          <p:cNvPr id="134147" name="Rectangle 3"/>
          <p:cNvSpPr>
            <a:spLocks noGrp="1" noChangeArrowheads="1"/>
          </p:cNvSpPr>
          <p:nvPr>
            <p:ph type="body" idx="1"/>
          </p:nvPr>
        </p:nvSpPr>
        <p:spPr>
          <a:xfrm>
            <a:off x="905718" y="4717335"/>
            <a:ext cx="4983065" cy="4468968"/>
          </a:xfrm>
          <a:noFill/>
          <a:ln/>
        </p:spPr>
        <p:txBody>
          <a:bodyPr/>
          <a:lstStyle/>
          <a:p>
            <a:pPr algn="just" defTabSz="921873"/>
            <a:endParaRPr lang="en-GB"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708025" y="744538"/>
            <a:ext cx="5380038" cy="3725862"/>
          </a:xfrm>
          <a:ln/>
        </p:spPr>
      </p:sp>
      <p:sp>
        <p:nvSpPr>
          <p:cNvPr id="135171" name="Rectangle 3"/>
          <p:cNvSpPr>
            <a:spLocks noGrp="1" noChangeArrowheads="1"/>
          </p:cNvSpPr>
          <p:nvPr>
            <p:ph type="body" idx="1"/>
          </p:nvPr>
        </p:nvSpPr>
        <p:spPr>
          <a:xfrm>
            <a:off x="905718" y="4717335"/>
            <a:ext cx="4983065" cy="4468968"/>
          </a:xfrm>
          <a:noFill/>
          <a:ln/>
        </p:spPr>
        <p:txBody>
          <a:bodyPr/>
          <a:lstStyle/>
          <a:p>
            <a:pPr algn="just" defTabSz="921873"/>
            <a:endParaRPr lang="en-GB"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708025" y="744538"/>
            <a:ext cx="5380038" cy="3725862"/>
          </a:xfrm>
          <a:ln/>
        </p:spPr>
      </p:sp>
      <p:sp>
        <p:nvSpPr>
          <p:cNvPr id="136195" name="Rectangle 3"/>
          <p:cNvSpPr>
            <a:spLocks noGrp="1" noChangeArrowheads="1"/>
          </p:cNvSpPr>
          <p:nvPr>
            <p:ph type="body" idx="1"/>
          </p:nvPr>
        </p:nvSpPr>
        <p:spPr>
          <a:xfrm>
            <a:off x="905718" y="4717335"/>
            <a:ext cx="4983065" cy="4468968"/>
          </a:xfrm>
          <a:noFill/>
          <a:ln/>
        </p:spPr>
        <p:txBody>
          <a:bodyPr/>
          <a:lstStyle/>
          <a:p>
            <a:pPr algn="just" defTabSz="921873"/>
            <a:endParaRPr lang="en-GB"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708025" y="744538"/>
            <a:ext cx="5380038" cy="3725862"/>
          </a:xfrm>
          <a:ln/>
        </p:spPr>
      </p:sp>
      <p:sp>
        <p:nvSpPr>
          <p:cNvPr id="137219" name="Rectangle 3"/>
          <p:cNvSpPr>
            <a:spLocks noGrp="1" noChangeArrowheads="1"/>
          </p:cNvSpPr>
          <p:nvPr>
            <p:ph type="body" idx="1"/>
          </p:nvPr>
        </p:nvSpPr>
        <p:spPr>
          <a:xfrm>
            <a:off x="905718" y="4717335"/>
            <a:ext cx="4983065" cy="4468968"/>
          </a:xfrm>
          <a:noFill/>
          <a:ln/>
        </p:spPr>
        <p:txBody>
          <a:bodyPr/>
          <a:lstStyle/>
          <a:p>
            <a:pPr algn="just" defTabSz="921873"/>
            <a:endParaRPr lang="en-GB"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708025" y="744538"/>
            <a:ext cx="5380038" cy="3725862"/>
          </a:xfrm>
          <a:ln/>
        </p:spPr>
      </p:sp>
      <p:sp>
        <p:nvSpPr>
          <p:cNvPr id="139267"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In 1989, the need was generally recognized in industry for a middleware that allows applications to communicate irrespective of their programming language and that offers all required middleware services. Designing distributed application based on low level socket handling indeed also for support of multiple programming languages (client and server can be written in a totally different programming language). However, distributed application design through sockets is not very flexible as no middleware services are available for the developer. In the case of RPC or Java RMI, there is only support for a single programming language and the support for middleware services is limited (for instance, Java RMI offers a Binding service, Activation Service, and a “light” Persistent object storage service).</a:t>
            </a:r>
          </a:p>
          <a:p>
            <a:pPr algn="just" defTabSz="929945"/>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708025" y="744538"/>
            <a:ext cx="5380038" cy="3725862"/>
          </a:xfrm>
          <a:ln/>
        </p:spPr>
      </p:sp>
      <p:sp>
        <p:nvSpPr>
          <p:cNvPr id="140291"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The OMG (Object Management Group) is an industry Group of over 800 participants, including the most important software vendors. In 1989, the recognized the need for a middleware that allows applications to communicate irrespective of (</a:t>
            </a:r>
            <a:r>
              <a:rPr lang="en-US" dirty="0" err="1" smtClean="0"/>
              <a:t>i</a:t>
            </a:r>
            <a:r>
              <a:rPr lang="en-US" dirty="0" smtClean="0"/>
              <a:t>) their programming language, (ii) their hardware and software platforms and (iii) the networks they communicate over. Their goal was to develop a common standard to be used by all participating companies.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708025" y="744538"/>
            <a:ext cx="5380038" cy="3725862"/>
          </a:xfrm>
          <a:ln/>
        </p:spPr>
      </p:sp>
      <p:sp>
        <p:nvSpPr>
          <p:cNvPr id="141315"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The OMG introduced the concept of an ORB (Object Request Broker), which is a software component that helps a client to invoke a method on a remote object. This ORB plays a central role in the CORBA architecture. A broker is an often used concept in distributed software (Dutch: </a:t>
            </a:r>
            <a:r>
              <a:rPr lang="en-US" dirty="0" err="1" smtClean="0"/>
              <a:t>makelaar</a:t>
            </a:r>
            <a:r>
              <a:rPr lang="en-US" dirty="0" smtClean="0"/>
              <a:t>): it offers a service to the interested clients by hiding the complexity of the underlying objects or components. </a:t>
            </a:r>
          </a:p>
          <a:p>
            <a:pPr algn="just" defTabSz="929945"/>
            <a:r>
              <a:rPr lang="en-US" dirty="0" smtClean="0"/>
              <a:t>Due to the fact that CORBA was developed in the early 90ties and the fact that a lot of CORBA-based applications and tools were developed since then, CORBA is now generally considered as a mature software technology.</a:t>
            </a:r>
          </a:p>
          <a:p>
            <a:pPr algn="just" defTabSz="929945"/>
            <a:endParaRPr lang="en-US" dirty="0" smtClean="0"/>
          </a:p>
          <a:p>
            <a:pPr algn="just" defTabSz="929945"/>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708025" y="744538"/>
            <a:ext cx="5380038" cy="3725862"/>
          </a:xfrm>
          <a:ln/>
        </p:spPr>
      </p:sp>
      <p:sp>
        <p:nvSpPr>
          <p:cNvPr id="142339"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CORBA stands for Common Object Request Broker Architecture. There are five main parts in the CORBA framework:</a:t>
            </a:r>
          </a:p>
          <a:p>
            <a:pPr algn="just" defTabSz="929945"/>
            <a:r>
              <a:rPr lang="en-US" dirty="0" smtClean="0"/>
              <a:t>- IDL (Interface Definition Language): for defining the interfaces of the CORBA objects.</a:t>
            </a:r>
          </a:p>
          <a:p>
            <a:pPr algn="just" defTabSz="929945"/>
            <a:r>
              <a:rPr lang="en-US" dirty="0" smtClean="0"/>
              <a:t>- CORBA Architecture: similar to the already detailed RMI architecture. The main components are: the ORB Core, Object Adapter, Skeletons, Client stubs/proxies, Implementation repository, Interface repository, Dynamic Invocation Interface, Dynamic Skeleton Interface.</a:t>
            </a:r>
          </a:p>
          <a:p>
            <a:pPr algn="just" defTabSz="929945"/>
            <a:r>
              <a:rPr lang="en-US" dirty="0" smtClean="0"/>
              <a:t>- GIOP (General Inter-Orb protocol): the request-reply protocol for communication between the ORBs, CDR (Common Data Representation) is used for marshalling.</a:t>
            </a:r>
          </a:p>
          <a:p>
            <a:pPr algn="just" defTabSz="929945"/>
            <a:r>
              <a:rPr lang="en-US" dirty="0" smtClean="0"/>
              <a:t>- Object Reference Definition: remote references of CORBA objects are referred to as IORs (Interoperable Object References), which are similar to the remote references, described in Section 1.</a:t>
            </a:r>
          </a:p>
          <a:p>
            <a:pPr algn="just" defTabSz="929945"/>
            <a:r>
              <a:rPr lang="en-US" dirty="0" smtClean="0"/>
              <a:t>- CORBA Services: extra services for the applications developers, </a:t>
            </a:r>
            <a:r>
              <a:rPr lang="en-US" dirty="0" err="1" smtClean="0"/>
              <a:t>e.g</a:t>
            </a:r>
            <a:r>
              <a:rPr lang="en-US" dirty="0" smtClean="0"/>
              <a:t> Naming, Event, Notification, Security, Transaction, Concurrency, Trading.</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708025" y="744538"/>
            <a:ext cx="5380038" cy="3725862"/>
          </a:xfrm>
          <a:ln/>
        </p:spPr>
      </p:sp>
      <p:sp>
        <p:nvSpPr>
          <p:cNvPr id="143363"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The figure above shows the CORBA RMI architecture. In comparison to the general RMI architecture of lecture II.1, following new parts can be distinguished:</a:t>
            </a:r>
          </a:p>
          <a:p>
            <a:pPr algn="just" defTabSz="929945"/>
            <a:r>
              <a:rPr lang="en-US" dirty="0" smtClean="0"/>
              <a:t>ORB Core: has comparable functionality to the Communication Module and provides an application interface to (</a:t>
            </a:r>
            <a:r>
              <a:rPr lang="en-US" dirty="0" err="1" smtClean="0"/>
              <a:t>i</a:t>
            </a:r>
            <a:r>
              <a:rPr lang="en-US" dirty="0" smtClean="0"/>
              <a:t>) start/stop the ORB, (ii) convert between remote objects and strings and (iii) provide argument lists for requests using dynamic invocation.</a:t>
            </a:r>
          </a:p>
          <a:p>
            <a:pPr algn="just" defTabSz="929945"/>
            <a:r>
              <a:rPr lang="en-US" dirty="0" smtClean="0"/>
              <a:t>Object Adapter: provides the functionality of the Remote Reference and Dispatcher module, i.e. it creates remote object references for CORBA objects and dispatches each invocation to the appropriate servant. </a:t>
            </a:r>
          </a:p>
          <a:p>
            <a:pPr algn="just" defTabSz="929945"/>
            <a:r>
              <a:rPr lang="en-US" dirty="0" smtClean="0"/>
              <a:t>Servant: the object implementing the business logic of the server object </a:t>
            </a:r>
          </a:p>
          <a:p>
            <a:pPr algn="just" defTabSz="929945"/>
            <a:endParaRPr lang="en-US" dirty="0" smtClean="0"/>
          </a:p>
          <a:p>
            <a:pPr algn="just" defTabSz="929945"/>
            <a:r>
              <a:rPr lang="en-US" dirty="0" smtClean="0"/>
              <a:t>(enumeration continued on next page)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708025" y="744538"/>
            <a:ext cx="5380038" cy="3725862"/>
          </a:xfrm>
          <a:ln/>
        </p:spPr>
      </p:sp>
      <p:sp>
        <p:nvSpPr>
          <p:cNvPr id="144387" name="Rectangle 3"/>
          <p:cNvSpPr>
            <a:spLocks noGrp="1" noChangeArrowheads="1"/>
          </p:cNvSpPr>
          <p:nvPr>
            <p:ph type="body" idx="1"/>
          </p:nvPr>
        </p:nvSpPr>
        <p:spPr>
          <a:xfrm>
            <a:off x="679288" y="4717335"/>
            <a:ext cx="5435924" cy="4468968"/>
          </a:xfrm>
          <a:noFill/>
          <a:ln/>
        </p:spPr>
        <p:txBody>
          <a:bodyPr/>
          <a:lstStyle/>
          <a:p>
            <a:pPr defTabSz="929945"/>
            <a:r>
              <a:rPr lang="en-US" dirty="0" smtClean="0"/>
              <a:t>Overview of the advantages of the POA approach.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08025" y="744538"/>
            <a:ext cx="5380038" cy="3725862"/>
          </a:xfrm>
          <a:ln/>
        </p:spPr>
      </p:sp>
      <p:sp>
        <p:nvSpPr>
          <p:cNvPr id="145411"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Skeletons: are generated by the IDL compiler and makes sure that remote method invocations are dispatched via appropriate skeleton to a particular servant. The skeleton </a:t>
            </a:r>
            <a:r>
              <a:rPr lang="en-US" dirty="0" err="1" smtClean="0"/>
              <a:t>unmarshals</a:t>
            </a:r>
            <a:r>
              <a:rPr lang="en-US" dirty="0" smtClean="0"/>
              <a:t> the arguments and marshals exceptions and results.</a:t>
            </a:r>
          </a:p>
          <a:p>
            <a:pPr algn="just" defTabSz="929945"/>
            <a:r>
              <a:rPr lang="en-US" dirty="0" smtClean="0"/>
              <a:t>Client stubs/proxies: are generated by the IDL compiler, marshals the arguments and </a:t>
            </a:r>
            <a:r>
              <a:rPr lang="en-US" dirty="0" err="1" smtClean="0"/>
              <a:t>unmarshals</a:t>
            </a:r>
            <a:r>
              <a:rPr lang="en-US" dirty="0" smtClean="0"/>
              <a:t> exceptions and results</a:t>
            </a:r>
          </a:p>
          <a:p>
            <a:pPr algn="just" defTabSz="929945"/>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708025" y="744538"/>
            <a:ext cx="5380038" cy="3725862"/>
          </a:xfrm>
          <a:ln/>
        </p:spPr>
      </p:sp>
      <p:sp>
        <p:nvSpPr>
          <p:cNvPr id="146435"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There is also the concept of pseudo objects, which have following properties:</a:t>
            </a:r>
          </a:p>
          <a:p>
            <a:pPr algn="just" defTabSz="929945"/>
            <a:r>
              <a:rPr lang="en-US" dirty="0" smtClean="0"/>
              <a:t>- they cannot be passed as arguments </a:t>
            </a:r>
          </a:p>
          <a:p>
            <a:pPr algn="just" defTabSz="929945"/>
            <a:r>
              <a:rPr lang="en-US" dirty="0" smtClean="0"/>
              <a:t>- implement an IDL interface</a:t>
            </a:r>
          </a:p>
          <a:p>
            <a:pPr algn="just" defTabSz="929945"/>
            <a:r>
              <a:rPr lang="en-US" dirty="0" smtClean="0"/>
              <a:t>- are implemented as libraries</a:t>
            </a:r>
          </a:p>
          <a:p>
            <a:pPr algn="just" defTabSz="929945"/>
            <a:r>
              <a:rPr lang="en-US" dirty="0" smtClean="0"/>
              <a:t>Depending on the CORBA implementation, there are some interfaces to the functionality of the ORB</a:t>
            </a:r>
          </a:p>
          <a:p>
            <a:pPr algn="just" defTabSz="929945"/>
            <a:r>
              <a:rPr lang="en-US" dirty="0" smtClean="0"/>
              <a:t>An important example of a pseudo object is the ORB interface, which depending on the particular CORBA implementation can allow for following the functionality to the programmers:</a:t>
            </a:r>
          </a:p>
          <a:p>
            <a:pPr algn="just" defTabSz="929945"/>
            <a:r>
              <a:rPr lang="en-US" dirty="0" smtClean="0"/>
              <a:t>- init method : to initialize the ORB</a:t>
            </a:r>
          </a:p>
          <a:p>
            <a:pPr algn="just" defTabSz="929945"/>
            <a:r>
              <a:rPr lang="en-US" dirty="0" smtClean="0"/>
              <a:t>- connect method : to register CORBA objects with the ORB</a:t>
            </a:r>
          </a:p>
          <a:p>
            <a:pPr algn="just" defTabSz="929945"/>
            <a:r>
              <a:rPr lang="en-US" dirty="0" smtClean="0"/>
              <a:t>- shutdown method : to stop CORBA objects</a:t>
            </a:r>
          </a:p>
          <a:p>
            <a:pPr algn="just" defTabSz="929945"/>
            <a:r>
              <a:rPr lang="en-US" dirty="0" smtClean="0"/>
              <a:t>- conversion between remote object references and strings</a:t>
            </a:r>
          </a:p>
          <a:p>
            <a:pPr algn="just" defTabSz="929945"/>
            <a:r>
              <a:rPr lang="en-US" dirty="0" smtClean="0"/>
              <a:t>The CORBA - IOR format is similar to the general RMI remote object reference.</a:t>
            </a:r>
          </a:p>
          <a:p>
            <a:pPr algn="just" defTabSz="929945"/>
            <a:endParaRPr lang="en-US" sz="1000"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708025" y="744538"/>
            <a:ext cx="5380038" cy="3725862"/>
          </a:xfrm>
          <a:ln/>
        </p:spPr>
      </p:sp>
      <p:sp>
        <p:nvSpPr>
          <p:cNvPr id="147459" name="Rectangle 3"/>
          <p:cNvSpPr>
            <a:spLocks noGrp="1" noChangeArrowheads="1"/>
          </p:cNvSpPr>
          <p:nvPr>
            <p:ph type="body" idx="1"/>
          </p:nvPr>
        </p:nvSpPr>
        <p:spPr>
          <a:xfrm>
            <a:off x="679288" y="4717335"/>
            <a:ext cx="5435924" cy="4468968"/>
          </a:xfrm>
          <a:noFill/>
          <a:ln/>
        </p:spPr>
        <p:txBody>
          <a:bodyPr/>
          <a:lstStyle/>
          <a:p>
            <a:pPr defTabSz="929945"/>
            <a:endParaRPr lang="nl-BE"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708025" y="744538"/>
            <a:ext cx="5380038" cy="3725862"/>
          </a:xfrm>
          <a:ln/>
        </p:spPr>
      </p:sp>
      <p:sp>
        <p:nvSpPr>
          <p:cNvPr id="148483" name="Rectangle 3"/>
          <p:cNvSpPr>
            <a:spLocks noGrp="1" noChangeArrowheads="1"/>
          </p:cNvSpPr>
          <p:nvPr>
            <p:ph type="body" idx="1"/>
          </p:nvPr>
        </p:nvSpPr>
        <p:spPr>
          <a:xfrm>
            <a:off x="679288" y="4717335"/>
            <a:ext cx="5435924" cy="4468968"/>
          </a:xfrm>
          <a:noFill/>
          <a:ln/>
        </p:spPr>
        <p:txBody>
          <a:bodyPr/>
          <a:lstStyle/>
          <a:p>
            <a:pPr defTabSz="929945"/>
            <a:endParaRPr lang="nl-BE"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708025" y="744538"/>
            <a:ext cx="5380038" cy="3725862"/>
          </a:xfrm>
          <a:ln/>
        </p:spPr>
      </p:sp>
      <p:sp>
        <p:nvSpPr>
          <p:cNvPr id="149507"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When writing a CORBA client server application, the following 6 steps need to be taken (detailed on this and the subsequent pages):</a:t>
            </a:r>
          </a:p>
          <a:p>
            <a:pPr algn="just" defTabSz="929945"/>
            <a:r>
              <a:rPr lang="en-US" dirty="0" smtClean="0"/>
              <a:t>1. Specification of an IDL interface of the involved objects</a:t>
            </a:r>
          </a:p>
          <a:p>
            <a:pPr algn="just" defTabSz="929945"/>
            <a:r>
              <a:rPr lang="en-US" dirty="0" smtClean="0"/>
              <a:t>2. Compilation of the IDL interfaces, which generates the stub code, the skeleton code and the header files (in case of C/C++ programming language) or interface files (in case of Java programming language)</a:t>
            </a:r>
          </a:p>
          <a:p>
            <a:pPr algn="just" defTabSz="929945"/>
            <a:endParaRPr lang="en-US" dirty="0" smtClean="0"/>
          </a:p>
          <a:p>
            <a:pPr algn="just" defTabSz="929945"/>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708025" y="744538"/>
            <a:ext cx="5380038" cy="3725862"/>
          </a:xfrm>
          <a:ln/>
        </p:spPr>
      </p:sp>
      <p:sp>
        <p:nvSpPr>
          <p:cNvPr id="150531" name="Rectangle 3"/>
          <p:cNvSpPr>
            <a:spLocks noGrp="1" noChangeArrowheads="1"/>
          </p:cNvSpPr>
          <p:nvPr>
            <p:ph type="body" idx="1"/>
          </p:nvPr>
        </p:nvSpPr>
        <p:spPr>
          <a:xfrm>
            <a:off x="679288" y="4717335"/>
            <a:ext cx="5435924" cy="4468968"/>
          </a:xfrm>
          <a:noFill/>
          <a:ln/>
        </p:spPr>
        <p:txBody>
          <a:bodyPr/>
          <a:lstStyle/>
          <a:p>
            <a:pPr defTabSz="929945"/>
            <a:endParaRPr lang="nl-BE"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708025" y="744538"/>
            <a:ext cx="5380038" cy="3725862"/>
          </a:xfrm>
          <a:ln/>
        </p:spPr>
      </p:sp>
      <p:sp>
        <p:nvSpPr>
          <p:cNvPr id="151555"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3. Implementation of the Servant class: there are two options </a:t>
            </a:r>
          </a:p>
          <a:p>
            <a:pPr marL="464972" lvl="1" algn="just" defTabSz="929945"/>
            <a:r>
              <a:rPr lang="en-US" dirty="0" smtClean="0"/>
              <a:t>extending the corresponding skeleton class, often referred to as the BOA (Basic Object Adapter) approach: in this case the servant class implements the interface methods and uses exactly the method signatures defined in the equivalent Java interface, an ORB private attribute is used to connect new CORBA objects to the ORB (connect method) or shutdown objects (shutdown method)</a:t>
            </a:r>
          </a:p>
          <a:p>
            <a:pPr marL="464972" lvl="1" algn="just" defTabSz="929945"/>
            <a:r>
              <a:rPr lang="en-US" dirty="0" smtClean="0"/>
              <a:t>using a Portable Object Adapter (POA): allows programmers to construct object implementations that are portable between different ORB products and allows a single servant to support multiple object identities simultaneously.</a:t>
            </a:r>
          </a:p>
          <a:p>
            <a:pPr marL="464972" lvl="1" algn="just" defTabSz="929945"/>
            <a:endParaRPr lang="en-US" dirty="0" smtClean="0"/>
          </a:p>
          <a:p>
            <a:pPr algn="just" defTabSz="929945"/>
            <a:r>
              <a:rPr lang="en-US" dirty="0" smtClean="0"/>
              <a:t>The source code above details the BOA approach, more details on the POA approach are provided on the one but next slide.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708025" y="744538"/>
            <a:ext cx="5380038" cy="3725862"/>
          </a:xfrm>
          <a:ln/>
        </p:spPr>
      </p:sp>
      <p:sp>
        <p:nvSpPr>
          <p:cNvPr id="152579" name="Rectangle 3"/>
          <p:cNvSpPr>
            <a:spLocks noGrp="1" noChangeArrowheads="1"/>
          </p:cNvSpPr>
          <p:nvPr>
            <p:ph type="body" idx="1"/>
          </p:nvPr>
        </p:nvSpPr>
        <p:spPr>
          <a:xfrm>
            <a:off x="679288" y="4717335"/>
            <a:ext cx="5435924" cy="4468968"/>
          </a:xfrm>
          <a:noFill/>
          <a:ln/>
        </p:spPr>
        <p:txBody>
          <a:bodyPr/>
          <a:lstStyle/>
          <a:p>
            <a:pPr defTabSz="929945"/>
            <a:r>
              <a:rPr lang="en-US" dirty="0" smtClean="0"/>
              <a:t>Summary of the BOA approach, detailed on the previous page.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708025" y="744538"/>
            <a:ext cx="5380038" cy="3725862"/>
          </a:xfrm>
          <a:ln/>
        </p:spPr>
      </p:sp>
      <p:sp>
        <p:nvSpPr>
          <p:cNvPr id="153603"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4. Implementation of the Server program: contains the main method (in case of C/C++/Java programs), depending on the servant implementation choice, two options for the code in the main method can be distinguished:</a:t>
            </a:r>
          </a:p>
          <a:p>
            <a:pPr marL="464972" lvl="1" algn="just" defTabSz="929945"/>
            <a:r>
              <a:rPr lang="en-US" dirty="0" smtClean="0"/>
              <a:t>BOA approach: the ORB needs to be created and initialized, an instance of the Servant class is created and registered to the ORB (through the connect method), and subsequently waits for incoming client requests</a:t>
            </a:r>
          </a:p>
          <a:p>
            <a:pPr marL="464972" lvl="1" algn="just" defTabSz="929945"/>
            <a:r>
              <a:rPr lang="en-US" dirty="0" smtClean="0"/>
              <a:t>POA approach: the </a:t>
            </a:r>
            <a:r>
              <a:rPr lang="en-US" dirty="0" err="1" smtClean="0"/>
              <a:t>rootPOA</a:t>
            </a:r>
            <a:r>
              <a:rPr lang="en-US" dirty="0" smtClean="0"/>
              <a:t> object is created first, next a POA object is created, the </a:t>
            </a:r>
            <a:r>
              <a:rPr lang="en-US" dirty="0" err="1" smtClean="0"/>
              <a:t>POAManager</a:t>
            </a:r>
            <a:r>
              <a:rPr lang="en-US" dirty="0" smtClean="0"/>
              <a:t> is activated, the servants are activated and the object references are created from the POA </a:t>
            </a:r>
          </a:p>
          <a:p>
            <a:pPr algn="just" defTabSz="929945"/>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708025" y="744538"/>
            <a:ext cx="5380038" cy="3725862"/>
          </a:xfrm>
          <a:ln/>
        </p:spPr>
      </p:sp>
      <p:sp>
        <p:nvSpPr>
          <p:cNvPr id="154627"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Summary of the implementation of the Server program in the BOA approach, as detailed on the previous page.</a:t>
            </a:r>
          </a:p>
          <a:p>
            <a:pPr algn="just" defTabSz="929945"/>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708025" y="744538"/>
            <a:ext cx="5380038" cy="3725862"/>
          </a:xfrm>
          <a:ln/>
        </p:spPr>
      </p:sp>
      <p:sp>
        <p:nvSpPr>
          <p:cNvPr id="155651"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5. Client program implementation: contains a main method, in which the following takes place: creation and initialization of the ORB, invocation of the narrow method to cast an Object to particular required type, invocation of the remote methods, catching of CORBA System exceptions</a:t>
            </a:r>
          </a:p>
          <a:p>
            <a:pPr algn="just" defTabSz="929945"/>
            <a:endParaRPr lang="en-US" dirty="0" smtClean="0"/>
          </a:p>
          <a:p>
            <a:pPr algn="just" defTabSz="929945"/>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708025" y="744538"/>
            <a:ext cx="5380038" cy="3725862"/>
          </a:xfrm>
          <a:ln/>
        </p:spPr>
      </p:sp>
      <p:sp>
        <p:nvSpPr>
          <p:cNvPr id="156675"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Summary of the implementation of the client program, as detailed on the previous page.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708025" y="744538"/>
            <a:ext cx="5380038" cy="3725862"/>
          </a:xfrm>
          <a:ln/>
        </p:spPr>
      </p:sp>
      <p:sp>
        <p:nvSpPr>
          <p:cNvPr id="157699"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6. Running the server and client: the orb daemon needs to be started on the involved machines (typical name: </a:t>
            </a:r>
            <a:r>
              <a:rPr lang="en-US" dirty="0" err="1" smtClean="0"/>
              <a:t>orbd</a:t>
            </a:r>
            <a:r>
              <a:rPr lang="en-US" dirty="0" smtClean="0"/>
              <a:t>, can differ from one vendor to another), next the CORBA server can be started on a certain machine. When it is started, the unique IOR of the server can be determined (and for instance printed to file). Next the client application can be started: in order to identify the remote server object, the IOR is required, and can be provided for instance as a command line argument. An alternative for using the IORs to identify the server objects, is by using the CORBA Naming Service (detailed further in this section).</a:t>
            </a:r>
          </a:p>
          <a:p>
            <a:pPr algn="just" defTabSz="929945"/>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xfrm>
            <a:off x="708025" y="744538"/>
            <a:ext cx="5380038" cy="3725862"/>
          </a:xfrm>
          <a:ln/>
        </p:spPr>
      </p:sp>
      <p:sp>
        <p:nvSpPr>
          <p:cNvPr id="158723" name="Rectangle 3"/>
          <p:cNvSpPr>
            <a:spLocks noGrp="1" noChangeArrowheads="1"/>
          </p:cNvSpPr>
          <p:nvPr>
            <p:ph type="body" idx="1"/>
          </p:nvPr>
        </p:nvSpPr>
        <p:spPr>
          <a:xfrm>
            <a:off x="679288" y="4717335"/>
            <a:ext cx="5435924" cy="4468968"/>
          </a:xfrm>
          <a:noFill/>
          <a:ln/>
        </p:spPr>
        <p:txBody>
          <a:bodyPr/>
          <a:lstStyle/>
          <a:p>
            <a:pPr defTabSz="929945"/>
            <a:r>
              <a:rPr lang="en-US" dirty="0" smtClean="0"/>
              <a:t>Some interesting URLs with links to:</a:t>
            </a:r>
          </a:p>
          <a:p>
            <a:pPr defTabSz="929945">
              <a:buFontTx/>
              <a:buChar char="-"/>
            </a:pPr>
            <a:r>
              <a:rPr lang="en-US" dirty="0" smtClean="0"/>
              <a:t> Commercial CORBA products</a:t>
            </a:r>
          </a:p>
          <a:p>
            <a:pPr defTabSz="929945">
              <a:buFontTx/>
              <a:buChar char="-"/>
            </a:pPr>
            <a:r>
              <a:rPr lang="en-US" dirty="0" smtClean="0"/>
              <a:t> Open Source freely available CORBA products</a:t>
            </a:r>
          </a:p>
          <a:p>
            <a:pPr defTabSz="929945">
              <a:buFontTx/>
              <a:buChar char="-"/>
            </a:pPr>
            <a:r>
              <a:rPr lang="en-US" dirty="0" smtClean="0"/>
              <a:t> SUN Java implementation of CORBA</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708025" y="744538"/>
            <a:ext cx="5380038" cy="3725862"/>
          </a:xfrm>
          <a:ln/>
        </p:spPr>
      </p:sp>
      <p:sp>
        <p:nvSpPr>
          <p:cNvPr id="160771" name="Rectangle 3"/>
          <p:cNvSpPr>
            <a:spLocks noGrp="1" noChangeArrowheads="1"/>
          </p:cNvSpPr>
          <p:nvPr>
            <p:ph type="body" idx="1"/>
          </p:nvPr>
        </p:nvSpPr>
        <p:spPr>
          <a:xfrm>
            <a:off x="902483" y="4673790"/>
            <a:ext cx="4989534" cy="4468969"/>
          </a:xfrm>
          <a:noFill/>
          <a:ln/>
        </p:spPr>
        <p:txBody>
          <a:bodyPr/>
          <a:lstStyle/>
          <a:p>
            <a:pPr algn="just" defTabSz="929945"/>
            <a:r>
              <a:rPr lang="en-US" dirty="0" smtClean="0"/>
              <a:t>For developing applications it is important that middleware services are available to the software developer. For instance, (</a:t>
            </a:r>
            <a:r>
              <a:rPr lang="en-US" dirty="0" err="1" smtClean="0"/>
              <a:t>i</a:t>
            </a:r>
            <a:r>
              <a:rPr lang="en-US" dirty="0" smtClean="0"/>
              <a:t>) a naming service helps to register and lookup remote object references by a textual name instead of dealing directly with the remote object references,  (ii) an event service helps clients to register for certain events instead of having to program callbacks to all interested clients, (iii) a session tracking service can help tracking user sessions without having to manually program it, (iv) transaction service for implementing transactions, without the need for manually programming the two-phase commit protocol and (v) persistence service for automatically storing and retrieving the state of objects, without having to program the manual SQL statements. 10 middleware services exist and are listed above. </a:t>
            </a:r>
          </a:p>
          <a:p>
            <a:pPr algn="just" defTabSz="929945"/>
            <a:r>
              <a:rPr lang="en-US" dirty="0" smtClean="0"/>
              <a:t>The following middleware services will be detailed here:</a:t>
            </a:r>
          </a:p>
          <a:p>
            <a:pPr algn="just" defTabSz="929945">
              <a:buFontTx/>
              <a:buChar char="-"/>
            </a:pPr>
            <a:r>
              <a:rPr lang="en-US" dirty="0" smtClean="0"/>
              <a:t> Naming Service</a:t>
            </a:r>
          </a:p>
          <a:p>
            <a:pPr algn="just" defTabSz="929945">
              <a:buFontTx/>
              <a:buChar char="-"/>
            </a:pPr>
            <a:r>
              <a:rPr lang="en-US" dirty="0" smtClean="0"/>
              <a:t> Event and Notification Service</a:t>
            </a:r>
          </a:p>
          <a:p>
            <a:pPr algn="just" defTabSz="929945">
              <a:buFontTx/>
              <a:buChar char="-"/>
            </a:pPr>
            <a:r>
              <a:rPr lang="en-US" dirty="0" smtClean="0"/>
              <a:t> Activation Service</a:t>
            </a:r>
          </a:p>
          <a:p>
            <a:pPr algn="just" defTabSz="929945">
              <a:buFontTx/>
              <a:buChar char="-"/>
            </a:pPr>
            <a:r>
              <a:rPr lang="en-US" dirty="0" smtClean="0"/>
              <a:t> Dynamic Invocation Service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708025" y="744538"/>
            <a:ext cx="5380038" cy="3725862"/>
          </a:xfrm>
          <a:ln/>
        </p:spPr>
      </p:sp>
      <p:sp>
        <p:nvSpPr>
          <p:cNvPr id="161795" name="Rectangle 3"/>
          <p:cNvSpPr>
            <a:spLocks noGrp="1" noChangeArrowheads="1"/>
          </p:cNvSpPr>
          <p:nvPr>
            <p:ph type="body" idx="1"/>
          </p:nvPr>
        </p:nvSpPr>
        <p:spPr>
          <a:xfrm>
            <a:off x="679288" y="4717335"/>
            <a:ext cx="5435924" cy="4468968"/>
          </a:xfrm>
          <a:noFill/>
          <a:ln/>
        </p:spPr>
        <p:txBody>
          <a:bodyPr/>
          <a:lstStyle/>
          <a:p>
            <a:pPr defTabSz="929945"/>
            <a:r>
              <a:rPr lang="en-US" dirty="0" smtClean="0"/>
              <a:t>In the case of CORBA, the naming service has an IDL interface which provides following methods:</a:t>
            </a:r>
          </a:p>
          <a:p>
            <a:pPr defTabSz="929945"/>
            <a:r>
              <a:rPr lang="en-US" dirty="0" smtClean="0"/>
              <a:t>b</a:t>
            </a:r>
            <a:r>
              <a:rPr lang="en-GB" dirty="0" err="1" smtClean="0"/>
              <a:t>ind</a:t>
            </a:r>
            <a:r>
              <a:rPr lang="en-GB" dirty="0" smtClean="0"/>
              <a:t>: for servers to register the remote object references of CORBA objects by name (e.g. bind (path, Object)), an exception is generated when the name is already bound </a:t>
            </a:r>
            <a:endParaRPr lang="en-US" dirty="0" smtClean="0"/>
          </a:p>
          <a:p>
            <a:pPr defTabSz="929945"/>
            <a:r>
              <a:rPr lang="en-GB" dirty="0" smtClean="0"/>
              <a:t>rebind: same as bind, except that when the name is already bound, the remote object reference is overwritten </a:t>
            </a:r>
            <a:endParaRPr lang="en-US" dirty="0" smtClean="0"/>
          </a:p>
          <a:p>
            <a:pPr defTabSz="929945"/>
            <a:r>
              <a:rPr lang="en-GB" dirty="0" smtClean="0"/>
              <a:t>resolve: for clients to look up the remote object references by name (e.g. Object = resolve(path))</a:t>
            </a:r>
            <a:endParaRPr lang="en-US" dirty="0" smtClean="0"/>
          </a:p>
          <a:p>
            <a:pPr defTabSz="929945"/>
            <a:r>
              <a:rPr lang="en-GB" dirty="0" smtClean="0"/>
              <a:t>These methods belong to an interface called </a:t>
            </a:r>
            <a:r>
              <a:rPr lang="en-GB" dirty="0" err="1" smtClean="0"/>
              <a:t>NamingContext</a:t>
            </a:r>
            <a:r>
              <a:rPr lang="en-GB" dirty="0" smtClean="0"/>
              <a:t>. The CORBA names are structured in a hierarchy (</a:t>
            </a:r>
            <a:r>
              <a:rPr lang="en-US" dirty="0" err="1" smtClean="0"/>
              <a:t>cfr</a:t>
            </a:r>
            <a:r>
              <a:rPr lang="en-US" dirty="0" smtClean="0"/>
              <a:t> directories in a file system</a:t>
            </a:r>
            <a:r>
              <a:rPr lang="en-GB" dirty="0" smtClean="0"/>
              <a:t>). </a:t>
            </a:r>
            <a:r>
              <a:rPr lang="en-US" dirty="0" smtClean="0"/>
              <a:t>Files and Directories can be assigned a kind id. </a:t>
            </a:r>
            <a:r>
              <a:rPr lang="en-GB" dirty="0" smtClean="0"/>
              <a:t>A path is defined as an array of </a:t>
            </a:r>
            <a:r>
              <a:rPr lang="en-GB" dirty="0" err="1" smtClean="0"/>
              <a:t>NameComponents</a:t>
            </a:r>
            <a:r>
              <a:rPr lang="en-GB" dirty="0" smtClean="0"/>
              <a:t> (a </a:t>
            </a:r>
            <a:r>
              <a:rPr lang="en-GB" dirty="0" err="1" smtClean="0"/>
              <a:t>struct</a:t>
            </a:r>
            <a:r>
              <a:rPr lang="en-GB" dirty="0" smtClean="0"/>
              <a:t> containing a name). The path starts from an initial context provided by CORBA.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708025" y="744538"/>
            <a:ext cx="5380038" cy="3725862"/>
          </a:xfrm>
          <a:ln/>
        </p:spPr>
      </p:sp>
      <p:sp>
        <p:nvSpPr>
          <p:cNvPr id="162819" name="Rectangle 3"/>
          <p:cNvSpPr>
            <a:spLocks noGrp="1" noChangeArrowheads="1"/>
          </p:cNvSpPr>
          <p:nvPr>
            <p:ph type="body" idx="1"/>
          </p:nvPr>
        </p:nvSpPr>
        <p:spPr>
          <a:xfrm>
            <a:off x="679288" y="4717335"/>
            <a:ext cx="5435924" cy="4468968"/>
          </a:xfrm>
          <a:noFill/>
          <a:ln/>
        </p:spPr>
        <p:txBody>
          <a:bodyPr/>
          <a:lstStyle/>
          <a:p>
            <a:pPr algn="just" defTabSz="929945"/>
            <a:r>
              <a:rPr lang="en-GB" dirty="0" smtClean="0"/>
              <a:t>When using the CORBA naming service, the following extra steps are required in the implementation, detailed in the previous chapter: </a:t>
            </a:r>
            <a:endParaRPr lang="en-US" dirty="0" smtClean="0"/>
          </a:p>
          <a:p>
            <a:pPr algn="just" defTabSz="929945"/>
            <a:r>
              <a:rPr lang="en-GB" dirty="0" smtClean="0"/>
              <a:t>CORBA server implementation: i.e. the class with the main method, after an instance of the servant class is created, a reference to the Naming Service has to be obtained, and the server has to be registered to the naming service</a:t>
            </a:r>
            <a:endParaRPr lang="en-US" dirty="0" smtClean="0"/>
          </a:p>
          <a:p>
            <a:pPr algn="just" defTabSz="929945"/>
            <a:r>
              <a:rPr lang="en-GB" dirty="0" smtClean="0"/>
              <a:t>Client implementation: a reference to the Naming Service has to be obtained and a resolve has to be invoked on this reference, from the returned result the remote object reference can be created. </a:t>
            </a:r>
            <a:endParaRPr lang="en-US" dirty="0" smtClean="0"/>
          </a:p>
          <a:p>
            <a:pPr algn="just" defTabSz="929945"/>
            <a:endParaRPr lang="en-US" dirty="0" smtClean="0"/>
          </a:p>
          <a:p>
            <a:pPr algn="just" defTabSz="929945"/>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708025" y="744538"/>
            <a:ext cx="5380038" cy="3725862"/>
          </a:xfrm>
          <a:ln/>
        </p:spPr>
      </p:sp>
      <p:sp>
        <p:nvSpPr>
          <p:cNvPr id="163843" name="Rectangle 3"/>
          <p:cNvSpPr>
            <a:spLocks noGrp="1" noChangeArrowheads="1"/>
          </p:cNvSpPr>
          <p:nvPr>
            <p:ph type="body" idx="1"/>
          </p:nvPr>
        </p:nvSpPr>
        <p:spPr>
          <a:xfrm>
            <a:off x="679288" y="4717335"/>
            <a:ext cx="5435924" cy="4468968"/>
          </a:xfrm>
          <a:noFill/>
          <a:ln/>
        </p:spPr>
        <p:txBody>
          <a:bodyPr/>
          <a:lstStyle/>
          <a:p>
            <a:pPr algn="just" defTabSz="929945"/>
            <a:r>
              <a:rPr lang="en-GB" dirty="0" smtClean="0"/>
              <a:t>When </a:t>
            </a:r>
            <a:r>
              <a:rPr lang="en-US" dirty="0" smtClean="0"/>
              <a:t>running the server and client: the name and port of the naming server has to provided either as command line arguments or in configuration file.</a:t>
            </a:r>
          </a:p>
          <a:p>
            <a:pPr defTabSz="929945"/>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708025" y="744538"/>
            <a:ext cx="5380038" cy="3725862"/>
          </a:xfrm>
          <a:ln/>
        </p:spPr>
      </p:sp>
      <p:sp>
        <p:nvSpPr>
          <p:cNvPr id="164867"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The Trading Service is comparable to the Naming Service. It is a directory service, which allows objects to be located by one or multiple attributes. Clients can specify constraints on the values of the attributes and preferences for the order in which to receive matching offers. Multiple trading services can be federated, i.e. can refer to each other and form virtually one trading service.</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708025" y="744538"/>
            <a:ext cx="5380038" cy="3725862"/>
          </a:xfrm>
          <a:ln/>
        </p:spPr>
      </p:sp>
      <p:sp>
        <p:nvSpPr>
          <p:cNvPr id="165891"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The above figure shows 3 options for distributed event notification. The third option is the most flexible one and is referred to as the observer pattern: the observer object decouples the object of interest from its subscribers. The observer object can take care of following tasks:</a:t>
            </a:r>
          </a:p>
          <a:p>
            <a:pPr algn="just" defTabSz="929945"/>
            <a:r>
              <a:rPr lang="en-US" dirty="0" smtClean="0"/>
              <a:t>- Forwarding of the events to the subscribers, </a:t>
            </a:r>
            <a:endParaRPr lang="nl-NL" dirty="0" smtClean="0"/>
          </a:p>
          <a:p>
            <a:pPr algn="just" defTabSz="929945"/>
            <a:r>
              <a:rPr lang="en-US" dirty="0" smtClean="0"/>
              <a:t>- Filtering of the events based on the specified criteria, </a:t>
            </a:r>
            <a:endParaRPr lang="nl-NL" dirty="0" smtClean="0"/>
          </a:p>
          <a:p>
            <a:pPr algn="just" defTabSz="929945"/>
            <a:r>
              <a:rPr lang="en-US" dirty="0" smtClean="0"/>
              <a:t>- Detection of patterns in the events, </a:t>
            </a:r>
            <a:endParaRPr lang="nl-NL" dirty="0" smtClean="0"/>
          </a:p>
          <a:p>
            <a:pPr algn="just" defTabSz="929945"/>
            <a:r>
              <a:rPr lang="en-US" dirty="0" smtClean="0"/>
              <a:t>- Notification mailbox functionality, </a:t>
            </a:r>
            <a:r>
              <a:rPr lang="en-US" dirty="0" err="1" smtClean="0"/>
              <a:t>i.e</a:t>
            </a:r>
            <a:r>
              <a:rPr lang="en-US" dirty="0" smtClean="0"/>
              <a:t> store the events until they can be delivered or retrieved</a:t>
            </a:r>
          </a:p>
          <a:p>
            <a:pPr algn="just" defTabSz="929945"/>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xfrm>
            <a:off x="708025" y="744538"/>
            <a:ext cx="5380038" cy="3725862"/>
          </a:xfrm>
          <a:ln/>
        </p:spPr>
      </p:sp>
      <p:sp>
        <p:nvSpPr>
          <p:cNvPr id="166915"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CORBA provides an Event Service, based on the publish-subscribe principle. A CORBA Event Service defines IDL interfaces for the suppliers, </a:t>
            </a:r>
            <a:r>
              <a:rPr lang="en-US" dirty="0" err="1" smtClean="0"/>
              <a:t>i.e</a:t>
            </a:r>
            <a:r>
              <a:rPr lang="en-US" dirty="0" smtClean="0"/>
              <a:t> the objects of interest (</a:t>
            </a:r>
            <a:r>
              <a:rPr lang="en-US" dirty="0" err="1" smtClean="0"/>
              <a:t>cfr</a:t>
            </a:r>
            <a:r>
              <a:rPr lang="en-US" dirty="0" smtClean="0"/>
              <a:t> Figure 3.1) and the consumers, i.e. the subscribers. Following methods are available:</a:t>
            </a:r>
          </a:p>
          <a:p>
            <a:pPr algn="just" defTabSz="929945"/>
            <a:r>
              <a:rPr lang="en-US" dirty="0" smtClean="0"/>
              <a:t>Push : invoked by the suppliers on the </a:t>
            </a:r>
            <a:r>
              <a:rPr lang="en-US" dirty="0" err="1" smtClean="0"/>
              <a:t>PushConsumer</a:t>
            </a:r>
            <a:r>
              <a:rPr lang="en-US" dirty="0" smtClean="0"/>
              <a:t> interface, consumers register their object references with suppliers</a:t>
            </a:r>
          </a:p>
          <a:p>
            <a:pPr algn="just" defTabSz="929945"/>
            <a:r>
              <a:rPr lang="en-US" dirty="0" smtClean="0"/>
              <a:t>Pull: invoked by the consumer on the </a:t>
            </a:r>
            <a:r>
              <a:rPr lang="en-US" dirty="0" err="1" smtClean="0"/>
              <a:t>PullSupplier</a:t>
            </a:r>
            <a:r>
              <a:rPr lang="en-US" dirty="0" smtClean="0"/>
              <a:t> interface, in this model suppliers register their object references with consumers</a:t>
            </a:r>
          </a:p>
          <a:p>
            <a:pPr algn="just" defTabSz="929945"/>
            <a:r>
              <a:rPr lang="en-US" dirty="0" smtClean="0"/>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708025" y="744538"/>
            <a:ext cx="5380038" cy="3725862"/>
          </a:xfrm>
          <a:ln/>
        </p:spPr>
      </p:sp>
      <p:sp>
        <p:nvSpPr>
          <p:cNvPr id="167939"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Event channels are used for complying with the observer pattern. They allow multiple suppliers to communicate with multiple consumers and are a buffer between the suppliers and consumers. The push-pull model to the event channels is followed: suppliers push events to the channel and consumers either pull events from it or get events pushed from it. Chains of event channels can also be constructed.</a:t>
            </a:r>
          </a:p>
          <a:p>
            <a:pPr algn="just" defTabSz="929945"/>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xfrm>
            <a:off x="708025" y="744538"/>
            <a:ext cx="5380038" cy="3725862"/>
          </a:xfrm>
          <a:ln/>
        </p:spPr>
      </p:sp>
      <p:sp>
        <p:nvSpPr>
          <p:cNvPr id="168963"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The Notification Service extends the Event Service. Besides the event service functionality, it allows to use filters. Notifications have a </a:t>
            </a:r>
            <a:r>
              <a:rPr lang="en-US" dirty="0" err="1" smtClean="0"/>
              <a:t>datatype</a:t>
            </a:r>
            <a:r>
              <a:rPr lang="en-US" dirty="0" smtClean="0"/>
              <a:t> (in contrast to the any </a:t>
            </a:r>
            <a:r>
              <a:rPr lang="en-US" dirty="0" err="1" smtClean="0"/>
              <a:t>datatype</a:t>
            </a:r>
            <a:r>
              <a:rPr lang="en-US" dirty="0" smtClean="0"/>
              <a:t> of the Event Service). Event consumers can use the filters to specify the events they are interested in. Proxies forward the notifications to consumers according to constraints specified in filters. Event suppliers can discover the events the consumer are interested in and event consumers can discover a set of event types (subscribe to new events). </a:t>
            </a:r>
          </a:p>
          <a:p>
            <a:pPr algn="just" defTabSz="929945"/>
            <a:r>
              <a:rPr lang="en-US" dirty="0" smtClean="0"/>
              <a:t>The Notification Service allows to configure the properties of the event channel, in terms of:</a:t>
            </a:r>
          </a:p>
          <a:p>
            <a:pPr algn="just" defTabSz="929945"/>
            <a:r>
              <a:rPr lang="en-US" dirty="0" smtClean="0"/>
              <a:t>- reliability </a:t>
            </a:r>
            <a:endParaRPr lang="nl-NL" dirty="0" smtClean="0"/>
          </a:p>
          <a:p>
            <a:pPr algn="just" defTabSz="929945"/>
            <a:r>
              <a:rPr lang="en-US" dirty="0" smtClean="0"/>
              <a:t>- priority of events</a:t>
            </a:r>
            <a:endParaRPr lang="nl-NL" dirty="0" smtClean="0"/>
          </a:p>
          <a:p>
            <a:pPr algn="just" defTabSz="929945"/>
            <a:r>
              <a:rPr lang="en-US" dirty="0" smtClean="0"/>
              <a:t>- required ordering</a:t>
            </a:r>
            <a:endParaRPr lang="nl-NL" dirty="0" smtClean="0"/>
          </a:p>
          <a:p>
            <a:pPr algn="just" defTabSz="929945"/>
            <a:r>
              <a:rPr lang="en-US" dirty="0" smtClean="0"/>
              <a:t>- policy for discarding stored events</a:t>
            </a:r>
          </a:p>
          <a:p>
            <a:pPr algn="just" defTabSz="929945"/>
            <a:r>
              <a:rPr lang="en-US" dirty="0" smtClean="0"/>
              <a:t>A structured event type consists of an event header and an event body. The event header specifies the domain type, the event type, the event name, and the requirements. The event body consists of &lt;name, value&gt; pairs.</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708025" y="744538"/>
            <a:ext cx="5380038" cy="3725862"/>
          </a:xfrm>
          <a:ln/>
        </p:spPr>
      </p:sp>
      <p:sp>
        <p:nvSpPr>
          <p:cNvPr id="171011"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The CORBA Object Adapter name is used for registration and activation. An implementation repository is a database, containing for each registered Object Adapter Name: (</a:t>
            </a:r>
            <a:r>
              <a:rPr lang="en-US" dirty="0" err="1" smtClean="0"/>
              <a:t>i</a:t>
            </a:r>
            <a:r>
              <a:rPr lang="en-US" dirty="0" smtClean="0"/>
              <a:t>) the pathname of the object implementation binary and (ii) the host name and port number of the computer, which can run the object. Access control rights for each object can be stored as well.</a:t>
            </a:r>
          </a:p>
          <a:p>
            <a:pPr algn="just" defTabSz="929945"/>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708025" y="744538"/>
            <a:ext cx="5380038" cy="3725862"/>
          </a:xfrm>
          <a:ln/>
        </p:spPr>
      </p:sp>
      <p:sp>
        <p:nvSpPr>
          <p:cNvPr id="172035"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When using the Implementation Repository service, the repository binary is started on one selected computer. On each participating host of the distributed system, a daemon needs to be started. When registering a binary on a participating host, this information is passed to the Implementation Repository and the object startup information is known in the entire distributed system. Some CORBA products also allow the automatic creation of new implementation repository entries when activating objects (i.e. without the need for manual registration of the binaries).</a:t>
            </a:r>
          </a:p>
          <a:p>
            <a:pPr algn="just" defTabSz="929945"/>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708025" y="744538"/>
            <a:ext cx="5380038" cy="3725862"/>
          </a:xfrm>
          <a:ln/>
        </p:spPr>
      </p:sp>
      <p:sp>
        <p:nvSpPr>
          <p:cNvPr id="173059" name="Rectangle 3"/>
          <p:cNvSpPr>
            <a:spLocks noGrp="1" noChangeArrowheads="1"/>
          </p:cNvSpPr>
          <p:nvPr>
            <p:ph type="body" idx="1"/>
          </p:nvPr>
        </p:nvSpPr>
        <p:spPr>
          <a:xfrm>
            <a:off x="679288" y="4717335"/>
            <a:ext cx="5435924" cy="4468968"/>
          </a:xfrm>
          <a:noFill/>
          <a:ln/>
        </p:spPr>
        <p:txBody>
          <a:bodyPr/>
          <a:lstStyle/>
          <a:p>
            <a:pPr algn="just" defTabSz="929945"/>
            <a:r>
              <a:rPr lang="en-US" dirty="0" smtClean="0"/>
              <a:t>The </a:t>
            </a:r>
            <a:r>
              <a:rPr lang="en-US" i="1" dirty="0" smtClean="0"/>
              <a:t>CORBA Interface Repository</a:t>
            </a:r>
            <a:r>
              <a:rPr lang="nl-NL" i="1" dirty="0" smtClean="0"/>
              <a:t> </a:t>
            </a:r>
            <a:r>
              <a:rPr lang="en-US" dirty="0" smtClean="0"/>
              <a:t>provides information about registered IDL interfaces and can supply: </a:t>
            </a:r>
          </a:p>
          <a:p>
            <a:pPr algn="just" defTabSz="929945"/>
            <a:r>
              <a:rPr lang="en-US" dirty="0" smtClean="0"/>
              <a:t>- the names of the methods </a:t>
            </a:r>
          </a:p>
          <a:p>
            <a:pPr algn="just" defTabSz="929945"/>
            <a:r>
              <a:rPr lang="en-US" dirty="0" smtClean="0"/>
              <a:t>- the corresponding names and types of arguments and exceptions</a:t>
            </a:r>
          </a:p>
          <a:p>
            <a:pPr algn="just" defTabSz="929945"/>
            <a:r>
              <a:rPr lang="en-US" dirty="0" smtClean="0"/>
              <a:t>It offers the reflection facility, which is available in Java. This is useful when a client has no proxy for a remote object. It is not required for static invocation with client stubs and IDL skeletons.</a:t>
            </a:r>
          </a:p>
          <a:p>
            <a:pPr algn="just" defTabSz="929945"/>
            <a:r>
              <a:rPr lang="en-US" dirty="0" smtClean="0"/>
              <a:t>At compile time, the Dynamic Invocation Interface is used to obtain from the interface repository the necessary information, construct an invocation with the required arguments and sent it to the server. The Dynamic Skeleton Interface at server side allows to accept invocations on an interface for which there is no skeleton. It inspects the request, discovers the target object and invokes the target.</a:t>
            </a:r>
          </a:p>
          <a:p>
            <a:pPr algn="just" defTabSz="929945"/>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nl-NL"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708025" y="744538"/>
            <a:ext cx="5380038" cy="3725862"/>
          </a:xfrm>
          <a:ln/>
        </p:spPr>
      </p:sp>
      <p:sp>
        <p:nvSpPr>
          <p:cNvPr id="110595" name="Rectangle 3"/>
          <p:cNvSpPr>
            <a:spLocks noGrp="1" noChangeArrowheads="1"/>
          </p:cNvSpPr>
          <p:nvPr>
            <p:ph type="body" idx="1"/>
          </p:nvPr>
        </p:nvSpPr>
        <p:spPr>
          <a:xfrm>
            <a:off x="905718" y="4717335"/>
            <a:ext cx="4983065" cy="4468968"/>
          </a:xfrm>
          <a:noFill/>
          <a:ln/>
        </p:spPr>
        <p:txBody>
          <a:bodyPr/>
          <a:lstStyle/>
          <a:p>
            <a:pPr defTabSz="921873"/>
            <a:r>
              <a:rPr lang="en-GB" dirty="0" smtClean="0"/>
              <a:t>differs from Java in that Java has classes but IDL does not.</a:t>
            </a:r>
          </a:p>
          <a:p>
            <a:pPr defTabSz="921873"/>
            <a:r>
              <a:rPr lang="en-GB" dirty="0" smtClean="0"/>
              <a:t>CORBA must define anything that will be passed as argument or returned as result.</a:t>
            </a:r>
          </a:p>
          <a:p>
            <a:pPr defTabSz="921873"/>
            <a:r>
              <a:rPr lang="en-GB" dirty="0" smtClean="0"/>
              <a:t>in Java the argument types are classes which can be defined in the language.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169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1025"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3F562B5D-E888-40D0-A1D3-A8BFC01F831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0BC57A68-C37F-4720-9854-A841719958D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0"/>
            <a:ext cx="2132013" cy="515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248400" cy="515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D6D8EBE6-34C0-4F18-A2BE-4B349793C97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a:off x="76200" y="533400"/>
            <a:ext cx="97504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latin typeface="Arial" charset="0"/>
            </a:endParaRPr>
          </a:p>
        </p:txBody>
      </p:sp>
      <p:pic>
        <p:nvPicPr>
          <p:cNvPr id="5" name="Picture 5" descr="C:\Documents and Settings\Steven Deneef\Mijn documenten\Logo's\logoIVPV.jpg"/>
          <p:cNvPicPr>
            <a:picLocks noChangeAspect="1" noChangeArrowheads="1"/>
          </p:cNvPicPr>
          <p:nvPr/>
        </p:nvPicPr>
        <p:blipFill>
          <a:blip r:embed="rId2" cstate="print"/>
          <a:srcRect/>
          <a:stretch>
            <a:fillRect/>
          </a:stretch>
        </p:blipFill>
        <p:spPr bwMode="auto">
          <a:xfrm>
            <a:off x="0" y="6138863"/>
            <a:ext cx="477838" cy="719137"/>
          </a:xfrm>
          <a:prstGeom prst="rect">
            <a:avLst/>
          </a:prstGeom>
          <a:noFill/>
          <a:ln w="9525">
            <a:noFill/>
            <a:miter lim="800000"/>
            <a:headEnd/>
            <a:tailEnd/>
          </a:ln>
        </p:spPr>
      </p:pic>
      <p:sp>
        <p:nvSpPr>
          <p:cNvPr id="206850" name="Rectangle 2"/>
          <p:cNvSpPr>
            <a:spLocks noGrp="1" noChangeArrowheads="1"/>
          </p:cNvSpPr>
          <p:nvPr>
            <p:ph type="ctrTitle"/>
          </p:nvPr>
        </p:nvSpPr>
        <p:spPr>
          <a:xfrm>
            <a:off x="742950" y="2130425"/>
            <a:ext cx="8416925" cy="1470025"/>
          </a:xfrm>
        </p:spPr>
        <p:txBody>
          <a:bodyPr/>
          <a:lstStyle>
            <a:lvl1pPr>
              <a:defRPr/>
            </a:lvl1pPr>
          </a:lstStyle>
          <a:p>
            <a:r>
              <a:rPr lang="en-US"/>
              <a:t>Click to edit Master title style</a:t>
            </a:r>
          </a:p>
        </p:txBody>
      </p:sp>
      <p:sp>
        <p:nvSpPr>
          <p:cNvPr id="206851" name="Rectangle 3"/>
          <p:cNvSpPr>
            <a:spLocks noGrp="1" noChangeArrowheads="1"/>
          </p:cNvSpPr>
          <p:nvPr>
            <p:ph type="subTitle" idx="1"/>
          </p:nvPr>
        </p:nvSpPr>
        <p:spPr>
          <a:xfrm>
            <a:off x="1485900" y="3886200"/>
            <a:ext cx="6931025" cy="1752600"/>
          </a:xfrm>
        </p:spPr>
        <p:txBody>
          <a:bodyPr/>
          <a:lstStyle>
            <a:lvl1pPr marL="0" indent="0" algn="ctr">
              <a:defRPr/>
            </a:lvl1pPr>
          </a:lstStyle>
          <a:p>
            <a:r>
              <a:rPr lang="en-US"/>
              <a:t>Click to edit Master subtitle style</a:t>
            </a:r>
          </a:p>
        </p:txBody>
      </p:sp>
      <p:sp>
        <p:nvSpPr>
          <p:cNvPr id="6" name="Rectangle 5"/>
          <p:cNvSpPr>
            <a:spLocks noGrp="1" noChangeArrowheads="1"/>
          </p:cNvSpPr>
          <p:nvPr>
            <p:ph type="sldNum" sz="quarter" idx="10"/>
          </p:nvPr>
        </p:nvSpPr>
        <p:spPr/>
        <p:txBody>
          <a:bodyPr anchor="b"/>
          <a:lstStyle>
            <a:lvl1pPr eaLnBrk="0" hangingPunct="0">
              <a:spcBef>
                <a:spcPct val="50000"/>
              </a:spcBef>
              <a:defRPr/>
            </a:lvl1pPr>
          </a:lstStyle>
          <a:p>
            <a:pPr>
              <a:defRPr/>
            </a:pPr>
            <a:fld id="{98066B55-9DD0-4E0D-B2EE-02C918FE194B}" type="slidenum">
              <a:rPr lang="en-US"/>
              <a:pPr>
                <a:defRPr/>
              </a:pPr>
              <a:t>‹#›</a:t>
            </a:fld>
            <a:r>
              <a:rPr lang="en-US"/>
              <a:t>test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FC01EF4F-9E11-4BC1-8E40-B4B01E4DCDF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62FBC036-4B81-40CE-8BD1-7951E134D29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3363" y="692150"/>
            <a:ext cx="4757737"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692150"/>
            <a:ext cx="4759325"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C74A7AA1-7486-4983-96E2-DCFA6217742C}"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48056B2B-0A1C-435B-BC88-0BD150DCD41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C78C5985-875C-4539-B873-EB457EC6EDA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D9FE666C-53F8-4405-B43D-7A436CE4EE16}"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33E30098-2D06-4D04-B062-7BCF3ECF194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BBFFE0D1-43F6-4C6A-9D10-D90CAD5C861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32963741-8781-4F01-89E9-DA6503542436}"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DBFA3B5F-2A42-4E66-8FBD-C4AA53726E80}"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5538" y="0"/>
            <a:ext cx="2427287" cy="6021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3675" y="0"/>
            <a:ext cx="7129463" cy="6021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B4BEE4AF-E01D-4ABE-9A1D-2CAC02F7B43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0082251B-267A-44D1-B186-E409CB87B93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0"/>
            <a:ext cx="1316038" cy="357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68438" y="0"/>
            <a:ext cx="1316037" cy="357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6116CF9E-8D25-4074-8897-9EF1C336D58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5F39C510-AC5A-4A5B-B65E-170B6F2005F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7FB35E63-D481-49B4-BE44-C1AA96A401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5F949056-C3C8-4EAF-95DC-D4FBF5E483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D711D87D-BF2B-4D2B-B0C1-A20B40B152D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55223133-4C10-46A8-A739-7A3A0F0450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2706688" y="38100"/>
            <a:ext cx="5826125" cy="477838"/>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6"/>
          <p:cNvSpPr>
            <a:spLocks noGrp="1" noChangeArrowheads="1"/>
          </p:cNvSpPr>
          <p:nvPr>
            <p:ph type="body" idx="1"/>
          </p:nvPr>
        </p:nvSpPr>
        <p:spPr bwMode="auto">
          <a:xfrm>
            <a:off x="0" y="0"/>
            <a:ext cx="2784475" cy="357188"/>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p:txBody>
      </p:sp>
      <p:sp>
        <p:nvSpPr>
          <p:cNvPr id="1031" name="Line 7"/>
          <p:cNvSpPr>
            <a:spLocks noChangeShapeType="1"/>
          </p:cNvSpPr>
          <p:nvPr/>
        </p:nvSpPr>
        <p:spPr bwMode="auto">
          <a:xfrm>
            <a:off x="76200" y="533400"/>
            <a:ext cx="97504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latin typeface="Arial" charset="0"/>
            </a:endParaRPr>
          </a:p>
        </p:txBody>
      </p:sp>
      <p:sp>
        <p:nvSpPr>
          <p:cNvPr id="1032" name="Rectangle 8"/>
          <p:cNvSpPr>
            <a:spLocks noGrp="1" noChangeArrowheads="1"/>
          </p:cNvSpPr>
          <p:nvPr>
            <p:ph type="sldNum" sz="quarter" idx="4"/>
          </p:nvPr>
        </p:nvSpPr>
        <p:spPr bwMode="auto">
          <a:xfrm>
            <a:off x="7997825" y="64008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latin typeface="Arial" charset="0"/>
              </a:defRPr>
            </a:lvl1pPr>
          </a:lstStyle>
          <a:p>
            <a:pPr>
              <a:defRPr/>
            </a:pPr>
            <a:fld id="{10F4AF05-FDD6-45A8-9C97-0918B4F5C772}" type="slidenum">
              <a:rPr lang="en-US"/>
              <a:pPr>
                <a:defRPr/>
              </a:pPr>
              <a:t>‹#›</a:t>
            </a:fld>
            <a:endParaRPr lang="en-US"/>
          </a:p>
        </p:txBody>
      </p:sp>
      <p:pic>
        <p:nvPicPr>
          <p:cNvPr id="1030" name="Picture 6" descr="LogoFirWHeelKlein"/>
          <p:cNvPicPr>
            <a:picLocks noChangeAspect="1" noChangeArrowheads="1"/>
          </p:cNvPicPr>
          <p:nvPr userDrawn="1"/>
        </p:nvPicPr>
        <p:blipFill>
          <a:blip r:embed="rId13" cstate="print"/>
          <a:srcRect/>
          <a:stretch>
            <a:fillRect/>
          </a:stretch>
        </p:blipFill>
        <p:spPr bwMode="auto">
          <a:xfrm>
            <a:off x="881063" y="6262688"/>
            <a:ext cx="647700" cy="530225"/>
          </a:xfrm>
          <a:prstGeom prst="rect">
            <a:avLst/>
          </a:prstGeom>
          <a:noFill/>
          <a:ln w="9525">
            <a:noFill/>
            <a:miter lim="800000"/>
            <a:headEnd/>
            <a:tailEnd/>
          </a:ln>
        </p:spPr>
      </p:pic>
      <p:pic>
        <p:nvPicPr>
          <p:cNvPr id="2" name="Picture 7" descr="logoUGent"/>
          <p:cNvPicPr>
            <a:picLocks noChangeAspect="1" noChangeArrowheads="1"/>
          </p:cNvPicPr>
          <p:nvPr userDrawn="1"/>
        </p:nvPicPr>
        <p:blipFill>
          <a:blip r:embed="rId14" cstate="print"/>
          <a:srcRect/>
          <a:stretch>
            <a:fillRect/>
          </a:stretch>
        </p:blipFill>
        <p:spPr bwMode="auto">
          <a:xfrm>
            <a:off x="50800" y="6307138"/>
            <a:ext cx="652463" cy="4619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eaLnBrk="0" fontAlgn="base" hangingPunct="0">
        <a:spcBef>
          <a:spcPct val="0"/>
        </a:spcBef>
        <a:spcAft>
          <a:spcPct val="0"/>
        </a:spcAft>
        <a:defRPr sz="2800">
          <a:solidFill>
            <a:schemeClr val="tx2"/>
          </a:solidFill>
          <a:latin typeface="Arial" charset="0"/>
        </a:defRPr>
      </a:lvl6pPr>
      <a:lvl7pPr marL="914400" algn="ctr" rtl="0" eaLnBrk="0" fontAlgn="base" hangingPunct="0">
        <a:spcBef>
          <a:spcPct val="0"/>
        </a:spcBef>
        <a:spcAft>
          <a:spcPct val="0"/>
        </a:spcAft>
        <a:defRPr sz="2800">
          <a:solidFill>
            <a:schemeClr val="tx2"/>
          </a:solidFill>
          <a:latin typeface="Arial" charset="0"/>
        </a:defRPr>
      </a:lvl7pPr>
      <a:lvl8pPr marL="1371600" algn="ctr" rtl="0" eaLnBrk="0" fontAlgn="base" hangingPunct="0">
        <a:spcBef>
          <a:spcPct val="0"/>
        </a:spcBef>
        <a:spcAft>
          <a:spcPct val="0"/>
        </a:spcAft>
        <a:defRPr sz="2800">
          <a:solidFill>
            <a:schemeClr val="tx2"/>
          </a:solidFill>
          <a:latin typeface="Arial" charset="0"/>
        </a:defRPr>
      </a:lvl8pPr>
      <a:lvl9pPr marL="1828800" algn="ctr" rtl="0" eaLnBrk="0" fontAlgn="base" hangingPunct="0">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Times New Roman" pitchFamily="18" charset="0"/>
        </a:defRPr>
      </a:lvl2pPr>
      <a:lvl3pPr marL="1143000" indent="-228600" algn="l" rtl="0" eaLnBrk="0" fontAlgn="base" hangingPunct="0">
        <a:spcBef>
          <a:spcPct val="20000"/>
        </a:spcBef>
        <a:spcAft>
          <a:spcPct val="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3675" y="0"/>
            <a:ext cx="5827713" cy="477838"/>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233363" y="692150"/>
            <a:ext cx="9669462" cy="5329238"/>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Test text</a:t>
            </a:r>
          </a:p>
        </p:txBody>
      </p:sp>
      <p:sp>
        <p:nvSpPr>
          <p:cNvPr id="205828" name="Line 4"/>
          <p:cNvSpPr>
            <a:spLocks noChangeShapeType="1"/>
          </p:cNvSpPr>
          <p:nvPr/>
        </p:nvSpPr>
        <p:spPr bwMode="auto">
          <a:xfrm>
            <a:off x="76200" y="533400"/>
            <a:ext cx="97504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latin typeface="Arial" charset="0"/>
            </a:endParaRPr>
          </a:p>
        </p:txBody>
      </p:sp>
      <p:sp>
        <p:nvSpPr>
          <p:cNvPr id="205829" name="Rectangle 5"/>
          <p:cNvSpPr>
            <a:spLocks noGrp="1" noChangeArrowheads="1"/>
          </p:cNvSpPr>
          <p:nvPr>
            <p:ph type="sldNum" sz="quarter" idx="4"/>
          </p:nvPr>
        </p:nvSpPr>
        <p:spPr bwMode="auto">
          <a:xfrm>
            <a:off x="7097713" y="6245225"/>
            <a:ext cx="23098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865F4E80-437F-40F1-93E4-F724ED4C0BB4}" type="slidenum">
              <a:rPr lang="en-US"/>
              <a:pPr>
                <a:defRPr/>
              </a:pPr>
              <a:t>‹#›</a:t>
            </a:fld>
            <a:endParaRPr lang="en-US"/>
          </a:p>
        </p:txBody>
      </p:sp>
      <p:pic>
        <p:nvPicPr>
          <p:cNvPr id="2054" name="Picture 6" descr="LogoFirWHeelKlein"/>
          <p:cNvPicPr>
            <a:picLocks noChangeAspect="1" noChangeArrowheads="1"/>
          </p:cNvPicPr>
          <p:nvPr userDrawn="1"/>
        </p:nvPicPr>
        <p:blipFill>
          <a:blip r:embed="rId13" cstate="print"/>
          <a:srcRect/>
          <a:stretch>
            <a:fillRect/>
          </a:stretch>
        </p:blipFill>
        <p:spPr bwMode="auto">
          <a:xfrm>
            <a:off x="630238" y="6381750"/>
            <a:ext cx="503237" cy="412750"/>
          </a:xfrm>
          <a:prstGeom prst="rect">
            <a:avLst/>
          </a:prstGeom>
          <a:noFill/>
          <a:ln w="9525">
            <a:noFill/>
            <a:miter lim="800000"/>
            <a:headEnd/>
            <a:tailEnd/>
          </a:ln>
        </p:spPr>
      </p:pic>
      <p:pic>
        <p:nvPicPr>
          <p:cNvPr id="2055" name="Picture 7" descr="logoUGent"/>
          <p:cNvPicPr>
            <a:picLocks noChangeAspect="1" noChangeArrowheads="1"/>
          </p:cNvPicPr>
          <p:nvPr userDrawn="1"/>
        </p:nvPicPr>
        <p:blipFill>
          <a:blip r:embed="rId14" cstate="print"/>
          <a:srcRect/>
          <a:stretch>
            <a:fillRect/>
          </a:stretch>
        </p:blipFill>
        <p:spPr bwMode="auto">
          <a:xfrm>
            <a:off x="50800" y="6410325"/>
            <a:ext cx="508000" cy="358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6"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2"/>
          <p:cNvSpPr>
            <a:spLocks noGrp="1"/>
          </p:cNvSpPr>
          <p:nvPr>
            <p:ph type="sldNum" sz="quarter" idx="10"/>
          </p:nvPr>
        </p:nvSpPr>
        <p:spPr>
          <a:noFill/>
        </p:spPr>
        <p:txBody>
          <a:bodyPr/>
          <a:lstStyle/>
          <a:p>
            <a:fld id="{B669CE5D-F2D5-471F-A458-1A2A5A946DF5}" type="slidenum">
              <a:rPr lang="en-US" smtClean="0">
                <a:latin typeface="Arial" pitchFamily="34" charset="0"/>
              </a:rPr>
              <a:pPr/>
              <a:t>1</a:t>
            </a:fld>
            <a:endParaRPr lang="en-US" smtClean="0">
              <a:latin typeface="Arial" pitchFamily="34" charset="0"/>
            </a:endParaRPr>
          </a:p>
        </p:txBody>
      </p:sp>
      <p:sp>
        <p:nvSpPr>
          <p:cNvPr id="4099" name="Text Box 5"/>
          <p:cNvSpPr txBox="1">
            <a:spLocks noChangeArrowheads="1"/>
          </p:cNvSpPr>
          <p:nvPr/>
        </p:nvSpPr>
        <p:spPr bwMode="auto">
          <a:xfrm>
            <a:off x="1279525" y="2708275"/>
            <a:ext cx="6180138" cy="2308225"/>
          </a:xfrm>
          <a:prstGeom prst="rect">
            <a:avLst/>
          </a:prstGeom>
          <a:noFill/>
          <a:ln w="9525">
            <a:noFill/>
            <a:miter lim="800000"/>
            <a:headEnd/>
            <a:tailEnd/>
          </a:ln>
        </p:spPr>
        <p:txBody>
          <a:bodyPr wrap="none">
            <a:spAutoFit/>
          </a:bodyPr>
          <a:lstStyle/>
          <a:p>
            <a:r>
              <a:rPr lang="en-US" sz="2400" b="1">
                <a:latin typeface="Calibri" pitchFamily="34" charset="0"/>
                <a:cs typeface="Calibri" pitchFamily="34" charset="0"/>
              </a:rPr>
              <a:t>1. Situating Middleware</a:t>
            </a:r>
          </a:p>
          <a:p>
            <a:r>
              <a:rPr lang="en-US" sz="2400" b="1">
                <a:latin typeface="Calibri" pitchFamily="34" charset="0"/>
                <a:cs typeface="Calibri" pitchFamily="34" charset="0"/>
              </a:rPr>
              <a:t>2. Communication between distributed objects</a:t>
            </a:r>
          </a:p>
          <a:p>
            <a:r>
              <a:rPr lang="en-US" sz="2400" b="1">
                <a:latin typeface="Calibri" pitchFamily="34" charset="0"/>
                <a:cs typeface="Calibri" pitchFamily="34" charset="0"/>
              </a:rPr>
              <a:t>3. Remote procedure call</a:t>
            </a:r>
          </a:p>
          <a:p>
            <a:r>
              <a:rPr lang="en-US" sz="2400" b="1">
                <a:latin typeface="Calibri" pitchFamily="34" charset="0"/>
                <a:cs typeface="Calibri" pitchFamily="34" charset="0"/>
              </a:rPr>
              <a:t>4. Java RMI</a:t>
            </a:r>
          </a:p>
          <a:p>
            <a:r>
              <a:rPr lang="en-US" sz="2400" b="1">
                <a:latin typeface="Calibri" pitchFamily="34" charset="0"/>
                <a:cs typeface="Calibri" pitchFamily="34" charset="0"/>
              </a:rPr>
              <a:t>5. CORBA RMI</a:t>
            </a:r>
          </a:p>
          <a:p>
            <a:r>
              <a:rPr lang="en-US" sz="2400" b="1">
                <a:latin typeface="Calibri" pitchFamily="34" charset="0"/>
                <a:cs typeface="Calibri" pitchFamily="34" charset="0"/>
              </a:rPr>
              <a:t>6. Middleware Services</a:t>
            </a:r>
          </a:p>
        </p:txBody>
      </p:sp>
      <p:sp>
        <p:nvSpPr>
          <p:cNvPr id="4100" name="Text Box 16"/>
          <p:cNvSpPr txBox="1">
            <a:spLocks noChangeArrowheads="1"/>
          </p:cNvSpPr>
          <p:nvPr/>
        </p:nvSpPr>
        <p:spPr bwMode="auto">
          <a:xfrm>
            <a:off x="1279525" y="765175"/>
            <a:ext cx="4814888" cy="1166813"/>
          </a:xfrm>
          <a:prstGeom prst="rect">
            <a:avLst/>
          </a:prstGeom>
          <a:noFill/>
          <a:ln w="38100">
            <a:solidFill>
              <a:srgbClr val="0033CC"/>
            </a:solidFill>
            <a:miter lim="800000"/>
            <a:headEnd type="none" w="sm" len="sm"/>
            <a:tailEnd type="none" w="sm" len="sm"/>
          </a:ln>
        </p:spPr>
        <p:txBody>
          <a:bodyPr>
            <a:spAutoFit/>
          </a:bodyPr>
          <a:lstStyle/>
          <a:p>
            <a:r>
              <a:rPr lang="en-US" sz="2800" b="1">
                <a:latin typeface="Calibri" pitchFamily="34" charset="0"/>
                <a:cs typeface="Calibri" pitchFamily="34" charset="0"/>
              </a:rPr>
              <a:t>Chapter 2: </a:t>
            </a:r>
            <a:br>
              <a:rPr lang="en-US" sz="2800" b="1">
                <a:latin typeface="Calibri" pitchFamily="34" charset="0"/>
                <a:cs typeface="Calibri" pitchFamily="34" charset="0"/>
              </a:rPr>
            </a:br>
            <a:r>
              <a:rPr lang="en-US" sz="2800" b="1">
                <a:latin typeface="Calibri" pitchFamily="34" charset="0"/>
                <a:cs typeface="Calibri" pitchFamily="34" charset="0"/>
              </a:rPr>
              <a:t>		</a:t>
            </a:r>
            <a:r>
              <a:rPr lang="en-US" sz="4000" b="1">
                <a:latin typeface="Calibri" pitchFamily="34" charset="0"/>
                <a:cs typeface="Calibri" pitchFamily="34" charset="0"/>
              </a:rPr>
              <a:t>Middleware</a:t>
            </a:r>
            <a:endParaRPr lang="en-US" sz="3600" b="1">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p:spPr>
        <p:txBody>
          <a:bodyPr/>
          <a:lstStyle/>
          <a:p>
            <a:fld id="{CE62603B-54E1-4F63-A4FA-1BDA763C0C92}" type="slidenum">
              <a:rPr lang="en-US" smtClean="0">
                <a:latin typeface="Arial" pitchFamily="34" charset="0"/>
              </a:rPr>
              <a:pPr/>
              <a:t>10</a:t>
            </a:fld>
            <a:endParaRPr lang="en-US" smtClean="0">
              <a:latin typeface="Arial" pitchFamily="34" charset="0"/>
            </a:endParaRPr>
          </a:p>
        </p:txBody>
      </p:sp>
      <p:sp>
        <p:nvSpPr>
          <p:cNvPr id="13315" name="Text Box 3"/>
          <p:cNvSpPr txBox="1">
            <a:spLocks noChangeArrowheads="1"/>
          </p:cNvSpPr>
          <p:nvPr/>
        </p:nvSpPr>
        <p:spPr bwMode="auto">
          <a:xfrm>
            <a:off x="271463" y="-6350"/>
            <a:ext cx="5292725" cy="461963"/>
          </a:xfrm>
          <a:prstGeom prst="rect">
            <a:avLst/>
          </a:prstGeom>
          <a:noFill/>
          <a:ln w="9525">
            <a:noFill/>
            <a:miter lim="800000"/>
            <a:headEnd/>
            <a:tailEnd/>
          </a:ln>
        </p:spPr>
        <p:txBody>
          <a:bodyPr wrap="none">
            <a:spAutoFit/>
          </a:bodyPr>
          <a:lstStyle/>
          <a:p>
            <a:pPr marL="457200" indent="-457200"/>
            <a:r>
              <a:rPr lang="en-US" sz="2400" b="1"/>
              <a:t>Interface Definition Language (IDL)</a:t>
            </a:r>
            <a:endParaRPr lang="en-US" sz="2400">
              <a:solidFill>
                <a:schemeClr val="bg2"/>
              </a:solidFill>
            </a:endParaRPr>
          </a:p>
        </p:txBody>
      </p:sp>
      <p:sp>
        <p:nvSpPr>
          <p:cNvPr id="13316" name="Text Box 8"/>
          <p:cNvSpPr txBox="1">
            <a:spLocks noChangeArrowheads="1"/>
          </p:cNvSpPr>
          <p:nvPr/>
        </p:nvSpPr>
        <p:spPr bwMode="auto">
          <a:xfrm>
            <a:off x="271463" y="692150"/>
            <a:ext cx="9075737" cy="6124575"/>
          </a:xfrm>
          <a:prstGeom prst="rect">
            <a:avLst/>
          </a:prstGeom>
          <a:noFill/>
          <a:ln w="9525">
            <a:noFill/>
            <a:miter lim="800000"/>
            <a:headEnd/>
            <a:tailEnd/>
          </a:ln>
        </p:spPr>
        <p:txBody>
          <a:bodyPr wrap="none">
            <a:spAutoFit/>
          </a:bodyPr>
          <a:lstStyle/>
          <a:p>
            <a:r>
              <a:rPr lang="en-US" sz="2200" b="1" dirty="0">
                <a:solidFill>
                  <a:srgbClr val="333399"/>
                </a:solidFill>
                <a:latin typeface="Calibri" pitchFamily="34" charset="0"/>
                <a:cs typeface="Calibri" pitchFamily="34" charset="0"/>
              </a:rPr>
              <a:t>Some facts ...</a:t>
            </a:r>
            <a:r>
              <a:rPr lang="en-US" sz="2200" b="1" dirty="0">
                <a:latin typeface="Calibri" pitchFamily="34" charset="0"/>
                <a:cs typeface="Calibri" pitchFamily="34" charset="0"/>
              </a:rPr>
              <a:t> </a:t>
            </a:r>
          </a:p>
          <a:p>
            <a:pPr>
              <a:buFontTx/>
              <a:buChar char="•"/>
            </a:pPr>
            <a:r>
              <a:rPr lang="en-US" sz="2200" b="1" dirty="0">
                <a:latin typeface="Calibri" pitchFamily="34" charset="0"/>
                <a:cs typeface="Calibri" pitchFamily="34" charset="0"/>
              </a:rPr>
              <a:t> purpose : specify remote interfaces in a language neutral way</a:t>
            </a:r>
          </a:p>
          <a:p>
            <a:pPr>
              <a:buFontTx/>
              <a:buChar char="•"/>
            </a:pPr>
            <a:r>
              <a:rPr lang="en-US" sz="2200" b="1" dirty="0">
                <a:latin typeface="Calibri" pitchFamily="34" charset="0"/>
                <a:cs typeface="Calibri" pitchFamily="34" charset="0"/>
              </a:rPr>
              <a:t> standardized in 1990</a:t>
            </a:r>
          </a:p>
          <a:p>
            <a:pPr>
              <a:buFontTx/>
              <a:buChar char="•"/>
            </a:pPr>
            <a:r>
              <a:rPr lang="en-US" sz="2200" b="1" dirty="0">
                <a:latin typeface="Calibri" pitchFamily="34" charset="0"/>
                <a:cs typeface="Calibri" pitchFamily="34" charset="0"/>
              </a:rPr>
              <a:t> uses C++-like syntax (C++ has no interface construct ...)</a:t>
            </a:r>
          </a:p>
          <a:p>
            <a:pPr>
              <a:buFontTx/>
              <a:buChar char="•"/>
            </a:pPr>
            <a:r>
              <a:rPr lang="en-US" sz="2200" b="1" dirty="0">
                <a:latin typeface="Calibri" pitchFamily="34" charset="0"/>
                <a:cs typeface="Calibri" pitchFamily="34" charset="0"/>
              </a:rPr>
              <a:t> heavily used in CORBA (Common Object Request Broker Architecture)</a:t>
            </a:r>
          </a:p>
          <a:p>
            <a:pPr>
              <a:buFontTx/>
              <a:buChar char="•"/>
            </a:pPr>
            <a:endParaRPr lang="en-US" b="1" dirty="0">
              <a:latin typeface="Comic Sans MS" pitchFamily="66" charset="0"/>
            </a:endParaRPr>
          </a:p>
          <a:p>
            <a:r>
              <a:rPr lang="en-US" b="1" dirty="0">
                <a:solidFill>
                  <a:srgbClr val="333399"/>
                </a:solidFill>
                <a:latin typeface="Calibri" pitchFamily="34" charset="0"/>
                <a:cs typeface="Calibri" pitchFamily="34" charset="0"/>
              </a:rPr>
              <a:t>Syntax</a:t>
            </a:r>
          </a:p>
          <a:p>
            <a:r>
              <a:rPr lang="en-US" b="1" dirty="0">
                <a:latin typeface="Comic Sans MS" pitchFamily="66" charset="0"/>
              </a:rPr>
              <a:t>	 	</a:t>
            </a:r>
            <a:r>
              <a:rPr lang="en-US" sz="2200" b="1" dirty="0">
                <a:solidFill>
                  <a:srgbClr val="333399"/>
                </a:solidFill>
                <a:latin typeface="Calibri" pitchFamily="34" charset="0"/>
                <a:cs typeface="Calibri" pitchFamily="34" charset="0"/>
              </a:rPr>
              <a:t>keyword</a:t>
            </a:r>
            <a:r>
              <a:rPr lang="en-US" b="1" dirty="0">
                <a:solidFill>
                  <a:srgbClr val="333399"/>
                </a:solidFill>
                <a:latin typeface="Comic Sans MS" pitchFamily="66" charset="0"/>
              </a:rPr>
              <a:t> 	</a:t>
            </a:r>
            <a:r>
              <a:rPr lang="en-US" sz="2200" b="1" dirty="0">
                <a:solidFill>
                  <a:srgbClr val="333399"/>
                </a:solidFill>
                <a:latin typeface="Calibri" pitchFamily="34" charset="0"/>
                <a:cs typeface="Calibri" pitchFamily="34" charset="0"/>
              </a:rPr>
              <a:t>usage </a:t>
            </a:r>
          </a:p>
          <a:p>
            <a:r>
              <a:rPr lang="en-US" b="1" dirty="0">
                <a:latin typeface="Comic Sans MS" pitchFamily="66" charset="0"/>
              </a:rPr>
              <a:t>		</a:t>
            </a:r>
            <a:r>
              <a:rPr lang="en-US" b="1" dirty="0">
                <a:latin typeface="Courier New" pitchFamily="49" charset="0"/>
                <a:ea typeface="Calibri" pitchFamily="34" charset="0"/>
                <a:cs typeface="Courier New" pitchFamily="49" charset="0"/>
              </a:rPr>
              <a:t>interface</a:t>
            </a:r>
            <a:r>
              <a:rPr lang="en-US" b="1" dirty="0">
                <a:latin typeface="Calibri" pitchFamily="34" charset="0"/>
                <a:ea typeface="Calibri" pitchFamily="34" charset="0"/>
                <a:cs typeface="Courier New" pitchFamily="49" charset="0"/>
              </a:rPr>
              <a:t> </a:t>
            </a:r>
            <a:r>
              <a:rPr lang="en-US" dirty="0">
                <a:latin typeface="Calibri" pitchFamily="34" charset="0"/>
                <a:ea typeface="Calibri" pitchFamily="34" charset="0"/>
                <a:cs typeface="Courier New" pitchFamily="49" charset="0"/>
              </a:rPr>
              <a:t>	-&gt; specifies interface name</a:t>
            </a:r>
          </a:p>
          <a:p>
            <a:r>
              <a:rPr lang="en-US" dirty="0">
                <a:latin typeface="Calibri" pitchFamily="34" charset="0"/>
                <a:ea typeface="Calibri" pitchFamily="34" charset="0"/>
                <a:cs typeface="Courier New" pitchFamily="49" charset="0"/>
              </a:rPr>
              <a:t>		</a:t>
            </a:r>
            <a:r>
              <a:rPr lang="en-US" b="1" dirty="0">
                <a:latin typeface="Courier New" pitchFamily="49" charset="0"/>
                <a:ea typeface="Calibri" pitchFamily="34" charset="0"/>
                <a:cs typeface="Courier New" pitchFamily="49" charset="0"/>
              </a:rPr>
              <a:t>attribute</a:t>
            </a:r>
            <a:r>
              <a:rPr lang="en-US" dirty="0">
                <a:latin typeface="Calibri" pitchFamily="34" charset="0"/>
                <a:cs typeface="Calibri" pitchFamily="34" charset="0"/>
              </a:rPr>
              <a:t> 	-&gt; automatically make getters/setters</a:t>
            </a:r>
          </a:p>
          <a:p>
            <a:r>
              <a:rPr lang="en-US" dirty="0">
                <a:latin typeface="Calibri" pitchFamily="34" charset="0"/>
                <a:cs typeface="Calibri" pitchFamily="34" charset="0"/>
              </a:rPr>
              <a:t>		</a:t>
            </a:r>
            <a:r>
              <a:rPr lang="en-US" b="1" dirty="0">
                <a:latin typeface="Courier New" pitchFamily="49" charset="0"/>
                <a:cs typeface="Calibri" pitchFamily="34" charset="0"/>
              </a:rPr>
              <a:t>in</a:t>
            </a:r>
            <a:r>
              <a:rPr lang="en-US" dirty="0">
                <a:latin typeface="Courier New" pitchFamily="49" charset="0"/>
                <a:cs typeface="Calibri" pitchFamily="34" charset="0"/>
              </a:rPr>
              <a:t>	</a:t>
            </a:r>
            <a:r>
              <a:rPr lang="en-US" dirty="0">
                <a:latin typeface="Calibri" pitchFamily="34" charset="0"/>
                <a:cs typeface="Calibri" pitchFamily="34" charset="0"/>
              </a:rPr>
              <a:t>   	-&gt; input parameter (read)</a:t>
            </a:r>
          </a:p>
          <a:p>
            <a:r>
              <a:rPr lang="en-US" dirty="0">
                <a:latin typeface="Calibri" pitchFamily="34" charset="0"/>
                <a:cs typeface="Calibri" pitchFamily="34" charset="0"/>
              </a:rPr>
              <a:t>		</a:t>
            </a:r>
            <a:r>
              <a:rPr lang="en-US" b="1" dirty="0">
                <a:latin typeface="Courier New" pitchFamily="49" charset="0"/>
                <a:cs typeface="Calibri" pitchFamily="34" charset="0"/>
              </a:rPr>
              <a:t>out</a:t>
            </a:r>
            <a:r>
              <a:rPr lang="en-US" dirty="0">
                <a:latin typeface="Calibri" pitchFamily="34" charset="0"/>
                <a:cs typeface="Calibri" pitchFamily="34" charset="0"/>
              </a:rPr>
              <a:t>	   	-&gt; output parameter (out)</a:t>
            </a:r>
          </a:p>
          <a:p>
            <a:r>
              <a:rPr lang="en-US" dirty="0">
                <a:latin typeface="Calibri" pitchFamily="34" charset="0"/>
                <a:cs typeface="Calibri" pitchFamily="34" charset="0"/>
              </a:rPr>
              <a:t>		</a:t>
            </a:r>
            <a:r>
              <a:rPr lang="en-US" b="1" dirty="0" err="1">
                <a:latin typeface="Courier New" pitchFamily="49" charset="0"/>
                <a:cs typeface="Calibri" pitchFamily="34" charset="0"/>
              </a:rPr>
              <a:t>inout</a:t>
            </a:r>
            <a:r>
              <a:rPr lang="en-US" dirty="0">
                <a:latin typeface="Calibri" pitchFamily="34" charset="0"/>
                <a:cs typeface="Calibri" pitchFamily="34" charset="0"/>
              </a:rPr>
              <a:t>	   	-&gt; input &amp; output</a:t>
            </a:r>
          </a:p>
          <a:p>
            <a:r>
              <a:rPr lang="en-US" dirty="0">
                <a:latin typeface="Calibri" pitchFamily="34" charset="0"/>
                <a:cs typeface="Calibri" pitchFamily="34" charset="0"/>
              </a:rPr>
              <a:t>		</a:t>
            </a:r>
            <a:r>
              <a:rPr lang="en-US" b="1" dirty="0">
                <a:latin typeface="Courier New" pitchFamily="49" charset="0"/>
                <a:cs typeface="Calibri" pitchFamily="34" charset="0"/>
              </a:rPr>
              <a:t>raises</a:t>
            </a:r>
            <a:r>
              <a:rPr lang="en-US" dirty="0">
                <a:latin typeface="Calibri" pitchFamily="34" charset="0"/>
                <a:cs typeface="Calibri" pitchFamily="34" charset="0"/>
              </a:rPr>
              <a:t>	-&gt; throwing exceptions</a:t>
            </a:r>
          </a:p>
          <a:p>
            <a:r>
              <a:rPr lang="en-US" dirty="0">
                <a:latin typeface="Calibri" pitchFamily="34" charset="0"/>
                <a:cs typeface="Calibri" pitchFamily="34" charset="0"/>
              </a:rPr>
              <a:t>		</a:t>
            </a:r>
            <a:r>
              <a:rPr lang="en-US" b="1" dirty="0">
                <a:latin typeface="Courier New" pitchFamily="49" charset="0"/>
                <a:cs typeface="Calibri" pitchFamily="34" charset="0"/>
              </a:rPr>
              <a:t>Object</a:t>
            </a:r>
            <a:r>
              <a:rPr lang="en-US" dirty="0">
                <a:latin typeface="Calibri" pitchFamily="34" charset="0"/>
                <a:cs typeface="Calibri" pitchFamily="34" charset="0"/>
              </a:rPr>
              <a:t>	-&gt; </a:t>
            </a:r>
            <a:r>
              <a:rPr lang="en-US" dirty="0" err="1">
                <a:latin typeface="Calibri" pitchFamily="34" charset="0"/>
                <a:cs typeface="Calibri" pitchFamily="34" charset="0"/>
              </a:rPr>
              <a:t>supertype</a:t>
            </a:r>
            <a:r>
              <a:rPr lang="en-US" dirty="0">
                <a:latin typeface="Calibri" pitchFamily="34" charset="0"/>
                <a:cs typeface="Calibri" pitchFamily="34" charset="0"/>
              </a:rPr>
              <a:t> of all IDL types</a:t>
            </a:r>
          </a:p>
          <a:p>
            <a:r>
              <a:rPr lang="en-US" dirty="0">
                <a:latin typeface="Calibri" pitchFamily="34" charset="0"/>
                <a:cs typeface="Calibri" pitchFamily="34" charset="0"/>
              </a:rPr>
              <a:t>		</a:t>
            </a:r>
            <a:r>
              <a:rPr lang="en-US" b="1" dirty="0">
                <a:latin typeface="Courier New" pitchFamily="49" charset="0"/>
                <a:cs typeface="Calibri" pitchFamily="34" charset="0"/>
              </a:rPr>
              <a:t>any</a:t>
            </a:r>
            <a:r>
              <a:rPr lang="en-US" dirty="0">
                <a:latin typeface="Calibri" pitchFamily="34" charset="0"/>
                <a:cs typeface="Calibri" pitchFamily="34" charset="0"/>
              </a:rPr>
              <a:t>		-&gt; anything can </a:t>
            </a:r>
            <a:r>
              <a:rPr lang="en-US">
                <a:latin typeface="Calibri" pitchFamily="34" charset="0"/>
                <a:cs typeface="Calibri" pitchFamily="34" charset="0"/>
              </a:rPr>
              <a:t>be </a:t>
            </a:r>
            <a:r>
              <a:rPr lang="en-US" smtClean="0">
                <a:latin typeface="Calibri" pitchFamily="34" charset="0"/>
                <a:cs typeface="Calibri" pitchFamily="34" charset="0"/>
              </a:rPr>
              <a:t>passed </a:t>
            </a:r>
            <a:r>
              <a:rPr lang="en-US" dirty="0">
                <a:latin typeface="Calibri" pitchFamily="34" charset="0"/>
                <a:cs typeface="Calibri" pitchFamily="34" charset="0"/>
              </a:rPr>
              <a:t>(void*)</a:t>
            </a:r>
          </a:p>
          <a:p>
            <a:r>
              <a:rPr lang="en-US" dirty="0">
                <a:latin typeface="Calibri" pitchFamily="34" charset="0"/>
                <a:cs typeface="Calibri" pitchFamily="34" charset="0"/>
              </a:rPr>
              <a:t>		</a:t>
            </a:r>
            <a:r>
              <a:rPr lang="en-US" b="1" dirty="0" err="1">
                <a:latin typeface="Courier New" pitchFamily="49" charset="0"/>
                <a:cs typeface="Calibri" pitchFamily="34" charset="0"/>
              </a:rPr>
              <a:t>readonly</a:t>
            </a:r>
            <a:r>
              <a:rPr lang="en-US" dirty="0">
                <a:latin typeface="Calibri" pitchFamily="34" charset="0"/>
                <a:cs typeface="Calibri" pitchFamily="34" charset="0"/>
              </a:rPr>
              <a:t>	-&gt; no setter, only getter for this attribute</a:t>
            </a:r>
          </a:p>
          <a:p>
            <a:r>
              <a:rPr lang="en-US" dirty="0">
                <a:latin typeface="Calibri" pitchFamily="34" charset="0"/>
                <a:cs typeface="Calibri" pitchFamily="34" charset="0"/>
              </a:rPr>
              <a:t>		</a:t>
            </a:r>
            <a:r>
              <a:rPr lang="en-US" b="1" dirty="0">
                <a:latin typeface="Courier New" pitchFamily="49" charset="0"/>
                <a:cs typeface="Calibri" pitchFamily="34" charset="0"/>
              </a:rPr>
              <a:t>module</a:t>
            </a:r>
            <a:r>
              <a:rPr lang="en-US" dirty="0">
                <a:latin typeface="Calibri" pitchFamily="34" charset="0"/>
                <a:cs typeface="Calibri" pitchFamily="34" charset="0"/>
              </a:rPr>
              <a:t>	-&gt; groups interfaces and types in own name space</a:t>
            </a:r>
            <a:br>
              <a:rPr lang="en-US" dirty="0">
                <a:latin typeface="Calibri" pitchFamily="34" charset="0"/>
                <a:cs typeface="Calibri" pitchFamily="34" charset="0"/>
              </a:rPr>
            </a:br>
            <a:r>
              <a:rPr lang="en-US" dirty="0">
                <a:latin typeface="Calibri" pitchFamily="34" charset="0"/>
                <a:cs typeface="Calibri" pitchFamily="34" charset="0"/>
              </a:rPr>
              <a:t>				(use with :: operator)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0"/>
          </p:nvPr>
        </p:nvSpPr>
        <p:spPr>
          <a:noFill/>
        </p:spPr>
        <p:txBody>
          <a:bodyPr/>
          <a:lstStyle/>
          <a:p>
            <a:fld id="{DDAB9C02-3F74-4226-AD9A-6CE276296E63}" type="slidenum">
              <a:rPr lang="en-US" smtClean="0">
                <a:latin typeface="Arial" pitchFamily="34" charset="0"/>
              </a:rPr>
              <a:pPr/>
              <a:t>11</a:t>
            </a:fld>
            <a:endParaRPr lang="en-US" smtClean="0">
              <a:latin typeface="Arial" pitchFamily="34" charset="0"/>
            </a:endParaRPr>
          </a:p>
        </p:txBody>
      </p:sp>
      <p:sp>
        <p:nvSpPr>
          <p:cNvPr id="14339" name="Text Box 3"/>
          <p:cNvSpPr txBox="1">
            <a:spLocks noChangeArrowheads="1"/>
          </p:cNvSpPr>
          <p:nvPr/>
        </p:nvSpPr>
        <p:spPr bwMode="auto">
          <a:xfrm>
            <a:off x="271463" y="-6350"/>
            <a:ext cx="2522537" cy="457200"/>
          </a:xfrm>
          <a:prstGeom prst="rect">
            <a:avLst/>
          </a:prstGeom>
          <a:noFill/>
          <a:ln w="9525">
            <a:noFill/>
            <a:miter lim="800000"/>
            <a:headEnd/>
            <a:tailEnd/>
          </a:ln>
        </p:spPr>
        <p:txBody>
          <a:bodyPr wrap="none">
            <a:spAutoFit/>
          </a:bodyPr>
          <a:lstStyle/>
          <a:p>
            <a:pPr marL="457200" indent="-457200"/>
            <a:r>
              <a:rPr lang="en-US" sz="2400" b="1"/>
              <a:t>IDL type system</a:t>
            </a:r>
            <a:endParaRPr lang="en-US" sz="2400">
              <a:solidFill>
                <a:schemeClr val="bg2"/>
              </a:solidFill>
            </a:endParaRPr>
          </a:p>
        </p:txBody>
      </p:sp>
      <p:sp>
        <p:nvSpPr>
          <p:cNvPr id="14340" name="Text Box 4"/>
          <p:cNvSpPr txBox="1">
            <a:spLocks noChangeArrowheads="1"/>
          </p:cNvSpPr>
          <p:nvPr/>
        </p:nvSpPr>
        <p:spPr bwMode="auto">
          <a:xfrm>
            <a:off x="271463" y="908050"/>
            <a:ext cx="5349875" cy="4554538"/>
          </a:xfrm>
          <a:prstGeom prst="rect">
            <a:avLst/>
          </a:prstGeom>
          <a:noFill/>
          <a:ln w="9525">
            <a:noFill/>
            <a:miter lim="800000"/>
            <a:headEnd/>
            <a:tailEnd/>
          </a:ln>
        </p:spPr>
        <p:txBody>
          <a:bodyPr wrap="none">
            <a:spAutoFit/>
          </a:bodyPr>
          <a:lstStyle/>
          <a:p>
            <a:r>
              <a:rPr lang="en-US" sz="2200" b="1">
                <a:solidFill>
                  <a:srgbClr val="0033CC"/>
                </a:solidFill>
                <a:latin typeface="Calibri" pitchFamily="34" charset="0"/>
                <a:cs typeface="Calibri" pitchFamily="34" charset="0"/>
              </a:rPr>
              <a:t>built-in types</a:t>
            </a:r>
          </a:p>
          <a:p>
            <a:r>
              <a:rPr lang="en-US">
                <a:latin typeface="Comic Sans MS" pitchFamily="66" charset="0"/>
              </a:rPr>
              <a:t>	</a:t>
            </a:r>
            <a:r>
              <a:rPr lang="en-US" b="1">
                <a:latin typeface="Courier New" pitchFamily="49" charset="0"/>
              </a:rPr>
              <a:t>short		unsigned short</a:t>
            </a:r>
          </a:p>
          <a:p>
            <a:r>
              <a:rPr lang="en-US" b="1">
                <a:latin typeface="Courier New" pitchFamily="49" charset="0"/>
              </a:rPr>
              <a:t>	long		unsigned long</a:t>
            </a:r>
          </a:p>
          <a:p>
            <a:r>
              <a:rPr lang="en-US" b="1">
                <a:latin typeface="Courier New" pitchFamily="49" charset="0"/>
              </a:rPr>
              <a:t>	float		double</a:t>
            </a:r>
          </a:p>
          <a:p>
            <a:r>
              <a:rPr lang="en-US" b="1">
                <a:latin typeface="Courier New" pitchFamily="49" charset="0"/>
              </a:rPr>
              <a:t>	char</a:t>
            </a:r>
          </a:p>
          <a:p>
            <a:r>
              <a:rPr lang="en-US" b="1">
                <a:latin typeface="Courier New" pitchFamily="49" charset="0"/>
              </a:rPr>
              <a:t>	boolean	octet</a:t>
            </a:r>
          </a:p>
          <a:p>
            <a:r>
              <a:rPr lang="en-US" b="1">
                <a:latin typeface="Courier New" pitchFamily="49" charset="0"/>
              </a:rPr>
              <a:t>	any</a:t>
            </a:r>
          </a:p>
          <a:p>
            <a:endParaRPr lang="en-US" b="1">
              <a:latin typeface="Courier New" pitchFamily="49" charset="0"/>
            </a:endParaRPr>
          </a:p>
          <a:p>
            <a:pPr>
              <a:buFontTx/>
              <a:buChar char="•"/>
            </a:pPr>
            <a:r>
              <a:rPr lang="en-US"/>
              <a:t> </a:t>
            </a:r>
            <a:r>
              <a:rPr lang="en-US" sz="2200">
                <a:latin typeface="Calibri" pitchFamily="34" charset="0"/>
                <a:cs typeface="Calibri" pitchFamily="34" charset="0"/>
              </a:rPr>
              <a:t>use</a:t>
            </a:r>
            <a:r>
              <a:rPr lang="en-US">
                <a:latin typeface="Comic Sans MS" pitchFamily="66" charset="0"/>
              </a:rPr>
              <a:t> </a:t>
            </a:r>
            <a:r>
              <a:rPr lang="en-US" b="1">
                <a:latin typeface="Courier New" pitchFamily="49" charset="0"/>
              </a:rPr>
              <a:t>typedef</a:t>
            </a:r>
            <a:r>
              <a:rPr lang="en-US" sz="2200">
                <a:latin typeface="Calibri" pitchFamily="34" charset="0"/>
                <a:cs typeface="Calibri" pitchFamily="34" charset="0"/>
              </a:rPr>
              <a:t>-construct to extend IDL-types</a:t>
            </a:r>
          </a:p>
          <a:p>
            <a:endParaRPr lang="en-US">
              <a:latin typeface="Comic Sans MS" pitchFamily="66" charset="0"/>
            </a:endParaRPr>
          </a:p>
          <a:p>
            <a:pPr>
              <a:buFontTx/>
              <a:buChar char="•"/>
            </a:pPr>
            <a:r>
              <a:rPr lang="en-US">
                <a:latin typeface="Calibri" pitchFamily="34" charset="0"/>
                <a:cs typeface="Calibri" pitchFamily="34" charset="0"/>
              </a:rPr>
              <a:t> </a:t>
            </a:r>
            <a:r>
              <a:rPr lang="en-US" sz="2200">
                <a:latin typeface="Calibri" pitchFamily="34" charset="0"/>
                <a:cs typeface="Calibri" pitchFamily="34" charset="0"/>
              </a:rPr>
              <a:t>inheritance supported on interface level </a:t>
            </a:r>
          </a:p>
          <a:p>
            <a:pPr lvl="1">
              <a:buFontTx/>
              <a:buChar char="•"/>
            </a:pPr>
            <a:r>
              <a:rPr lang="en-US" sz="2200">
                <a:latin typeface="Calibri" pitchFamily="34" charset="0"/>
                <a:cs typeface="Calibri" pitchFamily="34" charset="0"/>
              </a:rPr>
              <a:t> C++ syntax</a:t>
            </a:r>
          </a:p>
          <a:p>
            <a:pPr lvl="1">
              <a:buFontTx/>
              <a:buChar char="•"/>
            </a:pPr>
            <a:r>
              <a:rPr lang="en-US" sz="2200">
                <a:latin typeface="Calibri" pitchFamily="34" charset="0"/>
                <a:cs typeface="Calibri" pitchFamily="34" charset="0"/>
              </a:rPr>
              <a:t> support for multiple inheritance</a:t>
            </a:r>
          </a:p>
          <a:p>
            <a:pPr>
              <a:buFontTx/>
              <a:buChar char="•"/>
            </a:pPr>
            <a:endParaRPr lang="en-US">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40">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p:cNvSpPr>
            <a:spLocks noGrp="1"/>
          </p:cNvSpPr>
          <p:nvPr>
            <p:ph type="sldNum" sz="quarter" idx="10"/>
          </p:nvPr>
        </p:nvSpPr>
        <p:spPr>
          <a:noFill/>
        </p:spPr>
        <p:txBody>
          <a:bodyPr/>
          <a:lstStyle/>
          <a:p>
            <a:fld id="{BFC41344-1DE7-496B-A27E-B6503C77D2AF}" type="slidenum">
              <a:rPr lang="en-US" smtClean="0">
                <a:latin typeface="Arial" pitchFamily="34" charset="0"/>
              </a:rPr>
              <a:pPr/>
              <a:t>12</a:t>
            </a:fld>
            <a:endParaRPr lang="en-US" smtClean="0">
              <a:latin typeface="Arial" pitchFamily="34" charset="0"/>
            </a:endParaRPr>
          </a:p>
        </p:txBody>
      </p:sp>
      <p:sp>
        <p:nvSpPr>
          <p:cNvPr id="15363" name="Text Box 3"/>
          <p:cNvSpPr txBox="1">
            <a:spLocks noChangeArrowheads="1"/>
          </p:cNvSpPr>
          <p:nvPr/>
        </p:nvSpPr>
        <p:spPr bwMode="auto">
          <a:xfrm>
            <a:off x="271463" y="-6350"/>
            <a:ext cx="1979612" cy="457200"/>
          </a:xfrm>
          <a:prstGeom prst="rect">
            <a:avLst/>
          </a:prstGeom>
          <a:noFill/>
          <a:ln w="9525">
            <a:noFill/>
            <a:miter lim="800000"/>
            <a:headEnd/>
            <a:tailEnd/>
          </a:ln>
        </p:spPr>
        <p:txBody>
          <a:bodyPr wrap="none">
            <a:spAutoFit/>
          </a:bodyPr>
          <a:lstStyle/>
          <a:p>
            <a:pPr marL="457200" indent="-457200"/>
            <a:r>
              <a:rPr lang="en-US" sz="2400" b="1"/>
              <a:t>IDL example</a:t>
            </a:r>
            <a:endParaRPr lang="en-US" sz="2400">
              <a:solidFill>
                <a:schemeClr val="bg2"/>
              </a:solidFill>
            </a:endParaRPr>
          </a:p>
        </p:txBody>
      </p:sp>
      <p:sp>
        <p:nvSpPr>
          <p:cNvPr id="15364" name="Rectangle 5"/>
          <p:cNvSpPr>
            <a:spLocks noChangeArrowheads="1"/>
          </p:cNvSpPr>
          <p:nvPr/>
        </p:nvSpPr>
        <p:spPr bwMode="auto">
          <a:xfrm>
            <a:off x="919163" y="1844675"/>
            <a:ext cx="6480175" cy="2554288"/>
          </a:xfrm>
          <a:prstGeom prst="rect">
            <a:avLst/>
          </a:prstGeom>
          <a:noFill/>
          <a:ln w="38100">
            <a:solidFill>
              <a:srgbClr val="333399"/>
            </a:solidFill>
            <a:miter lim="800000"/>
            <a:headEnd type="none" w="sm" len="sm"/>
            <a:tailEnd type="none" w="sm" len="sm"/>
          </a:ln>
        </p:spPr>
        <p:txBody>
          <a:bodyPr>
            <a:spAutoFit/>
          </a:bodyPr>
          <a:lstStyle/>
          <a:p>
            <a:r>
              <a:rPr lang="en-US" b="1">
                <a:latin typeface="Courier New" pitchFamily="49" charset="0"/>
              </a:rPr>
              <a:t>#ifndef __ECHO_IDL__</a:t>
            </a:r>
          </a:p>
          <a:p>
            <a:r>
              <a:rPr lang="en-US" b="1">
                <a:latin typeface="Courier New" pitchFamily="49" charset="0"/>
              </a:rPr>
              <a:t>#define __ECHO_IDL__</a:t>
            </a:r>
          </a:p>
          <a:p>
            <a:endParaRPr lang="en-US" b="1">
              <a:latin typeface="Courier New" pitchFamily="49" charset="0"/>
            </a:endParaRPr>
          </a:p>
          <a:p>
            <a:r>
              <a:rPr lang="en-US" b="1">
                <a:latin typeface="Courier New" pitchFamily="49" charset="0"/>
              </a:rPr>
              <a:t>interface echo {</a:t>
            </a:r>
          </a:p>
          <a:p>
            <a:r>
              <a:rPr lang="en-US" b="1">
                <a:latin typeface="Courier New" pitchFamily="49" charset="0"/>
              </a:rPr>
              <a:t>	string echoString(in string mesg);</a:t>
            </a:r>
          </a:p>
          <a:p>
            <a:r>
              <a:rPr lang="en-US" b="1">
                <a:latin typeface="Courier New" pitchFamily="49" charset="0"/>
              </a:rPr>
              <a:t>    	long   times_called();</a:t>
            </a:r>
          </a:p>
          <a:p>
            <a:r>
              <a:rPr lang="en-US" b="1">
                <a:latin typeface="Courier New" pitchFamily="49" charset="0"/>
              </a:rPr>
              <a:t>};</a:t>
            </a:r>
          </a:p>
          <a:p>
            <a:r>
              <a:rPr lang="en-US" b="1">
                <a:latin typeface="Courier New" pitchFamily="49" charset="0"/>
              </a:rPr>
              <a:t>#endif</a:t>
            </a:r>
          </a:p>
        </p:txBody>
      </p:sp>
      <p:sp>
        <p:nvSpPr>
          <p:cNvPr id="15365" name="Text Box 6"/>
          <p:cNvSpPr txBox="1">
            <a:spLocks noChangeArrowheads="1"/>
          </p:cNvSpPr>
          <p:nvPr/>
        </p:nvSpPr>
        <p:spPr bwMode="auto">
          <a:xfrm>
            <a:off x="5743575" y="4149725"/>
            <a:ext cx="1441450" cy="434975"/>
          </a:xfrm>
          <a:prstGeom prst="rect">
            <a:avLst/>
          </a:prstGeom>
          <a:solidFill>
            <a:schemeClr val="bg1"/>
          </a:solidFill>
          <a:ln w="38100">
            <a:solidFill>
              <a:srgbClr val="333399"/>
            </a:solidFill>
            <a:miter lim="800000"/>
            <a:headEnd type="none" w="sm" len="sm"/>
            <a:tailEnd type="none" w="sm" len="sm"/>
          </a:ln>
        </p:spPr>
        <p:txBody>
          <a:bodyPr wrap="none">
            <a:spAutoFit/>
          </a:bodyPr>
          <a:lstStyle/>
          <a:p>
            <a:r>
              <a:rPr lang="en-US" b="1">
                <a:latin typeface="Courier New" pitchFamily="49" charset="0"/>
              </a:rPr>
              <a:t>echo.idl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p:spPr>
        <p:txBody>
          <a:bodyPr/>
          <a:lstStyle/>
          <a:p>
            <a:fld id="{08C5E673-B178-4B20-B6F1-3BED9E3FC5B7}" type="slidenum">
              <a:rPr lang="en-US" smtClean="0">
                <a:latin typeface="Arial" pitchFamily="34" charset="0"/>
              </a:rPr>
              <a:pPr/>
              <a:t>13</a:t>
            </a:fld>
            <a:endParaRPr lang="en-US" smtClean="0">
              <a:latin typeface="Arial" pitchFamily="34" charset="0"/>
            </a:endParaRPr>
          </a:p>
        </p:txBody>
      </p:sp>
      <p:sp>
        <p:nvSpPr>
          <p:cNvPr id="16387" name="Rectangle 2"/>
          <p:cNvSpPr>
            <a:spLocks noGrp="1" noChangeArrowheads="1"/>
          </p:cNvSpPr>
          <p:nvPr>
            <p:ph type="title"/>
          </p:nvPr>
        </p:nvSpPr>
        <p:spPr>
          <a:xfrm>
            <a:off x="342900" y="0"/>
            <a:ext cx="5826125" cy="477838"/>
          </a:xfrm>
        </p:spPr>
        <p:txBody>
          <a:bodyPr/>
          <a:lstStyle/>
          <a:p>
            <a:pPr algn="l"/>
            <a:r>
              <a:rPr lang="nl-BE" sz="2400" b="1" smtClean="0"/>
              <a:t>More advanced IDL example</a:t>
            </a:r>
            <a:endParaRPr lang="en-GB" sz="2400" b="1" smtClean="0"/>
          </a:p>
        </p:txBody>
      </p:sp>
      <p:sp>
        <p:nvSpPr>
          <p:cNvPr id="16388" name="Rectangle 3"/>
          <p:cNvSpPr>
            <a:spLocks noChangeArrowheads="1"/>
          </p:cNvSpPr>
          <p:nvPr/>
        </p:nvSpPr>
        <p:spPr bwMode="auto">
          <a:xfrm>
            <a:off x="547688" y="1263650"/>
            <a:ext cx="3470275" cy="1558925"/>
          </a:xfrm>
          <a:prstGeom prst="rect">
            <a:avLst/>
          </a:prstGeom>
          <a:noFill/>
          <a:ln w="9525">
            <a:noFill/>
            <a:miter lim="800000"/>
            <a:headEnd/>
            <a:tailEnd/>
          </a:ln>
        </p:spPr>
        <p:txBody>
          <a:bodyPr>
            <a:spAutoFit/>
          </a:bodyPr>
          <a:lstStyle/>
          <a:p>
            <a:pPr>
              <a:tabLst>
                <a:tab pos="377825" algn="l"/>
                <a:tab pos="766763" algn="l"/>
                <a:tab pos="3043238" algn="l"/>
              </a:tabLst>
            </a:pPr>
            <a:r>
              <a:rPr lang="en-GB" sz="1600" b="1">
                <a:latin typeface="Courier New" pitchFamily="49" charset="0"/>
                <a:cs typeface="Courier New" pitchFamily="49" charset="0"/>
              </a:rPr>
              <a:t>struct Rectangle{		long width; </a:t>
            </a:r>
          </a:p>
          <a:p>
            <a:pPr>
              <a:tabLst>
                <a:tab pos="377825" algn="l"/>
                <a:tab pos="766763" algn="l"/>
                <a:tab pos="3043238" algn="l"/>
              </a:tabLst>
            </a:pPr>
            <a:r>
              <a:rPr lang="en-GB" sz="1600" b="1">
                <a:latin typeface="Courier New" pitchFamily="49" charset="0"/>
                <a:cs typeface="Courier New" pitchFamily="49" charset="0"/>
              </a:rPr>
              <a:t>	long height;</a:t>
            </a:r>
          </a:p>
          <a:p>
            <a:pPr>
              <a:tabLst>
                <a:tab pos="377825" algn="l"/>
                <a:tab pos="766763" algn="l"/>
                <a:tab pos="3043238" algn="l"/>
              </a:tabLst>
            </a:pPr>
            <a:r>
              <a:rPr lang="en-GB" sz="1600" b="1">
                <a:latin typeface="Courier New" pitchFamily="49" charset="0"/>
                <a:cs typeface="Courier New" pitchFamily="49" charset="0"/>
              </a:rPr>
              <a:t>	long x;</a:t>
            </a:r>
          </a:p>
          <a:p>
            <a:pPr>
              <a:tabLst>
                <a:tab pos="377825" algn="l"/>
                <a:tab pos="766763" algn="l"/>
                <a:tab pos="3043238" algn="l"/>
              </a:tabLst>
            </a:pPr>
            <a:r>
              <a:rPr lang="en-GB" sz="1600" b="1">
                <a:latin typeface="Courier New" pitchFamily="49" charset="0"/>
                <a:cs typeface="Courier New" pitchFamily="49" charset="0"/>
              </a:rPr>
              <a:t>	long y;</a:t>
            </a:r>
          </a:p>
          <a:p>
            <a:pPr>
              <a:tabLst>
                <a:tab pos="377825" algn="l"/>
                <a:tab pos="766763" algn="l"/>
                <a:tab pos="3043238" algn="l"/>
              </a:tabLst>
            </a:pPr>
            <a:r>
              <a:rPr lang="en-GB" sz="1600" b="1">
                <a:latin typeface="Courier New" pitchFamily="49" charset="0"/>
                <a:cs typeface="Courier New" pitchFamily="49" charset="0"/>
              </a:rPr>
              <a:t>};</a:t>
            </a:r>
            <a:endParaRPr lang="en-GB" sz="2400" b="1">
              <a:latin typeface="Courier New" pitchFamily="49" charset="0"/>
              <a:cs typeface="Courier New" pitchFamily="49" charset="0"/>
            </a:endParaRPr>
          </a:p>
        </p:txBody>
      </p:sp>
      <p:sp>
        <p:nvSpPr>
          <p:cNvPr id="16389" name="Rectangle 4"/>
          <p:cNvSpPr>
            <a:spLocks noChangeArrowheads="1"/>
          </p:cNvSpPr>
          <p:nvPr/>
        </p:nvSpPr>
        <p:spPr bwMode="auto">
          <a:xfrm>
            <a:off x="5073650" y="1300163"/>
            <a:ext cx="4208463" cy="1314450"/>
          </a:xfrm>
          <a:prstGeom prst="rect">
            <a:avLst/>
          </a:prstGeom>
          <a:noFill/>
          <a:ln w="9525">
            <a:noFill/>
            <a:miter lim="800000"/>
            <a:headEnd/>
            <a:tailEnd/>
          </a:ln>
        </p:spPr>
        <p:txBody>
          <a:bodyPr>
            <a:spAutoFit/>
          </a:bodyPr>
          <a:lstStyle/>
          <a:p>
            <a:pPr>
              <a:tabLst>
                <a:tab pos="377825" algn="l"/>
                <a:tab pos="766763" algn="l"/>
                <a:tab pos="1144588" algn="l"/>
                <a:tab pos="3709988" algn="l"/>
              </a:tabLst>
            </a:pPr>
            <a:r>
              <a:rPr lang="en-GB" sz="1600" b="1">
                <a:latin typeface="Courier New" pitchFamily="49" charset="0"/>
                <a:cs typeface="Courier New" pitchFamily="49" charset="0"/>
              </a:rPr>
              <a:t>struct GraphicalObject {	</a:t>
            </a:r>
          </a:p>
          <a:p>
            <a:pPr>
              <a:tabLst>
                <a:tab pos="377825" algn="l"/>
                <a:tab pos="766763" algn="l"/>
                <a:tab pos="1144588" algn="l"/>
                <a:tab pos="3709988" algn="l"/>
              </a:tabLst>
            </a:pPr>
            <a:r>
              <a:rPr lang="en-GB" sz="1600" b="1">
                <a:latin typeface="Courier New" pitchFamily="49" charset="0"/>
                <a:cs typeface="Courier New" pitchFamily="49" charset="0"/>
              </a:rPr>
              <a:t>	string type; </a:t>
            </a:r>
          </a:p>
          <a:p>
            <a:pPr>
              <a:tabLst>
                <a:tab pos="377825" algn="l"/>
                <a:tab pos="766763" algn="l"/>
                <a:tab pos="1144588" algn="l"/>
                <a:tab pos="3709988" algn="l"/>
              </a:tabLst>
            </a:pPr>
            <a:r>
              <a:rPr lang="en-GB" sz="1600" b="1">
                <a:latin typeface="Courier New" pitchFamily="49" charset="0"/>
                <a:cs typeface="Courier New" pitchFamily="49" charset="0"/>
              </a:rPr>
              <a:t>	Rectangle enclosing; </a:t>
            </a:r>
          </a:p>
          <a:p>
            <a:pPr>
              <a:tabLst>
                <a:tab pos="377825" algn="l"/>
                <a:tab pos="766763" algn="l"/>
                <a:tab pos="1144588" algn="l"/>
                <a:tab pos="3709988" algn="l"/>
              </a:tabLst>
            </a:pPr>
            <a:r>
              <a:rPr lang="en-GB" sz="1600" b="1">
                <a:latin typeface="Courier New" pitchFamily="49" charset="0"/>
                <a:cs typeface="Courier New" pitchFamily="49" charset="0"/>
              </a:rPr>
              <a:t>	boolean isFilled;</a:t>
            </a:r>
          </a:p>
          <a:p>
            <a:pPr>
              <a:tabLst>
                <a:tab pos="377825" algn="l"/>
                <a:tab pos="766763" algn="l"/>
                <a:tab pos="1144588" algn="l"/>
                <a:tab pos="3709988" algn="l"/>
              </a:tabLst>
            </a:pPr>
            <a:r>
              <a:rPr lang="en-GB" sz="1600" b="1">
                <a:latin typeface="Courier New" pitchFamily="49" charset="0"/>
                <a:cs typeface="Courier New" pitchFamily="49" charset="0"/>
              </a:rPr>
              <a:t>};</a:t>
            </a:r>
            <a:endParaRPr lang="en-GB" sz="2400" b="1">
              <a:latin typeface="Courier New" pitchFamily="49" charset="0"/>
              <a:cs typeface="Courier New" pitchFamily="49" charset="0"/>
            </a:endParaRPr>
          </a:p>
        </p:txBody>
      </p:sp>
      <p:sp>
        <p:nvSpPr>
          <p:cNvPr id="16390" name="Rectangle 5"/>
          <p:cNvSpPr>
            <a:spLocks noChangeArrowheads="1"/>
          </p:cNvSpPr>
          <p:nvPr/>
        </p:nvSpPr>
        <p:spPr bwMode="auto">
          <a:xfrm>
            <a:off x="547688" y="2990850"/>
            <a:ext cx="9240837" cy="1069975"/>
          </a:xfrm>
          <a:prstGeom prst="rect">
            <a:avLst/>
          </a:prstGeom>
          <a:noFill/>
          <a:ln w="9525">
            <a:noFill/>
            <a:miter lim="800000"/>
            <a:headEnd/>
            <a:tailEnd/>
          </a:ln>
        </p:spPr>
        <p:txBody>
          <a:bodyPr wrap="none">
            <a:spAutoFit/>
          </a:bodyPr>
          <a:lstStyle/>
          <a:p>
            <a:pPr>
              <a:tabLst>
                <a:tab pos="377825" algn="l"/>
                <a:tab pos="766763" algn="l"/>
                <a:tab pos="1144588" algn="l"/>
                <a:tab pos="4098925" algn="l"/>
                <a:tab pos="7908925" algn="l"/>
              </a:tabLst>
            </a:pPr>
            <a:r>
              <a:rPr lang="en-GB" sz="1600" b="1">
                <a:latin typeface="Courier New" pitchFamily="49" charset="0"/>
                <a:cs typeface="Courier New" pitchFamily="49" charset="0"/>
              </a:rPr>
              <a:t>interface Shape {</a:t>
            </a:r>
          </a:p>
          <a:p>
            <a:pPr>
              <a:tabLst>
                <a:tab pos="377825" algn="l"/>
                <a:tab pos="766763" algn="l"/>
                <a:tab pos="1144588" algn="l"/>
                <a:tab pos="4098925" algn="l"/>
                <a:tab pos="7908925" algn="l"/>
              </a:tabLst>
            </a:pPr>
            <a:r>
              <a:rPr lang="en-GB" sz="1600" b="1">
                <a:latin typeface="Courier New" pitchFamily="49" charset="0"/>
                <a:cs typeface="Courier New" pitchFamily="49" charset="0"/>
              </a:rPr>
              <a:t>	long getVersion() ;</a:t>
            </a:r>
          </a:p>
          <a:p>
            <a:pPr>
              <a:tabLst>
                <a:tab pos="377825" algn="l"/>
                <a:tab pos="766763" algn="l"/>
                <a:tab pos="1144588" algn="l"/>
                <a:tab pos="4098925" algn="l"/>
                <a:tab pos="7908925" algn="l"/>
              </a:tabLst>
            </a:pPr>
            <a:r>
              <a:rPr lang="en-GB" sz="1600" b="1">
                <a:latin typeface="Courier New" pitchFamily="49" charset="0"/>
                <a:cs typeface="Courier New" pitchFamily="49" charset="0"/>
              </a:rPr>
              <a:t>	GraphicalObject getAllState() ; // returns state of the GraphicalObject</a:t>
            </a:r>
          </a:p>
          <a:p>
            <a:pPr>
              <a:tabLst>
                <a:tab pos="377825" algn="l"/>
                <a:tab pos="766763" algn="l"/>
                <a:tab pos="1144588" algn="l"/>
                <a:tab pos="4098925" algn="l"/>
                <a:tab pos="7908925" algn="l"/>
              </a:tabLst>
            </a:pPr>
            <a:r>
              <a:rPr lang="en-GB" sz="1600" b="1">
                <a:latin typeface="Courier New" pitchFamily="49" charset="0"/>
                <a:cs typeface="Courier New" pitchFamily="49" charset="0"/>
              </a:rPr>
              <a:t>};</a:t>
            </a:r>
            <a:endParaRPr lang="en-GB" sz="2400" b="1">
              <a:latin typeface="Courier New" pitchFamily="49" charset="0"/>
              <a:cs typeface="Courier New" pitchFamily="49" charset="0"/>
            </a:endParaRPr>
          </a:p>
        </p:txBody>
      </p:sp>
      <p:sp>
        <p:nvSpPr>
          <p:cNvPr id="16391" name="Rectangle 6"/>
          <p:cNvSpPr>
            <a:spLocks noChangeArrowheads="1"/>
          </p:cNvSpPr>
          <p:nvPr/>
        </p:nvSpPr>
        <p:spPr bwMode="auto">
          <a:xfrm>
            <a:off x="547688" y="4287838"/>
            <a:ext cx="8413750" cy="1803400"/>
          </a:xfrm>
          <a:prstGeom prst="rect">
            <a:avLst/>
          </a:prstGeom>
          <a:noFill/>
          <a:ln w="9525">
            <a:noFill/>
            <a:miter lim="800000"/>
            <a:headEnd/>
            <a:tailEnd/>
          </a:ln>
        </p:spPr>
        <p:txBody>
          <a:bodyPr wrap="none">
            <a:spAutoFit/>
          </a:bodyPr>
          <a:lstStyle/>
          <a:p>
            <a:pPr>
              <a:tabLst>
                <a:tab pos="377825" algn="l"/>
                <a:tab pos="766763" algn="l"/>
                <a:tab pos="1144588" algn="l"/>
                <a:tab pos="1622425" algn="l"/>
                <a:tab pos="4187825" algn="l"/>
                <a:tab pos="8185150" algn="l"/>
              </a:tabLst>
            </a:pPr>
            <a:r>
              <a:rPr lang="en-GB" sz="1600" b="1">
                <a:latin typeface="Courier New" pitchFamily="49" charset="0"/>
                <a:cs typeface="Courier New" pitchFamily="49" charset="0"/>
              </a:rPr>
              <a:t>typedef sequence &lt;Shape, 100&gt; All; 		</a:t>
            </a:r>
          </a:p>
          <a:p>
            <a:pPr>
              <a:tabLst>
                <a:tab pos="377825" algn="l"/>
                <a:tab pos="766763" algn="l"/>
                <a:tab pos="1144588" algn="l"/>
                <a:tab pos="1622425" algn="l"/>
                <a:tab pos="4187825" algn="l"/>
                <a:tab pos="8185150" algn="l"/>
              </a:tabLst>
            </a:pPr>
            <a:r>
              <a:rPr lang="en-GB" sz="1600" b="1">
                <a:latin typeface="Courier New" pitchFamily="49" charset="0"/>
                <a:cs typeface="Courier New" pitchFamily="49" charset="0"/>
              </a:rPr>
              <a:t>interface ShapeList {		</a:t>
            </a:r>
          </a:p>
          <a:p>
            <a:pPr>
              <a:tabLst>
                <a:tab pos="377825" algn="l"/>
                <a:tab pos="766763" algn="l"/>
                <a:tab pos="1144588" algn="l"/>
                <a:tab pos="1622425" algn="l"/>
                <a:tab pos="4187825" algn="l"/>
                <a:tab pos="8185150" algn="l"/>
              </a:tabLst>
            </a:pPr>
            <a:r>
              <a:rPr lang="en-GB" sz="1600" b="1">
                <a:latin typeface="Courier New" pitchFamily="49" charset="0"/>
                <a:cs typeface="Courier New" pitchFamily="49" charset="0"/>
              </a:rPr>
              <a:t>	exception FullException{ }; 		</a:t>
            </a:r>
          </a:p>
          <a:p>
            <a:pPr>
              <a:tabLst>
                <a:tab pos="377825" algn="l"/>
                <a:tab pos="766763" algn="l"/>
                <a:tab pos="1144588" algn="l"/>
                <a:tab pos="1622425" algn="l"/>
                <a:tab pos="4187825" algn="l"/>
                <a:tab pos="8185150" algn="l"/>
              </a:tabLst>
            </a:pPr>
            <a:r>
              <a:rPr lang="en-GB" sz="1600" b="1">
                <a:latin typeface="Courier New" pitchFamily="49" charset="0"/>
                <a:cs typeface="Courier New" pitchFamily="49" charset="0"/>
              </a:rPr>
              <a:t>	Shape newShape(in GraphicalObject g) raises (FullException);	</a:t>
            </a:r>
          </a:p>
          <a:p>
            <a:pPr>
              <a:tabLst>
                <a:tab pos="377825" algn="l"/>
                <a:tab pos="766763" algn="l"/>
                <a:tab pos="1144588" algn="l"/>
                <a:tab pos="1622425" algn="l"/>
                <a:tab pos="4187825" algn="l"/>
                <a:tab pos="8185150" algn="l"/>
              </a:tabLst>
            </a:pPr>
            <a:r>
              <a:rPr lang="en-GB" sz="1600" b="1">
                <a:latin typeface="Courier New" pitchFamily="49" charset="0"/>
                <a:cs typeface="Courier New" pitchFamily="49" charset="0"/>
              </a:rPr>
              <a:t>	All allShapes(); // returns sequence of remote object references	</a:t>
            </a:r>
          </a:p>
          <a:p>
            <a:pPr>
              <a:tabLst>
                <a:tab pos="377825" algn="l"/>
                <a:tab pos="766763" algn="l"/>
                <a:tab pos="1144588" algn="l"/>
                <a:tab pos="1622425" algn="l"/>
                <a:tab pos="4187825" algn="l"/>
                <a:tab pos="8185150" algn="l"/>
              </a:tabLst>
            </a:pPr>
            <a:r>
              <a:rPr lang="en-GB" sz="1600" b="1">
                <a:latin typeface="Courier New" pitchFamily="49" charset="0"/>
                <a:cs typeface="Courier New" pitchFamily="49" charset="0"/>
              </a:rPr>
              <a:t>	long getVersion() ;</a:t>
            </a:r>
          </a:p>
          <a:p>
            <a:pPr>
              <a:tabLst>
                <a:tab pos="377825" algn="l"/>
                <a:tab pos="766763" algn="l"/>
                <a:tab pos="1144588" algn="l"/>
                <a:tab pos="1622425" algn="l"/>
                <a:tab pos="4187825" algn="l"/>
                <a:tab pos="8185150" algn="l"/>
              </a:tabLst>
            </a:pPr>
            <a:r>
              <a:rPr lang="en-GB" sz="1600" b="1">
                <a:latin typeface="Courier New" pitchFamily="49" charset="0"/>
                <a:cs typeface="Courier New" pitchFamily="49" charset="0"/>
              </a:rPr>
              <a:t>};</a:t>
            </a:r>
            <a:endParaRPr lang="en-GB" sz="2400" b="1">
              <a:latin typeface="Courier New" pitchFamily="49" charset="0"/>
              <a:cs typeface="Courier New" pitchFamily="49" charset="0"/>
            </a:endParaRPr>
          </a:p>
        </p:txBody>
      </p:sp>
      <p:sp>
        <p:nvSpPr>
          <p:cNvPr id="16392" name="Line 7"/>
          <p:cNvSpPr>
            <a:spLocks noChangeShapeType="1"/>
          </p:cNvSpPr>
          <p:nvPr/>
        </p:nvSpPr>
        <p:spPr bwMode="auto">
          <a:xfrm>
            <a:off x="4487863" y="1308100"/>
            <a:ext cx="0" cy="1357313"/>
          </a:xfrm>
          <a:prstGeom prst="line">
            <a:avLst/>
          </a:prstGeom>
          <a:noFill/>
          <a:ln w="9525">
            <a:solidFill>
              <a:schemeClr val="tx1"/>
            </a:solidFill>
            <a:round/>
            <a:headEnd/>
            <a:tailEnd/>
          </a:ln>
        </p:spPr>
        <p:txBody>
          <a:bodyPr wrap="none" anchor="ctr"/>
          <a:lstStyle/>
          <a:p>
            <a:endParaRPr lang="nl-BE"/>
          </a:p>
        </p:txBody>
      </p:sp>
      <p:sp>
        <p:nvSpPr>
          <p:cNvPr id="16393" name="Rectangle 11"/>
          <p:cNvSpPr>
            <a:spLocks noChangeArrowheads="1"/>
          </p:cNvSpPr>
          <p:nvPr/>
        </p:nvSpPr>
        <p:spPr bwMode="auto">
          <a:xfrm>
            <a:off x="342900" y="836613"/>
            <a:ext cx="9432925" cy="5400675"/>
          </a:xfrm>
          <a:prstGeom prst="rect">
            <a:avLst/>
          </a:prstGeom>
          <a:noFill/>
          <a:ln w="38100">
            <a:solidFill>
              <a:srgbClr val="0033CC"/>
            </a:solidFill>
            <a:miter lim="800000"/>
            <a:headEnd type="none" w="sm" len="sm"/>
            <a:tailEnd type="none" w="sm" len="sm"/>
          </a:ln>
        </p:spPr>
        <p:txBody>
          <a:bodyPr wrap="none" anchor="ctr"/>
          <a:lstStyle/>
          <a:p>
            <a:endParaRPr lang="nl-BE"/>
          </a:p>
        </p:txBody>
      </p:sp>
      <p:sp>
        <p:nvSpPr>
          <p:cNvPr id="16394" name="Text Box 9"/>
          <p:cNvSpPr txBox="1">
            <a:spLocks noChangeArrowheads="1"/>
          </p:cNvSpPr>
          <p:nvPr/>
        </p:nvSpPr>
        <p:spPr bwMode="auto">
          <a:xfrm>
            <a:off x="6391275" y="620713"/>
            <a:ext cx="2444750" cy="434975"/>
          </a:xfrm>
          <a:prstGeom prst="rect">
            <a:avLst/>
          </a:prstGeom>
          <a:solidFill>
            <a:schemeClr val="bg1"/>
          </a:solidFill>
          <a:ln w="38100">
            <a:solidFill>
              <a:srgbClr val="0033CC"/>
            </a:solidFill>
            <a:miter lim="800000"/>
            <a:headEnd/>
            <a:tailEnd/>
          </a:ln>
        </p:spPr>
        <p:txBody>
          <a:bodyPr>
            <a:spAutoFit/>
          </a:bodyPr>
          <a:lstStyle/>
          <a:p>
            <a:pPr algn="ctr">
              <a:spcBef>
                <a:spcPct val="50000"/>
              </a:spcBef>
            </a:pPr>
            <a:r>
              <a:rPr lang="nl-BE" b="1">
                <a:latin typeface="Courier New" pitchFamily="49" charset="0"/>
              </a:rPr>
              <a:t>Whiteboard.idl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1C6B7F3D-FD1E-4B25-A88E-1BF43E50E2D3}" type="slidenum">
              <a:rPr lang="en-US" smtClean="0">
                <a:latin typeface="Arial" pitchFamily="34" charset="0"/>
              </a:rPr>
              <a:pPr/>
              <a:t>14</a:t>
            </a:fld>
            <a:endParaRPr lang="en-US" smtClean="0">
              <a:latin typeface="Arial" pitchFamily="34" charset="0"/>
            </a:endParaRPr>
          </a:p>
        </p:txBody>
      </p:sp>
      <p:sp>
        <p:nvSpPr>
          <p:cNvPr id="17411" name="Rectangle 2"/>
          <p:cNvSpPr>
            <a:spLocks noGrp="1" noChangeArrowheads="1"/>
          </p:cNvSpPr>
          <p:nvPr>
            <p:ph type="title"/>
          </p:nvPr>
        </p:nvSpPr>
        <p:spPr>
          <a:xfrm>
            <a:off x="198438" y="0"/>
            <a:ext cx="5826125" cy="477838"/>
          </a:xfrm>
        </p:spPr>
        <p:txBody>
          <a:bodyPr/>
          <a:lstStyle/>
          <a:p>
            <a:pPr algn="l"/>
            <a:r>
              <a:rPr lang="nl-BE" sz="2400" b="1" smtClean="0"/>
              <a:t>IDL module</a:t>
            </a:r>
          </a:p>
        </p:txBody>
      </p:sp>
      <p:sp>
        <p:nvSpPr>
          <p:cNvPr id="17412" name="Rectangle 3"/>
          <p:cNvSpPr>
            <a:spLocks noGrp="1" noChangeArrowheads="1"/>
          </p:cNvSpPr>
          <p:nvPr>
            <p:ph type="body" idx="1"/>
          </p:nvPr>
        </p:nvSpPr>
        <p:spPr>
          <a:xfrm>
            <a:off x="414338" y="836613"/>
            <a:ext cx="9109075" cy="1695450"/>
          </a:xfrm>
          <a:noFill/>
        </p:spPr>
        <p:txBody>
          <a:bodyPr/>
          <a:lstStyle/>
          <a:p>
            <a:r>
              <a:rPr lang="en-GB" sz="2400" smtClean="0">
                <a:latin typeface="Calibri" pitchFamily="34" charset="0"/>
              </a:rPr>
              <a:t>Modules allow interfaces and associated definitions to be grouped.</a:t>
            </a:r>
          </a:p>
          <a:p>
            <a:r>
              <a:rPr lang="en-GB" sz="2400" smtClean="0">
                <a:latin typeface="Calibri" pitchFamily="34" charset="0"/>
              </a:rPr>
              <a:t>A module defines a naming scope.</a:t>
            </a:r>
          </a:p>
        </p:txBody>
      </p:sp>
      <p:sp>
        <p:nvSpPr>
          <p:cNvPr id="17413" name="Rectangle 4"/>
          <p:cNvSpPr>
            <a:spLocks noChangeArrowheads="1"/>
          </p:cNvSpPr>
          <p:nvPr/>
        </p:nvSpPr>
        <p:spPr bwMode="auto">
          <a:xfrm>
            <a:off x="1927225" y="2060575"/>
            <a:ext cx="5781675" cy="3482975"/>
          </a:xfrm>
          <a:prstGeom prst="rect">
            <a:avLst/>
          </a:prstGeom>
          <a:noFill/>
          <a:ln w="38100">
            <a:solidFill>
              <a:srgbClr val="0033CC"/>
            </a:solidFill>
            <a:miter lim="800000"/>
            <a:headEnd/>
            <a:tailEnd/>
          </a:ln>
        </p:spPr>
        <p:txBody>
          <a:bodyPr wrap="none">
            <a:spAutoFit/>
          </a:bodyPr>
          <a:lstStyle/>
          <a:p>
            <a:pPr>
              <a:tabLst>
                <a:tab pos="377825" algn="l"/>
                <a:tab pos="766763" algn="l"/>
                <a:tab pos="1144588" algn="l"/>
                <a:tab pos="1520825" algn="l"/>
              </a:tabLst>
            </a:pPr>
            <a:r>
              <a:rPr lang="en-GB" b="1">
                <a:solidFill>
                  <a:srgbClr val="000000"/>
                </a:solidFill>
                <a:latin typeface="Courier New" pitchFamily="49" charset="0"/>
                <a:cs typeface="Courier New" pitchFamily="49" charset="0"/>
              </a:rPr>
              <a:t>module Whiteboard {</a:t>
            </a:r>
          </a:p>
          <a:p>
            <a:pPr>
              <a:tabLst>
                <a:tab pos="377825" algn="l"/>
                <a:tab pos="766763" algn="l"/>
                <a:tab pos="1144588" algn="l"/>
                <a:tab pos="1520825" algn="l"/>
              </a:tabLst>
            </a:pPr>
            <a:r>
              <a:rPr lang="en-GB" b="1">
                <a:solidFill>
                  <a:srgbClr val="000000"/>
                </a:solidFill>
                <a:latin typeface="Courier New" pitchFamily="49" charset="0"/>
                <a:cs typeface="Courier New" pitchFamily="49" charset="0"/>
              </a:rPr>
              <a:t>	struct Rectangle{</a:t>
            </a:r>
          </a:p>
          <a:p>
            <a:pPr>
              <a:tabLst>
                <a:tab pos="377825" algn="l"/>
                <a:tab pos="766763" algn="l"/>
                <a:tab pos="1144588" algn="l"/>
                <a:tab pos="1520825" algn="l"/>
              </a:tabLst>
            </a:pPr>
            <a:r>
              <a:rPr lang="en-GB" b="1">
                <a:solidFill>
                  <a:srgbClr val="000000"/>
                </a:solidFill>
                <a:latin typeface="Courier New" pitchFamily="49" charset="0"/>
                <a:cs typeface="Courier New" pitchFamily="49" charset="0"/>
              </a:rPr>
              <a:t>	...} ;</a:t>
            </a:r>
          </a:p>
          <a:p>
            <a:pPr>
              <a:tabLst>
                <a:tab pos="377825" algn="l"/>
                <a:tab pos="766763" algn="l"/>
                <a:tab pos="1144588" algn="l"/>
                <a:tab pos="1520825" algn="l"/>
              </a:tabLst>
            </a:pPr>
            <a:r>
              <a:rPr lang="en-GB" b="1">
                <a:solidFill>
                  <a:srgbClr val="000000"/>
                </a:solidFill>
                <a:latin typeface="Courier New" pitchFamily="49" charset="0"/>
                <a:cs typeface="Courier New" pitchFamily="49" charset="0"/>
              </a:rPr>
              <a:t>	struct GraphicalObject {</a:t>
            </a:r>
          </a:p>
          <a:p>
            <a:pPr>
              <a:tabLst>
                <a:tab pos="377825" algn="l"/>
                <a:tab pos="766763" algn="l"/>
                <a:tab pos="1144588" algn="l"/>
                <a:tab pos="1520825" algn="l"/>
              </a:tabLst>
            </a:pPr>
            <a:r>
              <a:rPr lang="en-GB" b="1">
                <a:solidFill>
                  <a:srgbClr val="000000"/>
                </a:solidFill>
                <a:latin typeface="Courier New" pitchFamily="49" charset="0"/>
                <a:cs typeface="Courier New" pitchFamily="49" charset="0"/>
              </a:rPr>
              <a:t>	...};</a:t>
            </a:r>
          </a:p>
          <a:p>
            <a:pPr>
              <a:tabLst>
                <a:tab pos="377825" algn="l"/>
                <a:tab pos="766763" algn="l"/>
                <a:tab pos="1144588" algn="l"/>
                <a:tab pos="1520825" algn="l"/>
              </a:tabLst>
            </a:pPr>
            <a:r>
              <a:rPr lang="en-GB" b="1">
                <a:solidFill>
                  <a:srgbClr val="000000"/>
                </a:solidFill>
                <a:latin typeface="Courier New" pitchFamily="49" charset="0"/>
                <a:cs typeface="Courier New" pitchFamily="49" charset="0"/>
              </a:rPr>
              <a:t>	interface Shape {</a:t>
            </a:r>
          </a:p>
          <a:p>
            <a:pPr>
              <a:tabLst>
                <a:tab pos="377825" algn="l"/>
                <a:tab pos="766763" algn="l"/>
                <a:tab pos="1144588" algn="l"/>
                <a:tab pos="1520825" algn="l"/>
              </a:tabLst>
            </a:pPr>
            <a:r>
              <a:rPr lang="en-GB" b="1">
                <a:solidFill>
                  <a:srgbClr val="000000"/>
                </a:solidFill>
                <a:latin typeface="Courier New" pitchFamily="49" charset="0"/>
                <a:cs typeface="Courier New" pitchFamily="49" charset="0"/>
              </a:rPr>
              <a:t>	...};</a:t>
            </a:r>
          </a:p>
          <a:p>
            <a:pPr>
              <a:tabLst>
                <a:tab pos="377825" algn="l"/>
                <a:tab pos="766763" algn="l"/>
                <a:tab pos="1144588" algn="l"/>
                <a:tab pos="1520825" algn="l"/>
              </a:tabLst>
            </a:pPr>
            <a:r>
              <a:rPr lang="en-GB" b="1">
                <a:solidFill>
                  <a:srgbClr val="000000"/>
                </a:solidFill>
                <a:latin typeface="Courier New" pitchFamily="49" charset="0"/>
                <a:cs typeface="Courier New" pitchFamily="49" charset="0"/>
              </a:rPr>
              <a:t>	typedef sequence &lt;Shape, 100&gt; All;</a:t>
            </a:r>
          </a:p>
          <a:p>
            <a:pPr>
              <a:tabLst>
                <a:tab pos="377825" algn="l"/>
                <a:tab pos="766763" algn="l"/>
                <a:tab pos="1144588" algn="l"/>
                <a:tab pos="1520825" algn="l"/>
              </a:tabLst>
            </a:pPr>
            <a:r>
              <a:rPr lang="en-GB" b="1">
                <a:solidFill>
                  <a:srgbClr val="000000"/>
                </a:solidFill>
                <a:latin typeface="Courier New" pitchFamily="49" charset="0"/>
                <a:cs typeface="Courier New" pitchFamily="49" charset="0"/>
              </a:rPr>
              <a:t>	interface ShapeList {</a:t>
            </a:r>
          </a:p>
          <a:p>
            <a:pPr>
              <a:tabLst>
                <a:tab pos="377825" algn="l"/>
                <a:tab pos="766763" algn="l"/>
                <a:tab pos="1144588" algn="l"/>
                <a:tab pos="1520825" algn="l"/>
              </a:tabLst>
            </a:pPr>
            <a:r>
              <a:rPr lang="en-GB" b="1">
                <a:solidFill>
                  <a:srgbClr val="000000"/>
                </a:solidFill>
                <a:latin typeface="Courier New" pitchFamily="49" charset="0"/>
                <a:cs typeface="Courier New" pitchFamily="49" charset="0"/>
              </a:rPr>
              <a:t>	...};</a:t>
            </a:r>
          </a:p>
          <a:p>
            <a:pPr>
              <a:tabLst>
                <a:tab pos="377825" algn="l"/>
                <a:tab pos="766763" algn="l"/>
                <a:tab pos="1144588" algn="l"/>
                <a:tab pos="1520825" algn="l"/>
              </a:tabLst>
            </a:pPr>
            <a:r>
              <a:rPr lang="en-GB" b="1">
                <a:solidFill>
                  <a:srgbClr val="0000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2"/>
          <p:cNvSpPr txBox="1">
            <a:spLocks noGrp="1"/>
          </p:cNvSpPr>
          <p:nvPr/>
        </p:nvSpPr>
        <p:spPr bwMode="auto">
          <a:xfrm>
            <a:off x="7997825" y="6400800"/>
            <a:ext cx="1905000" cy="457200"/>
          </a:xfrm>
          <a:prstGeom prst="rect">
            <a:avLst/>
          </a:prstGeom>
          <a:noFill/>
          <a:ln w="9525">
            <a:noFill/>
            <a:miter lim="800000"/>
            <a:headEnd/>
            <a:tailEnd/>
          </a:ln>
        </p:spPr>
        <p:txBody>
          <a:bodyPr anchor="b"/>
          <a:lstStyle/>
          <a:p>
            <a:pPr algn="r">
              <a:spcBef>
                <a:spcPct val="50000"/>
              </a:spcBef>
            </a:pPr>
            <a:fld id="{0CDCE5EC-579A-4CAF-B597-C255C9735234}" type="slidenum">
              <a:rPr lang="en-US" sz="1400"/>
              <a:pPr algn="r">
                <a:spcBef>
                  <a:spcPct val="50000"/>
                </a:spcBef>
              </a:pPr>
              <a:t>15</a:t>
            </a:fld>
            <a:endParaRPr lang="en-US" sz="1400"/>
          </a:p>
        </p:txBody>
      </p:sp>
      <p:sp>
        <p:nvSpPr>
          <p:cNvPr id="18435" name="Text Box 5"/>
          <p:cNvSpPr txBox="1">
            <a:spLocks noChangeArrowheads="1"/>
          </p:cNvSpPr>
          <p:nvPr/>
        </p:nvSpPr>
        <p:spPr bwMode="auto">
          <a:xfrm>
            <a:off x="1279525" y="2708275"/>
            <a:ext cx="6180138" cy="3786188"/>
          </a:xfrm>
          <a:prstGeom prst="rect">
            <a:avLst/>
          </a:prstGeom>
          <a:noFill/>
          <a:ln w="9525">
            <a:noFill/>
            <a:miter lim="800000"/>
            <a:headEnd/>
            <a:tailEnd/>
          </a:ln>
        </p:spPr>
        <p:txBody>
          <a:bodyPr wrap="none">
            <a:spAutoFit/>
          </a:bodyPr>
          <a:lstStyle/>
          <a:p>
            <a:r>
              <a:rPr lang="en-US" sz="2400" b="1">
                <a:solidFill>
                  <a:schemeClr val="bg2"/>
                </a:solidFill>
                <a:latin typeface="Calibri" pitchFamily="34" charset="0"/>
              </a:rPr>
              <a:t>1. Middleware situation</a:t>
            </a:r>
          </a:p>
          <a:p>
            <a:r>
              <a:rPr lang="en-US" sz="2400" b="1" u="sng">
                <a:latin typeface="Calibri" pitchFamily="34" charset="0"/>
              </a:rPr>
              <a:t>2. Communication between distributed objects</a:t>
            </a:r>
          </a:p>
          <a:p>
            <a:r>
              <a:rPr lang="en-US" sz="2400" b="1">
                <a:latin typeface="Calibri" pitchFamily="34" charset="0"/>
              </a:rPr>
              <a:t>	</a:t>
            </a:r>
            <a:r>
              <a:rPr lang="en-US" sz="2400">
                <a:latin typeface="Calibri" pitchFamily="34" charset="0"/>
              </a:rPr>
              <a:t>1. Invocation semantics</a:t>
            </a:r>
          </a:p>
          <a:p>
            <a:r>
              <a:rPr lang="en-US" sz="2400">
                <a:latin typeface="Calibri" pitchFamily="34" charset="0"/>
              </a:rPr>
              <a:t>	2. RMI-architecture</a:t>
            </a:r>
          </a:p>
          <a:p>
            <a:r>
              <a:rPr lang="en-US" sz="2400">
                <a:latin typeface="Calibri" pitchFamily="34" charset="0"/>
              </a:rPr>
              <a:t>	3. Request-Reply protocol</a:t>
            </a:r>
          </a:p>
          <a:p>
            <a:r>
              <a:rPr lang="en-US" sz="2400">
                <a:latin typeface="Calibri" pitchFamily="34" charset="0"/>
              </a:rPr>
              <a:t>	4. Marshalling</a:t>
            </a:r>
          </a:p>
          <a:p>
            <a:r>
              <a:rPr lang="en-US" sz="2400" b="1">
                <a:solidFill>
                  <a:schemeClr val="bg2"/>
                </a:solidFill>
                <a:latin typeface="Calibri" pitchFamily="34" charset="0"/>
              </a:rPr>
              <a:t>3. Remote procedure call</a:t>
            </a:r>
          </a:p>
          <a:p>
            <a:r>
              <a:rPr lang="en-US" sz="2400" b="1">
                <a:solidFill>
                  <a:schemeClr val="bg2"/>
                </a:solidFill>
                <a:latin typeface="Calibri" pitchFamily="34" charset="0"/>
              </a:rPr>
              <a:t>4. Java RMI</a:t>
            </a:r>
          </a:p>
          <a:p>
            <a:r>
              <a:rPr lang="en-US" sz="2400" b="1">
                <a:solidFill>
                  <a:schemeClr val="bg2"/>
                </a:solidFill>
                <a:latin typeface="Calibri" pitchFamily="34" charset="0"/>
              </a:rPr>
              <a:t>5. CORBA RMI</a:t>
            </a:r>
          </a:p>
          <a:p>
            <a:r>
              <a:rPr lang="en-US" sz="2400" b="1">
                <a:solidFill>
                  <a:schemeClr val="bg2"/>
                </a:solidFill>
                <a:latin typeface="Calibri" pitchFamily="34" charset="0"/>
              </a:rPr>
              <a:t>6. Middleware Services</a:t>
            </a:r>
          </a:p>
        </p:txBody>
      </p:sp>
      <p:sp>
        <p:nvSpPr>
          <p:cNvPr id="18436" name="Text Box 16"/>
          <p:cNvSpPr txBox="1">
            <a:spLocks noChangeArrowheads="1"/>
          </p:cNvSpPr>
          <p:nvPr/>
        </p:nvSpPr>
        <p:spPr bwMode="auto">
          <a:xfrm>
            <a:off x="1782763" y="765175"/>
            <a:ext cx="5026025" cy="1166813"/>
          </a:xfrm>
          <a:prstGeom prst="rect">
            <a:avLst/>
          </a:prstGeom>
          <a:noFill/>
          <a:ln w="38100">
            <a:solidFill>
              <a:srgbClr val="0033CC"/>
            </a:solidFill>
            <a:miter lim="800000"/>
            <a:headEnd type="none" w="sm" len="sm"/>
            <a:tailEnd type="none" w="sm" len="sm"/>
          </a:ln>
        </p:spPr>
        <p:txBody>
          <a:bodyPr>
            <a:spAutoFit/>
          </a:bodyPr>
          <a:lstStyle/>
          <a:p>
            <a:r>
              <a:rPr lang="en-US" sz="2800" b="1"/>
              <a:t>Chapter 2: </a:t>
            </a:r>
            <a:br>
              <a:rPr lang="en-US" sz="2800" b="1"/>
            </a:br>
            <a:r>
              <a:rPr lang="en-US" sz="2800" b="1"/>
              <a:t>		</a:t>
            </a:r>
            <a:r>
              <a:rPr lang="en-US" sz="4000" b="1"/>
              <a:t>Middleware</a:t>
            </a:r>
            <a:endParaRPr lang="en-US" sz="3600" b="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a:xfrm>
            <a:off x="204788" y="38100"/>
            <a:ext cx="5826125" cy="477838"/>
          </a:xfrm>
        </p:spPr>
        <p:txBody>
          <a:bodyPr/>
          <a:lstStyle/>
          <a:p>
            <a:pPr algn="l"/>
            <a:r>
              <a:rPr lang="en-US" sz="2400" b="1" smtClean="0"/>
              <a:t>Fault tolerance</a:t>
            </a:r>
            <a:endParaRPr lang="nl-BE" sz="2400" b="1" smtClean="0"/>
          </a:p>
        </p:txBody>
      </p:sp>
      <p:sp>
        <p:nvSpPr>
          <p:cNvPr id="19459" name="Slide Number Placeholder 1"/>
          <p:cNvSpPr>
            <a:spLocks noGrp="1"/>
          </p:cNvSpPr>
          <p:nvPr>
            <p:ph type="sldNum" sz="quarter" idx="10"/>
          </p:nvPr>
        </p:nvSpPr>
        <p:spPr>
          <a:noFill/>
        </p:spPr>
        <p:txBody>
          <a:bodyPr/>
          <a:lstStyle/>
          <a:p>
            <a:fld id="{74B098CF-0F3F-4273-A202-6899EC7DFE35}" type="slidenum">
              <a:rPr lang="en-US" smtClean="0">
                <a:latin typeface="Arial" pitchFamily="34" charset="0"/>
              </a:rPr>
              <a:pPr/>
              <a:t>16</a:t>
            </a:fld>
            <a:endParaRPr lang="en-US" smtClean="0">
              <a:latin typeface="Arial" pitchFamily="34" charset="0"/>
            </a:endParaRPr>
          </a:p>
        </p:txBody>
      </p:sp>
      <p:sp>
        <p:nvSpPr>
          <p:cNvPr id="19460" name="TextBox 4"/>
          <p:cNvSpPr txBox="1">
            <a:spLocks noChangeArrowheads="1"/>
          </p:cNvSpPr>
          <p:nvPr/>
        </p:nvSpPr>
        <p:spPr bwMode="auto">
          <a:xfrm>
            <a:off x="630238" y="692150"/>
            <a:ext cx="8250237" cy="2678113"/>
          </a:xfrm>
          <a:prstGeom prst="rect">
            <a:avLst/>
          </a:prstGeom>
          <a:noFill/>
          <a:ln w="9525">
            <a:noFill/>
            <a:miter lim="800000"/>
            <a:headEnd/>
            <a:tailEnd/>
          </a:ln>
        </p:spPr>
        <p:txBody>
          <a:bodyPr>
            <a:spAutoFit/>
          </a:bodyPr>
          <a:lstStyle/>
          <a:p>
            <a:r>
              <a:rPr lang="en-US" sz="2800" u="sng">
                <a:latin typeface="Calibri" pitchFamily="34" charset="0"/>
                <a:cs typeface="Calibri" pitchFamily="34" charset="0"/>
              </a:rPr>
              <a:t>Techniques:</a:t>
            </a:r>
          </a:p>
          <a:p>
            <a:r>
              <a:rPr lang="en-US" sz="2800">
                <a:latin typeface="Calibri" pitchFamily="34" charset="0"/>
                <a:cs typeface="Calibri" pitchFamily="34" charset="0"/>
              </a:rPr>
              <a:t>1. Retry-request message</a:t>
            </a:r>
          </a:p>
          <a:p>
            <a:r>
              <a:rPr lang="en-US" sz="2800">
                <a:latin typeface="Calibri" pitchFamily="34" charset="0"/>
                <a:cs typeface="Calibri" pitchFamily="34" charset="0"/>
              </a:rPr>
              <a:t>2. Duplicate request filtering</a:t>
            </a:r>
          </a:p>
          <a:p>
            <a:r>
              <a:rPr lang="en-US" sz="2800">
                <a:latin typeface="Calibri" pitchFamily="34" charset="0"/>
                <a:cs typeface="Calibri" pitchFamily="34" charset="0"/>
              </a:rPr>
              <a:t>3. Retransmission of results</a:t>
            </a:r>
          </a:p>
          <a:p>
            <a:r>
              <a:rPr lang="en-US" sz="2800">
                <a:latin typeface="Calibri" pitchFamily="34" charset="0"/>
                <a:cs typeface="Calibri" pitchFamily="34" charset="0"/>
              </a:rPr>
              <a:t>	3.1 Re-execute call</a:t>
            </a:r>
          </a:p>
          <a:p>
            <a:r>
              <a:rPr lang="en-US" sz="2800">
                <a:latin typeface="Calibri" pitchFamily="34" charset="0"/>
                <a:cs typeface="Calibri" pitchFamily="34" charset="0"/>
              </a:rPr>
              <a:t>	3.2 History table of results - Retransmit reply</a:t>
            </a:r>
            <a:endParaRPr lang="nl-BE" sz="2800">
              <a:latin typeface="Calibri" pitchFamily="34" charset="0"/>
              <a:cs typeface="Calibri" pitchFamily="34" charset="0"/>
            </a:endParaRPr>
          </a:p>
        </p:txBody>
      </p:sp>
      <p:sp>
        <p:nvSpPr>
          <p:cNvPr id="19461" name="TextBox 6"/>
          <p:cNvSpPr txBox="1">
            <a:spLocks noChangeArrowheads="1"/>
          </p:cNvSpPr>
          <p:nvPr/>
        </p:nvSpPr>
        <p:spPr bwMode="auto">
          <a:xfrm>
            <a:off x="5022850" y="4017963"/>
            <a:ext cx="3889375" cy="1816100"/>
          </a:xfrm>
          <a:prstGeom prst="rect">
            <a:avLst/>
          </a:prstGeom>
          <a:noFill/>
          <a:ln w="9525">
            <a:noFill/>
            <a:miter lim="800000"/>
            <a:headEnd/>
            <a:tailEnd/>
          </a:ln>
        </p:spPr>
        <p:txBody>
          <a:bodyPr>
            <a:spAutoFit/>
          </a:bodyPr>
          <a:lstStyle/>
          <a:p>
            <a:r>
              <a:rPr lang="en-US" sz="2800" u="sng">
                <a:latin typeface="Calibri" pitchFamily="34" charset="0"/>
                <a:cs typeface="Calibri" pitchFamily="34" charset="0"/>
              </a:rPr>
              <a:t>Invocation semantics:</a:t>
            </a:r>
          </a:p>
          <a:p>
            <a:r>
              <a:rPr lang="en-US" sz="2800">
                <a:latin typeface="Calibri" pitchFamily="34" charset="0"/>
                <a:cs typeface="Calibri" pitchFamily="34" charset="0"/>
              </a:rPr>
              <a:t>1. Maybe</a:t>
            </a:r>
          </a:p>
          <a:p>
            <a:r>
              <a:rPr lang="en-US" sz="2800">
                <a:latin typeface="Calibri" pitchFamily="34" charset="0"/>
                <a:cs typeface="Calibri" pitchFamily="34" charset="0"/>
              </a:rPr>
              <a:t>2. At-least-once</a:t>
            </a:r>
          </a:p>
          <a:p>
            <a:r>
              <a:rPr lang="en-US" sz="2800">
                <a:latin typeface="Calibri" pitchFamily="34" charset="0"/>
                <a:cs typeface="Calibri" pitchFamily="34" charset="0"/>
              </a:rPr>
              <a:t>3. At-most-once</a:t>
            </a:r>
            <a:endParaRPr lang="nl-BE" sz="2800">
              <a:latin typeface="Calibri" pitchFamily="34" charset="0"/>
              <a:cs typeface="Calibri" pitchFamily="34" charset="0"/>
            </a:endParaRPr>
          </a:p>
        </p:txBody>
      </p:sp>
      <p:sp>
        <p:nvSpPr>
          <p:cNvPr id="8" name="Right Arrow 7"/>
          <p:cNvSpPr/>
          <p:nvPr/>
        </p:nvSpPr>
        <p:spPr bwMode="auto">
          <a:xfrm>
            <a:off x="2287588" y="4017963"/>
            <a:ext cx="1655762" cy="649287"/>
          </a:xfrm>
          <a:prstGeom prst="rightArrow">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nchor="ctr"/>
          <a:lstStyle/>
          <a:p>
            <a:pPr>
              <a:defRPr/>
            </a:pPr>
            <a:r>
              <a:rPr lang="en-US" dirty="0">
                <a:solidFill>
                  <a:schemeClr val="tx1"/>
                </a:solidFill>
              </a:rPr>
              <a:t>determines</a:t>
            </a:r>
            <a:endParaRPr lang="nl-BE" dirty="0">
              <a:solidFill>
                <a:schemeClr val="tx1"/>
              </a:solidFill>
            </a:endParaRPr>
          </a:p>
        </p:txBody>
      </p:sp>
      <p:sp>
        <p:nvSpPr>
          <p:cNvPr id="19463" name="TextBox 8"/>
          <p:cNvSpPr txBox="1">
            <a:spLocks noChangeArrowheads="1"/>
          </p:cNvSpPr>
          <p:nvPr/>
        </p:nvSpPr>
        <p:spPr bwMode="auto">
          <a:xfrm>
            <a:off x="2071688" y="6021388"/>
            <a:ext cx="6551612" cy="830262"/>
          </a:xfrm>
          <a:prstGeom prst="rect">
            <a:avLst/>
          </a:prstGeom>
          <a:noFill/>
          <a:ln w="9525">
            <a:noFill/>
            <a:miter lim="800000"/>
            <a:headEnd/>
            <a:tailEnd/>
          </a:ln>
        </p:spPr>
        <p:txBody>
          <a:bodyPr>
            <a:spAutoFit/>
          </a:bodyPr>
          <a:lstStyle/>
          <a:p>
            <a:r>
              <a:rPr lang="en-US" sz="2400">
                <a:latin typeface="Calibri" pitchFamily="34" charset="0"/>
                <a:cs typeface="Calibri" pitchFamily="34" charset="0"/>
              </a:rPr>
              <a:t>( Java RMI : at-most-once, CORBA : at-most-once or maybe Sun RPC : at-least-once</a:t>
            </a:r>
            <a:r>
              <a:rPr lang="nl-BE" sz="2400"/>
              <a:t> )</a:t>
            </a:r>
            <a:endParaRPr lang="en-US" sz="240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p:bldP spid="8" grpId="0" animBg="1"/>
      <p:bldP spid="194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5563" y="38100"/>
            <a:ext cx="5826125" cy="477838"/>
          </a:xfrm>
        </p:spPr>
        <p:txBody>
          <a:bodyPr/>
          <a:lstStyle/>
          <a:p>
            <a:pPr algn="l"/>
            <a:r>
              <a:rPr lang="en-US" sz="2400" b="1" smtClean="0"/>
              <a:t>Invocation semantics</a:t>
            </a:r>
            <a:endParaRPr lang="nl-BE" sz="2400" b="1" smtClean="0"/>
          </a:p>
        </p:txBody>
      </p:sp>
      <p:sp>
        <p:nvSpPr>
          <p:cNvPr id="20483" name="Slide Number Placeholder 3"/>
          <p:cNvSpPr>
            <a:spLocks noGrp="1"/>
          </p:cNvSpPr>
          <p:nvPr>
            <p:ph type="sldNum" sz="quarter" idx="10"/>
          </p:nvPr>
        </p:nvSpPr>
        <p:spPr>
          <a:noFill/>
        </p:spPr>
        <p:txBody>
          <a:bodyPr/>
          <a:lstStyle/>
          <a:p>
            <a:fld id="{E408513C-B984-4C1A-AA53-D59A15C36AF6}" type="slidenum">
              <a:rPr lang="en-US" smtClean="0">
                <a:latin typeface="Arial" pitchFamily="34" charset="0"/>
              </a:rPr>
              <a:pPr/>
              <a:t>17</a:t>
            </a:fld>
            <a:endParaRPr lang="en-US" smtClean="0">
              <a:latin typeface="Arial" pitchFamily="34" charset="0"/>
            </a:endParaRPr>
          </a:p>
        </p:txBody>
      </p:sp>
      <p:sp>
        <p:nvSpPr>
          <p:cNvPr id="5" name="TextBox 8"/>
          <p:cNvSpPr txBox="1">
            <a:spLocks noChangeArrowheads="1"/>
          </p:cNvSpPr>
          <p:nvPr/>
        </p:nvSpPr>
        <p:spPr bwMode="auto">
          <a:xfrm>
            <a:off x="1736725" y="4572000"/>
            <a:ext cx="6551613" cy="1200150"/>
          </a:xfrm>
          <a:prstGeom prst="rect">
            <a:avLst/>
          </a:prstGeom>
          <a:noFill/>
          <a:ln w="9525">
            <a:noFill/>
            <a:miter lim="800000"/>
            <a:headEnd/>
            <a:tailEnd/>
          </a:ln>
        </p:spPr>
        <p:txBody>
          <a:bodyPr>
            <a:spAutoFit/>
          </a:bodyPr>
          <a:lstStyle/>
          <a:p>
            <a:r>
              <a:rPr lang="en-US" sz="2400">
                <a:latin typeface="Calibri" pitchFamily="34" charset="0"/>
                <a:cs typeface="Calibri" pitchFamily="34" charset="0"/>
              </a:rPr>
              <a:t>( Java RMI : at-most-once,</a:t>
            </a:r>
          </a:p>
          <a:p>
            <a:r>
              <a:rPr lang="en-US" sz="2400">
                <a:latin typeface="Calibri" pitchFamily="34" charset="0"/>
                <a:cs typeface="Calibri" pitchFamily="34" charset="0"/>
              </a:rPr>
              <a:t>  CORBA : at-most-once or maybe,</a:t>
            </a:r>
          </a:p>
          <a:p>
            <a:r>
              <a:rPr lang="en-US" sz="2400">
                <a:latin typeface="Calibri" pitchFamily="34" charset="0"/>
                <a:cs typeface="Calibri" pitchFamily="34" charset="0"/>
              </a:rPr>
              <a:t>  Sun RPC : at-least-once</a:t>
            </a:r>
            <a:r>
              <a:rPr lang="nl-BE" sz="2400"/>
              <a:t> )</a:t>
            </a:r>
            <a:endParaRPr lang="en-US" sz="2400">
              <a:latin typeface="Calibri" pitchFamily="34" charset="0"/>
              <a:cs typeface="Calibri" pitchFamily="34" charset="0"/>
            </a:endParaRPr>
          </a:p>
        </p:txBody>
      </p:sp>
      <p:pic>
        <p:nvPicPr>
          <p:cNvPr id="20485" name="Picture 5"/>
          <p:cNvPicPr>
            <a:picLocks noChangeAspect="1" noChangeArrowheads="1"/>
          </p:cNvPicPr>
          <p:nvPr/>
        </p:nvPicPr>
        <p:blipFill>
          <a:blip r:embed="rId2" cstate="print"/>
          <a:srcRect/>
          <a:stretch>
            <a:fillRect/>
          </a:stretch>
        </p:blipFill>
        <p:spPr bwMode="auto">
          <a:xfrm>
            <a:off x="142875" y="2125663"/>
            <a:ext cx="9523413" cy="2160587"/>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p:cTn id="7" dur="500" fill="hold"/>
                                        <p:tgtEl>
                                          <p:spTgt spid="20485"/>
                                        </p:tgtEl>
                                        <p:attrNameLst>
                                          <p:attrName>ppt_w</p:attrName>
                                        </p:attrNameLst>
                                      </p:cBhvr>
                                      <p:tavLst>
                                        <p:tav tm="0">
                                          <p:val>
                                            <p:fltVal val="0"/>
                                          </p:val>
                                        </p:tav>
                                        <p:tav tm="100000">
                                          <p:val>
                                            <p:strVal val="#ppt_w"/>
                                          </p:val>
                                        </p:tav>
                                      </p:tavLst>
                                    </p:anim>
                                    <p:anim calcmode="lin" valueType="num">
                                      <p:cBhvr>
                                        <p:cTn id="8" dur="500" fill="hold"/>
                                        <p:tgtEl>
                                          <p:spTgt spid="2048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49250" y="71438"/>
            <a:ext cx="5826125" cy="477837"/>
          </a:xfrm>
        </p:spPr>
        <p:txBody>
          <a:bodyPr/>
          <a:lstStyle/>
          <a:p>
            <a:pPr algn="l"/>
            <a:r>
              <a:rPr lang="en-US" sz="2400" b="1" smtClean="0"/>
              <a:t>RMI architecture</a:t>
            </a:r>
            <a:endParaRPr lang="nl-BE" sz="2400" b="1" smtClean="0"/>
          </a:p>
        </p:txBody>
      </p:sp>
      <p:sp>
        <p:nvSpPr>
          <p:cNvPr id="21507" name="Slide Number Placeholder 3"/>
          <p:cNvSpPr>
            <a:spLocks noGrp="1"/>
          </p:cNvSpPr>
          <p:nvPr>
            <p:ph type="sldNum" sz="quarter" idx="10"/>
          </p:nvPr>
        </p:nvSpPr>
        <p:spPr>
          <a:noFill/>
        </p:spPr>
        <p:txBody>
          <a:bodyPr/>
          <a:lstStyle/>
          <a:p>
            <a:fld id="{23817F73-8F99-428D-8E26-63C413DE81A3}" type="slidenum">
              <a:rPr lang="en-US" smtClean="0">
                <a:latin typeface="Arial" pitchFamily="34" charset="0"/>
              </a:rPr>
              <a:pPr/>
              <a:t>18</a:t>
            </a:fld>
            <a:endParaRPr lang="en-US" smtClean="0">
              <a:latin typeface="Arial" pitchFamily="34" charset="0"/>
            </a:endParaRPr>
          </a:p>
        </p:txBody>
      </p:sp>
      <p:pic>
        <p:nvPicPr>
          <p:cNvPr id="21509" name="Picture 3"/>
          <p:cNvPicPr>
            <a:picLocks noChangeAspect="1" noChangeArrowheads="1"/>
          </p:cNvPicPr>
          <p:nvPr/>
        </p:nvPicPr>
        <p:blipFill>
          <a:blip r:embed="rId2" cstate="print"/>
          <a:srcRect/>
          <a:stretch>
            <a:fillRect/>
          </a:stretch>
        </p:blipFill>
        <p:spPr bwMode="auto">
          <a:xfrm>
            <a:off x="665163" y="895350"/>
            <a:ext cx="8667750" cy="5391150"/>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 calcmode="lin" valueType="num">
                                      <p:cBhvr>
                                        <p:cTn id="7" dur="500" fill="hold"/>
                                        <p:tgtEl>
                                          <p:spTgt spid="21509"/>
                                        </p:tgtEl>
                                        <p:attrNameLst>
                                          <p:attrName>ppt_w</p:attrName>
                                        </p:attrNameLst>
                                      </p:cBhvr>
                                      <p:tavLst>
                                        <p:tav tm="0">
                                          <p:val>
                                            <p:fltVal val="0"/>
                                          </p:val>
                                        </p:tav>
                                        <p:tav tm="100000">
                                          <p:val>
                                            <p:strVal val="#ppt_w"/>
                                          </p:val>
                                        </p:tav>
                                      </p:tavLst>
                                    </p:anim>
                                    <p:anim calcmode="lin" valueType="num">
                                      <p:cBhvr>
                                        <p:cTn id="8" dur="500" fill="hold"/>
                                        <p:tgtEl>
                                          <p:spTgt spid="215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49250" y="71438"/>
            <a:ext cx="5826125" cy="477837"/>
          </a:xfrm>
        </p:spPr>
        <p:txBody>
          <a:bodyPr/>
          <a:lstStyle/>
          <a:p>
            <a:pPr algn="l"/>
            <a:r>
              <a:rPr lang="en-US" sz="2400" b="1" smtClean="0"/>
              <a:t>RMI architecture</a:t>
            </a:r>
            <a:endParaRPr lang="nl-BE" sz="2400" b="1" smtClean="0"/>
          </a:p>
        </p:txBody>
      </p:sp>
      <p:sp>
        <p:nvSpPr>
          <p:cNvPr id="22531" name="Slide Number Placeholder 3"/>
          <p:cNvSpPr>
            <a:spLocks noGrp="1"/>
          </p:cNvSpPr>
          <p:nvPr>
            <p:ph type="sldNum" sz="quarter" idx="10"/>
          </p:nvPr>
        </p:nvSpPr>
        <p:spPr>
          <a:noFill/>
        </p:spPr>
        <p:txBody>
          <a:bodyPr/>
          <a:lstStyle/>
          <a:p>
            <a:fld id="{0F34A61E-9677-4510-A837-58B8C51B21F3}" type="slidenum">
              <a:rPr lang="en-US" smtClean="0">
                <a:latin typeface="Arial" pitchFamily="34" charset="0"/>
              </a:rPr>
              <a:pPr/>
              <a:t>19</a:t>
            </a:fld>
            <a:endParaRPr lang="en-US" smtClean="0">
              <a:latin typeface="Arial" pitchFamily="34" charset="0"/>
            </a:endParaRPr>
          </a:p>
        </p:txBody>
      </p:sp>
      <p:pic>
        <p:nvPicPr>
          <p:cNvPr id="22532" name="Picture 3"/>
          <p:cNvPicPr>
            <a:picLocks noChangeAspect="1" noChangeArrowheads="1"/>
          </p:cNvPicPr>
          <p:nvPr/>
        </p:nvPicPr>
        <p:blipFill>
          <a:blip r:embed="rId2" cstate="print"/>
          <a:srcRect/>
          <a:stretch>
            <a:fillRect/>
          </a:stretch>
        </p:blipFill>
        <p:spPr bwMode="auto">
          <a:xfrm>
            <a:off x="165100" y="1146175"/>
            <a:ext cx="9575800" cy="4567238"/>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p:cTn id="7" dur="500" fill="hold"/>
                                        <p:tgtEl>
                                          <p:spTgt spid="22532"/>
                                        </p:tgtEl>
                                        <p:attrNameLst>
                                          <p:attrName>ppt_w</p:attrName>
                                        </p:attrNameLst>
                                      </p:cBhvr>
                                      <p:tavLst>
                                        <p:tav tm="0">
                                          <p:val>
                                            <p:fltVal val="0"/>
                                          </p:val>
                                        </p:tav>
                                        <p:tav tm="100000">
                                          <p:val>
                                            <p:strVal val="#ppt_w"/>
                                          </p:val>
                                        </p:tav>
                                      </p:tavLst>
                                    </p:anim>
                                    <p:anim calcmode="lin" valueType="num">
                                      <p:cBhvr>
                                        <p:cTn id="8" dur="500" fill="hold"/>
                                        <p:tgtEl>
                                          <p:spTgt spid="225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77813" y="44450"/>
            <a:ext cx="5826125" cy="477838"/>
          </a:xfrm>
        </p:spPr>
        <p:txBody>
          <a:bodyPr/>
          <a:lstStyle/>
          <a:p>
            <a:pPr algn="l"/>
            <a:r>
              <a:rPr lang="en-US" sz="2400" b="1" smtClean="0"/>
              <a:t>Remote invocation</a:t>
            </a:r>
            <a:endParaRPr lang="nl-BE" sz="2400" smtClean="0"/>
          </a:p>
        </p:txBody>
      </p:sp>
      <p:sp>
        <p:nvSpPr>
          <p:cNvPr id="5123" name="Slide Number Placeholder 2"/>
          <p:cNvSpPr>
            <a:spLocks noGrp="1"/>
          </p:cNvSpPr>
          <p:nvPr>
            <p:ph type="sldNum" sz="quarter" idx="10"/>
          </p:nvPr>
        </p:nvSpPr>
        <p:spPr>
          <a:noFill/>
        </p:spPr>
        <p:txBody>
          <a:bodyPr/>
          <a:lstStyle/>
          <a:p>
            <a:fld id="{D2C271EA-910B-445F-92B8-85D75BB783B3}" type="slidenum">
              <a:rPr lang="en-US" smtClean="0">
                <a:latin typeface="Arial" pitchFamily="34" charset="0"/>
              </a:rPr>
              <a:pPr/>
              <a:t>2</a:t>
            </a:fld>
            <a:endParaRPr lang="en-US" smtClean="0">
              <a:latin typeface="Arial" pitchFamily="34" charset="0"/>
            </a:endParaRPr>
          </a:p>
        </p:txBody>
      </p:sp>
      <p:pic>
        <p:nvPicPr>
          <p:cNvPr id="5124" name="Picture 2"/>
          <p:cNvPicPr>
            <a:picLocks noChangeAspect="1" noChangeArrowheads="1"/>
          </p:cNvPicPr>
          <p:nvPr/>
        </p:nvPicPr>
        <p:blipFill>
          <a:blip r:embed="rId2" cstate="print"/>
          <a:srcRect/>
          <a:stretch>
            <a:fillRect/>
          </a:stretch>
        </p:blipFill>
        <p:spPr bwMode="auto">
          <a:xfrm>
            <a:off x="409575" y="1857375"/>
            <a:ext cx="9113838" cy="1868488"/>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500" fill="hold"/>
                                        <p:tgtEl>
                                          <p:spTgt spid="5124"/>
                                        </p:tgtEl>
                                        <p:attrNameLst>
                                          <p:attrName>ppt_w</p:attrName>
                                        </p:attrNameLst>
                                      </p:cBhvr>
                                      <p:tavLst>
                                        <p:tav tm="0">
                                          <p:val>
                                            <p:fltVal val="0"/>
                                          </p:val>
                                        </p:tav>
                                        <p:tav tm="100000">
                                          <p:val>
                                            <p:strVal val="#ppt_w"/>
                                          </p:val>
                                        </p:tav>
                                      </p:tavLst>
                                    </p:anim>
                                    <p:anim calcmode="lin" valueType="num">
                                      <p:cBhvr>
                                        <p:cTn id="8" dur="500" fill="hold"/>
                                        <p:tgtEl>
                                          <p:spTgt spid="51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5563" y="38100"/>
            <a:ext cx="5826125" cy="477838"/>
          </a:xfrm>
        </p:spPr>
        <p:txBody>
          <a:bodyPr/>
          <a:lstStyle/>
          <a:p>
            <a:pPr algn="l"/>
            <a:r>
              <a:rPr lang="en-US" sz="2400" b="1" smtClean="0"/>
              <a:t>Request-Reply protocol</a:t>
            </a:r>
            <a:endParaRPr lang="nl-BE" sz="2400" b="1" smtClean="0"/>
          </a:p>
        </p:txBody>
      </p:sp>
      <p:sp>
        <p:nvSpPr>
          <p:cNvPr id="23555" name="Slide Number Placeholder 3"/>
          <p:cNvSpPr>
            <a:spLocks noGrp="1"/>
          </p:cNvSpPr>
          <p:nvPr>
            <p:ph type="sldNum" sz="quarter" idx="10"/>
          </p:nvPr>
        </p:nvSpPr>
        <p:spPr>
          <a:noFill/>
        </p:spPr>
        <p:txBody>
          <a:bodyPr/>
          <a:lstStyle/>
          <a:p>
            <a:fld id="{F5C23056-85EC-4F3E-95A8-B474DC8B0991}" type="slidenum">
              <a:rPr lang="en-US" smtClean="0">
                <a:latin typeface="Arial" pitchFamily="34" charset="0"/>
              </a:rPr>
              <a:pPr/>
              <a:t>20</a:t>
            </a:fld>
            <a:endParaRPr lang="en-US" smtClean="0">
              <a:latin typeface="Arial" pitchFamily="34" charset="0"/>
            </a:endParaRPr>
          </a:p>
        </p:txBody>
      </p:sp>
      <p:sp>
        <p:nvSpPr>
          <p:cNvPr id="23556" name="Text Box 5"/>
          <p:cNvSpPr txBox="1">
            <a:spLocks noChangeArrowheads="1"/>
          </p:cNvSpPr>
          <p:nvPr/>
        </p:nvSpPr>
        <p:spPr bwMode="auto">
          <a:xfrm>
            <a:off x="558800" y="836613"/>
            <a:ext cx="8828088" cy="2246312"/>
          </a:xfrm>
          <a:prstGeom prst="rect">
            <a:avLst/>
          </a:prstGeom>
          <a:noFill/>
          <a:ln w="9525">
            <a:noFill/>
            <a:miter lim="800000"/>
            <a:headEnd/>
            <a:tailEnd/>
          </a:ln>
        </p:spPr>
        <p:txBody>
          <a:bodyPr wrap="none">
            <a:spAutoFit/>
          </a:bodyPr>
          <a:lstStyle/>
          <a:p>
            <a:r>
              <a:rPr lang="en-US" sz="2800" b="1">
                <a:latin typeface="Calibri" pitchFamily="34" charset="0"/>
                <a:cs typeface="Calibri" pitchFamily="34" charset="0"/>
              </a:rPr>
              <a:t>Runs in the communication module</a:t>
            </a:r>
          </a:p>
          <a:p>
            <a:r>
              <a:rPr lang="en-US" sz="2800" b="1">
                <a:solidFill>
                  <a:srgbClr val="0033CC"/>
                </a:solidFill>
                <a:latin typeface="Calibri" pitchFamily="34" charset="0"/>
                <a:cs typeface="Calibri" pitchFamily="34" charset="0"/>
              </a:rPr>
              <a:t>Purpose</a:t>
            </a:r>
            <a:r>
              <a:rPr lang="en-US" sz="2800" b="1">
                <a:latin typeface="Calibri" pitchFamily="34" charset="0"/>
                <a:cs typeface="Calibri" pitchFamily="34" charset="0"/>
              </a:rPr>
              <a:t> </a:t>
            </a:r>
          </a:p>
          <a:p>
            <a:pPr lvl="1">
              <a:buFontTx/>
              <a:buChar char="•"/>
            </a:pPr>
            <a:r>
              <a:rPr lang="en-US" sz="2800" b="1">
                <a:latin typeface="Calibri" pitchFamily="34" charset="0"/>
                <a:cs typeface="Calibri" pitchFamily="34" charset="0"/>
              </a:rPr>
              <a:t> send message to server object</a:t>
            </a:r>
          </a:p>
          <a:p>
            <a:pPr lvl="1">
              <a:buFontTx/>
              <a:buChar char="•"/>
            </a:pPr>
            <a:r>
              <a:rPr lang="en-US" sz="2800" b="1">
                <a:latin typeface="Calibri" pitchFamily="34" charset="0"/>
                <a:cs typeface="Calibri" pitchFamily="34" charset="0"/>
              </a:rPr>
              <a:t> send back return value or exception info to requestor</a:t>
            </a:r>
          </a:p>
          <a:p>
            <a:pPr lvl="1">
              <a:buFontTx/>
              <a:buChar char="•"/>
            </a:pPr>
            <a:r>
              <a:rPr lang="en-US" sz="2800" b="1">
                <a:latin typeface="Calibri" pitchFamily="34" charset="0"/>
                <a:cs typeface="Calibri" pitchFamily="34" charset="0"/>
              </a:rPr>
              <a:t> enforce appropriate invocation semantics</a:t>
            </a:r>
          </a:p>
        </p:txBody>
      </p:sp>
      <p:pic>
        <p:nvPicPr>
          <p:cNvPr id="23557" name="Picture 2"/>
          <p:cNvPicPr>
            <a:picLocks noChangeAspect="1" noChangeArrowheads="1"/>
          </p:cNvPicPr>
          <p:nvPr/>
        </p:nvPicPr>
        <p:blipFill>
          <a:blip r:embed="rId2" cstate="print"/>
          <a:srcRect/>
          <a:stretch>
            <a:fillRect/>
          </a:stretch>
        </p:blipFill>
        <p:spPr bwMode="auto">
          <a:xfrm>
            <a:off x="774700" y="3482975"/>
            <a:ext cx="8761413" cy="3375025"/>
          </a:xfrm>
          <a:prstGeom prst="rect">
            <a:avLst/>
          </a:prstGeom>
          <a:noFill/>
          <a:ln w="12700">
            <a:noFill/>
            <a:miter lim="800000"/>
            <a:headEnd type="none" w="sm" len="sm"/>
            <a:tailEnd type="none" w="sm" len="sm"/>
          </a:ln>
        </p:spPr>
      </p:pic>
      <p:sp>
        <p:nvSpPr>
          <p:cNvPr id="23558" name="TextBox 6"/>
          <p:cNvSpPr txBox="1">
            <a:spLocks noChangeArrowheads="1"/>
          </p:cNvSpPr>
          <p:nvPr/>
        </p:nvSpPr>
        <p:spPr bwMode="auto">
          <a:xfrm>
            <a:off x="0" y="3141663"/>
            <a:ext cx="2143125" cy="400050"/>
          </a:xfrm>
          <a:prstGeom prst="rect">
            <a:avLst/>
          </a:prstGeom>
          <a:noFill/>
          <a:ln w="9525">
            <a:noFill/>
            <a:miter lim="800000"/>
            <a:headEnd/>
            <a:tailEnd/>
          </a:ln>
        </p:spPr>
        <p:txBody>
          <a:bodyPr>
            <a:spAutoFit/>
          </a:bodyPr>
          <a:lstStyle/>
          <a:p>
            <a:r>
              <a:rPr lang="en-US" u="sng"/>
              <a:t>Message format:</a:t>
            </a:r>
            <a:endParaRPr lang="nl-BE"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23557"/>
                                        </p:tgtEl>
                                        <p:attrNameLst>
                                          <p:attrName>style.visibility</p:attrName>
                                        </p:attrNameLst>
                                      </p:cBhvr>
                                      <p:to>
                                        <p:strVal val="visible"/>
                                      </p:to>
                                    </p:set>
                                    <p:anim calcmode="lin" valueType="num">
                                      <p:cBhvr>
                                        <p:cTn id="15" dur="500" fill="hold"/>
                                        <p:tgtEl>
                                          <p:spTgt spid="23557"/>
                                        </p:tgtEl>
                                        <p:attrNameLst>
                                          <p:attrName>ppt_w</p:attrName>
                                        </p:attrNameLst>
                                      </p:cBhvr>
                                      <p:tavLst>
                                        <p:tav tm="0">
                                          <p:val>
                                            <p:fltVal val="0"/>
                                          </p:val>
                                        </p:tav>
                                        <p:tav tm="100000">
                                          <p:val>
                                            <p:strVal val="#ppt_w"/>
                                          </p:val>
                                        </p:tav>
                                      </p:tavLst>
                                    </p:anim>
                                    <p:anim calcmode="lin" valueType="num">
                                      <p:cBhvr>
                                        <p:cTn id="16" dur="500" fill="hold"/>
                                        <p:tgtEl>
                                          <p:spTgt spid="235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5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0"/>
          </p:nvPr>
        </p:nvSpPr>
        <p:spPr>
          <a:noFill/>
        </p:spPr>
        <p:txBody>
          <a:bodyPr/>
          <a:lstStyle/>
          <a:p>
            <a:fld id="{29DD3E98-4EAE-492A-A9A2-84F642F5822C}" type="slidenum">
              <a:rPr lang="en-US" smtClean="0">
                <a:latin typeface="Arial" pitchFamily="34" charset="0"/>
              </a:rPr>
              <a:pPr/>
              <a:t>21</a:t>
            </a:fld>
            <a:endParaRPr lang="en-US" smtClean="0">
              <a:latin typeface="Arial" pitchFamily="34" charset="0"/>
            </a:endParaRPr>
          </a:p>
        </p:txBody>
      </p:sp>
      <p:sp>
        <p:nvSpPr>
          <p:cNvPr id="24579" name="Text Box 3"/>
          <p:cNvSpPr txBox="1">
            <a:spLocks noChangeArrowheads="1"/>
          </p:cNvSpPr>
          <p:nvPr/>
        </p:nvSpPr>
        <p:spPr bwMode="auto">
          <a:xfrm>
            <a:off x="198438" y="44450"/>
            <a:ext cx="6215062" cy="461963"/>
          </a:xfrm>
          <a:prstGeom prst="rect">
            <a:avLst/>
          </a:prstGeom>
          <a:noFill/>
          <a:ln w="9525">
            <a:noFill/>
            <a:miter lim="800000"/>
            <a:headEnd/>
            <a:tailEnd/>
          </a:ln>
        </p:spPr>
        <p:txBody>
          <a:bodyPr wrap="none">
            <a:spAutoFit/>
          </a:bodyPr>
          <a:lstStyle/>
          <a:p>
            <a:pPr marL="457200" indent="-457200"/>
            <a:r>
              <a:rPr lang="en-US" sz="2400" b="1"/>
              <a:t>RR protocol: Duplicate filtering algorithm</a:t>
            </a:r>
            <a:endParaRPr lang="en-US" sz="2400">
              <a:solidFill>
                <a:schemeClr val="bg2"/>
              </a:solidFill>
            </a:endParaRPr>
          </a:p>
        </p:txBody>
      </p:sp>
      <p:sp>
        <p:nvSpPr>
          <p:cNvPr id="24580" name="Text Box 11"/>
          <p:cNvSpPr txBox="1">
            <a:spLocks noChangeArrowheads="1"/>
          </p:cNvSpPr>
          <p:nvPr/>
        </p:nvSpPr>
        <p:spPr bwMode="auto">
          <a:xfrm>
            <a:off x="401638" y="1131888"/>
            <a:ext cx="8016875" cy="2678112"/>
          </a:xfrm>
          <a:prstGeom prst="rect">
            <a:avLst/>
          </a:prstGeom>
          <a:noFill/>
          <a:ln w="9525">
            <a:noFill/>
            <a:miter lim="800000"/>
            <a:headEnd/>
            <a:tailEnd/>
          </a:ln>
        </p:spPr>
        <p:txBody>
          <a:bodyPr wrap="none">
            <a:spAutoFit/>
          </a:bodyPr>
          <a:lstStyle/>
          <a:p>
            <a:r>
              <a:rPr lang="en-US" sz="2800" b="1">
                <a:latin typeface="Calibri" pitchFamily="34" charset="0"/>
                <a:cs typeface="Calibri" pitchFamily="34" charset="0"/>
              </a:rPr>
              <a:t>if duplicate request arrives (check client + requestID)</a:t>
            </a:r>
          </a:p>
          <a:p>
            <a:pPr lvl="2">
              <a:buFontTx/>
              <a:buChar char="•"/>
            </a:pPr>
            <a:r>
              <a:rPr lang="en-US" sz="2800" b="1">
                <a:latin typeface="Calibri" pitchFamily="34" charset="0"/>
                <a:cs typeface="Calibri" pitchFamily="34" charset="0"/>
              </a:rPr>
              <a:t> discard if request handling still in process</a:t>
            </a:r>
          </a:p>
          <a:p>
            <a:pPr lvl="2">
              <a:buFontTx/>
              <a:buChar char="•"/>
            </a:pPr>
            <a:r>
              <a:rPr lang="en-US" sz="2800" b="1">
                <a:latin typeface="Calibri" pitchFamily="34" charset="0"/>
                <a:cs typeface="Calibri" pitchFamily="34" charset="0"/>
              </a:rPr>
              <a:t> if request already executed</a:t>
            </a:r>
          </a:p>
          <a:p>
            <a:pPr lvl="3">
              <a:buFontTx/>
              <a:buChar char="•"/>
            </a:pPr>
            <a:r>
              <a:rPr lang="en-US" sz="2800" b="1">
                <a:latin typeface="Calibri" pitchFamily="34" charset="0"/>
                <a:cs typeface="Calibri" pitchFamily="34" charset="0"/>
              </a:rPr>
              <a:t> re-execute (idempotent operations)</a:t>
            </a:r>
          </a:p>
          <a:p>
            <a:pPr lvl="3">
              <a:buFontTx/>
              <a:buChar char="•"/>
            </a:pPr>
            <a:r>
              <a:rPr lang="en-US" sz="2800" b="1">
                <a:latin typeface="Calibri" pitchFamily="34" charset="0"/>
                <a:cs typeface="Calibri" pitchFamily="34" charset="0"/>
              </a:rPr>
              <a:t> retransmit reply (keep history)</a:t>
            </a:r>
          </a:p>
          <a:p>
            <a:pPr lvl="3"/>
            <a:r>
              <a:rPr lang="en-US" sz="2800" b="1">
                <a:latin typeface="Calibri" pitchFamily="34" charset="0"/>
                <a:cs typeface="Calibri" pitchFamily="34" charset="0"/>
              </a:rPr>
              <a:t>	</a:t>
            </a:r>
          </a:p>
        </p:txBody>
      </p:sp>
      <p:sp>
        <p:nvSpPr>
          <p:cNvPr id="24581" name="TextBox 5"/>
          <p:cNvSpPr txBox="1">
            <a:spLocks noChangeArrowheads="1"/>
          </p:cNvSpPr>
          <p:nvPr/>
        </p:nvSpPr>
        <p:spPr bwMode="auto">
          <a:xfrm>
            <a:off x="487363" y="3933825"/>
            <a:ext cx="8208962" cy="2122488"/>
          </a:xfrm>
          <a:prstGeom prst="rect">
            <a:avLst/>
          </a:prstGeom>
          <a:noFill/>
          <a:ln w="9525">
            <a:noFill/>
            <a:miter lim="800000"/>
            <a:headEnd/>
            <a:tailEnd/>
          </a:ln>
        </p:spPr>
        <p:txBody>
          <a:bodyPr>
            <a:spAutoFit/>
          </a:bodyPr>
          <a:lstStyle/>
          <a:p>
            <a:r>
              <a:rPr lang="en-US" sz="2800" b="1">
                <a:latin typeface="Calibri" pitchFamily="34" charset="0"/>
                <a:cs typeface="Calibri" pitchFamily="34" charset="0"/>
              </a:rPr>
              <a:t>scaling of history table ?</a:t>
            </a:r>
          </a:p>
          <a:p>
            <a:r>
              <a:rPr lang="en-US" sz="2800" b="1">
                <a:latin typeface="Calibri" pitchFamily="34" charset="0"/>
                <a:cs typeface="Calibri" pitchFamily="34" charset="0"/>
              </a:rPr>
              <a:t>	- timeout (FIFO) </a:t>
            </a:r>
          </a:p>
          <a:p>
            <a:r>
              <a:rPr lang="en-US" sz="2800" b="1">
                <a:latin typeface="Calibri" pitchFamily="34" charset="0"/>
                <a:cs typeface="Calibri" pitchFamily="34" charset="0"/>
              </a:rPr>
              <a:t>	- interpret new request from same client </a:t>
            </a:r>
          </a:p>
          <a:p>
            <a:r>
              <a:rPr lang="en-US" sz="2800" b="1">
                <a:latin typeface="Calibri" pitchFamily="34" charset="0"/>
                <a:cs typeface="Calibri" pitchFamily="34" charset="0"/>
              </a:rPr>
              <a:t>				as acknowledgement</a:t>
            </a:r>
          </a:p>
          <a:p>
            <a:endParaRPr lang="nl-BE"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45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p:spPr>
        <p:txBody>
          <a:bodyPr/>
          <a:lstStyle/>
          <a:p>
            <a:fld id="{78EC3F21-8542-48D1-B09B-BE7DDC285E07}" type="slidenum">
              <a:rPr lang="en-US" smtClean="0">
                <a:latin typeface="Arial" pitchFamily="34" charset="0"/>
              </a:rPr>
              <a:pPr/>
              <a:t>22</a:t>
            </a:fld>
            <a:endParaRPr lang="en-US" smtClean="0">
              <a:latin typeface="Arial" pitchFamily="34" charset="0"/>
            </a:endParaRPr>
          </a:p>
        </p:txBody>
      </p:sp>
      <p:sp>
        <p:nvSpPr>
          <p:cNvPr id="25603" name="Text Box 3"/>
          <p:cNvSpPr txBox="1">
            <a:spLocks noChangeArrowheads="1"/>
          </p:cNvSpPr>
          <p:nvPr/>
        </p:nvSpPr>
        <p:spPr bwMode="auto">
          <a:xfrm>
            <a:off x="271463" y="-6350"/>
            <a:ext cx="1876425" cy="457200"/>
          </a:xfrm>
          <a:prstGeom prst="rect">
            <a:avLst/>
          </a:prstGeom>
          <a:noFill/>
          <a:ln w="9525">
            <a:noFill/>
            <a:miter lim="800000"/>
            <a:headEnd/>
            <a:tailEnd/>
          </a:ln>
        </p:spPr>
        <p:txBody>
          <a:bodyPr wrap="none">
            <a:spAutoFit/>
          </a:bodyPr>
          <a:lstStyle/>
          <a:p>
            <a:pPr marL="457200" indent="-457200"/>
            <a:r>
              <a:rPr lang="en-US" sz="2400" b="1"/>
              <a:t>Marshalling</a:t>
            </a:r>
            <a:endParaRPr lang="en-US" sz="2400">
              <a:solidFill>
                <a:schemeClr val="bg2"/>
              </a:solidFill>
            </a:endParaRPr>
          </a:p>
        </p:txBody>
      </p:sp>
      <p:sp>
        <p:nvSpPr>
          <p:cNvPr id="25604" name="Text Box 4"/>
          <p:cNvSpPr txBox="1">
            <a:spLocks noChangeArrowheads="1"/>
          </p:cNvSpPr>
          <p:nvPr/>
        </p:nvSpPr>
        <p:spPr bwMode="auto">
          <a:xfrm>
            <a:off x="342900" y="765175"/>
            <a:ext cx="6559550" cy="523875"/>
          </a:xfrm>
          <a:prstGeom prst="rect">
            <a:avLst/>
          </a:prstGeom>
          <a:noFill/>
          <a:ln w="9525">
            <a:noFill/>
            <a:miter lim="800000"/>
            <a:headEnd/>
            <a:tailEnd/>
          </a:ln>
        </p:spPr>
        <p:txBody>
          <a:bodyPr wrap="none">
            <a:spAutoFit/>
          </a:bodyPr>
          <a:lstStyle/>
          <a:p>
            <a:r>
              <a:rPr lang="en-US" sz="2800" b="1">
                <a:latin typeface="Calibri" pitchFamily="34" charset="0"/>
              </a:rPr>
              <a:t>= transform object in memory to bitstream</a:t>
            </a:r>
            <a:endParaRPr lang="en-US" b="1">
              <a:latin typeface="Calibri" pitchFamily="34" charset="0"/>
            </a:endParaRPr>
          </a:p>
        </p:txBody>
      </p:sp>
      <p:sp>
        <p:nvSpPr>
          <p:cNvPr id="25605" name="Line 5"/>
          <p:cNvSpPr>
            <a:spLocks noChangeShapeType="1"/>
          </p:cNvSpPr>
          <p:nvPr/>
        </p:nvSpPr>
        <p:spPr bwMode="auto">
          <a:xfrm>
            <a:off x="3224213" y="2925763"/>
            <a:ext cx="0" cy="504825"/>
          </a:xfrm>
          <a:prstGeom prst="line">
            <a:avLst/>
          </a:prstGeom>
          <a:noFill/>
          <a:ln w="38100">
            <a:solidFill>
              <a:srgbClr val="FF0000"/>
            </a:solidFill>
            <a:round/>
            <a:headEnd type="arrow" w="med" len="med"/>
            <a:tailEnd type="arrow" w="med" len="med"/>
          </a:ln>
        </p:spPr>
        <p:txBody>
          <a:bodyPr wrap="none" anchor="ctr"/>
          <a:lstStyle/>
          <a:p>
            <a:endParaRPr lang="nl-BE"/>
          </a:p>
        </p:txBody>
      </p:sp>
      <p:sp>
        <p:nvSpPr>
          <p:cNvPr id="25606" name="Text Box 6"/>
          <p:cNvSpPr txBox="1">
            <a:spLocks noChangeArrowheads="1"/>
          </p:cNvSpPr>
          <p:nvPr/>
        </p:nvSpPr>
        <p:spPr bwMode="auto">
          <a:xfrm>
            <a:off x="3462338" y="3001963"/>
            <a:ext cx="3365500" cy="400050"/>
          </a:xfrm>
          <a:prstGeom prst="rect">
            <a:avLst/>
          </a:prstGeom>
          <a:noFill/>
          <a:ln w="9525">
            <a:noFill/>
            <a:miter lim="800000"/>
            <a:headEnd/>
            <a:tailEnd/>
          </a:ln>
        </p:spPr>
        <p:txBody>
          <a:bodyPr wrap="none">
            <a:spAutoFit/>
          </a:bodyPr>
          <a:lstStyle/>
          <a:p>
            <a:pPr algn="ctr"/>
            <a:r>
              <a:rPr lang="en-US" b="1">
                <a:latin typeface="Calibri" pitchFamily="34" charset="0"/>
              </a:rPr>
              <a:t>Byte-oriented communication</a:t>
            </a:r>
          </a:p>
        </p:txBody>
      </p:sp>
      <p:sp>
        <p:nvSpPr>
          <p:cNvPr id="25607" name="Rectangle 7"/>
          <p:cNvSpPr>
            <a:spLocks noChangeArrowheads="1"/>
          </p:cNvSpPr>
          <p:nvPr/>
        </p:nvSpPr>
        <p:spPr bwMode="auto">
          <a:xfrm>
            <a:off x="1063625" y="1989138"/>
            <a:ext cx="4537075" cy="935037"/>
          </a:xfrm>
          <a:prstGeom prst="rect">
            <a:avLst/>
          </a:prstGeom>
          <a:solidFill>
            <a:schemeClr val="folHlink"/>
          </a:solidFill>
          <a:ln w="9525">
            <a:solidFill>
              <a:srgbClr val="9999FF"/>
            </a:solidFill>
            <a:miter lim="800000"/>
            <a:headEnd/>
            <a:tailEnd/>
          </a:ln>
        </p:spPr>
        <p:txBody>
          <a:bodyPr wrap="none" anchor="ctr"/>
          <a:lstStyle/>
          <a:p>
            <a:endParaRPr lang="nl-BE">
              <a:latin typeface="Calibri" pitchFamily="34" charset="0"/>
            </a:endParaRPr>
          </a:p>
        </p:txBody>
      </p:sp>
      <p:sp>
        <p:nvSpPr>
          <p:cNvPr id="25608" name="Text Box 8"/>
          <p:cNvSpPr txBox="1">
            <a:spLocks noChangeArrowheads="1"/>
          </p:cNvSpPr>
          <p:nvPr/>
        </p:nvSpPr>
        <p:spPr bwMode="auto">
          <a:xfrm>
            <a:off x="2517775" y="1971675"/>
            <a:ext cx="1911350" cy="461963"/>
          </a:xfrm>
          <a:prstGeom prst="rect">
            <a:avLst/>
          </a:prstGeom>
          <a:noFill/>
          <a:ln w="9525">
            <a:noFill/>
            <a:miter lim="800000"/>
            <a:headEnd/>
            <a:tailEnd/>
          </a:ln>
        </p:spPr>
        <p:txBody>
          <a:bodyPr wrap="none">
            <a:spAutoFit/>
          </a:bodyPr>
          <a:lstStyle/>
          <a:p>
            <a:pPr algn="ctr"/>
            <a:r>
              <a:rPr lang="en-US" sz="2400" b="1">
                <a:latin typeface="Calibri" pitchFamily="34" charset="0"/>
              </a:rPr>
              <a:t>RMI software</a:t>
            </a:r>
          </a:p>
        </p:txBody>
      </p:sp>
      <p:sp>
        <p:nvSpPr>
          <p:cNvPr id="25609" name="Line 9"/>
          <p:cNvSpPr>
            <a:spLocks noChangeShapeType="1"/>
          </p:cNvSpPr>
          <p:nvPr/>
        </p:nvSpPr>
        <p:spPr bwMode="auto">
          <a:xfrm>
            <a:off x="3151188" y="1557338"/>
            <a:ext cx="0" cy="504825"/>
          </a:xfrm>
          <a:prstGeom prst="line">
            <a:avLst/>
          </a:prstGeom>
          <a:noFill/>
          <a:ln w="38100">
            <a:solidFill>
              <a:srgbClr val="FF0000"/>
            </a:solidFill>
            <a:round/>
            <a:headEnd type="arrow" w="med" len="med"/>
            <a:tailEnd type="arrow" w="med" len="med"/>
          </a:ln>
        </p:spPr>
        <p:txBody>
          <a:bodyPr wrap="none" anchor="ctr"/>
          <a:lstStyle/>
          <a:p>
            <a:endParaRPr lang="nl-BE"/>
          </a:p>
        </p:txBody>
      </p:sp>
      <p:sp>
        <p:nvSpPr>
          <p:cNvPr id="25610" name="Text Box 10"/>
          <p:cNvSpPr txBox="1">
            <a:spLocks noChangeArrowheads="1"/>
          </p:cNvSpPr>
          <p:nvPr/>
        </p:nvSpPr>
        <p:spPr bwMode="auto">
          <a:xfrm>
            <a:off x="3321050" y="1562100"/>
            <a:ext cx="3648075" cy="400050"/>
          </a:xfrm>
          <a:prstGeom prst="rect">
            <a:avLst/>
          </a:prstGeom>
          <a:noFill/>
          <a:ln w="9525">
            <a:noFill/>
            <a:miter lim="800000"/>
            <a:headEnd/>
            <a:tailEnd/>
          </a:ln>
        </p:spPr>
        <p:txBody>
          <a:bodyPr wrap="none">
            <a:spAutoFit/>
          </a:bodyPr>
          <a:lstStyle/>
          <a:p>
            <a:pPr algn="ctr"/>
            <a:r>
              <a:rPr lang="en-US" b="1">
                <a:latin typeface="Calibri" pitchFamily="34" charset="0"/>
              </a:rPr>
              <a:t>Object-to-object communication</a:t>
            </a:r>
          </a:p>
        </p:txBody>
      </p:sp>
      <p:sp>
        <p:nvSpPr>
          <p:cNvPr id="25611" name="Rectangle 11"/>
          <p:cNvSpPr>
            <a:spLocks noChangeArrowheads="1"/>
          </p:cNvSpPr>
          <p:nvPr/>
        </p:nvSpPr>
        <p:spPr bwMode="auto">
          <a:xfrm>
            <a:off x="1279525" y="2349500"/>
            <a:ext cx="1511300" cy="504825"/>
          </a:xfrm>
          <a:prstGeom prst="rect">
            <a:avLst/>
          </a:prstGeom>
          <a:solidFill>
            <a:schemeClr val="accent2"/>
          </a:solidFill>
          <a:ln w="9525">
            <a:solidFill>
              <a:srgbClr val="9999FF"/>
            </a:solidFill>
            <a:miter lim="800000"/>
            <a:headEnd/>
            <a:tailEnd/>
          </a:ln>
        </p:spPr>
        <p:txBody>
          <a:bodyPr wrap="none" anchor="ctr"/>
          <a:lstStyle/>
          <a:p>
            <a:endParaRPr lang="nl-BE">
              <a:latin typeface="Calibri" pitchFamily="34" charset="0"/>
            </a:endParaRPr>
          </a:p>
        </p:txBody>
      </p:sp>
      <p:sp>
        <p:nvSpPr>
          <p:cNvPr id="25612" name="Text Box 12"/>
          <p:cNvSpPr txBox="1">
            <a:spLocks noChangeArrowheads="1"/>
          </p:cNvSpPr>
          <p:nvPr/>
        </p:nvSpPr>
        <p:spPr bwMode="auto">
          <a:xfrm>
            <a:off x="1612900" y="2428875"/>
            <a:ext cx="782638" cy="400050"/>
          </a:xfrm>
          <a:prstGeom prst="rect">
            <a:avLst/>
          </a:prstGeom>
          <a:noFill/>
          <a:ln w="9525">
            <a:noFill/>
            <a:miter lim="800000"/>
            <a:headEnd/>
            <a:tailEnd/>
          </a:ln>
        </p:spPr>
        <p:txBody>
          <a:bodyPr wrap="none">
            <a:spAutoFit/>
          </a:bodyPr>
          <a:lstStyle/>
          <a:p>
            <a:pPr algn="ctr"/>
            <a:r>
              <a:rPr lang="en-US" b="1">
                <a:latin typeface="Calibri" pitchFamily="34" charset="0"/>
              </a:rPr>
              <a:t>proxy</a:t>
            </a:r>
          </a:p>
        </p:txBody>
      </p:sp>
      <p:sp>
        <p:nvSpPr>
          <p:cNvPr id="25613" name="Rectangle 13"/>
          <p:cNvSpPr>
            <a:spLocks noChangeArrowheads="1"/>
          </p:cNvSpPr>
          <p:nvPr/>
        </p:nvSpPr>
        <p:spPr bwMode="auto">
          <a:xfrm>
            <a:off x="3944938" y="2349500"/>
            <a:ext cx="1511300" cy="504825"/>
          </a:xfrm>
          <a:prstGeom prst="rect">
            <a:avLst/>
          </a:prstGeom>
          <a:solidFill>
            <a:schemeClr val="accent2"/>
          </a:solidFill>
          <a:ln w="9525">
            <a:solidFill>
              <a:srgbClr val="9999FF"/>
            </a:solidFill>
            <a:miter lim="800000"/>
            <a:headEnd/>
            <a:tailEnd/>
          </a:ln>
        </p:spPr>
        <p:txBody>
          <a:bodyPr wrap="none" anchor="ctr"/>
          <a:lstStyle/>
          <a:p>
            <a:endParaRPr lang="nl-BE">
              <a:latin typeface="Calibri" pitchFamily="34" charset="0"/>
            </a:endParaRPr>
          </a:p>
        </p:txBody>
      </p:sp>
      <p:sp>
        <p:nvSpPr>
          <p:cNvPr id="25614" name="Text Box 14"/>
          <p:cNvSpPr txBox="1">
            <a:spLocks noChangeArrowheads="1"/>
          </p:cNvSpPr>
          <p:nvPr/>
        </p:nvSpPr>
        <p:spPr bwMode="auto">
          <a:xfrm>
            <a:off x="4130675" y="2428875"/>
            <a:ext cx="1084263" cy="400050"/>
          </a:xfrm>
          <a:prstGeom prst="rect">
            <a:avLst/>
          </a:prstGeom>
          <a:noFill/>
          <a:ln w="9525">
            <a:noFill/>
            <a:miter lim="800000"/>
            <a:headEnd/>
            <a:tailEnd/>
          </a:ln>
        </p:spPr>
        <p:txBody>
          <a:bodyPr wrap="none">
            <a:spAutoFit/>
          </a:bodyPr>
          <a:lstStyle/>
          <a:p>
            <a:pPr algn="ctr"/>
            <a:r>
              <a:rPr lang="en-US" b="1">
                <a:latin typeface="Calibri" pitchFamily="34" charset="0"/>
              </a:rPr>
              <a:t>skeleton</a:t>
            </a:r>
          </a:p>
        </p:txBody>
      </p:sp>
      <p:sp>
        <p:nvSpPr>
          <p:cNvPr id="25616" name="Text Box 15"/>
          <p:cNvSpPr txBox="1">
            <a:spLocks noChangeArrowheads="1"/>
          </p:cNvSpPr>
          <p:nvPr/>
        </p:nvSpPr>
        <p:spPr bwMode="auto">
          <a:xfrm>
            <a:off x="774700" y="4083050"/>
            <a:ext cx="8489950" cy="2678113"/>
          </a:xfrm>
          <a:prstGeom prst="rect">
            <a:avLst/>
          </a:prstGeom>
          <a:noFill/>
          <a:ln w="9525">
            <a:noFill/>
            <a:miter lim="800000"/>
            <a:headEnd/>
            <a:tailEnd/>
          </a:ln>
        </p:spPr>
        <p:txBody>
          <a:bodyPr wrap="none">
            <a:spAutoFit/>
          </a:bodyPr>
          <a:lstStyle/>
          <a:p>
            <a:pPr>
              <a:buFontTx/>
              <a:buChar char="•"/>
            </a:pPr>
            <a:r>
              <a:rPr lang="en-US" sz="2800" b="1">
                <a:latin typeface="Calibri" pitchFamily="34" charset="0"/>
              </a:rPr>
              <a:t> marshalling using external standard</a:t>
            </a:r>
            <a:br>
              <a:rPr lang="en-US" sz="2800" b="1">
                <a:latin typeface="Calibri" pitchFamily="34" charset="0"/>
              </a:rPr>
            </a:br>
            <a:r>
              <a:rPr lang="en-US" sz="2800" b="1">
                <a:latin typeface="Calibri" pitchFamily="34" charset="0"/>
              </a:rPr>
              <a:t>	</a:t>
            </a:r>
            <a:r>
              <a:rPr lang="en-US" sz="2800">
                <a:latin typeface="Calibri" pitchFamily="34" charset="0"/>
              </a:rPr>
              <a:t>= External Data Representation</a:t>
            </a:r>
            <a:br>
              <a:rPr lang="en-US" sz="2800">
                <a:latin typeface="Calibri" pitchFamily="34" charset="0"/>
              </a:rPr>
            </a:br>
            <a:r>
              <a:rPr lang="en-US" sz="2800">
                <a:latin typeface="Calibri" pitchFamily="34" charset="0"/>
              </a:rPr>
              <a:t>	e.g. 	CORBA’s common data representation (CDR)</a:t>
            </a:r>
            <a:br>
              <a:rPr lang="en-US" sz="2800">
                <a:latin typeface="Calibri" pitchFamily="34" charset="0"/>
              </a:rPr>
            </a:br>
            <a:r>
              <a:rPr lang="en-US" sz="2800">
                <a:latin typeface="Calibri" pitchFamily="34" charset="0"/>
              </a:rPr>
              <a:t>		Java serialization</a:t>
            </a:r>
          </a:p>
          <a:p>
            <a:pPr>
              <a:buFontTx/>
              <a:buChar char="•"/>
            </a:pPr>
            <a:r>
              <a:rPr lang="en-US" sz="2800" b="1">
                <a:latin typeface="Calibri" pitchFamily="34" charset="0"/>
              </a:rPr>
              <a:t> marshalling using sender standard AND </a:t>
            </a:r>
            <a:br>
              <a:rPr lang="en-US" sz="2800" b="1">
                <a:latin typeface="Calibri" pitchFamily="34" charset="0"/>
              </a:rPr>
            </a:br>
            <a:r>
              <a:rPr lang="en-US" sz="2800" b="1">
                <a:latin typeface="Calibri" pitchFamily="34" charset="0"/>
              </a:rPr>
              <a:t>  send this standard along</a:t>
            </a:r>
          </a:p>
        </p:txBody>
      </p:sp>
      <p:sp>
        <p:nvSpPr>
          <p:cNvPr id="25617" name="Rectangle 16"/>
          <p:cNvSpPr>
            <a:spLocks noChangeArrowheads="1"/>
          </p:cNvSpPr>
          <p:nvPr/>
        </p:nvSpPr>
        <p:spPr bwMode="auto">
          <a:xfrm>
            <a:off x="622300" y="3579813"/>
            <a:ext cx="1357313" cy="523875"/>
          </a:xfrm>
          <a:prstGeom prst="rect">
            <a:avLst/>
          </a:prstGeom>
          <a:noFill/>
          <a:ln w="9525">
            <a:solidFill>
              <a:schemeClr val="bg1"/>
            </a:solidFill>
            <a:miter lim="800000"/>
            <a:headEnd/>
            <a:tailEnd/>
          </a:ln>
        </p:spPr>
        <p:txBody>
          <a:bodyPr wrap="none">
            <a:spAutoFit/>
          </a:bodyPr>
          <a:lstStyle/>
          <a:p>
            <a:pPr algn="ctr"/>
            <a:r>
              <a:rPr lang="en-US" sz="2800" b="1">
                <a:solidFill>
                  <a:srgbClr val="0033CC"/>
                </a:solidFill>
                <a:latin typeface="Calibri" pitchFamily="34" charset="0"/>
              </a:rPr>
              <a:t>Options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6" grpId="0"/>
      <p:bldP spid="256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0"/>
          </p:nvPr>
        </p:nvSpPr>
        <p:spPr>
          <a:noFill/>
        </p:spPr>
        <p:txBody>
          <a:bodyPr/>
          <a:lstStyle/>
          <a:p>
            <a:fld id="{1A703E9F-535D-4CB7-9B48-5CF10C8F3A3F}" type="slidenum">
              <a:rPr lang="en-US" smtClean="0">
                <a:latin typeface="Arial" pitchFamily="34" charset="0"/>
              </a:rPr>
              <a:pPr/>
              <a:t>23</a:t>
            </a:fld>
            <a:endParaRPr lang="en-US" smtClean="0">
              <a:latin typeface="Arial" pitchFamily="34" charset="0"/>
            </a:endParaRPr>
          </a:p>
        </p:txBody>
      </p:sp>
      <p:sp>
        <p:nvSpPr>
          <p:cNvPr id="26627" name="Rectangle 2"/>
          <p:cNvSpPr>
            <a:spLocks noGrp="1" noChangeArrowheads="1"/>
          </p:cNvSpPr>
          <p:nvPr>
            <p:ph type="title"/>
          </p:nvPr>
        </p:nvSpPr>
        <p:spPr>
          <a:xfrm>
            <a:off x="198438" y="0"/>
            <a:ext cx="5826125" cy="477838"/>
          </a:xfrm>
        </p:spPr>
        <p:txBody>
          <a:bodyPr/>
          <a:lstStyle/>
          <a:p>
            <a:pPr algn="l"/>
            <a:r>
              <a:rPr lang="en-US" sz="2400" b="1" smtClean="0"/>
              <a:t>Java standard serialization</a:t>
            </a:r>
          </a:p>
        </p:txBody>
      </p:sp>
      <p:sp>
        <p:nvSpPr>
          <p:cNvPr id="26628" name="Text Box 3"/>
          <p:cNvSpPr txBox="1">
            <a:spLocks noChangeArrowheads="1"/>
          </p:cNvSpPr>
          <p:nvPr/>
        </p:nvSpPr>
        <p:spPr bwMode="auto">
          <a:xfrm>
            <a:off x="414338" y="1203325"/>
            <a:ext cx="9121775" cy="4240213"/>
          </a:xfrm>
          <a:prstGeom prst="rect">
            <a:avLst/>
          </a:prstGeom>
          <a:noFill/>
          <a:ln w="38100">
            <a:noFill/>
            <a:miter lim="800000"/>
            <a:headEnd/>
            <a:tailEnd/>
          </a:ln>
        </p:spPr>
        <p:txBody>
          <a:bodyPr wrap="none">
            <a:spAutoFit/>
          </a:bodyPr>
          <a:lstStyle/>
          <a:p>
            <a:pPr>
              <a:spcAft>
                <a:spcPts val="300"/>
              </a:spcAft>
              <a:buFontTx/>
              <a:buChar char="•"/>
            </a:pPr>
            <a:r>
              <a:rPr lang="en-US" sz="2400" b="1">
                <a:latin typeface="Comic Sans MS" pitchFamily="66" charset="0"/>
              </a:rPr>
              <a:t> </a:t>
            </a:r>
            <a:r>
              <a:rPr lang="en-US" sz="2800" b="1">
                <a:latin typeface="Calibri" pitchFamily="34" charset="0"/>
              </a:rPr>
              <a:t>class implements </a:t>
            </a:r>
            <a:r>
              <a:rPr lang="en-US" sz="2400" b="1">
                <a:latin typeface="Courier New" pitchFamily="49" charset="0"/>
              </a:rPr>
              <a:t>Serializable</a:t>
            </a:r>
            <a:r>
              <a:rPr lang="en-US" sz="2400" b="1">
                <a:latin typeface="Comic Sans MS" pitchFamily="66" charset="0"/>
              </a:rPr>
              <a:t> </a:t>
            </a:r>
            <a:r>
              <a:rPr lang="en-US" sz="2800" b="1">
                <a:latin typeface="Calibri" pitchFamily="34" charset="0"/>
              </a:rPr>
              <a:t>interface</a:t>
            </a:r>
            <a:endParaRPr lang="en-US" sz="2400" b="1">
              <a:latin typeface="Calibri" pitchFamily="34" charset="0"/>
            </a:endParaRPr>
          </a:p>
          <a:p>
            <a:pPr>
              <a:spcAft>
                <a:spcPts val="300"/>
              </a:spcAft>
              <a:buFontTx/>
              <a:buChar char="•"/>
            </a:pPr>
            <a:r>
              <a:rPr lang="en-US" sz="2400" b="1">
                <a:latin typeface="Comic Sans MS" pitchFamily="66" charset="0"/>
              </a:rPr>
              <a:t> </a:t>
            </a:r>
            <a:r>
              <a:rPr lang="en-US" sz="2800" b="1">
                <a:solidFill>
                  <a:srgbClr val="0033CC"/>
                </a:solidFill>
                <a:latin typeface="Calibri" pitchFamily="34" charset="0"/>
              </a:rPr>
              <a:t>writing </a:t>
            </a:r>
            <a:r>
              <a:rPr lang="en-US" sz="2800" b="1">
                <a:latin typeface="Calibri" pitchFamily="34" charset="0"/>
              </a:rPr>
              <a:t/>
            </a:r>
            <a:br>
              <a:rPr lang="en-US" sz="2800" b="1">
                <a:latin typeface="Calibri" pitchFamily="34" charset="0"/>
              </a:rPr>
            </a:br>
            <a:r>
              <a:rPr lang="en-US" sz="2800" b="1">
                <a:latin typeface="Calibri" pitchFamily="34" charset="0"/>
              </a:rPr>
              <a:t>	create </a:t>
            </a:r>
            <a:r>
              <a:rPr lang="en-US" sz="2400" b="1">
                <a:latin typeface="Courier New" pitchFamily="49" charset="0"/>
              </a:rPr>
              <a:t>ObjectOutputStream (out)</a:t>
            </a:r>
          </a:p>
          <a:p>
            <a:pPr lvl="1">
              <a:spcAft>
                <a:spcPts val="300"/>
              </a:spcAft>
            </a:pPr>
            <a:r>
              <a:rPr lang="en-US" sz="2400" b="1">
                <a:latin typeface="Comic Sans MS" pitchFamily="66" charset="0"/>
              </a:rPr>
              <a:t>	</a:t>
            </a:r>
            <a:r>
              <a:rPr lang="en-US" sz="2800" b="1">
                <a:latin typeface="Calibri" pitchFamily="34" charset="0"/>
              </a:rPr>
              <a:t>call </a:t>
            </a:r>
            <a:r>
              <a:rPr lang="en-US" sz="2400" b="1">
                <a:latin typeface="Courier New" pitchFamily="49" charset="0"/>
              </a:rPr>
              <a:t>out.writeObject(&lt;object&gt;)</a:t>
            </a:r>
          </a:p>
          <a:p>
            <a:pPr>
              <a:spcAft>
                <a:spcPts val="300"/>
              </a:spcAft>
              <a:buFontTx/>
              <a:buChar char="•"/>
            </a:pPr>
            <a:r>
              <a:rPr lang="en-US" sz="2800" b="1">
                <a:latin typeface="Calibri" pitchFamily="34" charset="0"/>
              </a:rPr>
              <a:t> </a:t>
            </a:r>
            <a:r>
              <a:rPr lang="en-US" sz="2800" b="1">
                <a:solidFill>
                  <a:srgbClr val="0033CC"/>
                </a:solidFill>
                <a:latin typeface="Calibri" pitchFamily="34" charset="0"/>
              </a:rPr>
              <a:t>reading</a:t>
            </a:r>
          </a:p>
          <a:p>
            <a:pPr>
              <a:spcAft>
                <a:spcPts val="300"/>
              </a:spcAft>
            </a:pPr>
            <a:r>
              <a:rPr lang="en-US" sz="2800" b="1">
                <a:latin typeface="Calibri" pitchFamily="34" charset="0"/>
              </a:rPr>
              <a:t>	create </a:t>
            </a:r>
            <a:r>
              <a:rPr lang="en-US" sz="2400" b="1">
                <a:latin typeface="Courier New" pitchFamily="49" charset="0"/>
              </a:rPr>
              <a:t>ObjectInputStream (in)</a:t>
            </a:r>
          </a:p>
          <a:p>
            <a:pPr>
              <a:spcAft>
                <a:spcPts val="300"/>
              </a:spcAft>
            </a:pPr>
            <a:r>
              <a:rPr lang="en-US" sz="2400" b="1">
                <a:latin typeface="Comic Sans MS" pitchFamily="66" charset="0"/>
              </a:rPr>
              <a:t>	</a:t>
            </a:r>
            <a:r>
              <a:rPr lang="en-US" sz="2800" b="1">
                <a:latin typeface="Calibri" pitchFamily="34" charset="0"/>
              </a:rPr>
              <a:t>call</a:t>
            </a:r>
            <a:r>
              <a:rPr lang="en-US" sz="2400" b="1">
                <a:latin typeface="Comic Sans MS" pitchFamily="66" charset="0"/>
              </a:rPr>
              <a:t> </a:t>
            </a:r>
            <a:r>
              <a:rPr lang="en-US" sz="2400" b="1">
                <a:latin typeface="Courier New" pitchFamily="49" charset="0"/>
              </a:rPr>
              <a:t>in.readObject()</a:t>
            </a:r>
          </a:p>
          <a:p>
            <a:pPr>
              <a:spcAft>
                <a:spcPts val="300"/>
              </a:spcAft>
            </a:pPr>
            <a:r>
              <a:rPr lang="en-US" sz="2400" b="1">
                <a:latin typeface="Comic Sans MS" pitchFamily="66" charset="0"/>
              </a:rPr>
              <a:t>	</a:t>
            </a:r>
            <a:r>
              <a:rPr lang="en-US" sz="2800" b="1">
                <a:solidFill>
                  <a:schemeClr val="hlink"/>
                </a:solidFill>
                <a:latin typeface="Calibri" pitchFamily="34" charset="0"/>
              </a:rPr>
              <a:t>cast</a:t>
            </a:r>
            <a:r>
              <a:rPr lang="en-US" sz="2800" b="1">
                <a:latin typeface="Calibri" pitchFamily="34" charset="0"/>
              </a:rPr>
              <a:t> to specific class (result is of type </a:t>
            </a:r>
            <a:r>
              <a:rPr lang="en-US" sz="2400" b="1">
                <a:latin typeface="Courier New" pitchFamily="49" charset="0"/>
              </a:rPr>
              <a:t>Object</a:t>
            </a:r>
            <a:r>
              <a:rPr lang="en-US" sz="2800" b="1">
                <a:latin typeface="Calibri" pitchFamily="34" charset="0"/>
              </a:rPr>
              <a:t>)</a:t>
            </a:r>
            <a:endParaRPr lang="en-US" sz="2400" b="1">
              <a:latin typeface="Calibri" pitchFamily="34" charset="0"/>
            </a:endParaRPr>
          </a:p>
          <a:p>
            <a:pPr>
              <a:spcAft>
                <a:spcPts val="300"/>
              </a:spcAft>
            </a:pPr>
            <a:r>
              <a:rPr lang="en-US" sz="2400" b="1">
                <a:latin typeface="Comic Sans MS" pitchFamily="66" charset="0"/>
              </a:rPr>
              <a:t>	</a:t>
            </a:r>
            <a:r>
              <a:rPr lang="en-US" sz="2800" b="1">
                <a:latin typeface="Calibri" pitchFamily="34" charset="0"/>
              </a:rPr>
              <a:t>BUT : class file must be reachable by virtual machine !</a:t>
            </a:r>
            <a:endParaRPr lang="en-GB" sz="2800" b="1">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27000" y="38100"/>
            <a:ext cx="5826125" cy="477838"/>
          </a:xfrm>
        </p:spPr>
        <p:txBody>
          <a:bodyPr/>
          <a:lstStyle/>
          <a:p>
            <a:pPr algn="l"/>
            <a:r>
              <a:rPr lang="en-US" sz="2400" b="1" smtClean="0"/>
              <a:t>Java Serialization</a:t>
            </a:r>
            <a:endParaRPr lang="nl-BE" sz="2400" b="1" smtClean="0"/>
          </a:p>
        </p:txBody>
      </p:sp>
      <p:sp>
        <p:nvSpPr>
          <p:cNvPr id="27651" name="Slide Number Placeholder 2"/>
          <p:cNvSpPr>
            <a:spLocks noGrp="1"/>
          </p:cNvSpPr>
          <p:nvPr>
            <p:ph type="sldNum" sz="quarter" idx="10"/>
          </p:nvPr>
        </p:nvSpPr>
        <p:spPr>
          <a:noFill/>
        </p:spPr>
        <p:txBody>
          <a:bodyPr/>
          <a:lstStyle/>
          <a:p>
            <a:fld id="{C1890335-C2E9-4118-83ED-19BF1D459969}" type="slidenum">
              <a:rPr lang="en-US" smtClean="0">
                <a:latin typeface="Arial" pitchFamily="34" charset="0"/>
              </a:rPr>
              <a:pPr/>
              <a:t>24</a:t>
            </a:fld>
            <a:endParaRPr lang="en-US" smtClean="0">
              <a:latin typeface="Arial" pitchFamily="34" charset="0"/>
            </a:endParaRPr>
          </a:p>
        </p:txBody>
      </p:sp>
      <p:sp>
        <p:nvSpPr>
          <p:cNvPr id="8" name="TextBox 7"/>
          <p:cNvSpPr txBox="1"/>
          <p:nvPr/>
        </p:nvSpPr>
        <p:spPr>
          <a:xfrm>
            <a:off x="144463" y="1042988"/>
            <a:ext cx="9631362" cy="3970337"/>
          </a:xfrm>
          <a:prstGeom prst="rect">
            <a:avLst/>
          </a:prstGeom>
          <a:noFill/>
        </p:spPr>
        <p:txBody>
          <a:bodyPr>
            <a:spAutoFit/>
          </a:bodyPr>
          <a:lstStyle/>
          <a:p>
            <a:pPr>
              <a:defRPr/>
            </a:pPr>
            <a:r>
              <a:rPr lang="en-US" sz="2800" u="sng" dirty="0">
                <a:latin typeface="Calibri" pitchFamily="34" charset="0"/>
                <a:cs typeface="Calibri" pitchFamily="34" charset="0"/>
              </a:rPr>
              <a:t>Special care when:</a:t>
            </a:r>
          </a:p>
          <a:p>
            <a:pPr>
              <a:defRPr/>
            </a:pPr>
            <a:endParaRPr lang="en-US" sz="2800" dirty="0">
              <a:latin typeface="Calibri" pitchFamily="34" charset="0"/>
              <a:cs typeface="Calibri" pitchFamily="34" charset="0"/>
            </a:endParaRPr>
          </a:p>
          <a:p>
            <a:pPr marL="457200" indent="-457200">
              <a:defRPr/>
            </a:pPr>
            <a:r>
              <a:rPr lang="en-US" sz="2800" dirty="0">
                <a:latin typeface="Calibri" pitchFamily="34" charset="0"/>
                <a:cs typeface="Calibri" pitchFamily="34" charset="0"/>
              </a:rPr>
              <a:t>1.</a:t>
            </a:r>
            <a:r>
              <a:rPr lang="en-US" sz="2400" dirty="0">
                <a:latin typeface="Courier New" pitchFamily="49" charset="0"/>
                <a:cs typeface="Courier New" pitchFamily="49" charset="0"/>
              </a:rPr>
              <a:t> static</a:t>
            </a:r>
            <a:r>
              <a:rPr lang="en-US" sz="2800" dirty="0">
                <a:latin typeface="Calibri" pitchFamily="34" charset="0"/>
                <a:cs typeface="Calibri" pitchFamily="34" charset="0"/>
              </a:rPr>
              <a:t> attributes</a:t>
            </a:r>
          </a:p>
          <a:p>
            <a:pPr marL="514350" indent="-514350">
              <a:defRPr/>
            </a:pPr>
            <a:endParaRPr lang="en-US" sz="2800" dirty="0">
              <a:latin typeface="Calibri" pitchFamily="34" charset="0"/>
              <a:cs typeface="Calibri" pitchFamily="34" charset="0"/>
            </a:endParaRPr>
          </a:p>
          <a:p>
            <a:pPr>
              <a:defRPr/>
            </a:pPr>
            <a:r>
              <a:rPr lang="en-US" sz="2800" dirty="0">
                <a:latin typeface="Calibri" pitchFamily="34" charset="0"/>
                <a:cs typeface="Calibri" pitchFamily="34" charset="0"/>
              </a:rPr>
              <a:t>2. attribute contains reference to object of another class</a:t>
            </a:r>
          </a:p>
          <a:p>
            <a:pPr>
              <a:defRPr/>
            </a:pPr>
            <a:endParaRPr lang="en-US" sz="2800" dirty="0">
              <a:latin typeface="Calibri" pitchFamily="34" charset="0"/>
              <a:cs typeface="Calibri" pitchFamily="34" charset="0"/>
            </a:endParaRPr>
          </a:p>
          <a:p>
            <a:pPr>
              <a:defRPr/>
            </a:pPr>
            <a:r>
              <a:rPr lang="en-US" sz="2800" dirty="0">
                <a:latin typeface="Calibri" pitchFamily="34" charset="0"/>
                <a:cs typeface="Calibri" pitchFamily="34" charset="0"/>
              </a:rPr>
              <a:t>3. attribute marked by </a:t>
            </a:r>
            <a:r>
              <a:rPr lang="en-US" sz="2400" dirty="0">
                <a:latin typeface="Courier New" pitchFamily="49" charset="0"/>
                <a:cs typeface="Courier New" pitchFamily="49" charset="0"/>
              </a:rPr>
              <a:t>transient</a:t>
            </a:r>
            <a:r>
              <a:rPr lang="en-US" sz="2400" dirty="0">
                <a:latin typeface="Calibri" pitchFamily="34" charset="0"/>
                <a:cs typeface="Calibri" pitchFamily="34" charset="0"/>
              </a:rPr>
              <a:t> </a:t>
            </a:r>
            <a:r>
              <a:rPr lang="en-US" sz="2800" dirty="0">
                <a:latin typeface="Calibri" pitchFamily="34" charset="0"/>
                <a:cs typeface="Calibri" pitchFamily="34" charset="0"/>
              </a:rPr>
              <a:t>keyword</a:t>
            </a:r>
          </a:p>
          <a:p>
            <a:pPr>
              <a:defRPr/>
            </a:pPr>
            <a:endParaRPr lang="en-US" sz="2800" dirty="0">
              <a:latin typeface="Calibri" pitchFamily="34" charset="0"/>
              <a:cs typeface="Calibri" pitchFamily="34" charset="0"/>
            </a:endParaRPr>
          </a:p>
          <a:p>
            <a:pPr>
              <a:defRPr/>
            </a:pPr>
            <a:r>
              <a:rPr lang="en-US" sz="2800" dirty="0">
                <a:latin typeface="Calibri" pitchFamily="34" charset="0"/>
                <a:cs typeface="Calibri" pitchFamily="34" charset="0"/>
              </a:rPr>
              <a:t>4. update of serialized object and serialize again to same stream</a:t>
            </a:r>
            <a:endParaRPr lang="nl-BE" sz="28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0"/>
          </p:nvPr>
        </p:nvSpPr>
        <p:spPr>
          <a:noFill/>
        </p:spPr>
        <p:txBody>
          <a:bodyPr/>
          <a:lstStyle/>
          <a:p>
            <a:fld id="{B3A2A0BB-ABE1-4CC8-858F-A6A0C7F98278}" type="slidenum">
              <a:rPr lang="en-US" smtClean="0">
                <a:latin typeface="Calibri" pitchFamily="34" charset="0"/>
              </a:rPr>
              <a:pPr/>
              <a:t>25</a:t>
            </a:fld>
            <a:endParaRPr lang="en-US" smtClean="0">
              <a:latin typeface="Calibri" pitchFamily="34" charset="0"/>
            </a:endParaRPr>
          </a:p>
        </p:txBody>
      </p:sp>
      <p:sp>
        <p:nvSpPr>
          <p:cNvPr id="75780" name="Text Box 3"/>
          <p:cNvSpPr txBox="1">
            <a:spLocks noChangeArrowheads="1"/>
          </p:cNvSpPr>
          <p:nvPr/>
        </p:nvSpPr>
        <p:spPr bwMode="auto">
          <a:xfrm>
            <a:off x="241300" y="26988"/>
            <a:ext cx="3227388" cy="460375"/>
          </a:xfrm>
          <a:prstGeom prst="rect">
            <a:avLst/>
          </a:prstGeom>
          <a:noFill/>
          <a:ln w="9525">
            <a:noFill/>
            <a:miter lim="800000"/>
            <a:headEnd/>
            <a:tailEnd/>
          </a:ln>
        </p:spPr>
        <p:txBody>
          <a:bodyPr wrap="none">
            <a:spAutoFit/>
          </a:bodyPr>
          <a:lstStyle/>
          <a:p>
            <a:pPr marL="457200" indent="-457200">
              <a:defRPr/>
            </a:pPr>
            <a:r>
              <a:rPr lang="en-US" sz="2400" b="1" dirty="0">
                <a:latin typeface="+mn-lt"/>
              </a:rPr>
              <a:t>RMI: Binding service</a:t>
            </a:r>
          </a:p>
        </p:txBody>
      </p:sp>
      <p:sp>
        <p:nvSpPr>
          <p:cNvPr id="28676" name="Text Box 44"/>
          <p:cNvSpPr txBox="1">
            <a:spLocks noChangeArrowheads="1"/>
          </p:cNvSpPr>
          <p:nvPr/>
        </p:nvSpPr>
        <p:spPr bwMode="auto">
          <a:xfrm>
            <a:off x="630238" y="642938"/>
            <a:ext cx="8437562" cy="3724275"/>
          </a:xfrm>
          <a:prstGeom prst="rect">
            <a:avLst/>
          </a:prstGeom>
          <a:noFill/>
          <a:ln w="9525">
            <a:noFill/>
            <a:miter lim="800000"/>
            <a:headEnd/>
            <a:tailEnd/>
          </a:ln>
        </p:spPr>
        <p:txBody>
          <a:bodyPr wrap="none">
            <a:spAutoFit/>
          </a:bodyPr>
          <a:lstStyle/>
          <a:p>
            <a:r>
              <a:rPr lang="en-US" sz="2400" b="1">
                <a:solidFill>
                  <a:schemeClr val="hlink"/>
                </a:solidFill>
                <a:latin typeface="Calibri" pitchFamily="34" charset="0"/>
              </a:rPr>
              <a:t>disadvantages</a:t>
            </a:r>
            <a:r>
              <a:rPr lang="en-US" sz="2400">
                <a:latin typeface="Calibri" pitchFamily="34" charset="0"/>
              </a:rPr>
              <a:t> of remote object references</a:t>
            </a:r>
          </a:p>
          <a:p>
            <a:pPr lvl="1">
              <a:buFontTx/>
              <a:buChar char="•"/>
            </a:pPr>
            <a:r>
              <a:rPr lang="en-US" sz="2400">
                <a:latin typeface="Calibri" pitchFamily="34" charset="0"/>
              </a:rPr>
              <a:t> no logical meaning</a:t>
            </a:r>
          </a:p>
          <a:p>
            <a:pPr lvl="1">
              <a:buFontTx/>
              <a:buChar char="•"/>
            </a:pPr>
            <a:r>
              <a:rPr lang="en-US" sz="2400">
                <a:latin typeface="Calibri" pitchFamily="34" charset="0"/>
              </a:rPr>
              <a:t> direct reference to physical location</a:t>
            </a:r>
          </a:p>
          <a:p>
            <a:pPr lvl="2">
              <a:buFontTx/>
              <a:buChar char="•"/>
            </a:pPr>
            <a:r>
              <a:rPr lang="en-US" sz="2400">
                <a:latin typeface="Calibri" pitchFamily="34" charset="0"/>
              </a:rPr>
              <a:t> server might crash -&gt; automatic failover to other server ?</a:t>
            </a:r>
          </a:p>
          <a:p>
            <a:pPr lvl="2">
              <a:buFontTx/>
              <a:buChar char="•"/>
            </a:pPr>
            <a:r>
              <a:rPr lang="en-US" sz="2400">
                <a:latin typeface="Calibri" pitchFamily="34" charset="0"/>
              </a:rPr>
              <a:t> object might migrate ?</a:t>
            </a:r>
          </a:p>
          <a:p>
            <a:pPr lvl="2">
              <a:buFontTx/>
              <a:buChar char="•"/>
            </a:pPr>
            <a:r>
              <a:rPr lang="en-US" sz="2400">
                <a:latin typeface="Calibri" pitchFamily="34" charset="0"/>
              </a:rPr>
              <a:t> load balancing through replication not possible</a:t>
            </a:r>
            <a:endParaRPr lang="en-US">
              <a:latin typeface="Comic Sans MS" pitchFamily="66" charset="0"/>
            </a:endParaRPr>
          </a:p>
          <a:p>
            <a:r>
              <a:rPr lang="en-US" sz="2400" b="1">
                <a:solidFill>
                  <a:srgbClr val="0033CC"/>
                </a:solidFill>
                <a:latin typeface="Calibri" pitchFamily="34" charset="0"/>
              </a:rPr>
              <a:t>binding service =</a:t>
            </a:r>
            <a:r>
              <a:rPr lang="en-US" sz="2400">
                <a:latin typeface="Calibri" pitchFamily="34" charset="0"/>
              </a:rPr>
              <a:t> </a:t>
            </a:r>
          </a:p>
          <a:p>
            <a:r>
              <a:rPr lang="en-US" sz="2400">
                <a:latin typeface="Calibri" pitchFamily="34" charset="0"/>
              </a:rPr>
              <a:t>	</a:t>
            </a:r>
            <a:r>
              <a:rPr lang="en-US" sz="2400" b="1">
                <a:latin typeface="Calibri" pitchFamily="34" charset="0"/>
              </a:rPr>
              <a:t>registry of remote objects reference </a:t>
            </a:r>
          </a:p>
          <a:p>
            <a:r>
              <a:rPr lang="en-US" sz="2400" b="1">
                <a:latin typeface="Calibri" pitchFamily="34" charset="0"/>
              </a:rPr>
              <a:t>	&lt;-&gt; textual name mappings</a:t>
            </a:r>
            <a:endParaRPr lang="en-US" sz="2400">
              <a:latin typeface="Calibri" pitchFamily="34" charset="0"/>
            </a:endParaRPr>
          </a:p>
          <a:p>
            <a:endParaRPr lang="en-US">
              <a:latin typeface="Comic Sans MS" pitchFamily="66" charset="0"/>
            </a:endParaRPr>
          </a:p>
        </p:txBody>
      </p:sp>
      <p:sp>
        <p:nvSpPr>
          <p:cNvPr id="28677" name="Text Box 47"/>
          <p:cNvSpPr txBox="1">
            <a:spLocks noChangeArrowheads="1"/>
          </p:cNvSpPr>
          <p:nvPr/>
        </p:nvSpPr>
        <p:spPr bwMode="auto">
          <a:xfrm>
            <a:off x="703263" y="4071938"/>
            <a:ext cx="4583112" cy="830262"/>
          </a:xfrm>
          <a:prstGeom prst="rect">
            <a:avLst/>
          </a:prstGeom>
          <a:noFill/>
          <a:ln w="9525">
            <a:noFill/>
            <a:miter lim="800000"/>
            <a:headEnd/>
            <a:tailEnd/>
          </a:ln>
        </p:spPr>
        <p:txBody>
          <a:bodyPr wrap="none">
            <a:spAutoFit/>
          </a:bodyPr>
          <a:lstStyle/>
          <a:p>
            <a:r>
              <a:rPr lang="en-US" sz="2400" b="1">
                <a:latin typeface="Calibri" pitchFamily="34" charset="0"/>
              </a:rPr>
              <a:t>Server </a:t>
            </a:r>
            <a:r>
              <a:rPr lang="en-US" sz="2400" b="1">
                <a:solidFill>
                  <a:schemeClr val="accent2"/>
                </a:solidFill>
                <a:latin typeface="Calibri" pitchFamily="34" charset="0"/>
              </a:rPr>
              <a:t>registers</a:t>
            </a:r>
            <a:r>
              <a:rPr lang="en-US" sz="2400" b="1">
                <a:latin typeface="Calibri" pitchFamily="34" charset="0"/>
              </a:rPr>
              <a:t> remote objects [1]</a:t>
            </a:r>
          </a:p>
          <a:p>
            <a:r>
              <a:rPr lang="en-US" sz="2400" b="1">
                <a:latin typeface="Calibri" pitchFamily="34" charset="0"/>
              </a:rPr>
              <a:t>Client performs </a:t>
            </a:r>
            <a:r>
              <a:rPr lang="en-US" sz="2400" b="1">
                <a:solidFill>
                  <a:schemeClr val="accent2"/>
                </a:solidFill>
                <a:latin typeface="Calibri" pitchFamily="34" charset="0"/>
              </a:rPr>
              <a:t>lookup </a:t>
            </a:r>
            <a:r>
              <a:rPr lang="en-US" sz="2400" b="1">
                <a:latin typeface="Calibri" pitchFamily="34" charset="0"/>
              </a:rPr>
              <a:t>[2]</a:t>
            </a:r>
          </a:p>
        </p:txBody>
      </p:sp>
      <p:sp>
        <p:nvSpPr>
          <p:cNvPr id="28678" name="Rectangle 48"/>
          <p:cNvSpPr>
            <a:spLocks noChangeArrowheads="1"/>
          </p:cNvSpPr>
          <p:nvPr/>
        </p:nvSpPr>
        <p:spPr bwMode="auto">
          <a:xfrm>
            <a:off x="847725" y="4941888"/>
            <a:ext cx="3311525" cy="1655762"/>
          </a:xfrm>
          <a:prstGeom prst="rect">
            <a:avLst/>
          </a:prstGeom>
          <a:solidFill>
            <a:srgbClr val="9999FF"/>
          </a:solidFill>
          <a:ln w="9525">
            <a:solidFill>
              <a:srgbClr val="9999FF"/>
            </a:solidFill>
            <a:miter lim="800000"/>
            <a:headEnd/>
            <a:tailEnd/>
          </a:ln>
        </p:spPr>
        <p:txBody>
          <a:bodyPr wrap="none" anchor="ctr"/>
          <a:lstStyle/>
          <a:p>
            <a:endParaRPr lang="nl-BE">
              <a:latin typeface="Calibri" pitchFamily="34" charset="0"/>
            </a:endParaRPr>
          </a:p>
        </p:txBody>
      </p:sp>
      <p:sp>
        <p:nvSpPr>
          <p:cNvPr id="28679" name="Oval 49"/>
          <p:cNvSpPr>
            <a:spLocks noChangeArrowheads="1"/>
          </p:cNvSpPr>
          <p:nvPr/>
        </p:nvSpPr>
        <p:spPr bwMode="auto">
          <a:xfrm>
            <a:off x="990600" y="5157788"/>
            <a:ext cx="3022600" cy="1441450"/>
          </a:xfrm>
          <a:prstGeom prst="ellipse">
            <a:avLst/>
          </a:prstGeom>
          <a:solidFill>
            <a:schemeClr val="bg1"/>
          </a:solidFill>
          <a:ln w="38100">
            <a:solidFill>
              <a:schemeClr val="tx1"/>
            </a:solidFill>
            <a:round/>
            <a:headEnd/>
            <a:tailEnd/>
          </a:ln>
        </p:spPr>
        <p:txBody>
          <a:bodyPr wrap="none" anchor="ctr"/>
          <a:lstStyle/>
          <a:p>
            <a:endParaRPr lang="nl-BE">
              <a:latin typeface="Calibri" pitchFamily="34" charset="0"/>
            </a:endParaRPr>
          </a:p>
        </p:txBody>
      </p:sp>
      <p:sp>
        <p:nvSpPr>
          <p:cNvPr id="28680" name="Rectangle 50"/>
          <p:cNvSpPr>
            <a:spLocks noChangeArrowheads="1"/>
          </p:cNvSpPr>
          <p:nvPr/>
        </p:nvSpPr>
        <p:spPr bwMode="auto">
          <a:xfrm>
            <a:off x="2359025" y="5516563"/>
            <a:ext cx="576263" cy="722312"/>
          </a:xfrm>
          <a:prstGeom prst="rect">
            <a:avLst/>
          </a:prstGeom>
          <a:solidFill>
            <a:schemeClr val="folHlink"/>
          </a:solidFill>
          <a:ln w="9525">
            <a:solidFill>
              <a:schemeClr val="tx1"/>
            </a:solidFill>
            <a:miter lim="800000"/>
            <a:headEnd/>
            <a:tailEnd/>
          </a:ln>
        </p:spPr>
        <p:txBody>
          <a:bodyPr wrap="none" anchor="ctr"/>
          <a:lstStyle/>
          <a:p>
            <a:endParaRPr lang="nl-BE">
              <a:latin typeface="Calibri" pitchFamily="34" charset="0"/>
            </a:endParaRPr>
          </a:p>
        </p:txBody>
      </p:sp>
      <p:sp>
        <p:nvSpPr>
          <p:cNvPr id="28681" name="Rectangle 51"/>
          <p:cNvSpPr>
            <a:spLocks noChangeArrowheads="1"/>
          </p:cNvSpPr>
          <p:nvPr/>
        </p:nvSpPr>
        <p:spPr bwMode="auto">
          <a:xfrm>
            <a:off x="5383213" y="4437063"/>
            <a:ext cx="4105275" cy="2232025"/>
          </a:xfrm>
          <a:prstGeom prst="rect">
            <a:avLst/>
          </a:prstGeom>
          <a:solidFill>
            <a:srgbClr val="9999FF"/>
          </a:solidFill>
          <a:ln w="9525">
            <a:solidFill>
              <a:srgbClr val="9999FF"/>
            </a:solidFill>
            <a:miter lim="800000"/>
            <a:headEnd/>
            <a:tailEnd/>
          </a:ln>
        </p:spPr>
        <p:txBody>
          <a:bodyPr wrap="none" anchor="ctr"/>
          <a:lstStyle/>
          <a:p>
            <a:endParaRPr lang="nl-BE">
              <a:latin typeface="Calibri" pitchFamily="34" charset="0"/>
            </a:endParaRPr>
          </a:p>
        </p:txBody>
      </p:sp>
      <p:sp>
        <p:nvSpPr>
          <p:cNvPr id="28682" name="Oval 52"/>
          <p:cNvSpPr>
            <a:spLocks noChangeArrowheads="1"/>
          </p:cNvSpPr>
          <p:nvPr/>
        </p:nvSpPr>
        <p:spPr bwMode="auto">
          <a:xfrm>
            <a:off x="5383213" y="5635625"/>
            <a:ext cx="2378075" cy="1033463"/>
          </a:xfrm>
          <a:prstGeom prst="ellipse">
            <a:avLst/>
          </a:prstGeom>
          <a:solidFill>
            <a:schemeClr val="bg1"/>
          </a:solidFill>
          <a:ln w="38100">
            <a:solidFill>
              <a:schemeClr val="tx1"/>
            </a:solidFill>
            <a:round/>
            <a:headEnd/>
            <a:tailEnd/>
          </a:ln>
        </p:spPr>
        <p:txBody>
          <a:bodyPr wrap="none" anchor="ctr"/>
          <a:lstStyle/>
          <a:p>
            <a:endParaRPr lang="nl-BE">
              <a:latin typeface="Calibri" pitchFamily="34" charset="0"/>
            </a:endParaRPr>
          </a:p>
        </p:txBody>
      </p:sp>
      <p:sp>
        <p:nvSpPr>
          <p:cNvPr id="28683" name="Text Box 53"/>
          <p:cNvSpPr txBox="1">
            <a:spLocks noChangeArrowheads="1"/>
          </p:cNvSpPr>
          <p:nvPr/>
        </p:nvSpPr>
        <p:spPr bwMode="auto">
          <a:xfrm>
            <a:off x="985838" y="6021388"/>
            <a:ext cx="889000" cy="461962"/>
          </a:xfrm>
          <a:prstGeom prst="rect">
            <a:avLst/>
          </a:prstGeom>
          <a:solidFill>
            <a:schemeClr val="bg1"/>
          </a:solidFill>
          <a:ln w="38100">
            <a:solidFill>
              <a:schemeClr val="tx1"/>
            </a:solidFill>
            <a:miter lim="800000"/>
            <a:headEnd/>
            <a:tailEnd/>
          </a:ln>
        </p:spPr>
        <p:txBody>
          <a:bodyPr wrap="none">
            <a:spAutoFit/>
          </a:bodyPr>
          <a:lstStyle/>
          <a:p>
            <a:pPr algn="ctr"/>
            <a:r>
              <a:rPr lang="en-US" sz="2400" b="1">
                <a:latin typeface="Calibri" pitchFamily="34" charset="0"/>
              </a:rPr>
              <a:t>client</a:t>
            </a:r>
          </a:p>
        </p:txBody>
      </p:sp>
      <p:sp>
        <p:nvSpPr>
          <p:cNvPr id="28684" name="Text Box 54"/>
          <p:cNvSpPr txBox="1">
            <a:spLocks noChangeArrowheads="1"/>
          </p:cNvSpPr>
          <p:nvPr/>
        </p:nvSpPr>
        <p:spPr bwMode="auto">
          <a:xfrm>
            <a:off x="7242175" y="6099175"/>
            <a:ext cx="984250" cy="461963"/>
          </a:xfrm>
          <a:prstGeom prst="rect">
            <a:avLst/>
          </a:prstGeom>
          <a:solidFill>
            <a:schemeClr val="bg1"/>
          </a:solidFill>
          <a:ln w="38100">
            <a:solidFill>
              <a:schemeClr val="tx1"/>
            </a:solidFill>
            <a:miter lim="800000"/>
            <a:headEnd/>
            <a:tailEnd/>
          </a:ln>
        </p:spPr>
        <p:txBody>
          <a:bodyPr wrap="none">
            <a:spAutoFit/>
          </a:bodyPr>
          <a:lstStyle/>
          <a:p>
            <a:pPr algn="ctr"/>
            <a:r>
              <a:rPr lang="en-US" sz="2400" b="1">
                <a:latin typeface="Calibri" pitchFamily="34" charset="0"/>
              </a:rPr>
              <a:t>server</a:t>
            </a:r>
          </a:p>
        </p:txBody>
      </p:sp>
      <p:sp>
        <p:nvSpPr>
          <p:cNvPr id="28685" name="Text Box 55"/>
          <p:cNvSpPr txBox="1">
            <a:spLocks noChangeArrowheads="1"/>
          </p:cNvSpPr>
          <p:nvPr/>
        </p:nvSpPr>
        <p:spPr bwMode="auto">
          <a:xfrm>
            <a:off x="2511425" y="5661025"/>
            <a:ext cx="338138" cy="461963"/>
          </a:xfrm>
          <a:prstGeom prst="rect">
            <a:avLst/>
          </a:prstGeom>
          <a:noFill/>
          <a:ln w="9525">
            <a:noFill/>
            <a:miter lim="800000"/>
            <a:headEnd/>
            <a:tailEnd/>
          </a:ln>
        </p:spPr>
        <p:txBody>
          <a:bodyPr wrap="none">
            <a:spAutoFit/>
          </a:bodyPr>
          <a:lstStyle/>
          <a:p>
            <a:pPr algn="ctr"/>
            <a:r>
              <a:rPr lang="en-US" sz="2400" b="1">
                <a:latin typeface="Calibri" pitchFamily="34" charset="0"/>
              </a:rPr>
              <a:t>a</a:t>
            </a:r>
          </a:p>
        </p:txBody>
      </p:sp>
      <p:sp>
        <p:nvSpPr>
          <p:cNvPr id="28686" name="Rectangle 56"/>
          <p:cNvSpPr>
            <a:spLocks noChangeArrowheads="1"/>
          </p:cNvSpPr>
          <p:nvPr/>
        </p:nvSpPr>
        <p:spPr bwMode="auto">
          <a:xfrm>
            <a:off x="5815013" y="5734050"/>
            <a:ext cx="576262" cy="722313"/>
          </a:xfrm>
          <a:prstGeom prst="rect">
            <a:avLst/>
          </a:prstGeom>
          <a:solidFill>
            <a:schemeClr val="folHlink"/>
          </a:solidFill>
          <a:ln w="9525">
            <a:solidFill>
              <a:schemeClr val="tx1"/>
            </a:solidFill>
            <a:miter lim="800000"/>
            <a:headEnd/>
            <a:tailEnd/>
          </a:ln>
        </p:spPr>
        <p:txBody>
          <a:bodyPr wrap="none" anchor="ctr"/>
          <a:lstStyle/>
          <a:p>
            <a:endParaRPr lang="nl-BE">
              <a:latin typeface="Calibri" pitchFamily="34" charset="0"/>
            </a:endParaRPr>
          </a:p>
        </p:txBody>
      </p:sp>
      <p:sp>
        <p:nvSpPr>
          <p:cNvPr id="28687" name="Text Box 57"/>
          <p:cNvSpPr txBox="1">
            <a:spLocks noChangeArrowheads="1"/>
          </p:cNvSpPr>
          <p:nvPr/>
        </p:nvSpPr>
        <p:spPr bwMode="auto">
          <a:xfrm>
            <a:off x="5895975" y="5876925"/>
            <a:ext cx="349250" cy="461963"/>
          </a:xfrm>
          <a:prstGeom prst="rect">
            <a:avLst/>
          </a:prstGeom>
          <a:noFill/>
          <a:ln w="9525">
            <a:noFill/>
            <a:miter lim="800000"/>
            <a:headEnd/>
            <a:tailEnd/>
          </a:ln>
        </p:spPr>
        <p:txBody>
          <a:bodyPr wrap="none">
            <a:spAutoFit/>
          </a:bodyPr>
          <a:lstStyle/>
          <a:p>
            <a:pPr algn="ctr"/>
            <a:r>
              <a:rPr lang="en-US" sz="2400" b="1">
                <a:latin typeface="Calibri" pitchFamily="34" charset="0"/>
              </a:rPr>
              <a:t>b</a:t>
            </a:r>
          </a:p>
        </p:txBody>
      </p:sp>
      <p:sp>
        <p:nvSpPr>
          <p:cNvPr id="28688" name="Line 58"/>
          <p:cNvSpPr>
            <a:spLocks noChangeShapeType="1"/>
          </p:cNvSpPr>
          <p:nvPr/>
        </p:nvSpPr>
        <p:spPr bwMode="auto">
          <a:xfrm flipV="1">
            <a:off x="2935288" y="5013325"/>
            <a:ext cx="3960812" cy="720725"/>
          </a:xfrm>
          <a:prstGeom prst="line">
            <a:avLst/>
          </a:prstGeom>
          <a:noFill/>
          <a:ln w="38100">
            <a:solidFill>
              <a:srgbClr val="FF0000"/>
            </a:solidFill>
            <a:round/>
            <a:headEnd type="arrow" w="med" len="med"/>
            <a:tailEnd type="arrow" w="med" len="med"/>
          </a:ln>
        </p:spPr>
        <p:txBody>
          <a:bodyPr wrap="none" anchor="ctr"/>
          <a:lstStyle/>
          <a:p>
            <a:endParaRPr lang="nl-BE"/>
          </a:p>
        </p:txBody>
      </p:sp>
      <p:sp>
        <p:nvSpPr>
          <p:cNvPr id="28689" name="Oval 59"/>
          <p:cNvSpPr>
            <a:spLocks noChangeArrowheads="1"/>
          </p:cNvSpPr>
          <p:nvPr/>
        </p:nvSpPr>
        <p:spPr bwMode="auto">
          <a:xfrm>
            <a:off x="6896100" y="4581525"/>
            <a:ext cx="2303463" cy="865188"/>
          </a:xfrm>
          <a:prstGeom prst="ellipse">
            <a:avLst/>
          </a:prstGeom>
          <a:solidFill>
            <a:schemeClr val="bg1"/>
          </a:solidFill>
          <a:ln w="38100">
            <a:solidFill>
              <a:schemeClr val="tx1"/>
            </a:solidFill>
            <a:round/>
            <a:headEnd/>
            <a:tailEnd/>
          </a:ln>
        </p:spPr>
        <p:txBody>
          <a:bodyPr wrap="none" anchor="ctr"/>
          <a:lstStyle/>
          <a:p>
            <a:endParaRPr lang="nl-BE">
              <a:latin typeface="Calibri" pitchFamily="34" charset="0"/>
            </a:endParaRPr>
          </a:p>
        </p:txBody>
      </p:sp>
      <p:sp>
        <p:nvSpPr>
          <p:cNvPr id="28690" name="Text Box 60"/>
          <p:cNvSpPr txBox="1">
            <a:spLocks noChangeArrowheads="1"/>
          </p:cNvSpPr>
          <p:nvPr/>
        </p:nvSpPr>
        <p:spPr bwMode="auto">
          <a:xfrm>
            <a:off x="7554913" y="4629150"/>
            <a:ext cx="1149350" cy="830263"/>
          </a:xfrm>
          <a:prstGeom prst="rect">
            <a:avLst/>
          </a:prstGeom>
          <a:noFill/>
          <a:ln w="9525">
            <a:noFill/>
            <a:miter lim="800000"/>
            <a:headEnd/>
            <a:tailEnd/>
          </a:ln>
        </p:spPr>
        <p:txBody>
          <a:bodyPr wrap="none">
            <a:spAutoFit/>
          </a:bodyPr>
          <a:lstStyle/>
          <a:p>
            <a:pPr algn="ctr"/>
            <a:r>
              <a:rPr lang="en-US" sz="2400" b="1">
                <a:solidFill>
                  <a:srgbClr val="0033CC"/>
                </a:solidFill>
                <a:latin typeface="Calibri" pitchFamily="34" charset="0"/>
              </a:rPr>
              <a:t>Binding</a:t>
            </a:r>
            <a:br>
              <a:rPr lang="en-US" sz="2400" b="1">
                <a:solidFill>
                  <a:srgbClr val="0033CC"/>
                </a:solidFill>
                <a:latin typeface="Calibri" pitchFamily="34" charset="0"/>
              </a:rPr>
            </a:br>
            <a:r>
              <a:rPr lang="en-US" sz="2400" b="1">
                <a:solidFill>
                  <a:srgbClr val="0033CC"/>
                </a:solidFill>
                <a:latin typeface="Calibri" pitchFamily="34" charset="0"/>
              </a:rPr>
              <a:t>service</a:t>
            </a:r>
          </a:p>
        </p:txBody>
      </p:sp>
      <p:sp>
        <p:nvSpPr>
          <p:cNvPr id="28691" name="Line 61"/>
          <p:cNvSpPr>
            <a:spLocks noChangeShapeType="1"/>
          </p:cNvSpPr>
          <p:nvPr/>
        </p:nvSpPr>
        <p:spPr bwMode="auto">
          <a:xfrm flipH="1">
            <a:off x="7112000" y="5300663"/>
            <a:ext cx="360363" cy="433387"/>
          </a:xfrm>
          <a:prstGeom prst="line">
            <a:avLst/>
          </a:prstGeom>
          <a:noFill/>
          <a:ln w="38100">
            <a:solidFill>
              <a:srgbClr val="FF0000"/>
            </a:solidFill>
            <a:round/>
            <a:headEnd type="arrow" w="med" len="med"/>
            <a:tailEnd/>
          </a:ln>
        </p:spPr>
        <p:txBody>
          <a:bodyPr wrap="none" anchor="ctr"/>
          <a:lstStyle/>
          <a:p>
            <a:endParaRPr lang="nl-BE"/>
          </a:p>
        </p:txBody>
      </p:sp>
      <p:sp>
        <p:nvSpPr>
          <p:cNvPr id="28692" name="Text Box 62"/>
          <p:cNvSpPr txBox="1">
            <a:spLocks noChangeArrowheads="1"/>
          </p:cNvSpPr>
          <p:nvPr/>
        </p:nvSpPr>
        <p:spPr bwMode="auto">
          <a:xfrm>
            <a:off x="7405688" y="5451475"/>
            <a:ext cx="341312" cy="461963"/>
          </a:xfrm>
          <a:prstGeom prst="rect">
            <a:avLst/>
          </a:prstGeom>
          <a:noFill/>
          <a:ln w="9525">
            <a:noFill/>
            <a:miter lim="800000"/>
            <a:headEnd/>
            <a:tailEnd/>
          </a:ln>
        </p:spPr>
        <p:txBody>
          <a:bodyPr wrap="none">
            <a:spAutoFit/>
          </a:bodyPr>
          <a:lstStyle/>
          <a:p>
            <a:pPr algn="ctr"/>
            <a:r>
              <a:rPr lang="en-US" sz="2400" b="1">
                <a:solidFill>
                  <a:schemeClr val="hlink"/>
                </a:solidFill>
                <a:latin typeface="Calibri" pitchFamily="34" charset="0"/>
              </a:rPr>
              <a:t>1</a:t>
            </a:r>
          </a:p>
        </p:txBody>
      </p:sp>
      <p:sp>
        <p:nvSpPr>
          <p:cNvPr id="28693" name="Text Box 63"/>
          <p:cNvSpPr txBox="1">
            <a:spLocks noChangeArrowheads="1"/>
          </p:cNvSpPr>
          <p:nvPr/>
        </p:nvSpPr>
        <p:spPr bwMode="auto">
          <a:xfrm>
            <a:off x="4597400" y="4948238"/>
            <a:ext cx="341313" cy="461962"/>
          </a:xfrm>
          <a:prstGeom prst="rect">
            <a:avLst/>
          </a:prstGeom>
          <a:noFill/>
          <a:ln w="9525">
            <a:noFill/>
            <a:miter lim="800000"/>
            <a:headEnd/>
            <a:tailEnd/>
          </a:ln>
        </p:spPr>
        <p:txBody>
          <a:bodyPr wrap="none">
            <a:spAutoFit/>
          </a:bodyPr>
          <a:lstStyle/>
          <a:p>
            <a:pPr algn="ctr"/>
            <a:r>
              <a:rPr lang="en-US" sz="2400" b="1">
                <a:solidFill>
                  <a:schemeClr val="hlink"/>
                </a:solidFill>
                <a:latin typeface="Calibri" pitchFamily="34" charset="0"/>
              </a:rPr>
              <a:t>2</a:t>
            </a:r>
          </a:p>
        </p:txBody>
      </p:sp>
      <p:sp>
        <p:nvSpPr>
          <p:cNvPr id="28694" name="Line 64"/>
          <p:cNvSpPr>
            <a:spLocks noChangeShapeType="1"/>
          </p:cNvSpPr>
          <p:nvPr/>
        </p:nvSpPr>
        <p:spPr bwMode="auto">
          <a:xfrm>
            <a:off x="2935288" y="6092825"/>
            <a:ext cx="2808287" cy="73025"/>
          </a:xfrm>
          <a:prstGeom prst="line">
            <a:avLst/>
          </a:prstGeom>
          <a:noFill/>
          <a:ln w="38100">
            <a:solidFill>
              <a:srgbClr val="FF0000"/>
            </a:solidFill>
            <a:round/>
            <a:headEnd type="arrow" w="med" len="med"/>
            <a:tailEnd type="arrow" w="med" len="med"/>
          </a:ln>
        </p:spPr>
        <p:txBody>
          <a:bodyPr wrap="none" anchor="ctr"/>
          <a:lstStyle/>
          <a:p>
            <a:endParaRPr lang="nl-BE"/>
          </a:p>
        </p:txBody>
      </p:sp>
      <p:sp>
        <p:nvSpPr>
          <p:cNvPr id="28695" name="Text Box 65"/>
          <p:cNvSpPr txBox="1">
            <a:spLocks noChangeArrowheads="1"/>
          </p:cNvSpPr>
          <p:nvPr/>
        </p:nvSpPr>
        <p:spPr bwMode="auto">
          <a:xfrm>
            <a:off x="4605338" y="5734050"/>
            <a:ext cx="341312" cy="461963"/>
          </a:xfrm>
          <a:prstGeom prst="rect">
            <a:avLst/>
          </a:prstGeom>
          <a:noFill/>
          <a:ln w="9525">
            <a:noFill/>
            <a:miter lim="800000"/>
            <a:headEnd/>
            <a:tailEnd/>
          </a:ln>
        </p:spPr>
        <p:txBody>
          <a:bodyPr wrap="none">
            <a:spAutoFit/>
          </a:bodyPr>
          <a:lstStyle/>
          <a:p>
            <a:pPr algn="ctr"/>
            <a:r>
              <a:rPr lang="en-US" sz="2400" b="1">
                <a:solidFill>
                  <a:schemeClr val="hlink"/>
                </a:solidFill>
                <a:latin typeface="Calibri" pitchFamily="34" charset="0"/>
              </a:rPr>
              <a:t>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2"/>
          <p:cNvSpPr txBox="1">
            <a:spLocks noGrp="1"/>
          </p:cNvSpPr>
          <p:nvPr/>
        </p:nvSpPr>
        <p:spPr bwMode="auto">
          <a:xfrm>
            <a:off x="7997825" y="6400800"/>
            <a:ext cx="1905000" cy="457200"/>
          </a:xfrm>
          <a:prstGeom prst="rect">
            <a:avLst/>
          </a:prstGeom>
          <a:noFill/>
          <a:ln w="9525">
            <a:noFill/>
            <a:miter lim="800000"/>
            <a:headEnd/>
            <a:tailEnd/>
          </a:ln>
        </p:spPr>
        <p:txBody>
          <a:bodyPr anchor="b"/>
          <a:lstStyle/>
          <a:p>
            <a:pPr algn="r">
              <a:spcBef>
                <a:spcPct val="50000"/>
              </a:spcBef>
            </a:pPr>
            <a:fld id="{86BE4321-3FCF-4E1A-A52A-0869A626D99C}" type="slidenum">
              <a:rPr lang="en-US" sz="1400"/>
              <a:pPr algn="r">
                <a:spcBef>
                  <a:spcPct val="50000"/>
                </a:spcBef>
              </a:pPr>
              <a:t>26</a:t>
            </a:fld>
            <a:endParaRPr lang="en-US" sz="1400"/>
          </a:p>
        </p:txBody>
      </p:sp>
      <p:sp>
        <p:nvSpPr>
          <p:cNvPr id="29699" name="Text Box 5"/>
          <p:cNvSpPr txBox="1">
            <a:spLocks noChangeArrowheads="1"/>
          </p:cNvSpPr>
          <p:nvPr/>
        </p:nvSpPr>
        <p:spPr bwMode="auto">
          <a:xfrm>
            <a:off x="1279525" y="2214563"/>
            <a:ext cx="7181850" cy="3846512"/>
          </a:xfrm>
          <a:prstGeom prst="rect">
            <a:avLst/>
          </a:prstGeom>
          <a:noFill/>
          <a:ln w="9525">
            <a:noFill/>
            <a:miter lim="800000"/>
            <a:headEnd/>
            <a:tailEnd/>
          </a:ln>
        </p:spPr>
        <p:txBody>
          <a:bodyPr wrap="none">
            <a:spAutoFit/>
          </a:bodyPr>
          <a:lstStyle/>
          <a:p>
            <a:r>
              <a:rPr lang="en-US" sz="2800" b="1">
                <a:solidFill>
                  <a:schemeClr val="bg2"/>
                </a:solidFill>
                <a:latin typeface="Calibri" pitchFamily="34" charset="0"/>
              </a:rPr>
              <a:t>1. Situating middleware</a:t>
            </a:r>
          </a:p>
          <a:p>
            <a:r>
              <a:rPr lang="en-US" sz="2800" b="1">
                <a:solidFill>
                  <a:schemeClr val="bg2"/>
                </a:solidFill>
                <a:latin typeface="Calibri" pitchFamily="34" charset="0"/>
              </a:rPr>
              <a:t>2. Communication between distributed objects</a:t>
            </a:r>
          </a:p>
          <a:p>
            <a:r>
              <a:rPr lang="en-US" sz="2800" b="1" u="sng">
                <a:latin typeface="Calibri" pitchFamily="34" charset="0"/>
              </a:rPr>
              <a:t>3. Remote procedure call</a:t>
            </a:r>
          </a:p>
          <a:p>
            <a:r>
              <a:rPr lang="en-US" sz="2800" b="1">
                <a:latin typeface="Calibri" pitchFamily="34" charset="0"/>
              </a:rPr>
              <a:t>	</a:t>
            </a:r>
            <a:r>
              <a:rPr lang="en-US" sz="2400">
                <a:latin typeface="Calibri" pitchFamily="34" charset="0"/>
              </a:rPr>
              <a:t>1. RPC architecture</a:t>
            </a:r>
          </a:p>
          <a:p>
            <a:r>
              <a:rPr lang="en-US" sz="2400">
                <a:latin typeface="Calibri" pitchFamily="34" charset="0"/>
              </a:rPr>
              <a:t>	2. SUN RPC details</a:t>
            </a:r>
          </a:p>
          <a:p>
            <a:r>
              <a:rPr lang="en-US" sz="2400">
                <a:latin typeface="Calibri" pitchFamily="34" charset="0"/>
              </a:rPr>
              <a:t>	3. Example : date service</a:t>
            </a:r>
          </a:p>
          <a:p>
            <a:r>
              <a:rPr lang="en-US" sz="2800" b="1">
                <a:solidFill>
                  <a:schemeClr val="bg2"/>
                </a:solidFill>
                <a:latin typeface="Calibri" pitchFamily="34" charset="0"/>
              </a:rPr>
              <a:t>4. Java RMI</a:t>
            </a:r>
          </a:p>
          <a:p>
            <a:r>
              <a:rPr lang="en-US" sz="2800" b="1">
                <a:solidFill>
                  <a:schemeClr val="bg2"/>
                </a:solidFill>
                <a:latin typeface="Calibri" pitchFamily="34" charset="0"/>
              </a:rPr>
              <a:t>5. CORBA RMI</a:t>
            </a:r>
          </a:p>
          <a:p>
            <a:r>
              <a:rPr lang="en-US" sz="2800" b="1">
                <a:solidFill>
                  <a:schemeClr val="bg2"/>
                </a:solidFill>
                <a:latin typeface="Calibri" pitchFamily="34" charset="0"/>
              </a:rPr>
              <a:t>6. Middleware Services</a:t>
            </a:r>
          </a:p>
        </p:txBody>
      </p:sp>
      <p:sp>
        <p:nvSpPr>
          <p:cNvPr id="29700" name="Text Box 16"/>
          <p:cNvSpPr txBox="1">
            <a:spLocks noChangeArrowheads="1"/>
          </p:cNvSpPr>
          <p:nvPr/>
        </p:nvSpPr>
        <p:spPr bwMode="auto">
          <a:xfrm>
            <a:off x="1782763" y="765175"/>
            <a:ext cx="5097462" cy="1166813"/>
          </a:xfrm>
          <a:prstGeom prst="rect">
            <a:avLst/>
          </a:prstGeom>
          <a:noFill/>
          <a:ln w="38100">
            <a:solidFill>
              <a:srgbClr val="0033CC"/>
            </a:solidFill>
            <a:miter lim="800000"/>
            <a:headEnd type="none" w="sm" len="sm"/>
            <a:tailEnd type="none" w="sm" len="sm"/>
          </a:ln>
        </p:spPr>
        <p:txBody>
          <a:bodyPr>
            <a:spAutoFit/>
          </a:bodyPr>
          <a:lstStyle/>
          <a:p>
            <a:r>
              <a:rPr lang="en-US" sz="2800" b="1"/>
              <a:t>Chapter 2: </a:t>
            </a:r>
            <a:br>
              <a:rPr lang="en-US" sz="2800" b="1"/>
            </a:br>
            <a:r>
              <a:rPr lang="en-US" sz="2800" b="1"/>
              <a:t>		</a:t>
            </a:r>
            <a:r>
              <a:rPr lang="en-US" sz="4000" b="1"/>
              <a:t>Middleware</a:t>
            </a:r>
            <a:endParaRPr lang="en-US" sz="3600" b="1"/>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E8D57696-37CD-45BB-B074-7850A597EB62}" type="slidenum">
              <a:rPr lang="en-US" smtClean="0">
                <a:latin typeface="Arial" pitchFamily="34" charset="0"/>
              </a:rPr>
              <a:pPr/>
              <a:t>27</a:t>
            </a:fld>
            <a:endParaRPr lang="en-US" smtClean="0">
              <a:latin typeface="Arial" pitchFamily="34" charset="0"/>
            </a:endParaRPr>
          </a:p>
        </p:txBody>
      </p:sp>
      <p:sp>
        <p:nvSpPr>
          <p:cNvPr id="30723" name="Text Box 3"/>
          <p:cNvSpPr txBox="1">
            <a:spLocks noChangeArrowheads="1"/>
          </p:cNvSpPr>
          <p:nvPr/>
        </p:nvSpPr>
        <p:spPr bwMode="auto">
          <a:xfrm>
            <a:off x="271463" y="-6350"/>
            <a:ext cx="1963737" cy="457200"/>
          </a:xfrm>
          <a:prstGeom prst="rect">
            <a:avLst/>
          </a:prstGeom>
          <a:noFill/>
          <a:ln w="9525">
            <a:noFill/>
            <a:miter lim="800000"/>
            <a:headEnd/>
            <a:tailEnd/>
          </a:ln>
        </p:spPr>
        <p:txBody>
          <a:bodyPr wrap="none">
            <a:spAutoFit/>
          </a:bodyPr>
          <a:lstStyle/>
          <a:p>
            <a:pPr marL="457200" indent="-457200"/>
            <a:r>
              <a:rPr lang="en-US" sz="2400" b="1"/>
              <a:t>RPC History</a:t>
            </a:r>
            <a:endParaRPr lang="en-US" sz="2400">
              <a:solidFill>
                <a:schemeClr val="bg2"/>
              </a:solidFill>
            </a:endParaRPr>
          </a:p>
        </p:txBody>
      </p:sp>
      <p:sp>
        <p:nvSpPr>
          <p:cNvPr id="30724" name="Text Box 4"/>
          <p:cNvSpPr txBox="1">
            <a:spLocks noChangeArrowheads="1"/>
          </p:cNvSpPr>
          <p:nvPr/>
        </p:nvSpPr>
        <p:spPr bwMode="auto">
          <a:xfrm>
            <a:off x="414338" y="908050"/>
            <a:ext cx="8329612" cy="5262563"/>
          </a:xfrm>
          <a:prstGeom prst="rect">
            <a:avLst/>
          </a:prstGeom>
          <a:noFill/>
          <a:ln w="9525">
            <a:noFill/>
            <a:miter lim="800000"/>
            <a:headEnd/>
            <a:tailEnd/>
          </a:ln>
        </p:spPr>
        <p:txBody>
          <a:bodyPr wrap="none">
            <a:spAutoFit/>
          </a:bodyPr>
          <a:lstStyle/>
          <a:p>
            <a:pPr marL="457200" indent="-457200"/>
            <a:r>
              <a:rPr lang="en-US" sz="2800" b="1">
                <a:latin typeface="Calibri" pitchFamily="34" charset="0"/>
              </a:rPr>
              <a:t>= non OO version of RMI</a:t>
            </a:r>
          </a:p>
          <a:p>
            <a:pPr marL="457200" indent="-457200"/>
            <a:r>
              <a:rPr lang="en-US" sz="2800" b="1">
                <a:latin typeface="Calibri" pitchFamily="34" charset="0"/>
              </a:rPr>
              <a:t>		 “RMI for C programs”</a:t>
            </a:r>
          </a:p>
          <a:p>
            <a:pPr marL="457200" indent="-457200"/>
            <a:endParaRPr lang="en-US" sz="2800" b="1">
              <a:latin typeface="Calibri" pitchFamily="34" charset="0"/>
            </a:endParaRPr>
          </a:p>
          <a:p>
            <a:pPr marL="457200" indent="-457200">
              <a:buFontTx/>
              <a:buChar char="•"/>
            </a:pPr>
            <a:r>
              <a:rPr lang="en-US" sz="2800">
                <a:latin typeface="Calibri" pitchFamily="34" charset="0"/>
              </a:rPr>
              <a:t>“invented” in 1976 (!), IETF RFC 707</a:t>
            </a:r>
          </a:p>
          <a:p>
            <a:pPr marL="457200" indent="-457200">
              <a:buFontTx/>
              <a:buChar char="•"/>
            </a:pPr>
            <a:r>
              <a:rPr lang="en-US" sz="2800">
                <a:latin typeface="Calibri" pitchFamily="34" charset="0"/>
              </a:rPr>
              <a:t>popular implementation “SUN RPC”</a:t>
            </a:r>
          </a:p>
          <a:p>
            <a:pPr marL="457200" indent="-457200"/>
            <a:r>
              <a:rPr lang="en-US" sz="2800">
                <a:latin typeface="Calibri" pitchFamily="34" charset="0"/>
              </a:rPr>
              <a:t>	(official name : ONC RPC (Open Network Computing)</a:t>
            </a:r>
          </a:p>
          <a:p>
            <a:pPr marL="457200" indent="-457200">
              <a:buFontTx/>
              <a:buChar char="•"/>
            </a:pPr>
            <a:r>
              <a:rPr lang="en-US" sz="2800">
                <a:latin typeface="Calibri" pitchFamily="34" charset="0"/>
              </a:rPr>
              <a:t>competing implementations not always compatible !</a:t>
            </a:r>
          </a:p>
          <a:p>
            <a:pPr marL="457200" indent="-457200">
              <a:buFontTx/>
              <a:buChar char="•"/>
            </a:pPr>
            <a:r>
              <a:rPr lang="en-US" sz="2800">
                <a:latin typeface="Calibri" pitchFamily="34" charset="0"/>
              </a:rPr>
              <a:t>programming language : mostly C</a:t>
            </a:r>
          </a:p>
          <a:p>
            <a:pPr marL="457200" indent="-457200">
              <a:buFontTx/>
              <a:buChar char="•"/>
            </a:pPr>
            <a:r>
              <a:rPr lang="en-US" sz="2800">
                <a:latin typeface="Calibri" pitchFamily="34" charset="0"/>
              </a:rPr>
              <a:t>used to implement Network File System (NFS)</a:t>
            </a:r>
          </a:p>
          <a:p>
            <a:pPr marL="457200" indent="-457200">
              <a:buFontTx/>
              <a:buChar char="•"/>
            </a:pPr>
            <a:endParaRPr lang="en-US" sz="2800">
              <a:latin typeface="Calibri" pitchFamily="34" charset="0"/>
            </a:endParaRPr>
          </a:p>
          <a:p>
            <a:pPr marL="457200" indent="-457200"/>
            <a:endParaRPr lang="en-US" sz="2800">
              <a:latin typeface="Calibri" pitchFamily="34" charset="0"/>
            </a:endParaRPr>
          </a:p>
          <a:p>
            <a:pPr marL="457200" indent="-457200"/>
            <a:endParaRPr lang="en-US" sz="280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p:spPr>
        <p:txBody>
          <a:bodyPr/>
          <a:lstStyle/>
          <a:p>
            <a:fld id="{C62FDC04-639F-403F-9A5F-B6FB7A56BBCF}" type="slidenum">
              <a:rPr lang="en-US" smtClean="0">
                <a:latin typeface="Arial" pitchFamily="34" charset="0"/>
              </a:rPr>
              <a:pPr/>
              <a:t>28</a:t>
            </a:fld>
            <a:endParaRPr lang="en-US" smtClean="0">
              <a:latin typeface="Arial" pitchFamily="34" charset="0"/>
            </a:endParaRPr>
          </a:p>
        </p:txBody>
      </p:sp>
      <p:sp>
        <p:nvSpPr>
          <p:cNvPr id="31747" name="Text Box 3"/>
          <p:cNvSpPr txBox="1">
            <a:spLocks noChangeArrowheads="1"/>
          </p:cNvSpPr>
          <p:nvPr/>
        </p:nvSpPr>
        <p:spPr bwMode="auto">
          <a:xfrm>
            <a:off x="271463" y="-6350"/>
            <a:ext cx="3459162" cy="461963"/>
          </a:xfrm>
          <a:prstGeom prst="rect">
            <a:avLst/>
          </a:prstGeom>
          <a:noFill/>
          <a:ln w="9525">
            <a:noFill/>
            <a:miter lim="800000"/>
            <a:headEnd/>
            <a:tailEnd/>
          </a:ln>
        </p:spPr>
        <p:txBody>
          <a:bodyPr wrap="none">
            <a:spAutoFit/>
          </a:bodyPr>
          <a:lstStyle/>
          <a:p>
            <a:pPr marL="457200" indent="-457200"/>
            <a:r>
              <a:rPr lang="en-US" sz="2400" b="1"/>
              <a:t>SUN RPC Architecture</a:t>
            </a:r>
            <a:endParaRPr lang="en-US" sz="2400">
              <a:solidFill>
                <a:schemeClr val="bg2"/>
              </a:solidFill>
            </a:endParaRPr>
          </a:p>
        </p:txBody>
      </p:sp>
      <p:sp>
        <p:nvSpPr>
          <p:cNvPr id="31748" name="Text Box 42"/>
          <p:cNvSpPr txBox="1">
            <a:spLocks noChangeArrowheads="1"/>
          </p:cNvSpPr>
          <p:nvPr/>
        </p:nvSpPr>
        <p:spPr bwMode="auto">
          <a:xfrm>
            <a:off x="671513" y="4370388"/>
            <a:ext cx="7375525" cy="1938337"/>
          </a:xfrm>
          <a:prstGeom prst="rect">
            <a:avLst/>
          </a:prstGeom>
          <a:noFill/>
          <a:ln w="12700">
            <a:noFill/>
            <a:miter lim="800000"/>
            <a:headEnd type="none" w="sm" len="sm"/>
            <a:tailEnd type="none" w="sm" len="sm"/>
          </a:ln>
        </p:spPr>
        <p:txBody>
          <a:bodyPr wrap="none">
            <a:spAutoFit/>
          </a:bodyPr>
          <a:lstStyle/>
          <a:p>
            <a:pPr>
              <a:buFontTx/>
              <a:buChar char="•"/>
            </a:pPr>
            <a:r>
              <a:rPr lang="en-US" sz="2400">
                <a:latin typeface="Calibri" pitchFamily="34" charset="0"/>
                <a:cs typeface="Calibri" pitchFamily="34" charset="0"/>
              </a:rPr>
              <a:t> no remote reference module</a:t>
            </a:r>
          </a:p>
          <a:p>
            <a:pPr>
              <a:buFontTx/>
              <a:buChar char="•"/>
            </a:pPr>
            <a:r>
              <a:rPr lang="en-US" sz="2400">
                <a:latin typeface="Calibri" pitchFamily="34" charset="0"/>
                <a:cs typeface="Calibri" pitchFamily="34" charset="0"/>
              </a:rPr>
              <a:t> dispatcher selects function stub at server side</a:t>
            </a:r>
          </a:p>
          <a:p>
            <a:pPr>
              <a:buFontTx/>
              <a:buChar char="•"/>
            </a:pPr>
            <a:r>
              <a:rPr lang="en-US" sz="2400">
                <a:latin typeface="Calibri" pitchFamily="34" charset="0"/>
                <a:cs typeface="Calibri" pitchFamily="34" charset="0"/>
              </a:rPr>
              <a:t> client procedure stub = RMI proxy</a:t>
            </a:r>
          </a:p>
          <a:p>
            <a:pPr>
              <a:buFontTx/>
              <a:buChar char="•"/>
            </a:pPr>
            <a:r>
              <a:rPr lang="en-US" sz="2400">
                <a:latin typeface="Calibri" pitchFamily="34" charset="0"/>
                <a:cs typeface="Calibri" pitchFamily="34" charset="0"/>
              </a:rPr>
              <a:t> server procedure stub = RMI skeleton</a:t>
            </a:r>
          </a:p>
          <a:p>
            <a:pPr>
              <a:buFontTx/>
              <a:buChar char="•"/>
            </a:pPr>
            <a:r>
              <a:rPr lang="en-US" sz="2400">
                <a:latin typeface="Calibri" pitchFamily="34" charset="0"/>
                <a:cs typeface="Calibri" pitchFamily="34" charset="0"/>
              </a:rPr>
              <a:t> stubs can be generated from service interface definition</a:t>
            </a:r>
          </a:p>
        </p:txBody>
      </p:sp>
      <p:pic>
        <p:nvPicPr>
          <p:cNvPr id="31749" name="Picture 37"/>
          <p:cNvPicPr>
            <a:picLocks noChangeAspect="1" noChangeArrowheads="1"/>
          </p:cNvPicPr>
          <p:nvPr/>
        </p:nvPicPr>
        <p:blipFill>
          <a:blip r:embed="rId3" cstate="print"/>
          <a:srcRect/>
          <a:stretch>
            <a:fillRect/>
          </a:stretch>
        </p:blipFill>
        <p:spPr bwMode="auto">
          <a:xfrm>
            <a:off x="198438" y="1196975"/>
            <a:ext cx="9594850" cy="2952750"/>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p:cTn id="7" dur="500" fill="hold"/>
                                        <p:tgtEl>
                                          <p:spTgt spid="31749"/>
                                        </p:tgtEl>
                                        <p:attrNameLst>
                                          <p:attrName>ppt_w</p:attrName>
                                        </p:attrNameLst>
                                      </p:cBhvr>
                                      <p:tavLst>
                                        <p:tav tm="0">
                                          <p:val>
                                            <p:fltVal val="0"/>
                                          </p:val>
                                        </p:tav>
                                        <p:tav tm="100000">
                                          <p:val>
                                            <p:strVal val="#ppt_w"/>
                                          </p:val>
                                        </p:tav>
                                      </p:tavLst>
                                    </p:anim>
                                    <p:anim calcmode="lin" valueType="num">
                                      <p:cBhvr>
                                        <p:cTn id="8" dur="500" fill="hold"/>
                                        <p:tgtEl>
                                          <p:spTgt spid="3174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p:spPr>
        <p:txBody>
          <a:bodyPr/>
          <a:lstStyle/>
          <a:p>
            <a:fld id="{F0136441-727A-4C41-A68F-ED83856F13EB}" type="slidenum">
              <a:rPr lang="en-US" smtClean="0">
                <a:latin typeface="Arial" pitchFamily="34" charset="0"/>
              </a:rPr>
              <a:pPr/>
              <a:t>29</a:t>
            </a:fld>
            <a:endParaRPr lang="en-US" smtClean="0">
              <a:latin typeface="Arial" pitchFamily="34" charset="0"/>
            </a:endParaRPr>
          </a:p>
        </p:txBody>
      </p:sp>
      <p:sp>
        <p:nvSpPr>
          <p:cNvPr id="32771" name="Text Box 3"/>
          <p:cNvSpPr txBox="1">
            <a:spLocks noChangeArrowheads="1"/>
          </p:cNvSpPr>
          <p:nvPr/>
        </p:nvSpPr>
        <p:spPr bwMode="auto">
          <a:xfrm>
            <a:off x="271463" y="-6350"/>
            <a:ext cx="1184275" cy="457200"/>
          </a:xfrm>
          <a:prstGeom prst="rect">
            <a:avLst/>
          </a:prstGeom>
          <a:noFill/>
          <a:ln w="9525">
            <a:noFill/>
            <a:miter lim="800000"/>
            <a:headEnd/>
            <a:tailEnd/>
          </a:ln>
        </p:spPr>
        <p:txBody>
          <a:bodyPr wrap="none">
            <a:spAutoFit/>
          </a:bodyPr>
          <a:lstStyle/>
          <a:p>
            <a:pPr marL="457200" indent="-457200"/>
            <a:r>
              <a:rPr lang="en-US" sz="2400" b="1"/>
              <a:t>Details</a:t>
            </a:r>
            <a:endParaRPr lang="en-US" sz="2400">
              <a:solidFill>
                <a:schemeClr val="bg2"/>
              </a:solidFill>
            </a:endParaRPr>
          </a:p>
        </p:txBody>
      </p:sp>
      <p:sp>
        <p:nvSpPr>
          <p:cNvPr id="32772" name="Text Box 36"/>
          <p:cNvSpPr txBox="1">
            <a:spLocks noChangeArrowheads="1"/>
          </p:cNvSpPr>
          <p:nvPr/>
        </p:nvSpPr>
        <p:spPr bwMode="auto">
          <a:xfrm>
            <a:off x="665163" y="609600"/>
            <a:ext cx="8972550" cy="6248400"/>
          </a:xfrm>
          <a:prstGeom prst="rect">
            <a:avLst/>
          </a:prstGeom>
          <a:solidFill>
            <a:schemeClr val="bg1"/>
          </a:solidFill>
          <a:ln w="12700">
            <a:noFill/>
            <a:miter lim="800000"/>
            <a:headEnd type="none" w="sm" len="sm"/>
            <a:tailEnd type="none" w="sm" len="sm"/>
          </a:ln>
        </p:spPr>
        <p:txBody>
          <a:bodyPr>
            <a:spAutoFit/>
          </a:bodyPr>
          <a:lstStyle/>
          <a:p>
            <a:pPr marL="457200" indent="-457200">
              <a:buFontTx/>
              <a:buChar char="•"/>
            </a:pPr>
            <a:r>
              <a:rPr lang="en-US" sz="2200">
                <a:latin typeface="Calibri" pitchFamily="34" charset="0"/>
              </a:rPr>
              <a:t>marshalling : external data representation (XDR, RFC 1832)</a:t>
            </a:r>
          </a:p>
          <a:p>
            <a:pPr marL="457200" indent="-457200">
              <a:buFontTx/>
              <a:buChar char="•"/>
            </a:pPr>
            <a:r>
              <a:rPr lang="en-US" sz="2200">
                <a:latin typeface="Calibri" pitchFamily="34" charset="0"/>
              </a:rPr>
              <a:t>interface compiler : rpcgen</a:t>
            </a:r>
          </a:p>
          <a:p>
            <a:pPr marL="457200" indent="-457200">
              <a:buFontTx/>
              <a:buChar char="•"/>
            </a:pPr>
            <a:r>
              <a:rPr lang="en-US" sz="2200">
                <a:latin typeface="Calibri" pitchFamily="34" charset="0"/>
              </a:rPr>
              <a:t>binding service : portmapper</a:t>
            </a:r>
          </a:p>
          <a:p>
            <a:pPr marL="457200" indent="-457200"/>
            <a:r>
              <a:rPr lang="en-US" sz="2200" b="1">
                <a:solidFill>
                  <a:srgbClr val="0033CC"/>
                </a:solidFill>
                <a:latin typeface="Calibri" pitchFamily="34" charset="0"/>
              </a:rPr>
              <a:t>Steps for developing RPC-program</a:t>
            </a:r>
          </a:p>
          <a:p>
            <a:pPr marL="457200" indent="-457200">
              <a:buFontTx/>
              <a:buAutoNum type="arabicPeriod"/>
            </a:pPr>
            <a:r>
              <a:rPr lang="en-US" sz="2200">
                <a:solidFill>
                  <a:srgbClr val="0033CC"/>
                </a:solidFill>
                <a:latin typeface="Calibri" pitchFamily="34" charset="0"/>
              </a:rPr>
              <a:t>Interface definition (XDR)</a:t>
            </a:r>
          </a:p>
          <a:p>
            <a:pPr marL="457200" indent="-457200"/>
            <a:r>
              <a:rPr lang="en-US" sz="2200">
                <a:latin typeface="Calibri" pitchFamily="34" charset="0"/>
              </a:rPr>
              <a:t>		procedures have only 1 argument -&gt; use C-structs</a:t>
            </a:r>
          </a:p>
          <a:p>
            <a:pPr marL="457200" indent="-457200"/>
            <a:r>
              <a:rPr lang="en-US" sz="2200">
                <a:latin typeface="Calibri" pitchFamily="34" charset="0"/>
              </a:rPr>
              <a:t>		additional keywords:</a:t>
            </a:r>
          </a:p>
          <a:p>
            <a:pPr marL="457200" indent="-457200"/>
            <a:r>
              <a:rPr lang="en-US">
                <a:latin typeface="Comic Sans MS" pitchFamily="66" charset="0"/>
              </a:rPr>
              <a:t>			</a:t>
            </a:r>
            <a:r>
              <a:rPr lang="en-US" b="1">
                <a:latin typeface="Courier New" pitchFamily="49" charset="0"/>
              </a:rPr>
              <a:t>program</a:t>
            </a:r>
            <a:r>
              <a:rPr lang="en-US">
                <a:latin typeface="Comic Sans MS" pitchFamily="66" charset="0"/>
              </a:rPr>
              <a:t> 		</a:t>
            </a:r>
            <a:r>
              <a:rPr lang="en-US" sz="2200">
                <a:latin typeface="Calibri" pitchFamily="34" charset="0"/>
              </a:rPr>
              <a:t>logical grouping of procedures</a:t>
            </a:r>
          </a:p>
          <a:p>
            <a:pPr marL="457200" indent="-457200"/>
            <a:r>
              <a:rPr lang="en-US">
                <a:latin typeface="Comic Sans MS" pitchFamily="66" charset="0"/>
              </a:rPr>
              <a:t>			</a:t>
            </a:r>
            <a:r>
              <a:rPr lang="en-US" b="1">
                <a:latin typeface="Courier New" pitchFamily="49" charset="0"/>
              </a:rPr>
              <a:t>version</a:t>
            </a:r>
            <a:r>
              <a:rPr lang="en-US">
                <a:latin typeface="Comic Sans MS" pitchFamily="66" charset="0"/>
              </a:rPr>
              <a:t>		</a:t>
            </a:r>
            <a:r>
              <a:rPr lang="en-US" sz="2200">
                <a:latin typeface="Calibri" pitchFamily="34" charset="0"/>
              </a:rPr>
              <a:t>version control</a:t>
            </a:r>
          </a:p>
          <a:p>
            <a:pPr marL="457200" indent="-457200"/>
            <a:r>
              <a:rPr lang="en-US" sz="2400">
                <a:solidFill>
                  <a:srgbClr val="0033CC"/>
                </a:solidFill>
                <a:latin typeface="Calibri" pitchFamily="34" charset="0"/>
              </a:rPr>
              <a:t>2</a:t>
            </a:r>
            <a:r>
              <a:rPr lang="en-US" sz="2200">
                <a:solidFill>
                  <a:srgbClr val="0033CC"/>
                </a:solidFill>
                <a:latin typeface="Calibri" pitchFamily="34" charset="0"/>
              </a:rPr>
              <a:t>. Compile XDR-file with rpcgen</a:t>
            </a:r>
          </a:p>
          <a:p>
            <a:pPr marL="457200" indent="-457200"/>
            <a:r>
              <a:rPr lang="en-US" sz="2200">
                <a:latin typeface="Calibri" pitchFamily="34" charset="0"/>
              </a:rPr>
              <a:t>	-&gt; client stub procedure</a:t>
            </a:r>
          </a:p>
          <a:p>
            <a:pPr marL="457200" indent="-457200"/>
            <a:r>
              <a:rPr lang="en-US" sz="2200">
                <a:latin typeface="Calibri" pitchFamily="34" charset="0"/>
              </a:rPr>
              <a:t>	-&gt; server main procedure, dispatcher, server proc stubs</a:t>
            </a:r>
          </a:p>
          <a:p>
            <a:pPr marL="457200" indent="-457200"/>
            <a:r>
              <a:rPr lang="en-US" sz="2200">
                <a:latin typeface="Calibri" pitchFamily="34" charset="0"/>
              </a:rPr>
              <a:t>	-&gt; XDR marshalling and unmarshalling procedures</a:t>
            </a:r>
          </a:p>
          <a:p>
            <a:pPr marL="457200" indent="-457200">
              <a:buFontTx/>
              <a:buAutoNum type="arabicPeriod" startAt="3"/>
            </a:pPr>
            <a:r>
              <a:rPr lang="en-US" sz="2200">
                <a:solidFill>
                  <a:srgbClr val="0033CC"/>
                </a:solidFill>
                <a:latin typeface="Calibri" pitchFamily="34" charset="0"/>
              </a:rPr>
              <a:t>Implement application logic (client and server proc’s)</a:t>
            </a:r>
          </a:p>
          <a:p>
            <a:pPr marL="457200" indent="-457200">
              <a:buFontTx/>
              <a:buAutoNum type="arabicPeriod" startAt="3"/>
            </a:pPr>
            <a:r>
              <a:rPr lang="en-US" sz="2200">
                <a:solidFill>
                  <a:srgbClr val="0033CC"/>
                </a:solidFill>
                <a:latin typeface="Calibri" pitchFamily="34" charset="0"/>
              </a:rPr>
              <a:t>perform RPC in client code</a:t>
            </a:r>
          </a:p>
          <a:p>
            <a:pPr marL="457200" indent="-457200"/>
            <a:r>
              <a:rPr lang="en-US">
                <a:latin typeface="Comic Sans MS" pitchFamily="66" charset="0"/>
              </a:rPr>
              <a:t>		</a:t>
            </a:r>
            <a:r>
              <a:rPr lang="en-US" b="1">
                <a:latin typeface="Courier New" pitchFamily="49" charset="0"/>
              </a:rPr>
              <a:t>clnt_create(hostname,program,version)</a:t>
            </a:r>
            <a:r>
              <a:rPr lang="en-US">
                <a:latin typeface="Comic Sans MS" pitchFamily="66" charset="0"/>
              </a:rPr>
              <a:t> </a:t>
            </a:r>
            <a:r>
              <a:rPr lang="en-US" sz="2200">
                <a:latin typeface="Calibri" pitchFamily="34" charset="0"/>
              </a:rPr>
              <a:t>returns handle</a:t>
            </a:r>
          </a:p>
          <a:p>
            <a:pPr marL="457200" indent="-457200"/>
            <a:r>
              <a:rPr lang="en-US">
                <a:latin typeface="Comic Sans MS" pitchFamily="66" charset="0"/>
              </a:rPr>
              <a:t>		</a:t>
            </a:r>
            <a:r>
              <a:rPr lang="en-US" b="1">
                <a:latin typeface="Courier New" pitchFamily="49" charset="0"/>
              </a:rPr>
              <a:t>clnt_destry(handle)</a:t>
            </a:r>
            <a:r>
              <a:rPr lang="en-US">
                <a:latin typeface="Comic Sans MS" pitchFamily="66" charset="0"/>
              </a:rPr>
              <a:t>		</a:t>
            </a:r>
            <a:r>
              <a:rPr lang="en-US" sz="2200">
                <a:latin typeface="Calibri" pitchFamily="34" charset="0"/>
              </a:rPr>
              <a:t>matching closing procedure</a:t>
            </a:r>
          </a:p>
          <a:p>
            <a:pPr marL="457200" indent="-457200"/>
            <a:r>
              <a:rPr lang="en-US" sz="2400">
                <a:solidFill>
                  <a:srgbClr val="0033CC"/>
                </a:solidFill>
                <a:latin typeface="Calibri" pitchFamily="34" charset="0"/>
              </a:rPr>
              <a:t>5. compile + run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49250" y="50800"/>
            <a:ext cx="5826125" cy="477838"/>
          </a:xfrm>
        </p:spPr>
        <p:txBody>
          <a:bodyPr/>
          <a:lstStyle/>
          <a:p>
            <a:pPr algn="l"/>
            <a:r>
              <a:rPr lang="en-US" sz="2400" b="1" smtClean="0"/>
              <a:t>Remote invocation: requires …</a:t>
            </a:r>
            <a:endParaRPr lang="nl-BE" sz="2400" b="1" smtClean="0"/>
          </a:p>
        </p:txBody>
      </p:sp>
      <p:sp>
        <p:nvSpPr>
          <p:cNvPr id="6147" name="Slide Number Placeholder 2"/>
          <p:cNvSpPr>
            <a:spLocks noGrp="1"/>
          </p:cNvSpPr>
          <p:nvPr>
            <p:ph type="sldNum" sz="quarter" idx="10"/>
          </p:nvPr>
        </p:nvSpPr>
        <p:spPr>
          <a:noFill/>
        </p:spPr>
        <p:txBody>
          <a:bodyPr/>
          <a:lstStyle/>
          <a:p>
            <a:fld id="{F881EFC5-F9DB-4E47-9FAF-A2B20CA3A62E}" type="slidenum">
              <a:rPr lang="en-US" smtClean="0">
                <a:latin typeface="Arial" pitchFamily="34" charset="0"/>
              </a:rPr>
              <a:pPr/>
              <a:t>3</a:t>
            </a:fld>
            <a:endParaRPr lang="en-US" smtClean="0">
              <a:latin typeface="Arial" pitchFamily="34" charset="0"/>
            </a:endParaRPr>
          </a:p>
        </p:txBody>
      </p:sp>
      <p:sp>
        <p:nvSpPr>
          <p:cNvPr id="4" name="Rectangle 3"/>
          <p:cNvSpPr/>
          <p:nvPr/>
        </p:nvSpPr>
        <p:spPr bwMode="auto">
          <a:xfrm>
            <a:off x="919163" y="908050"/>
            <a:ext cx="7993062" cy="504825"/>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a:solidFill>
                  <a:schemeClr val="tx1"/>
                </a:solidFill>
              </a:rPr>
              <a:t>creating sockets</a:t>
            </a:r>
            <a:endParaRPr lang="nl-BE" dirty="0">
              <a:solidFill>
                <a:schemeClr val="tx1"/>
              </a:solidFill>
            </a:endParaRPr>
          </a:p>
        </p:txBody>
      </p:sp>
      <p:sp>
        <p:nvSpPr>
          <p:cNvPr id="5" name="Rectangle 4"/>
          <p:cNvSpPr/>
          <p:nvPr/>
        </p:nvSpPr>
        <p:spPr bwMode="auto">
          <a:xfrm>
            <a:off x="919163" y="1611313"/>
            <a:ext cx="2376487" cy="1079500"/>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a:solidFill>
                  <a:schemeClr val="tx1"/>
                </a:solidFill>
              </a:rPr>
              <a:t>converting arguments </a:t>
            </a:r>
            <a:br>
              <a:rPr lang="en-US" dirty="0">
                <a:solidFill>
                  <a:schemeClr val="tx1"/>
                </a:solidFill>
              </a:rPr>
            </a:br>
            <a:r>
              <a:rPr lang="en-US" dirty="0">
                <a:solidFill>
                  <a:schemeClr val="tx1"/>
                </a:solidFill>
              </a:rPr>
              <a:t>to bit stream</a:t>
            </a:r>
            <a:endParaRPr lang="nl-BE" dirty="0">
              <a:solidFill>
                <a:schemeClr val="tx1"/>
              </a:solidFill>
            </a:endParaRPr>
          </a:p>
        </p:txBody>
      </p:sp>
      <p:sp>
        <p:nvSpPr>
          <p:cNvPr id="6" name="Rectangle 5"/>
          <p:cNvSpPr/>
          <p:nvPr/>
        </p:nvSpPr>
        <p:spPr bwMode="auto">
          <a:xfrm>
            <a:off x="6535738" y="1628775"/>
            <a:ext cx="2376487" cy="1079500"/>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a:solidFill>
                  <a:schemeClr val="tx1"/>
                </a:solidFill>
              </a:rPr>
              <a:t>interpreting received</a:t>
            </a:r>
            <a:br>
              <a:rPr lang="en-US" dirty="0">
                <a:solidFill>
                  <a:schemeClr val="tx1"/>
                </a:solidFill>
              </a:rPr>
            </a:br>
            <a:r>
              <a:rPr lang="en-US" dirty="0">
                <a:solidFill>
                  <a:schemeClr val="tx1"/>
                </a:solidFill>
              </a:rPr>
              <a:t> bit stream</a:t>
            </a:r>
            <a:endParaRPr lang="nl-BE" dirty="0">
              <a:solidFill>
                <a:schemeClr val="tx1"/>
              </a:solidFill>
            </a:endParaRPr>
          </a:p>
        </p:txBody>
      </p:sp>
      <p:sp>
        <p:nvSpPr>
          <p:cNvPr id="7" name="Rectangle 6"/>
          <p:cNvSpPr/>
          <p:nvPr/>
        </p:nvSpPr>
        <p:spPr bwMode="auto">
          <a:xfrm>
            <a:off x="6535738" y="2997200"/>
            <a:ext cx="2376487" cy="1079500"/>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a:solidFill>
                  <a:schemeClr val="tx1"/>
                </a:solidFill>
              </a:rPr>
              <a:t>converting return values, exceptions to bit stream</a:t>
            </a:r>
            <a:endParaRPr lang="nl-BE" dirty="0">
              <a:solidFill>
                <a:schemeClr val="tx1"/>
              </a:solidFill>
            </a:endParaRPr>
          </a:p>
        </p:txBody>
      </p:sp>
      <p:sp>
        <p:nvSpPr>
          <p:cNvPr id="8" name="Rectangle 7"/>
          <p:cNvSpPr/>
          <p:nvPr/>
        </p:nvSpPr>
        <p:spPr bwMode="auto">
          <a:xfrm>
            <a:off x="919163" y="2960688"/>
            <a:ext cx="2376487" cy="108108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a:solidFill>
                  <a:schemeClr val="tx1"/>
                </a:solidFill>
              </a:rPr>
              <a:t>interpreting received</a:t>
            </a:r>
            <a:br>
              <a:rPr lang="en-US" dirty="0">
                <a:solidFill>
                  <a:schemeClr val="tx1"/>
                </a:solidFill>
              </a:rPr>
            </a:br>
            <a:r>
              <a:rPr lang="en-US" dirty="0">
                <a:solidFill>
                  <a:schemeClr val="tx1"/>
                </a:solidFill>
              </a:rPr>
              <a:t> bit stream</a:t>
            </a:r>
            <a:endParaRPr lang="nl-BE" dirty="0">
              <a:solidFill>
                <a:schemeClr val="tx1"/>
              </a:solidFill>
            </a:endParaRPr>
          </a:p>
        </p:txBody>
      </p:sp>
      <p:sp>
        <p:nvSpPr>
          <p:cNvPr id="9" name="Rectangle 8"/>
          <p:cNvSpPr/>
          <p:nvPr/>
        </p:nvSpPr>
        <p:spPr bwMode="auto">
          <a:xfrm>
            <a:off x="919163" y="4221163"/>
            <a:ext cx="7993062" cy="50323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a:solidFill>
                  <a:schemeClr val="tx1"/>
                </a:solidFill>
              </a:rPr>
              <a:t>fault tolerance measures</a:t>
            </a:r>
            <a:endParaRPr lang="nl-BE" dirty="0">
              <a:solidFill>
                <a:schemeClr val="tx1"/>
              </a:solidFill>
            </a:endParaRPr>
          </a:p>
        </p:txBody>
      </p:sp>
      <p:sp>
        <p:nvSpPr>
          <p:cNvPr id="10" name="Rectangle 9"/>
          <p:cNvSpPr/>
          <p:nvPr/>
        </p:nvSpPr>
        <p:spPr bwMode="auto">
          <a:xfrm>
            <a:off x="919163" y="5589588"/>
            <a:ext cx="7993062" cy="50323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a:solidFill>
                  <a:schemeClr val="tx1"/>
                </a:solidFill>
              </a:rPr>
              <a:t>closing sockets</a:t>
            </a:r>
            <a:endParaRPr lang="nl-BE" dirty="0">
              <a:solidFill>
                <a:schemeClr val="tx1"/>
              </a:solidFill>
            </a:endParaRPr>
          </a:p>
        </p:txBody>
      </p:sp>
      <p:sp>
        <p:nvSpPr>
          <p:cNvPr id="6155" name="TextBox 10"/>
          <p:cNvSpPr txBox="1">
            <a:spLocks noChangeArrowheads="1"/>
          </p:cNvSpPr>
          <p:nvPr/>
        </p:nvSpPr>
        <p:spPr bwMode="auto">
          <a:xfrm>
            <a:off x="1638300" y="6308725"/>
            <a:ext cx="865188" cy="400050"/>
          </a:xfrm>
          <a:prstGeom prst="rect">
            <a:avLst/>
          </a:prstGeom>
          <a:noFill/>
          <a:ln w="9525">
            <a:solidFill>
              <a:schemeClr val="tx1"/>
            </a:solidFill>
            <a:miter lim="800000"/>
            <a:headEnd/>
            <a:tailEnd/>
          </a:ln>
        </p:spPr>
        <p:txBody>
          <a:bodyPr>
            <a:spAutoFit/>
          </a:bodyPr>
          <a:lstStyle/>
          <a:p>
            <a:r>
              <a:rPr lang="en-US" i="1"/>
              <a:t>client</a:t>
            </a:r>
            <a:endParaRPr lang="nl-BE" i="1"/>
          </a:p>
        </p:txBody>
      </p:sp>
      <p:sp>
        <p:nvSpPr>
          <p:cNvPr id="6156" name="TextBox 11"/>
          <p:cNvSpPr txBox="1">
            <a:spLocks noChangeArrowheads="1"/>
          </p:cNvSpPr>
          <p:nvPr/>
        </p:nvSpPr>
        <p:spPr bwMode="auto">
          <a:xfrm>
            <a:off x="7183438" y="6340475"/>
            <a:ext cx="1008062" cy="401638"/>
          </a:xfrm>
          <a:prstGeom prst="rect">
            <a:avLst/>
          </a:prstGeom>
          <a:noFill/>
          <a:ln w="9525">
            <a:solidFill>
              <a:schemeClr val="tx1"/>
            </a:solidFill>
            <a:miter lim="800000"/>
            <a:headEnd/>
            <a:tailEnd/>
          </a:ln>
        </p:spPr>
        <p:txBody>
          <a:bodyPr>
            <a:spAutoFit/>
          </a:bodyPr>
          <a:lstStyle/>
          <a:p>
            <a:pPr algn="ctr"/>
            <a:r>
              <a:rPr lang="en-US" i="1"/>
              <a:t>server</a:t>
            </a:r>
            <a:endParaRPr lang="nl-BE" i="1"/>
          </a:p>
        </p:txBody>
      </p:sp>
      <p:sp>
        <p:nvSpPr>
          <p:cNvPr id="13" name="Rectangle 12"/>
          <p:cNvSpPr/>
          <p:nvPr/>
        </p:nvSpPr>
        <p:spPr bwMode="auto">
          <a:xfrm>
            <a:off x="919163" y="4941888"/>
            <a:ext cx="7993062" cy="50323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a:solidFill>
                  <a:schemeClr val="tx1"/>
                </a:solidFill>
              </a:rPr>
              <a:t>multi-threading</a:t>
            </a:r>
            <a:endParaRPr lang="nl-BE"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0"/>
          </p:nvPr>
        </p:nvSpPr>
        <p:spPr>
          <a:noFill/>
        </p:spPr>
        <p:txBody>
          <a:bodyPr/>
          <a:lstStyle/>
          <a:p>
            <a:fld id="{3DA6905E-E1AA-45B2-B82F-C4208F17C07D}" type="slidenum">
              <a:rPr lang="en-US" smtClean="0">
                <a:latin typeface="Arial" pitchFamily="34" charset="0"/>
              </a:rPr>
              <a:pPr/>
              <a:t>30</a:t>
            </a:fld>
            <a:endParaRPr lang="en-US" smtClean="0">
              <a:latin typeface="Arial" pitchFamily="34" charset="0"/>
            </a:endParaRPr>
          </a:p>
        </p:txBody>
      </p:sp>
      <p:sp>
        <p:nvSpPr>
          <p:cNvPr id="33795" name="Text Box 3"/>
          <p:cNvSpPr txBox="1">
            <a:spLocks noChangeArrowheads="1"/>
          </p:cNvSpPr>
          <p:nvPr/>
        </p:nvSpPr>
        <p:spPr bwMode="auto">
          <a:xfrm>
            <a:off x="271463" y="-6350"/>
            <a:ext cx="2151062" cy="457200"/>
          </a:xfrm>
          <a:prstGeom prst="rect">
            <a:avLst/>
          </a:prstGeom>
          <a:noFill/>
          <a:ln w="9525">
            <a:noFill/>
            <a:miter lim="800000"/>
            <a:headEnd/>
            <a:tailEnd/>
          </a:ln>
        </p:spPr>
        <p:txBody>
          <a:bodyPr wrap="none">
            <a:spAutoFit/>
          </a:bodyPr>
          <a:lstStyle/>
          <a:p>
            <a:pPr marL="457200" indent="-457200"/>
            <a:r>
              <a:rPr lang="en-US" sz="2400" b="1"/>
              <a:t>Date example</a:t>
            </a:r>
            <a:endParaRPr lang="en-US" sz="2400">
              <a:solidFill>
                <a:schemeClr val="bg2"/>
              </a:solidFill>
            </a:endParaRPr>
          </a:p>
        </p:txBody>
      </p:sp>
      <p:sp>
        <p:nvSpPr>
          <p:cNvPr id="33796" name="Text Box 4"/>
          <p:cNvSpPr txBox="1">
            <a:spLocks noChangeArrowheads="1"/>
          </p:cNvSpPr>
          <p:nvPr/>
        </p:nvSpPr>
        <p:spPr bwMode="auto">
          <a:xfrm>
            <a:off x="414338" y="620713"/>
            <a:ext cx="4465637" cy="396875"/>
          </a:xfrm>
          <a:prstGeom prst="rect">
            <a:avLst/>
          </a:prstGeom>
          <a:noFill/>
          <a:ln w="12700">
            <a:noFill/>
            <a:miter lim="800000"/>
            <a:headEnd type="none" w="sm" len="sm"/>
            <a:tailEnd type="none" w="sm" len="sm"/>
          </a:ln>
        </p:spPr>
        <p:txBody>
          <a:bodyPr wrap="none">
            <a:spAutoFit/>
          </a:bodyPr>
          <a:lstStyle/>
          <a:p>
            <a:pPr marL="457200" indent="-457200"/>
            <a:r>
              <a:rPr lang="en-US">
                <a:solidFill>
                  <a:srgbClr val="0033CC"/>
                </a:solidFill>
                <a:latin typeface="Comic Sans MS" pitchFamily="66" charset="0"/>
              </a:rPr>
              <a:t>(credits: Unix Networking, Stevens)</a:t>
            </a:r>
          </a:p>
        </p:txBody>
      </p:sp>
      <p:sp>
        <p:nvSpPr>
          <p:cNvPr id="33797" name="Rectangle 5"/>
          <p:cNvSpPr>
            <a:spLocks noChangeArrowheads="1"/>
          </p:cNvSpPr>
          <p:nvPr/>
        </p:nvSpPr>
        <p:spPr bwMode="auto">
          <a:xfrm>
            <a:off x="271463" y="1100138"/>
            <a:ext cx="9423400" cy="4249737"/>
          </a:xfrm>
          <a:prstGeom prst="rect">
            <a:avLst/>
          </a:prstGeom>
          <a:noFill/>
          <a:ln w="38100">
            <a:solidFill>
              <a:srgbClr val="0033CC"/>
            </a:solidFill>
            <a:miter lim="800000"/>
            <a:headEnd type="none" w="sm" len="sm"/>
            <a:tailEnd type="none" w="sm" len="sm"/>
          </a:ln>
        </p:spPr>
        <p:txBody>
          <a:bodyPr wrap="none" anchor="ctr">
            <a:spAutoFit/>
          </a:bodyPr>
          <a:lstStyle/>
          <a:p>
            <a:r>
              <a:rPr lang="en-US" sz="1800" b="1">
                <a:latin typeface="Courier New" pitchFamily="49" charset="0"/>
              </a:rPr>
              <a:t>/* </a:t>
            </a:r>
          </a:p>
          <a:p>
            <a:r>
              <a:rPr lang="en-US" sz="1800" b="1">
                <a:latin typeface="Courier New" pitchFamily="49" charset="0"/>
              </a:rPr>
              <a:t> * date.x Specification of the remote date and time server </a:t>
            </a:r>
          </a:p>
          <a:p>
            <a:r>
              <a:rPr lang="en-US" sz="1800" b="1">
                <a:latin typeface="Courier New" pitchFamily="49" charset="0"/>
              </a:rPr>
              <a:t> */</a:t>
            </a:r>
          </a:p>
          <a:p>
            <a:r>
              <a:rPr lang="en-US" sz="1800" b="1">
                <a:latin typeface="Courier New" pitchFamily="49" charset="0"/>
              </a:rPr>
              <a:t>/* </a:t>
            </a:r>
          </a:p>
          <a:p>
            <a:r>
              <a:rPr lang="en-US" sz="1800" b="1">
                <a:latin typeface="Courier New" pitchFamily="49" charset="0"/>
              </a:rPr>
              <a:t> * Define two procedures </a:t>
            </a:r>
          </a:p>
          <a:p>
            <a:r>
              <a:rPr lang="en-US" sz="1800" b="1">
                <a:latin typeface="Courier New" pitchFamily="49" charset="0"/>
              </a:rPr>
              <a:t> * bin_date_1() returns the binary date and time (no arguments) </a:t>
            </a:r>
          </a:p>
          <a:p>
            <a:r>
              <a:rPr lang="en-US" sz="1800" b="1">
                <a:latin typeface="Courier New" pitchFamily="49" charset="0"/>
              </a:rPr>
              <a:t> * str_date_1() takes a binary time and returns a string </a:t>
            </a:r>
          </a:p>
          <a:p>
            <a:r>
              <a:rPr lang="en-US" sz="1800" b="1">
                <a:latin typeface="Courier New" pitchFamily="49" charset="0"/>
              </a:rPr>
              <a:t> * </a:t>
            </a:r>
          </a:p>
          <a:p>
            <a:r>
              <a:rPr lang="en-US" sz="1800" b="1">
                <a:latin typeface="Courier New" pitchFamily="49" charset="0"/>
              </a:rPr>
              <a:t>*/ </a:t>
            </a:r>
          </a:p>
          <a:p>
            <a:r>
              <a:rPr lang="en-US" sz="1800" b="1">
                <a:latin typeface="Courier New" pitchFamily="49" charset="0"/>
              </a:rPr>
              <a:t>program DATE_PROG { </a:t>
            </a:r>
          </a:p>
          <a:p>
            <a:r>
              <a:rPr lang="en-US" sz="1800" b="1">
                <a:latin typeface="Courier New" pitchFamily="49" charset="0"/>
              </a:rPr>
              <a:t>	version DATE_VERS { </a:t>
            </a:r>
          </a:p>
          <a:p>
            <a:r>
              <a:rPr lang="en-US" sz="1800" b="1">
                <a:latin typeface="Courier New" pitchFamily="49" charset="0"/>
              </a:rPr>
              <a:t>		long BIN_DATE(void) = 1; /* procedure number = 1 */ </a:t>
            </a:r>
          </a:p>
          <a:p>
            <a:r>
              <a:rPr lang="en-US" sz="1800" b="1">
                <a:latin typeface="Courier New" pitchFamily="49" charset="0"/>
              </a:rPr>
              <a:t>		string STR_DATE(long) = 2; /* procedure number = 2 */ </a:t>
            </a:r>
          </a:p>
          <a:p>
            <a:r>
              <a:rPr lang="en-US" sz="1800" b="1">
                <a:latin typeface="Courier New" pitchFamily="49" charset="0"/>
              </a:rPr>
              <a:t>	} = 1; /* version number = 1 */ </a:t>
            </a:r>
          </a:p>
          <a:p>
            <a:r>
              <a:rPr lang="en-US" sz="1800" b="1">
                <a:latin typeface="Courier New" pitchFamily="49" charset="0"/>
              </a:rPr>
              <a:t>} = 0x31234567; /* program number = 0x31234567 */ </a:t>
            </a:r>
          </a:p>
        </p:txBody>
      </p:sp>
      <p:sp>
        <p:nvSpPr>
          <p:cNvPr id="33798" name="Text Box 6"/>
          <p:cNvSpPr txBox="1">
            <a:spLocks noChangeArrowheads="1"/>
          </p:cNvSpPr>
          <p:nvPr/>
        </p:nvSpPr>
        <p:spPr bwMode="auto">
          <a:xfrm>
            <a:off x="8047038" y="908050"/>
            <a:ext cx="1136650" cy="434975"/>
          </a:xfrm>
          <a:prstGeom prst="rect">
            <a:avLst/>
          </a:prstGeom>
          <a:solidFill>
            <a:schemeClr val="bg1"/>
          </a:solidFill>
          <a:ln w="38100">
            <a:solidFill>
              <a:srgbClr val="0033CC"/>
            </a:solidFill>
            <a:miter lim="800000"/>
            <a:headEnd type="none" w="sm" len="sm"/>
            <a:tailEnd type="none" w="sm" len="sm"/>
          </a:ln>
        </p:spPr>
        <p:txBody>
          <a:bodyPr wrap="none">
            <a:spAutoFit/>
          </a:bodyPr>
          <a:lstStyle/>
          <a:p>
            <a:r>
              <a:rPr lang="en-US" b="1">
                <a:latin typeface="Courier New" pitchFamily="49" charset="0"/>
              </a:rPr>
              <a:t>date.x</a:t>
            </a:r>
          </a:p>
        </p:txBody>
      </p:sp>
      <p:sp>
        <p:nvSpPr>
          <p:cNvPr id="33799" name="Text Box 7"/>
          <p:cNvSpPr txBox="1">
            <a:spLocks noChangeArrowheads="1"/>
          </p:cNvSpPr>
          <p:nvPr/>
        </p:nvSpPr>
        <p:spPr bwMode="auto">
          <a:xfrm>
            <a:off x="701675" y="5699125"/>
            <a:ext cx="8464550" cy="1016000"/>
          </a:xfrm>
          <a:prstGeom prst="rect">
            <a:avLst/>
          </a:prstGeom>
          <a:solidFill>
            <a:schemeClr val="bg1"/>
          </a:solidFill>
          <a:ln w="12700">
            <a:noFill/>
            <a:miter lim="800000"/>
            <a:headEnd type="none" w="sm" len="sm"/>
            <a:tailEnd type="none" w="sm" len="sm"/>
          </a:ln>
        </p:spPr>
        <p:txBody>
          <a:bodyPr wrap="none">
            <a:spAutoFit/>
          </a:bodyPr>
          <a:lstStyle/>
          <a:p>
            <a:pPr>
              <a:buFontTx/>
              <a:buChar char="•"/>
            </a:pPr>
            <a:r>
              <a:rPr lang="en-US">
                <a:latin typeface="Calibri" pitchFamily="34" charset="0"/>
              </a:rPr>
              <a:t>Start numbering procedures at 1 (procedure 0 is always the ``null procedure''.)</a:t>
            </a:r>
          </a:p>
          <a:p>
            <a:pPr>
              <a:buFontTx/>
              <a:buChar char="•"/>
            </a:pPr>
            <a:r>
              <a:rPr lang="en-US">
                <a:latin typeface="Calibri" pitchFamily="34" charset="0"/>
              </a:rPr>
              <a:t>Program number is defined by the user. Use range 0x20000000 to 0x3fffffff. </a:t>
            </a:r>
          </a:p>
          <a:p>
            <a:pPr>
              <a:buFontTx/>
              <a:buChar char="•"/>
            </a:pPr>
            <a:r>
              <a:rPr lang="en-US">
                <a:latin typeface="Calibri" pitchFamily="34" charset="0"/>
              </a:rPr>
              <a:t>Provide a prototype for each function.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0"/>
          </p:nvPr>
        </p:nvSpPr>
        <p:spPr>
          <a:noFill/>
        </p:spPr>
        <p:txBody>
          <a:bodyPr/>
          <a:lstStyle/>
          <a:p>
            <a:fld id="{8ACB2369-209E-4D53-8430-0F50A13309F9}" type="slidenum">
              <a:rPr lang="en-US" smtClean="0">
                <a:latin typeface="Arial" pitchFamily="34" charset="0"/>
              </a:rPr>
              <a:pPr/>
              <a:t>31</a:t>
            </a:fld>
            <a:endParaRPr lang="en-US" smtClean="0">
              <a:latin typeface="Arial" pitchFamily="34" charset="0"/>
            </a:endParaRPr>
          </a:p>
        </p:txBody>
      </p:sp>
      <p:sp>
        <p:nvSpPr>
          <p:cNvPr id="34819" name="Text Box 3"/>
          <p:cNvSpPr txBox="1">
            <a:spLocks noChangeArrowheads="1"/>
          </p:cNvSpPr>
          <p:nvPr/>
        </p:nvSpPr>
        <p:spPr bwMode="auto">
          <a:xfrm>
            <a:off x="271463" y="-6350"/>
            <a:ext cx="4070350" cy="461963"/>
          </a:xfrm>
          <a:prstGeom prst="rect">
            <a:avLst/>
          </a:prstGeom>
          <a:noFill/>
          <a:ln w="9525">
            <a:noFill/>
            <a:miter lim="800000"/>
            <a:headEnd/>
            <a:tailEnd/>
          </a:ln>
        </p:spPr>
        <p:txBody>
          <a:bodyPr wrap="none">
            <a:spAutoFit/>
          </a:bodyPr>
          <a:lstStyle/>
          <a:p>
            <a:pPr marL="457200" indent="-457200"/>
            <a:r>
              <a:rPr lang="en-US" sz="2400" b="1"/>
              <a:t>Date example : server side</a:t>
            </a:r>
            <a:endParaRPr lang="en-US" sz="2400">
              <a:solidFill>
                <a:schemeClr val="bg2"/>
              </a:solidFill>
            </a:endParaRPr>
          </a:p>
        </p:txBody>
      </p:sp>
      <p:sp>
        <p:nvSpPr>
          <p:cNvPr id="34820" name="Text Box 8"/>
          <p:cNvSpPr txBox="1">
            <a:spLocks noChangeArrowheads="1"/>
          </p:cNvSpPr>
          <p:nvPr/>
        </p:nvSpPr>
        <p:spPr bwMode="auto">
          <a:xfrm>
            <a:off x="919163" y="760413"/>
            <a:ext cx="8289925" cy="5019675"/>
          </a:xfrm>
          <a:prstGeom prst="rect">
            <a:avLst/>
          </a:prstGeom>
          <a:noFill/>
          <a:ln w="38100">
            <a:solidFill>
              <a:srgbClr val="0033CC"/>
            </a:solidFill>
            <a:miter lim="800000"/>
            <a:headEnd type="none" w="sm" len="sm"/>
            <a:tailEnd type="none" w="sm" len="sm"/>
          </a:ln>
        </p:spPr>
        <p:txBody>
          <a:bodyPr wrap="none">
            <a:spAutoFit/>
          </a:bodyPr>
          <a:lstStyle/>
          <a:p>
            <a:r>
              <a:rPr lang="nl-BE" sz="1600" b="1">
                <a:latin typeface="Courier New" pitchFamily="49" charset="0"/>
              </a:rPr>
              <a:t>/*dateproc.c   remote procedures; called by server stub */</a:t>
            </a:r>
          </a:p>
          <a:p>
            <a:r>
              <a:rPr lang="nl-BE" sz="1600" b="1">
                <a:latin typeface="Courier New" pitchFamily="49" charset="0"/>
              </a:rPr>
              <a:t>#include &lt;rpc/rpc.h&gt;        /* standard RPC include file */</a:t>
            </a:r>
          </a:p>
          <a:p>
            <a:r>
              <a:rPr lang="nl-BE" sz="1600" b="1">
                <a:latin typeface="Courier New" pitchFamily="49" charset="0"/>
              </a:rPr>
              <a:t>#include "date.h"           /* this file is generated by rpcgen */</a:t>
            </a:r>
          </a:p>
          <a:p>
            <a:endParaRPr lang="nl-BE" sz="1600" b="1">
              <a:latin typeface="Courier New" pitchFamily="49" charset="0"/>
            </a:endParaRPr>
          </a:p>
          <a:p>
            <a:r>
              <a:rPr lang="nl-BE" sz="1600" b="1">
                <a:latin typeface="Courier New" pitchFamily="49" charset="0"/>
              </a:rPr>
              <a:t>/*Return the binary date and time*/</a:t>
            </a:r>
          </a:p>
          <a:p>
            <a:r>
              <a:rPr lang="nl-BE" sz="1600" b="1">
                <a:latin typeface="Courier New" pitchFamily="49" charset="0"/>
              </a:rPr>
              <a:t> long *bin_date_1()</a:t>
            </a:r>
          </a:p>
          <a:p>
            <a:r>
              <a:rPr lang="nl-BE" sz="1600" b="1">
                <a:latin typeface="Courier New" pitchFamily="49" charset="0"/>
              </a:rPr>
              <a:t> {</a:t>
            </a:r>
          </a:p>
          <a:p>
            <a:r>
              <a:rPr lang="nl-BE" sz="1600" b="1">
                <a:latin typeface="Courier New" pitchFamily="49" charset="0"/>
              </a:rPr>
              <a:t>    static long timeval;    /* must be static */</a:t>
            </a:r>
          </a:p>
          <a:p>
            <a:r>
              <a:rPr lang="nl-BE" sz="1600" b="1">
                <a:latin typeface="Courier New" pitchFamily="49" charset="0"/>
              </a:rPr>
              <a:t> </a:t>
            </a:r>
          </a:p>
          <a:p>
            <a:r>
              <a:rPr lang="nl-BE" sz="1600" b="1">
                <a:latin typeface="Courier New" pitchFamily="49" charset="0"/>
              </a:rPr>
              <a:t>    timeval = time((long *) 0);</a:t>
            </a:r>
          </a:p>
          <a:p>
            <a:r>
              <a:rPr lang="nl-BE" sz="1600" b="1">
                <a:latin typeface="Courier New" pitchFamily="49" charset="0"/>
              </a:rPr>
              <a:t>    return(&amp;timeval);</a:t>
            </a:r>
          </a:p>
          <a:p>
            <a:r>
              <a:rPr lang="nl-BE" sz="1600" b="1">
                <a:latin typeface="Courier New" pitchFamily="49" charset="0"/>
              </a:rPr>
              <a:t> }</a:t>
            </a:r>
          </a:p>
          <a:p>
            <a:endParaRPr lang="nl-BE" sz="1600" b="1">
              <a:latin typeface="Courier New" pitchFamily="49" charset="0"/>
            </a:endParaRPr>
          </a:p>
          <a:p>
            <a:r>
              <a:rPr lang="nl-BE" sz="1600" b="1">
                <a:latin typeface="Courier New" pitchFamily="49" charset="0"/>
              </a:rPr>
              <a:t>/*Convert a binary time and return a human readable string*/  </a:t>
            </a:r>
          </a:p>
          <a:p>
            <a:r>
              <a:rPr lang="nl-BE" sz="1600" b="1">
                <a:latin typeface="Courier New" pitchFamily="49" charset="0"/>
              </a:rPr>
              <a:t>char **str_date_1(long *bintime)</a:t>
            </a:r>
          </a:p>
          <a:p>
            <a:r>
              <a:rPr lang="nl-BE" sz="1600" b="1">
                <a:latin typeface="Courier New" pitchFamily="49" charset="0"/>
              </a:rPr>
              <a:t>{</a:t>
            </a:r>
          </a:p>
          <a:p>
            <a:r>
              <a:rPr lang="nl-BE" sz="1600" b="1">
                <a:latin typeface="Courier New" pitchFamily="49" charset="0"/>
              </a:rPr>
              <a:t>    static char *ptr;       /* must be static */</a:t>
            </a:r>
          </a:p>
          <a:p>
            <a:r>
              <a:rPr lang="nl-BE" sz="1600" b="1">
                <a:latin typeface="Courier New" pitchFamily="49" charset="0"/>
              </a:rPr>
              <a:t>    ptr = ctime(bintime);   /* convert to local time */</a:t>
            </a:r>
          </a:p>
          <a:p>
            <a:r>
              <a:rPr lang="nl-BE" sz="1600" b="1">
                <a:latin typeface="Courier New" pitchFamily="49" charset="0"/>
              </a:rPr>
              <a:t>    return(&amp;ptr);</a:t>
            </a:r>
          </a:p>
          <a:p>
            <a:r>
              <a:rPr lang="nl-BE" sz="1600" b="1">
                <a:latin typeface="Courier New" pitchFamily="49" charset="0"/>
              </a:rPr>
              <a:t>}</a:t>
            </a:r>
            <a:endParaRPr lang="en-US" sz="1600" b="1">
              <a:latin typeface="Courier New" pitchFamily="49" charset="0"/>
            </a:endParaRPr>
          </a:p>
        </p:txBody>
      </p:sp>
      <p:sp>
        <p:nvSpPr>
          <p:cNvPr id="34821" name="Text Box 6"/>
          <p:cNvSpPr txBox="1">
            <a:spLocks noChangeArrowheads="1"/>
          </p:cNvSpPr>
          <p:nvPr/>
        </p:nvSpPr>
        <p:spPr bwMode="auto">
          <a:xfrm>
            <a:off x="6967538" y="476250"/>
            <a:ext cx="1746250" cy="434975"/>
          </a:xfrm>
          <a:prstGeom prst="rect">
            <a:avLst/>
          </a:prstGeom>
          <a:solidFill>
            <a:schemeClr val="bg1"/>
          </a:solidFill>
          <a:ln w="38100">
            <a:solidFill>
              <a:srgbClr val="0033CC"/>
            </a:solidFill>
            <a:miter lim="800000"/>
            <a:headEnd type="none" w="sm" len="sm"/>
            <a:tailEnd type="none" w="sm" len="sm"/>
          </a:ln>
        </p:spPr>
        <p:txBody>
          <a:bodyPr wrap="none">
            <a:spAutoFit/>
          </a:bodyPr>
          <a:lstStyle/>
          <a:p>
            <a:r>
              <a:rPr lang="en-US" b="1">
                <a:latin typeface="Courier New" pitchFamily="49" charset="0"/>
              </a:rPr>
              <a:t>dateproc.c</a:t>
            </a:r>
          </a:p>
        </p:txBody>
      </p:sp>
      <p:sp>
        <p:nvSpPr>
          <p:cNvPr id="34822" name="Text Box 9"/>
          <p:cNvSpPr txBox="1">
            <a:spLocks noChangeArrowheads="1"/>
          </p:cNvSpPr>
          <p:nvPr/>
        </p:nvSpPr>
        <p:spPr bwMode="auto">
          <a:xfrm>
            <a:off x="879475" y="5807075"/>
            <a:ext cx="7758113" cy="1016000"/>
          </a:xfrm>
          <a:prstGeom prst="rect">
            <a:avLst/>
          </a:prstGeom>
          <a:solidFill>
            <a:schemeClr val="bg1"/>
          </a:solidFill>
          <a:ln w="12700">
            <a:noFill/>
            <a:miter lim="800000"/>
            <a:headEnd type="none" w="sm" len="sm"/>
            <a:tailEnd type="none" w="sm" len="sm"/>
          </a:ln>
        </p:spPr>
        <p:txBody>
          <a:bodyPr wrap="none">
            <a:spAutoFit/>
          </a:bodyPr>
          <a:lstStyle/>
          <a:p>
            <a:pPr>
              <a:buFontTx/>
              <a:buChar char="•"/>
            </a:pPr>
            <a:r>
              <a:rPr lang="en-US">
                <a:latin typeface="Calibri" pitchFamily="34" charset="0"/>
              </a:rPr>
              <a:t> No </a:t>
            </a:r>
            <a:r>
              <a:rPr lang="en-US" b="1">
                <a:latin typeface="Calibri" pitchFamily="34" charset="0"/>
              </a:rPr>
              <a:t>main()</a:t>
            </a:r>
            <a:r>
              <a:rPr lang="en-US">
                <a:latin typeface="Calibri" pitchFamily="34" charset="0"/>
              </a:rPr>
              <a:t> routine in server code. </a:t>
            </a:r>
          </a:p>
          <a:p>
            <a:pPr>
              <a:buFontTx/>
              <a:buChar char="•"/>
            </a:pPr>
            <a:r>
              <a:rPr lang="en-US">
                <a:latin typeface="Calibri" pitchFamily="34" charset="0"/>
              </a:rPr>
              <a:t> Extra level of indirection. </a:t>
            </a:r>
            <a:r>
              <a:rPr lang="en-US" b="1">
                <a:latin typeface="Calibri" pitchFamily="34" charset="0"/>
              </a:rPr>
              <a:t>bin_date()</a:t>
            </a:r>
            <a:r>
              <a:rPr lang="en-US">
                <a:latin typeface="Calibri" pitchFamily="34" charset="0"/>
              </a:rPr>
              <a:t> does not return a </a:t>
            </a:r>
            <a:r>
              <a:rPr lang="en-US" b="1">
                <a:latin typeface="Calibri" pitchFamily="34" charset="0"/>
              </a:rPr>
              <a:t>long</a:t>
            </a:r>
            <a:r>
              <a:rPr lang="en-US">
                <a:latin typeface="Calibri" pitchFamily="34" charset="0"/>
              </a:rPr>
              <a:t>, but </a:t>
            </a:r>
            <a:r>
              <a:rPr lang="en-US" b="1">
                <a:latin typeface="Calibri" pitchFamily="34" charset="0"/>
              </a:rPr>
              <a:t>long*</a:t>
            </a:r>
            <a:r>
              <a:rPr lang="en-US">
                <a:latin typeface="Calibri" pitchFamily="34" charset="0"/>
              </a:rPr>
              <a:t>. </a:t>
            </a:r>
          </a:p>
          <a:p>
            <a:pPr>
              <a:buFontTx/>
              <a:buChar char="•"/>
            </a:pPr>
            <a:r>
              <a:rPr lang="en-US">
                <a:latin typeface="Calibri" pitchFamily="34" charset="0"/>
              </a:rPr>
              <a:t> return variable needs to be declared static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0"/>
          </p:nvPr>
        </p:nvSpPr>
        <p:spPr>
          <a:noFill/>
        </p:spPr>
        <p:txBody>
          <a:bodyPr/>
          <a:lstStyle/>
          <a:p>
            <a:fld id="{6B18A28F-BBC9-4104-86CA-5551C15E0D9D}" type="slidenum">
              <a:rPr lang="en-US" smtClean="0">
                <a:latin typeface="Arial" pitchFamily="34" charset="0"/>
              </a:rPr>
              <a:pPr/>
              <a:t>32</a:t>
            </a:fld>
            <a:endParaRPr lang="en-US" smtClean="0">
              <a:latin typeface="Arial" pitchFamily="34" charset="0"/>
            </a:endParaRPr>
          </a:p>
        </p:txBody>
      </p:sp>
      <p:sp>
        <p:nvSpPr>
          <p:cNvPr id="35843" name="Text Box 4"/>
          <p:cNvSpPr txBox="1">
            <a:spLocks noChangeArrowheads="1"/>
          </p:cNvSpPr>
          <p:nvPr/>
        </p:nvSpPr>
        <p:spPr bwMode="auto">
          <a:xfrm>
            <a:off x="342900" y="873125"/>
            <a:ext cx="9145588" cy="5508625"/>
          </a:xfrm>
          <a:prstGeom prst="rect">
            <a:avLst/>
          </a:prstGeom>
          <a:solidFill>
            <a:schemeClr val="bg1"/>
          </a:solidFill>
          <a:ln w="38100">
            <a:solidFill>
              <a:srgbClr val="0033CC"/>
            </a:solidFill>
            <a:miter lim="800000"/>
            <a:headEnd type="none" w="sm" len="sm"/>
            <a:tailEnd type="none" w="sm" len="sm"/>
          </a:ln>
        </p:spPr>
        <p:txBody>
          <a:bodyPr wrap="none">
            <a:spAutoFit/>
          </a:bodyPr>
          <a:lstStyle/>
          <a:p>
            <a:r>
              <a:rPr lang="en-US" sz="1600" b="1">
                <a:latin typeface="Courier New" pitchFamily="49" charset="0"/>
              </a:rPr>
              <a:t>/* rdate.c client program for remote date program */ </a:t>
            </a:r>
          </a:p>
          <a:p>
            <a:r>
              <a:rPr lang="en-US" sz="1600" b="1">
                <a:latin typeface="Courier New" pitchFamily="49" charset="0"/>
              </a:rPr>
              <a:t>#include &lt;stdio.h&gt;</a:t>
            </a:r>
          </a:p>
          <a:p>
            <a:r>
              <a:rPr lang="en-US" sz="1600" b="1">
                <a:latin typeface="Courier New" pitchFamily="49" charset="0"/>
              </a:rPr>
              <a:t>#include &lt;rpc/rpc.h&gt; </a:t>
            </a:r>
          </a:p>
          <a:p>
            <a:r>
              <a:rPr lang="en-US" sz="1600" b="1">
                <a:latin typeface="Courier New" pitchFamily="49" charset="0"/>
              </a:rPr>
              <a:t>/* standard RPC include file */ </a:t>
            </a:r>
          </a:p>
          <a:p>
            <a:r>
              <a:rPr lang="en-US" sz="1600" b="1">
                <a:latin typeface="Courier New" pitchFamily="49" charset="0"/>
              </a:rPr>
              <a:t>#include "date.h" /* this file is generated by rpcgen */ </a:t>
            </a:r>
          </a:p>
          <a:p>
            <a:r>
              <a:rPr lang="en-US" sz="1600" b="1">
                <a:latin typeface="Courier New" pitchFamily="49" charset="0"/>
              </a:rPr>
              <a:t>main(int argc, char *argv[]) { </a:t>
            </a:r>
          </a:p>
          <a:p>
            <a:r>
              <a:rPr lang="en-US" sz="1600" b="1">
                <a:latin typeface="Courier New" pitchFamily="49" charset="0"/>
              </a:rPr>
              <a:t>   CLIENT *cl; /* RPC handle */ </a:t>
            </a:r>
          </a:p>
          <a:p>
            <a:r>
              <a:rPr lang="en-US" sz="1600" b="1">
                <a:latin typeface="Courier New" pitchFamily="49" charset="0"/>
              </a:rPr>
              <a:t>   char *server; </a:t>
            </a:r>
          </a:p>
          <a:p>
            <a:r>
              <a:rPr lang="en-US" sz="1600" b="1">
                <a:latin typeface="Courier New" pitchFamily="49" charset="0"/>
              </a:rPr>
              <a:t>   long *lresult; /* return value from bin_date_1() */ </a:t>
            </a:r>
          </a:p>
          <a:p>
            <a:r>
              <a:rPr lang="en-US" sz="1600" b="1">
                <a:latin typeface="Courier New" pitchFamily="49" charset="0"/>
              </a:rPr>
              <a:t>   char **sresult; /* return value from str_date_1() */ </a:t>
            </a:r>
          </a:p>
          <a:p>
            <a:r>
              <a:rPr lang="en-US" sz="1600" b="1">
                <a:latin typeface="Courier New" pitchFamily="49" charset="0"/>
              </a:rPr>
              <a:t>   if (argc != 2) { </a:t>
            </a:r>
          </a:p>
          <a:p>
            <a:r>
              <a:rPr lang="en-US" sz="1600" b="1">
                <a:latin typeface="Courier New" pitchFamily="49" charset="0"/>
              </a:rPr>
              <a:t>   	fprintf(stderr, "usage: %s hostname\n", argv[0]); exit(1); </a:t>
            </a:r>
          </a:p>
          <a:p>
            <a:r>
              <a:rPr lang="en-US" sz="1600" b="1">
                <a:latin typeface="Courier New" pitchFamily="49" charset="0"/>
              </a:rPr>
              <a:t>   } </a:t>
            </a:r>
          </a:p>
          <a:p>
            <a:r>
              <a:rPr lang="en-US" sz="1600" b="1">
                <a:latin typeface="Courier New" pitchFamily="49" charset="0"/>
              </a:rPr>
              <a:t>   server = argv[1]; </a:t>
            </a:r>
          </a:p>
          <a:p>
            <a:r>
              <a:rPr lang="en-US" sz="1600" b="1">
                <a:latin typeface="Courier New" pitchFamily="49" charset="0"/>
              </a:rPr>
              <a:t>   </a:t>
            </a:r>
            <a:r>
              <a:rPr lang="en-US" sz="1600" b="1">
                <a:solidFill>
                  <a:srgbClr val="0033CC"/>
                </a:solidFill>
                <a:latin typeface="Courier New" pitchFamily="49" charset="0"/>
              </a:rPr>
              <a:t>/* Create client handle */ </a:t>
            </a:r>
          </a:p>
          <a:p>
            <a:r>
              <a:rPr lang="en-US" sz="1600" b="1">
                <a:latin typeface="Courier New" pitchFamily="49" charset="0"/>
              </a:rPr>
              <a:t>   if ((cl = clnt_create(server, DATE_PROG, DATE_VERS, "udp")) == NULL) {</a:t>
            </a:r>
          </a:p>
          <a:p>
            <a:r>
              <a:rPr lang="en-US" sz="1600" b="1">
                <a:latin typeface="Courier New" pitchFamily="49" charset="0"/>
              </a:rPr>
              <a:t>    /*can't establish connection with server */ </a:t>
            </a:r>
          </a:p>
          <a:p>
            <a:r>
              <a:rPr lang="en-US" sz="1600" b="1">
                <a:latin typeface="Courier New" pitchFamily="49" charset="0"/>
              </a:rPr>
              <a:t>	clnt_pcreateerror(server); </a:t>
            </a:r>
          </a:p>
          <a:p>
            <a:r>
              <a:rPr lang="en-US" sz="1600" b="1">
                <a:latin typeface="Courier New" pitchFamily="49" charset="0"/>
              </a:rPr>
              <a:t>	exit(2); </a:t>
            </a:r>
          </a:p>
          <a:p>
            <a:r>
              <a:rPr lang="en-US" sz="1600" b="1">
                <a:latin typeface="Courier New" pitchFamily="49" charset="0"/>
              </a:rPr>
              <a:t>   } </a:t>
            </a:r>
          </a:p>
          <a:p>
            <a:r>
              <a:rPr lang="en-US" sz="1600" b="1">
                <a:latin typeface="Courier New" pitchFamily="49" charset="0"/>
              </a:rPr>
              <a:t>   /*... */</a:t>
            </a:r>
          </a:p>
          <a:p>
            <a:r>
              <a:rPr lang="en-US" sz="1600" b="1">
                <a:latin typeface="Courier New" pitchFamily="49" charset="0"/>
              </a:rPr>
              <a:t>} </a:t>
            </a:r>
          </a:p>
        </p:txBody>
      </p:sp>
      <p:sp>
        <p:nvSpPr>
          <p:cNvPr id="35844" name="Text Box 3"/>
          <p:cNvSpPr txBox="1">
            <a:spLocks noChangeArrowheads="1"/>
          </p:cNvSpPr>
          <p:nvPr/>
        </p:nvSpPr>
        <p:spPr bwMode="auto">
          <a:xfrm>
            <a:off x="271463" y="-6350"/>
            <a:ext cx="3946525" cy="461963"/>
          </a:xfrm>
          <a:prstGeom prst="rect">
            <a:avLst/>
          </a:prstGeom>
          <a:noFill/>
          <a:ln w="9525">
            <a:noFill/>
            <a:miter lim="800000"/>
            <a:headEnd/>
            <a:tailEnd/>
          </a:ln>
        </p:spPr>
        <p:txBody>
          <a:bodyPr wrap="none">
            <a:spAutoFit/>
          </a:bodyPr>
          <a:lstStyle/>
          <a:p>
            <a:pPr marL="457200" indent="-457200"/>
            <a:r>
              <a:rPr lang="en-US" sz="2400" b="1"/>
              <a:t>Date example : client side</a:t>
            </a:r>
            <a:endParaRPr lang="en-US" sz="2400">
              <a:solidFill>
                <a:schemeClr val="bg2"/>
              </a:solidFill>
            </a:endParaRPr>
          </a:p>
        </p:txBody>
      </p:sp>
      <p:sp>
        <p:nvSpPr>
          <p:cNvPr id="35845" name="Text Box 5"/>
          <p:cNvSpPr txBox="1">
            <a:spLocks noChangeArrowheads="1"/>
          </p:cNvSpPr>
          <p:nvPr/>
        </p:nvSpPr>
        <p:spPr bwMode="auto">
          <a:xfrm>
            <a:off x="6967538" y="657225"/>
            <a:ext cx="1289050" cy="434975"/>
          </a:xfrm>
          <a:prstGeom prst="rect">
            <a:avLst/>
          </a:prstGeom>
          <a:solidFill>
            <a:schemeClr val="bg1"/>
          </a:solidFill>
          <a:ln w="38100">
            <a:solidFill>
              <a:srgbClr val="0033CC"/>
            </a:solidFill>
            <a:miter lim="800000"/>
            <a:headEnd type="none" w="sm" len="sm"/>
            <a:tailEnd type="none" w="sm" len="sm"/>
          </a:ln>
        </p:spPr>
        <p:txBody>
          <a:bodyPr wrap="none">
            <a:spAutoFit/>
          </a:bodyPr>
          <a:lstStyle/>
          <a:p>
            <a:r>
              <a:rPr lang="en-US" b="1">
                <a:latin typeface="Courier New" pitchFamily="49" charset="0"/>
              </a:rPr>
              <a:t>rdate.c</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0"/>
          </p:nvPr>
        </p:nvSpPr>
        <p:spPr>
          <a:noFill/>
        </p:spPr>
        <p:txBody>
          <a:bodyPr/>
          <a:lstStyle/>
          <a:p>
            <a:fld id="{D10245F0-B464-400A-AFE0-8EDD8B48839E}" type="slidenum">
              <a:rPr lang="en-US" smtClean="0">
                <a:latin typeface="Arial" pitchFamily="34" charset="0"/>
              </a:rPr>
              <a:pPr/>
              <a:t>33</a:t>
            </a:fld>
            <a:endParaRPr lang="en-US" smtClean="0">
              <a:latin typeface="Arial" pitchFamily="34" charset="0"/>
            </a:endParaRPr>
          </a:p>
        </p:txBody>
      </p:sp>
      <p:sp>
        <p:nvSpPr>
          <p:cNvPr id="36867" name="Text Box 2"/>
          <p:cNvSpPr txBox="1">
            <a:spLocks noChangeArrowheads="1"/>
          </p:cNvSpPr>
          <p:nvPr/>
        </p:nvSpPr>
        <p:spPr bwMode="auto">
          <a:xfrm>
            <a:off x="342900" y="692150"/>
            <a:ext cx="8640763" cy="3797300"/>
          </a:xfrm>
          <a:prstGeom prst="rect">
            <a:avLst/>
          </a:prstGeom>
          <a:solidFill>
            <a:schemeClr val="bg1"/>
          </a:solidFill>
          <a:ln w="38100">
            <a:solidFill>
              <a:srgbClr val="0033CC"/>
            </a:solidFill>
            <a:miter lim="800000"/>
            <a:headEnd type="none" w="sm" len="sm"/>
            <a:tailEnd type="none" w="sm" len="sm"/>
          </a:ln>
        </p:spPr>
        <p:txBody>
          <a:bodyPr>
            <a:spAutoFit/>
          </a:bodyPr>
          <a:lstStyle/>
          <a:p>
            <a:r>
              <a:rPr lang="en-US" sz="1600" b="1">
                <a:latin typeface="Courier New" pitchFamily="49" charset="0"/>
              </a:rPr>
              <a:t>   /* ... */</a:t>
            </a:r>
          </a:p>
          <a:p>
            <a:r>
              <a:rPr lang="en-US" sz="1600" b="1">
                <a:latin typeface="Courier New" pitchFamily="49" charset="0"/>
              </a:rPr>
              <a:t>   </a:t>
            </a:r>
            <a:r>
              <a:rPr lang="en-US" sz="1600" b="1">
                <a:solidFill>
                  <a:srgbClr val="0033CC"/>
                </a:solidFill>
                <a:latin typeface="Courier New" pitchFamily="49" charset="0"/>
              </a:rPr>
              <a:t>/* First call the remote procedure "bin_date". */</a:t>
            </a:r>
            <a:r>
              <a:rPr lang="en-US" sz="1600" b="1">
                <a:latin typeface="Courier New" pitchFamily="49" charset="0"/>
              </a:rPr>
              <a:t> </a:t>
            </a:r>
          </a:p>
          <a:p>
            <a:r>
              <a:rPr lang="en-US" sz="1600" b="1">
                <a:latin typeface="Courier New" pitchFamily="49" charset="0"/>
              </a:rPr>
              <a:t>   if ( (lresult = bin_date</a:t>
            </a:r>
            <a:r>
              <a:rPr lang="en-US" sz="1600" b="1">
                <a:solidFill>
                  <a:schemeClr val="hlink"/>
                </a:solidFill>
                <a:latin typeface="Courier New" pitchFamily="49" charset="0"/>
              </a:rPr>
              <a:t>_1</a:t>
            </a:r>
            <a:r>
              <a:rPr lang="en-US" sz="1600" b="1">
                <a:latin typeface="Courier New" pitchFamily="49" charset="0"/>
              </a:rPr>
              <a:t>(NULL, cl)) == NULL) { </a:t>
            </a:r>
          </a:p>
          <a:p>
            <a:r>
              <a:rPr lang="en-US" sz="1600" b="1">
                <a:latin typeface="Courier New" pitchFamily="49" charset="0"/>
              </a:rPr>
              <a:t>	clnt_perror(cl, server); exit(3); </a:t>
            </a:r>
          </a:p>
          <a:p>
            <a:r>
              <a:rPr lang="en-US" sz="1600" b="1">
                <a:latin typeface="Courier New" pitchFamily="49" charset="0"/>
              </a:rPr>
              <a:t>   } </a:t>
            </a:r>
          </a:p>
          <a:p>
            <a:r>
              <a:rPr lang="en-US" sz="1600" b="1">
                <a:latin typeface="Courier New" pitchFamily="49" charset="0"/>
              </a:rPr>
              <a:t>   printf("time on host %s = %ld\n",server, *lresult); </a:t>
            </a:r>
          </a:p>
          <a:p>
            <a:r>
              <a:rPr lang="en-US" sz="1600" b="1">
                <a:latin typeface="Courier New" pitchFamily="49" charset="0"/>
              </a:rPr>
              <a:t>   </a:t>
            </a:r>
            <a:r>
              <a:rPr lang="en-US" sz="1600" b="1">
                <a:solidFill>
                  <a:srgbClr val="0033CC"/>
                </a:solidFill>
                <a:latin typeface="Courier New" pitchFamily="49" charset="0"/>
              </a:rPr>
              <a:t>/* Now call the remote procedure str_date */</a:t>
            </a:r>
            <a:r>
              <a:rPr lang="en-US" sz="1600" b="1">
                <a:latin typeface="Courier New" pitchFamily="49" charset="0"/>
              </a:rPr>
              <a:t> </a:t>
            </a:r>
          </a:p>
          <a:p>
            <a:r>
              <a:rPr lang="en-US" sz="1600" b="1">
                <a:latin typeface="Courier New" pitchFamily="49" charset="0"/>
              </a:rPr>
              <a:t>   if ( (sresult = str_date</a:t>
            </a:r>
            <a:r>
              <a:rPr lang="en-US" sz="1600" b="1">
                <a:solidFill>
                  <a:schemeClr val="hlink"/>
                </a:solidFill>
                <a:latin typeface="Courier New" pitchFamily="49" charset="0"/>
              </a:rPr>
              <a:t>_1</a:t>
            </a:r>
            <a:r>
              <a:rPr lang="en-US" sz="1600" b="1">
                <a:latin typeface="Courier New" pitchFamily="49" charset="0"/>
              </a:rPr>
              <a:t>(lresult, cl)) == NULL) { </a:t>
            </a:r>
          </a:p>
          <a:p>
            <a:r>
              <a:rPr lang="en-US" sz="1600" b="1">
                <a:latin typeface="Courier New" pitchFamily="49" charset="0"/>
              </a:rPr>
              <a:t>	clnt_perror(cl, server); </a:t>
            </a:r>
          </a:p>
          <a:p>
            <a:r>
              <a:rPr lang="en-US" sz="1600" b="1">
                <a:latin typeface="Courier New" pitchFamily="49" charset="0"/>
              </a:rPr>
              <a:t>	exit(4); </a:t>
            </a:r>
          </a:p>
          <a:p>
            <a:r>
              <a:rPr lang="en-US" sz="1600" b="1">
                <a:latin typeface="Courier New" pitchFamily="49" charset="0"/>
              </a:rPr>
              <a:t>   } </a:t>
            </a:r>
          </a:p>
          <a:p>
            <a:r>
              <a:rPr lang="en-US" sz="1600" b="1">
                <a:latin typeface="Courier New" pitchFamily="49" charset="0"/>
              </a:rPr>
              <a:t>   printf("time on host %s = %s", server, *sresult); </a:t>
            </a:r>
          </a:p>
          <a:p>
            <a:r>
              <a:rPr lang="en-US" sz="1600" b="1">
                <a:latin typeface="Courier New" pitchFamily="49" charset="0"/>
              </a:rPr>
              <a:t>   clnt_destroy(cl); </a:t>
            </a:r>
            <a:r>
              <a:rPr lang="en-US" sz="1600" b="1">
                <a:solidFill>
                  <a:srgbClr val="0033CC"/>
                </a:solidFill>
                <a:latin typeface="Courier New" pitchFamily="49" charset="0"/>
              </a:rPr>
              <a:t>/* done with the handle */ </a:t>
            </a:r>
          </a:p>
          <a:p>
            <a:r>
              <a:rPr lang="en-US" sz="1600" b="1">
                <a:solidFill>
                  <a:srgbClr val="0033CC"/>
                </a:solidFill>
                <a:latin typeface="Courier New" pitchFamily="49" charset="0"/>
              </a:rPr>
              <a:t>   </a:t>
            </a:r>
            <a:r>
              <a:rPr lang="en-US" sz="1600" b="1">
                <a:latin typeface="Courier New" pitchFamily="49" charset="0"/>
              </a:rPr>
              <a:t>exit(0);</a:t>
            </a:r>
            <a:r>
              <a:rPr lang="en-US" sz="1600" b="1">
                <a:solidFill>
                  <a:srgbClr val="0033CC"/>
                </a:solidFill>
                <a:latin typeface="Courier New" pitchFamily="49" charset="0"/>
              </a:rPr>
              <a:t> </a:t>
            </a:r>
          </a:p>
          <a:p>
            <a:r>
              <a:rPr lang="en-US" sz="1600" b="1">
                <a:latin typeface="Courier New" pitchFamily="49" charset="0"/>
              </a:rPr>
              <a:t>} </a:t>
            </a:r>
          </a:p>
        </p:txBody>
      </p:sp>
      <p:sp>
        <p:nvSpPr>
          <p:cNvPr id="36868" name="Text Box 4"/>
          <p:cNvSpPr txBox="1">
            <a:spLocks noChangeArrowheads="1"/>
          </p:cNvSpPr>
          <p:nvPr/>
        </p:nvSpPr>
        <p:spPr bwMode="auto">
          <a:xfrm>
            <a:off x="271463" y="-6350"/>
            <a:ext cx="3946525" cy="461963"/>
          </a:xfrm>
          <a:prstGeom prst="rect">
            <a:avLst/>
          </a:prstGeom>
          <a:noFill/>
          <a:ln w="9525">
            <a:noFill/>
            <a:miter lim="800000"/>
            <a:headEnd/>
            <a:tailEnd/>
          </a:ln>
        </p:spPr>
        <p:txBody>
          <a:bodyPr wrap="none">
            <a:spAutoFit/>
          </a:bodyPr>
          <a:lstStyle/>
          <a:p>
            <a:pPr marL="457200" indent="-457200"/>
            <a:r>
              <a:rPr lang="en-US" sz="2400" b="1"/>
              <a:t>Date example : client side</a:t>
            </a:r>
            <a:endParaRPr lang="en-US" sz="2400">
              <a:solidFill>
                <a:schemeClr val="bg2"/>
              </a:solidFill>
            </a:endParaRPr>
          </a:p>
        </p:txBody>
      </p:sp>
      <p:sp>
        <p:nvSpPr>
          <p:cNvPr id="36869" name="Text Box 5"/>
          <p:cNvSpPr txBox="1">
            <a:spLocks noChangeArrowheads="1"/>
          </p:cNvSpPr>
          <p:nvPr/>
        </p:nvSpPr>
        <p:spPr bwMode="auto">
          <a:xfrm>
            <a:off x="6967538" y="617538"/>
            <a:ext cx="1289050" cy="434975"/>
          </a:xfrm>
          <a:prstGeom prst="rect">
            <a:avLst/>
          </a:prstGeom>
          <a:solidFill>
            <a:schemeClr val="bg1"/>
          </a:solidFill>
          <a:ln w="38100">
            <a:solidFill>
              <a:srgbClr val="0033CC"/>
            </a:solidFill>
            <a:miter lim="800000"/>
            <a:headEnd type="none" w="sm" len="sm"/>
            <a:tailEnd type="none" w="sm" len="sm"/>
          </a:ln>
        </p:spPr>
        <p:txBody>
          <a:bodyPr wrap="none">
            <a:spAutoFit/>
          </a:bodyPr>
          <a:lstStyle/>
          <a:p>
            <a:r>
              <a:rPr lang="en-US" b="1">
                <a:latin typeface="Courier New" pitchFamily="49" charset="0"/>
              </a:rPr>
              <a:t>rdate.c</a:t>
            </a:r>
          </a:p>
        </p:txBody>
      </p:sp>
      <p:sp>
        <p:nvSpPr>
          <p:cNvPr id="36870" name="Text Box 6"/>
          <p:cNvSpPr txBox="1">
            <a:spLocks noChangeArrowheads="1"/>
          </p:cNvSpPr>
          <p:nvPr/>
        </p:nvSpPr>
        <p:spPr bwMode="auto">
          <a:xfrm>
            <a:off x="487363" y="4730750"/>
            <a:ext cx="3787775" cy="708025"/>
          </a:xfrm>
          <a:prstGeom prst="rect">
            <a:avLst/>
          </a:prstGeom>
          <a:noFill/>
          <a:ln w="12700">
            <a:noFill/>
            <a:miter lim="800000"/>
            <a:headEnd type="none" w="sm" len="sm"/>
            <a:tailEnd type="none" w="sm" len="sm"/>
          </a:ln>
        </p:spPr>
        <p:txBody>
          <a:bodyPr wrap="none">
            <a:spAutoFit/>
          </a:bodyPr>
          <a:lstStyle/>
          <a:p>
            <a:pPr>
              <a:buFontTx/>
              <a:buChar char="•"/>
            </a:pPr>
            <a:r>
              <a:rPr lang="en-US">
                <a:latin typeface="Calibri" pitchFamily="34" charset="0"/>
              </a:rPr>
              <a:t> client calls client stubs (_1) suffix</a:t>
            </a:r>
          </a:p>
          <a:p>
            <a:pPr>
              <a:buFontTx/>
              <a:buChar char="•"/>
            </a:pPr>
            <a:r>
              <a:rPr lang="en-US">
                <a:latin typeface="Calibri" pitchFamily="34" charset="0"/>
              </a:rPr>
              <a:t> close handle after use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2"/>
          <p:cNvSpPr txBox="1">
            <a:spLocks noGrp="1"/>
          </p:cNvSpPr>
          <p:nvPr/>
        </p:nvSpPr>
        <p:spPr bwMode="auto">
          <a:xfrm>
            <a:off x="7997825" y="6400800"/>
            <a:ext cx="1905000" cy="457200"/>
          </a:xfrm>
          <a:prstGeom prst="rect">
            <a:avLst/>
          </a:prstGeom>
          <a:noFill/>
          <a:ln w="9525">
            <a:noFill/>
            <a:miter lim="800000"/>
            <a:headEnd/>
            <a:tailEnd/>
          </a:ln>
        </p:spPr>
        <p:txBody>
          <a:bodyPr anchor="b"/>
          <a:lstStyle/>
          <a:p>
            <a:pPr algn="r">
              <a:spcBef>
                <a:spcPct val="50000"/>
              </a:spcBef>
            </a:pPr>
            <a:fld id="{13E71E7B-16EB-4AF4-9E94-3A67DC133126}" type="slidenum">
              <a:rPr lang="en-US" sz="1400"/>
              <a:pPr algn="r">
                <a:spcBef>
                  <a:spcPct val="50000"/>
                </a:spcBef>
              </a:pPr>
              <a:t>34</a:t>
            </a:fld>
            <a:endParaRPr lang="en-US" sz="1400"/>
          </a:p>
        </p:txBody>
      </p:sp>
      <p:sp>
        <p:nvSpPr>
          <p:cNvPr id="37891" name="Text Box 5"/>
          <p:cNvSpPr txBox="1">
            <a:spLocks noChangeArrowheads="1"/>
          </p:cNvSpPr>
          <p:nvPr/>
        </p:nvSpPr>
        <p:spPr bwMode="auto">
          <a:xfrm>
            <a:off x="1279525" y="2571750"/>
            <a:ext cx="7181850" cy="3478213"/>
          </a:xfrm>
          <a:prstGeom prst="rect">
            <a:avLst/>
          </a:prstGeom>
          <a:noFill/>
          <a:ln w="9525">
            <a:noFill/>
            <a:miter lim="800000"/>
            <a:headEnd/>
            <a:tailEnd/>
          </a:ln>
        </p:spPr>
        <p:txBody>
          <a:bodyPr wrap="none">
            <a:spAutoFit/>
          </a:bodyPr>
          <a:lstStyle/>
          <a:p>
            <a:r>
              <a:rPr lang="en-US" sz="2800" b="1">
                <a:solidFill>
                  <a:schemeClr val="bg2"/>
                </a:solidFill>
                <a:latin typeface="Calibri" pitchFamily="34" charset="0"/>
              </a:rPr>
              <a:t>1. Situating middleware</a:t>
            </a:r>
          </a:p>
          <a:p>
            <a:r>
              <a:rPr lang="en-US" sz="2800" b="1">
                <a:solidFill>
                  <a:schemeClr val="bg2"/>
                </a:solidFill>
                <a:latin typeface="Calibri" pitchFamily="34" charset="0"/>
              </a:rPr>
              <a:t>2. Communication between distributed objects</a:t>
            </a:r>
          </a:p>
          <a:p>
            <a:r>
              <a:rPr lang="en-US" sz="2800" b="1">
                <a:solidFill>
                  <a:schemeClr val="bg2"/>
                </a:solidFill>
                <a:latin typeface="Calibri" pitchFamily="34" charset="0"/>
              </a:rPr>
              <a:t>3. Remote procedure call</a:t>
            </a:r>
          </a:p>
          <a:p>
            <a:r>
              <a:rPr lang="en-US" sz="2800" b="1" u="sng">
                <a:latin typeface="Calibri" pitchFamily="34" charset="0"/>
              </a:rPr>
              <a:t>4. Java RMI</a:t>
            </a:r>
          </a:p>
          <a:p>
            <a:r>
              <a:rPr lang="en-US" sz="2800" b="1">
                <a:latin typeface="Calibri" pitchFamily="34" charset="0"/>
              </a:rPr>
              <a:t>	</a:t>
            </a:r>
            <a:r>
              <a:rPr lang="en-US" sz="2400">
                <a:latin typeface="Calibri" pitchFamily="34" charset="0"/>
              </a:rPr>
              <a:t>1. Philosophy and design choices</a:t>
            </a:r>
          </a:p>
          <a:p>
            <a:r>
              <a:rPr lang="en-US" sz="2400">
                <a:latin typeface="Calibri" pitchFamily="34" charset="0"/>
              </a:rPr>
              <a:t>	2. Example</a:t>
            </a:r>
          </a:p>
          <a:p>
            <a:r>
              <a:rPr lang="en-US" sz="2800" b="1">
                <a:solidFill>
                  <a:schemeClr val="bg2"/>
                </a:solidFill>
                <a:latin typeface="Calibri" pitchFamily="34" charset="0"/>
              </a:rPr>
              <a:t>5. CORBA RMI</a:t>
            </a:r>
          </a:p>
          <a:p>
            <a:r>
              <a:rPr lang="en-US" sz="2800" b="1">
                <a:solidFill>
                  <a:schemeClr val="bg2"/>
                </a:solidFill>
                <a:latin typeface="Calibri" pitchFamily="34" charset="0"/>
              </a:rPr>
              <a:t>6. Middleware Services</a:t>
            </a:r>
          </a:p>
        </p:txBody>
      </p:sp>
      <p:sp>
        <p:nvSpPr>
          <p:cNvPr id="37892" name="Text Box 16"/>
          <p:cNvSpPr txBox="1">
            <a:spLocks noChangeArrowheads="1"/>
          </p:cNvSpPr>
          <p:nvPr/>
        </p:nvSpPr>
        <p:spPr bwMode="auto">
          <a:xfrm>
            <a:off x="1782763" y="765175"/>
            <a:ext cx="5026025" cy="1166813"/>
          </a:xfrm>
          <a:prstGeom prst="rect">
            <a:avLst/>
          </a:prstGeom>
          <a:noFill/>
          <a:ln w="38100">
            <a:solidFill>
              <a:srgbClr val="0033CC"/>
            </a:solidFill>
            <a:miter lim="800000"/>
            <a:headEnd type="none" w="sm" len="sm"/>
            <a:tailEnd type="none" w="sm" len="sm"/>
          </a:ln>
        </p:spPr>
        <p:txBody>
          <a:bodyPr>
            <a:spAutoFit/>
          </a:bodyPr>
          <a:lstStyle/>
          <a:p>
            <a:r>
              <a:rPr lang="en-US" sz="2800" b="1"/>
              <a:t>Chapter 2: </a:t>
            </a:r>
            <a:br>
              <a:rPr lang="en-US" sz="2800" b="1"/>
            </a:br>
            <a:r>
              <a:rPr lang="en-US" sz="2800" b="1"/>
              <a:t>		</a:t>
            </a:r>
            <a:r>
              <a:rPr lang="en-US" sz="4000" b="1"/>
              <a:t>Middleware</a:t>
            </a:r>
            <a:endParaRPr lang="en-US" sz="3600"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0"/>
          </p:nvPr>
        </p:nvSpPr>
        <p:spPr>
          <a:noFill/>
        </p:spPr>
        <p:txBody>
          <a:bodyPr/>
          <a:lstStyle/>
          <a:p>
            <a:fld id="{10DFCF2B-7DA9-4A59-93C2-20DEAC8BF654}" type="slidenum">
              <a:rPr lang="en-US" smtClean="0">
                <a:latin typeface="Arial" pitchFamily="34" charset="0"/>
              </a:rPr>
              <a:pPr/>
              <a:t>35</a:t>
            </a:fld>
            <a:endParaRPr lang="en-US" smtClean="0">
              <a:latin typeface="Arial" pitchFamily="34" charset="0"/>
            </a:endParaRPr>
          </a:p>
        </p:txBody>
      </p:sp>
      <p:sp>
        <p:nvSpPr>
          <p:cNvPr id="38915" name="Rectangle 2"/>
          <p:cNvSpPr>
            <a:spLocks noGrp="1" noChangeArrowheads="1"/>
          </p:cNvSpPr>
          <p:nvPr>
            <p:ph type="title"/>
          </p:nvPr>
        </p:nvSpPr>
        <p:spPr>
          <a:xfrm>
            <a:off x="342900" y="0"/>
            <a:ext cx="5826125" cy="477838"/>
          </a:xfrm>
        </p:spPr>
        <p:txBody>
          <a:bodyPr/>
          <a:lstStyle/>
          <a:p>
            <a:pPr algn="l"/>
            <a:r>
              <a:rPr lang="en-US" sz="2400" b="1" smtClean="0"/>
              <a:t>Java RMI : philosophy</a:t>
            </a:r>
          </a:p>
        </p:txBody>
      </p:sp>
      <p:sp>
        <p:nvSpPr>
          <p:cNvPr id="38916" name="Text Box 3"/>
          <p:cNvSpPr txBox="1">
            <a:spLocks noChangeArrowheads="1"/>
          </p:cNvSpPr>
          <p:nvPr/>
        </p:nvSpPr>
        <p:spPr bwMode="auto">
          <a:xfrm>
            <a:off x="879475" y="857250"/>
            <a:ext cx="8389938" cy="5632450"/>
          </a:xfrm>
          <a:prstGeom prst="rect">
            <a:avLst/>
          </a:prstGeom>
          <a:noFill/>
          <a:ln w="9525">
            <a:noFill/>
            <a:miter lim="800000"/>
            <a:headEnd/>
            <a:tailEnd/>
          </a:ln>
        </p:spPr>
        <p:txBody>
          <a:bodyPr wrap="none">
            <a:spAutoFit/>
          </a:bodyPr>
          <a:lstStyle/>
          <a:p>
            <a:pPr>
              <a:buFontTx/>
              <a:buChar char="•"/>
            </a:pPr>
            <a:r>
              <a:rPr lang="en-US" sz="2400" b="1">
                <a:latin typeface="Calibri" pitchFamily="34" charset="0"/>
              </a:rPr>
              <a:t> Java-only technology</a:t>
            </a:r>
          </a:p>
          <a:p>
            <a:pPr lvl="1"/>
            <a:r>
              <a:rPr lang="en-US" sz="2400" b="1">
                <a:latin typeface="Calibri" pitchFamily="34" charset="0"/>
              </a:rPr>
              <a:t>	</a:t>
            </a:r>
            <a:r>
              <a:rPr lang="en-US" sz="2400">
                <a:latin typeface="Calibri" pitchFamily="34" charset="0"/>
              </a:rPr>
              <a:t>alternatives : CORBA, SOAP</a:t>
            </a:r>
          </a:p>
          <a:p>
            <a:pPr lvl="1"/>
            <a:endParaRPr lang="en-US" sz="2400">
              <a:latin typeface="Calibri" pitchFamily="34" charset="0"/>
            </a:endParaRPr>
          </a:p>
          <a:p>
            <a:pPr>
              <a:buFontTx/>
              <a:buChar char="•"/>
            </a:pPr>
            <a:r>
              <a:rPr lang="en-US" sz="2400" b="1">
                <a:latin typeface="Calibri" pitchFamily="34" charset="0"/>
              </a:rPr>
              <a:t> Remote invocation semantics identical to local ones BUT :</a:t>
            </a:r>
          </a:p>
          <a:p>
            <a:pPr lvl="1">
              <a:buFontTx/>
              <a:buChar char="•"/>
            </a:pPr>
            <a:r>
              <a:rPr lang="en-US" sz="2400" b="1">
                <a:latin typeface="Calibri" pitchFamily="34" charset="0"/>
              </a:rPr>
              <a:t> </a:t>
            </a:r>
            <a:r>
              <a:rPr lang="en-US" sz="2400">
                <a:latin typeface="Calibri" pitchFamily="34" charset="0"/>
              </a:rPr>
              <a:t>client knows invocation is remote </a:t>
            </a:r>
            <a:br>
              <a:rPr lang="en-US" sz="2400">
                <a:latin typeface="Calibri" pitchFamily="34" charset="0"/>
              </a:rPr>
            </a:br>
            <a:r>
              <a:rPr lang="en-US" sz="2400">
                <a:latin typeface="Calibri" pitchFamily="34" charset="0"/>
              </a:rPr>
              <a:t>  (MUST catch </a:t>
            </a:r>
            <a:r>
              <a:rPr lang="en-US" sz="2400" b="1">
                <a:latin typeface="Courier New" pitchFamily="49" charset="0"/>
                <a:cs typeface="Courier New" pitchFamily="49" charset="0"/>
              </a:rPr>
              <a:t>RemoteException</a:t>
            </a:r>
            <a:r>
              <a:rPr lang="en-US" sz="2400">
                <a:latin typeface="Calibri" pitchFamily="34" charset="0"/>
              </a:rPr>
              <a:t>)</a:t>
            </a:r>
          </a:p>
          <a:p>
            <a:pPr lvl="1">
              <a:buFontTx/>
              <a:buChar char="•"/>
            </a:pPr>
            <a:r>
              <a:rPr lang="en-US" sz="2400">
                <a:latin typeface="Calibri" pitchFamily="34" charset="0"/>
              </a:rPr>
              <a:t> server object MUST implement </a:t>
            </a:r>
            <a:r>
              <a:rPr lang="en-US" sz="2400" b="1">
                <a:latin typeface="Courier New" pitchFamily="49" charset="0"/>
                <a:cs typeface="Courier New" pitchFamily="49" charset="0"/>
              </a:rPr>
              <a:t>Remote</a:t>
            </a:r>
            <a:r>
              <a:rPr lang="en-US" sz="2400">
                <a:latin typeface="Calibri" pitchFamily="34" charset="0"/>
              </a:rPr>
              <a:t> interface</a:t>
            </a:r>
          </a:p>
          <a:p>
            <a:pPr lvl="1"/>
            <a:endParaRPr lang="en-US" sz="2400">
              <a:latin typeface="Calibri" pitchFamily="34" charset="0"/>
            </a:endParaRPr>
          </a:p>
          <a:p>
            <a:pPr>
              <a:buFontTx/>
              <a:buChar char="•"/>
            </a:pPr>
            <a:r>
              <a:rPr lang="en-US" sz="2400" b="1">
                <a:latin typeface="Calibri" pitchFamily="34" charset="0"/>
              </a:rPr>
              <a:t> </a:t>
            </a:r>
            <a:r>
              <a:rPr lang="en-US" sz="2400" b="1">
                <a:solidFill>
                  <a:srgbClr val="0033CC"/>
                </a:solidFill>
                <a:latin typeface="Calibri" pitchFamily="34" charset="0"/>
              </a:rPr>
              <a:t>Terminology</a:t>
            </a:r>
          </a:p>
          <a:p>
            <a:pPr lvl="1">
              <a:buFontTx/>
              <a:buChar char="•"/>
            </a:pPr>
            <a:r>
              <a:rPr lang="en-US" sz="2400" b="1">
                <a:latin typeface="Calibri" pitchFamily="34" charset="0"/>
              </a:rPr>
              <a:t> client-side RMI-component (proxy) : </a:t>
            </a:r>
            <a:r>
              <a:rPr lang="en-US" sz="2400" b="1">
                <a:solidFill>
                  <a:srgbClr val="FF0000"/>
                </a:solidFill>
                <a:latin typeface="Calibri" pitchFamily="34" charset="0"/>
              </a:rPr>
              <a:t>stub</a:t>
            </a:r>
          </a:p>
          <a:p>
            <a:pPr lvl="1">
              <a:buFontTx/>
              <a:buChar char="•"/>
            </a:pPr>
            <a:r>
              <a:rPr lang="en-US" sz="2400" b="1">
                <a:latin typeface="Calibri" pitchFamily="34" charset="0"/>
              </a:rPr>
              <a:t> server-side RMI-component : </a:t>
            </a:r>
            <a:r>
              <a:rPr lang="en-US" sz="2400" b="1">
                <a:solidFill>
                  <a:srgbClr val="FF0000"/>
                </a:solidFill>
                <a:latin typeface="Calibri" pitchFamily="34" charset="0"/>
              </a:rPr>
              <a:t>skeleton</a:t>
            </a:r>
          </a:p>
          <a:p>
            <a:pPr lvl="1">
              <a:buFontTx/>
              <a:buChar char="•"/>
            </a:pPr>
            <a:r>
              <a:rPr lang="en-US" sz="2400" b="1">
                <a:latin typeface="Calibri" pitchFamily="34" charset="0"/>
              </a:rPr>
              <a:t> no dispatcher per class (single generic dispatcher)</a:t>
            </a:r>
          </a:p>
          <a:p>
            <a:pPr lvl="1">
              <a:buFontTx/>
              <a:buChar char="•"/>
            </a:pPr>
            <a:r>
              <a:rPr lang="en-US" sz="2400" b="1">
                <a:latin typeface="Calibri" pitchFamily="34" charset="0"/>
              </a:rPr>
              <a:t> binder : </a:t>
            </a:r>
            <a:r>
              <a:rPr lang="en-US" sz="2400" b="1">
                <a:solidFill>
                  <a:srgbClr val="FF0000"/>
                </a:solidFill>
                <a:latin typeface="Calibri" pitchFamily="34" charset="0"/>
              </a:rPr>
              <a:t>RMIregistry  </a:t>
            </a:r>
            <a:r>
              <a:rPr lang="en-US" sz="2400" b="1">
                <a:latin typeface="Calibri" pitchFamily="34" charset="0"/>
              </a:rPr>
              <a:t>(1 instance on every server computer)</a:t>
            </a:r>
          </a:p>
          <a:p>
            <a:pPr lvl="1">
              <a:buFontTx/>
              <a:buChar char="•"/>
            </a:pPr>
            <a:r>
              <a:rPr lang="en-US" sz="2400" b="1">
                <a:latin typeface="Calibri" pitchFamily="34" charset="0"/>
              </a:rPr>
              <a:t> stubs and skeletons automatically generated</a:t>
            </a:r>
            <a:br>
              <a:rPr lang="en-US" sz="2400" b="1">
                <a:latin typeface="Calibri" pitchFamily="34" charset="0"/>
              </a:rPr>
            </a:br>
            <a:r>
              <a:rPr lang="en-US" sz="2400" b="1">
                <a:latin typeface="Calibri" pitchFamily="34" charset="0"/>
              </a:rPr>
              <a:t>  by RMI-compiler </a:t>
            </a:r>
            <a:r>
              <a:rPr lang="en-US" sz="2400" b="1">
                <a:solidFill>
                  <a:srgbClr val="FF0000"/>
                </a:solidFill>
                <a:latin typeface="Calibri" pitchFamily="34" charset="0"/>
              </a:rPr>
              <a:t>rmic</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p:spPr>
        <p:txBody>
          <a:bodyPr/>
          <a:lstStyle/>
          <a:p>
            <a:fld id="{71502AD5-D2E2-4219-87FB-ED3BFAD53C6A}" type="slidenum">
              <a:rPr lang="en-US" smtClean="0">
                <a:latin typeface="Arial" pitchFamily="34" charset="0"/>
              </a:rPr>
              <a:pPr/>
              <a:t>36</a:t>
            </a:fld>
            <a:endParaRPr lang="en-US" smtClean="0">
              <a:latin typeface="Arial" pitchFamily="34" charset="0"/>
            </a:endParaRPr>
          </a:p>
        </p:txBody>
      </p:sp>
      <p:sp>
        <p:nvSpPr>
          <p:cNvPr id="39939" name="Rectangle 2"/>
          <p:cNvSpPr>
            <a:spLocks noGrp="1" noChangeArrowheads="1"/>
          </p:cNvSpPr>
          <p:nvPr>
            <p:ph type="title"/>
          </p:nvPr>
        </p:nvSpPr>
        <p:spPr>
          <a:xfrm>
            <a:off x="271463" y="0"/>
            <a:ext cx="5826125" cy="477838"/>
          </a:xfrm>
        </p:spPr>
        <p:txBody>
          <a:bodyPr/>
          <a:lstStyle/>
          <a:p>
            <a:pPr algn="l"/>
            <a:r>
              <a:rPr lang="en-US" sz="2400" b="1" smtClean="0"/>
              <a:t>Java RMI : Code download</a:t>
            </a:r>
          </a:p>
        </p:txBody>
      </p:sp>
      <p:sp>
        <p:nvSpPr>
          <p:cNvPr id="39940" name="Text Box 3"/>
          <p:cNvSpPr txBox="1">
            <a:spLocks noChangeArrowheads="1"/>
          </p:cNvSpPr>
          <p:nvPr/>
        </p:nvSpPr>
        <p:spPr bwMode="auto">
          <a:xfrm>
            <a:off x="271463" y="692150"/>
            <a:ext cx="3856037" cy="461963"/>
          </a:xfrm>
          <a:prstGeom prst="rect">
            <a:avLst/>
          </a:prstGeom>
          <a:noFill/>
          <a:ln w="9525">
            <a:noFill/>
            <a:miter lim="800000"/>
            <a:headEnd/>
            <a:tailEnd/>
          </a:ln>
        </p:spPr>
        <p:txBody>
          <a:bodyPr wrap="none">
            <a:spAutoFit/>
          </a:bodyPr>
          <a:lstStyle/>
          <a:p>
            <a:r>
              <a:rPr lang="en-US" sz="2400" b="1">
                <a:solidFill>
                  <a:srgbClr val="0033CC"/>
                </a:solidFill>
                <a:latin typeface="Calibri" pitchFamily="34" charset="0"/>
              </a:rPr>
              <a:t> Automatic code download ! </a:t>
            </a:r>
          </a:p>
        </p:txBody>
      </p:sp>
      <p:sp>
        <p:nvSpPr>
          <p:cNvPr id="39941" name="Rectangle 4"/>
          <p:cNvSpPr>
            <a:spLocks noChangeArrowheads="1"/>
          </p:cNvSpPr>
          <p:nvPr/>
        </p:nvSpPr>
        <p:spPr bwMode="auto">
          <a:xfrm>
            <a:off x="919163" y="1341438"/>
            <a:ext cx="3311525" cy="3384550"/>
          </a:xfrm>
          <a:prstGeom prst="rect">
            <a:avLst/>
          </a:prstGeom>
          <a:solidFill>
            <a:srgbClr val="9999FF"/>
          </a:solidFill>
          <a:ln w="9525">
            <a:solidFill>
              <a:srgbClr val="9999FF"/>
            </a:solidFill>
            <a:miter lim="800000"/>
            <a:headEnd/>
            <a:tailEnd/>
          </a:ln>
        </p:spPr>
        <p:txBody>
          <a:bodyPr wrap="none" anchor="ctr"/>
          <a:lstStyle/>
          <a:p>
            <a:endParaRPr lang="nl-BE">
              <a:latin typeface="Calibri" pitchFamily="34" charset="0"/>
            </a:endParaRPr>
          </a:p>
        </p:txBody>
      </p:sp>
      <p:sp>
        <p:nvSpPr>
          <p:cNvPr id="39942" name="Oval 5"/>
          <p:cNvSpPr>
            <a:spLocks noChangeArrowheads="1"/>
          </p:cNvSpPr>
          <p:nvPr/>
        </p:nvSpPr>
        <p:spPr bwMode="auto">
          <a:xfrm>
            <a:off x="992188" y="1412875"/>
            <a:ext cx="3095625" cy="3168650"/>
          </a:xfrm>
          <a:prstGeom prst="ellipse">
            <a:avLst/>
          </a:prstGeom>
          <a:solidFill>
            <a:schemeClr val="bg1"/>
          </a:solidFill>
          <a:ln w="38100">
            <a:solidFill>
              <a:schemeClr val="tx1"/>
            </a:solidFill>
            <a:round/>
            <a:headEnd/>
            <a:tailEnd/>
          </a:ln>
        </p:spPr>
        <p:txBody>
          <a:bodyPr wrap="none" anchor="ctr"/>
          <a:lstStyle/>
          <a:p>
            <a:endParaRPr lang="nl-BE">
              <a:latin typeface="Calibri" pitchFamily="34" charset="0"/>
            </a:endParaRPr>
          </a:p>
        </p:txBody>
      </p:sp>
      <p:sp>
        <p:nvSpPr>
          <p:cNvPr id="39943" name="Rectangle 6"/>
          <p:cNvSpPr>
            <a:spLocks noChangeArrowheads="1"/>
          </p:cNvSpPr>
          <p:nvPr/>
        </p:nvSpPr>
        <p:spPr bwMode="auto">
          <a:xfrm>
            <a:off x="1639888" y="1846263"/>
            <a:ext cx="576262" cy="722312"/>
          </a:xfrm>
          <a:prstGeom prst="rect">
            <a:avLst/>
          </a:prstGeom>
          <a:solidFill>
            <a:srgbClr val="FF5050"/>
          </a:solidFill>
          <a:ln w="9525">
            <a:solidFill>
              <a:schemeClr val="tx1"/>
            </a:solidFill>
            <a:miter lim="800000"/>
            <a:headEnd/>
            <a:tailEnd/>
          </a:ln>
        </p:spPr>
        <p:txBody>
          <a:bodyPr wrap="none" anchor="ctr"/>
          <a:lstStyle/>
          <a:p>
            <a:endParaRPr lang="nl-BE">
              <a:latin typeface="Calibri" pitchFamily="34" charset="0"/>
            </a:endParaRPr>
          </a:p>
        </p:txBody>
      </p:sp>
      <p:sp>
        <p:nvSpPr>
          <p:cNvPr id="39944" name="Rectangle 7"/>
          <p:cNvSpPr>
            <a:spLocks noChangeArrowheads="1"/>
          </p:cNvSpPr>
          <p:nvPr/>
        </p:nvSpPr>
        <p:spPr bwMode="auto">
          <a:xfrm>
            <a:off x="5454650" y="1555750"/>
            <a:ext cx="4105275" cy="2665413"/>
          </a:xfrm>
          <a:prstGeom prst="rect">
            <a:avLst/>
          </a:prstGeom>
          <a:solidFill>
            <a:srgbClr val="9999FF"/>
          </a:solidFill>
          <a:ln w="9525">
            <a:solidFill>
              <a:srgbClr val="9999FF"/>
            </a:solidFill>
            <a:miter lim="800000"/>
            <a:headEnd/>
            <a:tailEnd/>
          </a:ln>
        </p:spPr>
        <p:txBody>
          <a:bodyPr wrap="none" anchor="ctr"/>
          <a:lstStyle/>
          <a:p>
            <a:endParaRPr lang="nl-BE">
              <a:latin typeface="Calibri" pitchFamily="34" charset="0"/>
            </a:endParaRPr>
          </a:p>
        </p:txBody>
      </p:sp>
      <p:sp>
        <p:nvSpPr>
          <p:cNvPr id="39945" name="Oval 8"/>
          <p:cNvSpPr>
            <a:spLocks noChangeArrowheads="1"/>
          </p:cNvSpPr>
          <p:nvPr/>
        </p:nvSpPr>
        <p:spPr bwMode="auto">
          <a:xfrm>
            <a:off x="5743575" y="1700213"/>
            <a:ext cx="3671888" cy="2233612"/>
          </a:xfrm>
          <a:prstGeom prst="ellipse">
            <a:avLst/>
          </a:prstGeom>
          <a:solidFill>
            <a:schemeClr val="bg1"/>
          </a:solidFill>
          <a:ln w="38100">
            <a:solidFill>
              <a:schemeClr val="tx1"/>
            </a:solidFill>
            <a:round/>
            <a:headEnd/>
            <a:tailEnd/>
          </a:ln>
        </p:spPr>
        <p:txBody>
          <a:bodyPr wrap="none" anchor="ctr"/>
          <a:lstStyle/>
          <a:p>
            <a:endParaRPr lang="nl-BE">
              <a:latin typeface="Calibri" pitchFamily="34" charset="0"/>
            </a:endParaRPr>
          </a:p>
        </p:txBody>
      </p:sp>
      <p:sp>
        <p:nvSpPr>
          <p:cNvPr id="39946" name="Text Box 9"/>
          <p:cNvSpPr txBox="1">
            <a:spLocks noChangeArrowheads="1"/>
          </p:cNvSpPr>
          <p:nvPr/>
        </p:nvSpPr>
        <p:spPr bwMode="auto">
          <a:xfrm>
            <a:off x="2117725" y="4298950"/>
            <a:ext cx="889000" cy="461963"/>
          </a:xfrm>
          <a:prstGeom prst="rect">
            <a:avLst/>
          </a:prstGeom>
          <a:solidFill>
            <a:schemeClr val="bg1"/>
          </a:solidFill>
          <a:ln w="38100">
            <a:solidFill>
              <a:schemeClr val="tx2"/>
            </a:solidFill>
            <a:miter lim="800000"/>
            <a:headEnd/>
            <a:tailEnd/>
          </a:ln>
        </p:spPr>
        <p:txBody>
          <a:bodyPr wrap="none">
            <a:spAutoFit/>
          </a:bodyPr>
          <a:lstStyle/>
          <a:p>
            <a:pPr algn="ctr"/>
            <a:r>
              <a:rPr lang="en-US" sz="2400" b="1">
                <a:latin typeface="Calibri" pitchFamily="34" charset="0"/>
              </a:rPr>
              <a:t>client</a:t>
            </a:r>
          </a:p>
        </p:txBody>
      </p:sp>
      <p:sp>
        <p:nvSpPr>
          <p:cNvPr id="39947" name="Text Box 10"/>
          <p:cNvSpPr txBox="1">
            <a:spLocks noChangeArrowheads="1"/>
          </p:cNvSpPr>
          <p:nvPr/>
        </p:nvSpPr>
        <p:spPr bwMode="auto">
          <a:xfrm>
            <a:off x="7097713" y="3722688"/>
            <a:ext cx="984250" cy="461962"/>
          </a:xfrm>
          <a:prstGeom prst="rect">
            <a:avLst/>
          </a:prstGeom>
          <a:solidFill>
            <a:schemeClr val="bg1"/>
          </a:solidFill>
          <a:ln w="38100">
            <a:solidFill>
              <a:schemeClr val="tx2"/>
            </a:solidFill>
            <a:miter lim="800000"/>
            <a:headEnd/>
            <a:tailEnd/>
          </a:ln>
        </p:spPr>
        <p:txBody>
          <a:bodyPr wrap="none">
            <a:spAutoFit/>
          </a:bodyPr>
          <a:lstStyle/>
          <a:p>
            <a:pPr algn="ctr"/>
            <a:r>
              <a:rPr lang="en-US" sz="2400" b="1">
                <a:latin typeface="Calibri" pitchFamily="34" charset="0"/>
              </a:rPr>
              <a:t>server</a:t>
            </a:r>
          </a:p>
        </p:txBody>
      </p:sp>
      <p:sp>
        <p:nvSpPr>
          <p:cNvPr id="39948" name="Text Box 11"/>
          <p:cNvSpPr txBox="1">
            <a:spLocks noChangeArrowheads="1"/>
          </p:cNvSpPr>
          <p:nvPr/>
        </p:nvSpPr>
        <p:spPr bwMode="auto">
          <a:xfrm>
            <a:off x="1719263" y="1995488"/>
            <a:ext cx="338137" cy="461962"/>
          </a:xfrm>
          <a:prstGeom prst="rect">
            <a:avLst/>
          </a:prstGeom>
          <a:solidFill>
            <a:srgbClr val="FF5050"/>
          </a:solidFill>
          <a:ln w="9525">
            <a:noFill/>
            <a:miter lim="800000"/>
            <a:headEnd/>
            <a:tailEnd/>
          </a:ln>
        </p:spPr>
        <p:txBody>
          <a:bodyPr wrap="none">
            <a:spAutoFit/>
          </a:bodyPr>
          <a:lstStyle/>
          <a:p>
            <a:pPr algn="ctr"/>
            <a:r>
              <a:rPr lang="en-US" sz="2400" b="1">
                <a:latin typeface="Calibri" pitchFamily="34" charset="0"/>
              </a:rPr>
              <a:t>a</a:t>
            </a:r>
          </a:p>
        </p:txBody>
      </p:sp>
      <p:sp>
        <p:nvSpPr>
          <p:cNvPr id="39949" name="Rectangle 12"/>
          <p:cNvSpPr>
            <a:spLocks noChangeArrowheads="1"/>
          </p:cNvSpPr>
          <p:nvPr/>
        </p:nvSpPr>
        <p:spPr bwMode="auto">
          <a:xfrm>
            <a:off x="7183438" y="1989138"/>
            <a:ext cx="809625" cy="674687"/>
          </a:xfrm>
          <a:prstGeom prst="rect">
            <a:avLst/>
          </a:prstGeom>
          <a:solidFill>
            <a:srgbClr val="FF5050"/>
          </a:solidFill>
          <a:ln w="9525">
            <a:solidFill>
              <a:schemeClr val="tx1"/>
            </a:solidFill>
            <a:miter lim="800000"/>
            <a:headEnd/>
            <a:tailEnd/>
          </a:ln>
        </p:spPr>
        <p:txBody>
          <a:bodyPr wrap="none" anchor="ctr"/>
          <a:lstStyle/>
          <a:p>
            <a:endParaRPr lang="nl-BE">
              <a:latin typeface="Calibri" pitchFamily="34" charset="0"/>
            </a:endParaRPr>
          </a:p>
        </p:txBody>
      </p:sp>
      <p:sp>
        <p:nvSpPr>
          <p:cNvPr id="39950" name="Text Box 13"/>
          <p:cNvSpPr txBox="1">
            <a:spLocks noChangeArrowheads="1"/>
          </p:cNvSpPr>
          <p:nvPr/>
        </p:nvSpPr>
        <p:spPr bwMode="auto">
          <a:xfrm>
            <a:off x="7299325" y="2139950"/>
            <a:ext cx="606425" cy="461963"/>
          </a:xfrm>
          <a:prstGeom prst="rect">
            <a:avLst/>
          </a:prstGeom>
          <a:solidFill>
            <a:srgbClr val="FF5050"/>
          </a:solidFill>
          <a:ln w="9525">
            <a:noFill/>
            <a:miter lim="800000"/>
            <a:headEnd/>
            <a:tailEnd/>
          </a:ln>
        </p:spPr>
        <p:txBody>
          <a:bodyPr wrap="none">
            <a:spAutoFit/>
          </a:bodyPr>
          <a:lstStyle/>
          <a:p>
            <a:pPr algn="ctr"/>
            <a:r>
              <a:rPr lang="en-US" sz="2400" b="1">
                <a:latin typeface="Calibri" pitchFamily="34" charset="0"/>
              </a:rPr>
              <a:t>b:B</a:t>
            </a:r>
          </a:p>
        </p:txBody>
      </p:sp>
      <p:sp>
        <p:nvSpPr>
          <p:cNvPr id="39951" name="Line 14"/>
          <p:cNvSpPr>
            <a:spLocks noChangeShapeType="1"/>
          </p:cNvSpPr>
          <p:nvPr/>
        </p:nvSpPr>
        <p:spPr bwMode="auto">
          <a:xfrm flipV="1">
            <a:off x="2214563" y="2205038"/>
            <a:ext cx="4176712" cy="71437"/>
          </a:xfrm>
          <a:prstGeom prst="line">
            <a:avLst/>
          </a:prstGeom>
          <a:noFill/>
          <a:ln w="38100">
            <a:solidFill>
              <a:srgbClr val="FF0000"/>
            </a:solidFill>
            <a:round/>
            <a:headEnd/>
            <a:tailEnd type="arrow" w="med" len="med"/>
          </a:ln>
        </p:spPr>
        <p:txBody>
          <a:bodyPr wrap="none" anchor="ctr"/>
          <a:lstStyle/>
          <a:p>
            <a:endParaRPr lang="nl-BE"/>
          </a:p>
        </p:txBody>
      </p:sp>
      <p:sp>
        <p:nvSpPr>
          <p:cNvPr id="39952" name="Text Box 15"/>
          <p:cNvSpPr txBox="1">
            <a:spLocks noChangeArrowheads="1"/>
          </p:cNvSpPr>
          <p:nvPr/>
        </p:nvSpPr>
        <p:spPr bwMode="auto">
          <a:xfrm>
            <a:off x="4203700" y="1700213"/>
            <a:ext cx="1196975" cy="461962"/>
          </a:xfrm>
          <a:prstGeom prst="rect">
            <a:avLst/>
          </a:prstGeom>
          <a:noFill/>
          <a:ln w="9525">
            <a:noFill/>
            <a:miter lim="800000"/>
            <a:headEnd/>
            <a:tailEnd/>
          </a:ln>
        </p:spPr>
        <p:txBody>
          <a:bodyPr wrap="none">
            <a:spAutoFit/>
          </a:bodyPr>
          <a:lstStyle/>
          <a:p>
            <a:pPr algn="ctr"/>
            <a:r>
              <a:rPr lang="en-US" sz="2400" b="1">
                <a:solidFill>
                  <a:schemeClr val="hlink"/>
                </a:solidFill>
                <a:latin typeface="Calibri" pitchFamily="34" charset="0"/>
              </a:rPr>
              <a:t>1 : b:B ?</a:t>
            </a:r>
          </a:p>
        </p:txBody>
      </p:sp>
      <p:sp>
        <p:nvSpPr>
          <p:cNvPr id="39953" name="Text Box 16"/>
          <p:cNvSpPr txBox="1">
            <a:spLocks noChangeArrowheads="1"/>
          </p:cNvSpPr>
          <p:nvPr/>
        </p:nvSpPr>
        <p:spPr bwMode="auto">
          <a:xfrm>
            <a:off x="4597400" y="2571750"/>
            <a:ext cx="341313" cy="461963"/>
          </a:xfrm>
          <a:prstGeom prst="rect">
            <a:avLst/>
          </a:prstGeom>
          <a:noFill/>
          <a:ln w="9525">
            <a:noFill/>
            <a:miter lim="800000"/>
            <a:headEnd/>
            <a:tailEnd/>
          </a:ln>
        </p:spPr>
        <p:txBody>
          <a:bodyPr wrap="none">
            <a:spAutoFit/>
          </a:bodyPr>
          <a:lstStyle/>
          <a:p>
            <a:pPr algn="ctr"/>
            <a:r>
              <a:rPr lang="en-US" sz="2400" b="1">
                <a:solidFill>
                  <a:schemeClr val="hlink"/>
                </a:solidFill>
                <a:latin typeface="Calibri" pitchFamily="34" charset="0"/>
              </a:rPr>
              <a:t>2</a:t>
            </a:r>
          </a:p>
        </p:txBody>
      </p:sp>
      <p:sp>
        <p:nvSpPr>
          <p:cNvPr id="39954" name="Line 17"/>
          <p:cNvSpPr>
            <a:spLocks noChangeShapeType="1"/>
          </p:cNvSpPr>
          <p:nvPr/>
        </p:nvSpPr>
        <p:spPr bwMode="auto">
          <a:xfrm flipV="1">
            <a:off x="3656013" y="2995613"/>
            <a:ext cx="2735262" cy="73025"/>
          </a:xfrm>
          <a:prstGeom prst="line">
            <a:avLst/>
          </a:prstGeom>
          <a:noFill/>
          <a:ln w="38100">
            <a:solidFill>
              <a:srgbClr val="FF0000"/>
            </a:solidFill>
            <a:round/>
            <a:headEnd type="arrow" w="med" len="med"/>
            <a:tailEnd/>
          </a:ln>
        </p:spPr>
        <p:txBody>
          <a:bodyPr wrap="none" anchor="ctr"/>
          <a:lstStyle/>
          <a:p>
            <a:endParaRPr lang="nl-BE"/>
          </a:p>
        </p:txBody>
      </p:sp>
      <p:sp>
        <p:nvSpPr>
          <p:cNvPr id="39955" name="Text Box 18"/>
          <p:cNvSpPr txBox="1">
            <a:spLocks noChangeArrowheads="1"/>
          </p:cNvSpPr>
          <p:nvPr/>
        </p:nvSpPr>
        <p:spPr bwMode="auto">
          <a:xfrm>
            <a:off x="501650" y="3770313"/>
            <a:ext cx="341313" cy="461962"/>
          </a:xfrm>
          <a:prstGeom prst="rect">
            <a:avLst/>
          </a:prstGeom>
          <a:noFill/>
          <a:ln w="9525">
            <a:noFill/>
            <a:miter lim="800000"/>
            <a:headEnd/>
            <a:tailEnd/>
          </a:ln>
        </p:spPr>
        <p:txBody>
          <a:bodyPr wrap="none">
            <a:spAutoFit/>
          </a:bodyPr>
          <a:lstStyle/>
          <a:p>
            <a:pPr algn="ctr"/>
            <a:r>
              <a:rPr lang="en-US" sz="2400" b="1">
                <a:solidFill>
                  <a:schemeClr val="hlink"/>
                </a:solidFill>
                <a:latin typeface="Calibri" pitchFamily="34" charset="0"/>
              </a:rPr>
              <a:t>3</a:t>
            </a:r>
          </a:p>
        </p:txBody>
      </p:sp>
      <p:grpSp>
        <p:nvGrpSpPr>
          <p:cNvPr id="2" name="Group 34"/>
          <p:cNvGrpSpPr>
            <a:grpSpLocks/>
          </p:cNvGrpSpPr>
          <p:nvPr/>
        </p:nvGrpSpPr>
        <p:grpSpPr bwMode="auto">
          <a:xfrm>
            <a:off x="266700" y="5445125"/>
            <a:ext cx="8745538" cy="785813"/>
            <a:chOff x="266520" y="5445125"/>
            <a:chExt cx="8745744" cy="785674"/>
          </a:xfrm>
        </p:grpSpPr>
        <p:sp>
          <p:nvSpPr>
            <p:cNvPr id="39968" name="Text Box 19"/>
            <p:cNvSpPr txBox="1">
              <a:spLocks noChangeArrowheads="1"/>
            </p:cNvSpPr>
            <p:nvPr/>
          </p:nvSpPr>
          <p:spPr bwMode="auto">
            <a:xfrm>
              <a:off x="266520" y="5595938"/>
              <a:ext cx="1810111" cy="461665"/>
            </a:xfrm>
            <a:prstGeom prst="rect">
              <a:avLst/>
            </a:prstGeom>
            <a:solidFill>
              <a:srgbClr val="FF5050"/>
            </a:solidFill>
            <a:ln w="9525">
              <a:noFill/>
              <a:miter lim="800000"/>
              <a:headEnd/>
              <a:tailEnd/>
            </a:ln>
          </p:spPr>
          <p:txBody>
            <a:bodyPr wrap="none">
              <a:spAutoFit/>
            </a:bodyPr>
            <a:lstStyle/>
            <a:p>
              <a:pPr algn="ctr"/>
              <a:r>
                <a:rPr lang="en-US" sz="2400" b="1">
                  <a:latin typeface="Calibri" pitchFamily="34" charset="0"/>
                </a:rPr>
                <a:t>Security risk </a:t>
              </a:r>
            </a:p>
          </p:txBody>
        </p:sp>
        <p:sp>
          <p:nvSpPr>
            <p:cNvPr id="39969" name="AutoShape 20"/>
            <p:cNvSpPr>
              <a:spLocks noChangeArrowheads="1"/>
            </p:cNvSpPr>
            <p:nvPr/>
          </p:nvSpPr>
          <p:spPr bwMode="auto">
            <a:xfrm>
              <a:off x="2287588" y="5445125"/>
              <a:ext cx="719137" cy="720725"/>
            </a:xfrm>
            <a:prstGeom prst="rightArrow">
              <a:avLst>
                <a:gd name="adj1" fmla="val 50000"/>
                <a:gd name="adj2" fmla="val 25000"/>
              </a:avLst>
            </a:prstGeom>
            <a:solidFill>
              <a:srgbClr val="9999FF"/>
            </a:solidFill>
            <a:ln w="9525">
              <a:solidFill>
                <a:srgbClr val="9999FF"/>
              </a:solidFill>
              <a:miter lim="800000"/>
              <a:headEnd/>
              <a:tailEnd/>
            </a:ln>
          </p:spPr>
          <p:txBody>
            <a:bodyPr wrap="none" anchor="ctr"/>
            <a:lstStyle/>
            <a:p>
              <a:endParaRPr lang="nl-BE">
                <a:latin typeface="Calibri" pitchFamily="34" charset="0"/>
              </a:endParaRPr>
            </a:p>
          </p:txBody>
        </p:sp>
        <p:sp>
          <p:nvSpPr>
            <p:cNvPr id="39970" name="Text Box 21"/>
            <p:cNvSpPr txBox="1">
              <a:spLocks noChangeArrowheads="1"/>
            </p:cNvSpPr>
            <p:nvPr/>
          </p:nvSpPr>
          <p:spPr bwMode="auto">
            <a:xfrm>
              <a:off x="3008313" y="5522913"/>
              <a:ext cx="6003951" cy="707886"/>
            </a:xfrm>
            <a:prstGeom prst="rect">
              <a:avLst/>
            </a:prstGeom>
            <a:noFill/>
            <a:ln w="9525">
              <a:noFill/>
              <a:miter lim="800000"/>
              <a:headEnd/>
              <a:tailEnd/>
            </a:ln>
          </p:spPr>
          <p:txBody>
            <a:bodyPr wrap="none">
              <a:spAutoFit/>
            </a:bodyPr>
            <a:lstStyle/>
            <a:p>
              <a:r>
                <a:rPr lang="en-US" b="1">
                  <a:latin typeface="Calibri" pitchFamily="34" charset="0"/>
                </a:rPr>
                <a:t>Specialized security limitations for downloaded classes</a:t>
              </a:r>
            </a:p>
            <a:p>
              <a:r>
                <a:rPr lang="en-US" b="1">
                  <a:latin typeface="Calibri" pitchFamily="34" charset="0"/>
                </a:rPr>
                <a:t>Implemented in </a:t>
              </a:r>
              <a:r>
                <a:rPr lang="en-US" b="1">
                  <a:latin typeface="Courier New" pitchFamily="49" charset="0"/>
                  <a:cs typeface="Courier New" pitchFamily="49" charset="0"/>
                </a:rPr>
                <a:t>RMISecurityManager()</a:t>
              </a:r>
            </a:p>
          </p:txBody>
        </p:sp>
      </p:grpSp>
      <p:sp>
        <p:nvSpPr>
          <p:cNvPr id="39957" name="Rectangle 22"/>
          <p:cNvSpPr>
            <a:spLocks noChangeArrowheads="1"/>
          </p:cNvSpPr>
          <p:nvPr/>
        </p:nvSpPr>
        <p:spPr bwMode="auto">
          <a:xfrm>
            <a:off x="6407150" y="2781300"/>
            <a:ext cx="2505075" cy="647700"/>
          </a:xfrm>
          <a:prstGeom prst="rect">
            <a:avLst/>
          </a:prstGeom>
          <a:solidFill>
            <a:srgbClr val="008200"/>
          </a:solidFill>
          <a:ln w="9525">
            <a:solidFill>
              <a:srgbClr val="008200"/>
            </a:solidFill>
            <a:miter lim="800000"/>
            <a:headEnd/>
            <a:tailEnd/>
          </a:ln>
        </p:spPr>
        <p:txBody>
          <a:bodyPr wrap="none" anchor="ctr"/>
          <a:lstStyle/>
          <a:p>
            <a:endParaRPr lang="nl-BE">
              <a:latin typeface="Calibri" pitchFamily="34" charset="0"/>
            </a:endParaRPr>
          </a:p>
        </p:txBody>
      </p:sp>
      <p:sp>
        <p:nvSpPr>
          <p:cNvPr id="39958" name="Text Box 23"/>
          <p:cNvSpPr txBox="1">
            <a:spLocks noChangeArrowheads="1"/>
          </p:cNvSpPr>
          <p:nvPr/>
        </p:nvSpPr>
        <p:spPr bwMode="auto">
          <a:xfrm>
            <a:off x="6745288" y="2859088"/>
            <a:ext cx="1930400" cy="461962"/>
          </a:xfrm>
          <a:prstGeom prst="rect">
            <a:avLst/>
          </a:prstGeom>
          <a:noFill/>
          <a:ln w="9525">
            <a:noFill/>
            <a:miter lim="800000"/>
            <a:headEnd/>
            <a:tailEnd/>
          </a:ln>
        </p:spPr>
        <p:txBody>
          <a:bodyPr wrap="none">
            <a:spAutoFit/>
          </a:bodyPr>
          <a:lstStyle/>
          <a:p>
            <a:pPr algn="ctr"/>
            <a:r>
              <a:rPr lang="en-US" sz="2400" b="1" u="sng">
                <a:solidFill>
                  <a:schemeClr val="bg1"/>
                </a:solidFill>
                <a:latin typeface="Calibri" pitchFamily="34" charset="0"/>
              </a:rPr>
              <a:t>B_stub : Class</a:t>
            </a:r>
          </a:p>
        </p:txBody>
      </p:sp>
      <p:sp>
        <p:nvSpPr>
          <p:cNvPr id="39959" name="Rectangle 24"/>
          <p:cNvSpPr>
            <a:spLocks noChangeArrowheads="1"/>
          </p:cNvSpPr>
          <p:nvPr/>
        </p:nvSpPr>
        <p:spPr bwMode="auto">
          <a:xfrm>
            <a:off x="1135063" y="2708275"/>
            <a:ext cx="2505075" cy="647700"/>
          </a:xfrm>
          <a:prstGeom prst="rect">
            <a:avLst/>
          </a:prstGeom>
          <a:solidFill>
            <a:srgbClr val="008200"/>
          </a:solidFill>
          <a:ln w="9525">
            <a:solidFill>
              <a:srgbClr val="008200"/>
            </a:solidFill>
            <a:miter lim="800000"/>
            <a:headEnd/>
            <a:tailEnd/>
          </a:ln>
        </p:spPr>
        <p:txBody>
          <a:bodyPr wrap="none" anchor="ctr"/>
          <a:lstStyle/>
          <a:p>
            <a:endParaRPr lang="nl-BE">
              <a:latin typeface="Calibri" pitchFamily="34" charset="0"/>
            </a:endParaRPr>
          </a:p>
        </p:txBody>
      </p:sp>
      <p:sp>
        <p:nvSpPr>
          <p:cNvPr id="39960" name="Text Box 25"/>
          <p:cNvSpPr txBox="1">
            <a:spLocks noChangeArrowheads="1"/>
          </p:cNvSpPr>
          <p:nvPr/>
        </p:nvSpPr>
        <p:spPr bwMode="auto">
          <a:xfrm>
            <a:off x="1465263" y="2787650"/>
            <a:ext cx="1930400" cy="461963"/>
          </a:xfrm>
          <a:prstGeom prst="rect">
            <a:avLst/>
          </a:prstGeom>
          <a:noFill/>
          <a:ln w="9525">
            <a:noFill/>
            <a:miter lim="800000"/>
            <a:headEnd/>
            <a:tailEnd/>
          </a:ln>
        </p:spPr>
        <p:txBody>
          <a:bodyPr wrap="none">
            <a:spAutoFit/>
          </a:bodyPr>
          <a:lstStyle/>
          <a:p>
            <a:pPr algn="ctr"/>
            <a:r>
              <a:rPr lang="en-US" sz="2400" b="1" u="sng">
                <a:solidFill>
                  <a:schemeClr val="bg1"/>
                </a:solidFill>
                <a:latin typeface="Calibri" pitchFamily="34" charset="0"/>
              </a:rPr>
              <a:t>B_stub : Class</a:t>
            </a:r>
          </a:p>
        </p:txBody>
      </p:sp>
      <p:sp>
        <p:nvSpPr>
          <p:cNvPr id="39961" name="Rectangle 26"/>
          <p:cNvSpPr>
            <a:spLocks noChangeArrowheads="1"/>
          </p:cNvSpPr>
          <p:nvPr/>
        </p:nvSpPr>
        <p:spPr bwMode="auto">
          <a:xfrm>
            <a:off x="1277938" y="3427413"/>
            <a:ext cx="2505075" cy="647700"/>
          </a:xfrm>
          <a:prstGeom prst="rect">
            <a:avLst/>
          </a:prstGeom>
          <a:solidFill>
            <a:schemeClr val="accent2"/>
          </a:solidFill>
          <a:ln w="9525">
            <a:solidFill>
              <a:srgbClr val="9999FF"/>
            </a:solidFill>
            <a:miter lim="800000"/>
            <a:headEnd/>
            <a:tailEnd/>
          </a:ln>
        </p:spPr>
        <p:txBody>
          <a:bodyPr wrap="none" anchor="ctr"/>
          <a:lstStyle/>
          <a:p>
            <a:pPr algn="ctr"/>
            <a:endParaRPr lang="nl-BE">
              <a:solidFill>
                <a:schemeClr val="hlink"/>
              </a:solidFill>
              <a:latin typeface="Calibri" pitchFamily="34" charset="0"/>
            </a:endParaRPr>
          </a:p>
        </p:txBody>
      </p:sp>
      <p:sp>
        <p:nvSpPr>
          <p:cNvPr id="39962" name="Text Box 27"/>
          <p:cNvSpPr txBox="1">
            <a:spLocks noChangeArrowheads="1"/>
          </p:cNvSpPr>
          <p:nvPr/>
        </p:nvSpPr>
        <p:spPr bwMode="auto">
          <a:xfrm>
            <a:off x="1489075" y="3506788"/>
            <a:ext cx="2168525" cy="461962"/>
          </a:xfrm>
          <a:prstGeom prst="rect">
            <a:avLst/>
          </a:prstGeom>
          <a:noFill/>
          <a:ln w="9525">
            <a:noFill/>
            <a:miter lim="800000"/>
            <a:headEnd/>
            <a:tailEnd/>
          </a:ln>
        </p:spPr>
        <p:txBody>
          <a:bodyPr wrap="none">
            <a:spAutoFit/>
          </a:bodyPr>
          <a:lstStyle/>
          <a:p>
            <a:pPr algn="ctr"/>
            <a:r>
              <a:rPr lang="en-US" sz="2400" b="1" u="sng">
                <a:solidFill>
                  <a:schemeClr val="bg1"/>
                </a:solidFill>
                <a:latin typeface="Calibri" pitchFamily="34" charset="0"/>
              </a:rPr>
              <a:t>b_stub : B_stub</a:t>
            </a:r>
          </a:p>
        </p:txBody>
      </p:sp>
      <p:sp>
        <p:nvSpPr>
          <p:cNvPr id="39963" name="Line 28"/>
          <p:cNvSpPr>
            <a:spLocks noChangeShapeType="1"/>
          </p:cNvSpPr>
          <p:nvPr/>
        </p:nvSpPr>
        <p:spPr bwMode="auto">
          <a:xfrm>
            <a:off x="342900" y="3644900"/>
            <a:ext cx="936625" cy="1588"/>
          </a:xfrm>
          <a:prstGeom prst="line">
            <a:avLst/>
          </a:prstGeom>
          <a:noFill/>
          <a:ln w="38100">
            <a:solidFill>
              <a:srgbClr val="FF0000"/>
            </a:solidFill>
            <a:round/>
            <a:headEnd/>
            <a:tailEnd type="arrow" w="med" len="med"/>
          </a:ln>
        </p:spPr>
        <p:txBody>
          <a:bodyPr wrap="none" anchor="ctr"/>
          <a:lstStyle/>
          <a:p>
            <a:endParaRPr lang="nl-BE"/>
          </a:p>
        </p:txBody>
      </p:sp>
      <p:sp>
        <p:nvSpPr>
          <p:cNvPr id="39964" name="Line 29"/>
          <p:cNvSpPr>
            <a:spLocks noChangeShapeType="1"/>
          </p:cNvSpPr>
          <p:nvPr/>
        </p:nvSpPr>
        <p:spPr bwMode="auto">
          <a:xfrm flipH="1">
            <a:off x="342900" y="2133600"/>
            <a:ext cx="1295400" cy="0"/>
          </a:xfrm>
          <a:prstGeom prst="line">
            <a:avLst/>
          </a:prstGeom>
          <a:noFill/>
          <a:ln w="38100">
            <a:solidFill>
              <a:srgbClr val="FF0000"/>
            </a:solidFill>
            <a:round/>
            <a:headEnd/>
            <a:tailEnd/>
          </a:ln>
        </p:spPr>
        <p:txBody>
          <a:bodyPr wrap="none" anchor="ctr"/>
          <a:lstStyle/>
          <a:p>
            <a:endParaRPr lang="nl-BE"/>
          </a:p>
        </p:txBody>
      </p:sp>
      <p:sp>
        <p:nvSpPr>
          <p:cNvPr id="39965" name="Line 30"/>
          <p:cNvSpPr>
            <a:spLocks noChangeShapeType="1"/>
          </p:cNvSpPr>
          <p:nvPr/>
        </p:nvSpPr>
        <p:spPr bwMode="auto">
          <a:xfrm>
            <a:off x="342900" y="2133600"/>
            <a:ext cx="0" cy="1511300"/>
          </a:xfrm>
          <a:prstGeom prst="line">
            <a:avLst/>
          </a:prstGeom>
          <a:noFill/>
          <a:ln w="38100">
            <a:solidFill>
              <a:srgbClr val="FF0000"/>
            </a:solidFill>
            <a:round/>
            <a:headEnd/>
            <a:tailEnd/>
          </a:ln>
        </p:spPr>
        <p:txBody>
          <a:bodyPr wrap="none" anchor="ctr"/>
          <a:lstStyle/>
          <a:p>
            <a:endParaRPr lang="nl-BE"/>
          </a:p>
        </p:txBody>
      </p:sp>
      <p:sp>
        <p:nvSpPr>
          <p:cNvPr id="39966" name="Text Box 31"/>
          <p:cNvSpPr txBox="1">
            <a:spLocks noChangeArrowheads="1"/>
          </p:cNvSpPr>
          <p:nvPr/>
        </p:nvSpPr>
        <p:spPr bwMode="auto">
          <a:xfrm>
            <a:off x="347663" y="2643188"/>
            <a:ext cx="341312" cy="461962"/>
          </a:xfrm>
          <a:prstGeom prst="rect">
            <a:avLst/>
          </a:prstGeom>
          <a:noFill/>
          <a:ln w="9525">
            <a:noFill/>
            <a:miter lim="800000"/>
            <a:headEnd/>
            <a:tailEnd/>
          </a:ln>
        </p:spPr>
        <p:txBody>
          <a:bodyPr wrap="none">
            <a:spAutoFit/>
          </a:bodyPr>
          <a:lstStyle/>
          <a:p>
            <a:pPr algn="ctr"/>
            <a:r>
              <a:rPr lang="en-US" sz="2400" b="1">
                <a:solidFill>
                  <a:schemeClr val="hlink"/>
                </a:solidFill>
                <a:latin typeface="Calibri" pitchFamily="34" charset="0"/>
              </a:rPr>
              <a:t>4</a:t>
            </a:r>
          </a:p>
        </p:txBody>
      </p:sp>
      <p:sp>
        <p:nvSpPr>
          <p:cNvPr id="39967" name="Text Box 32"/>
          <p:cNvSpPr txBox="1">
            <a:spLocks noChangeArrowheads="1"/>
          </p:cNvSpPr>
          <p:nvPr/>
        </p:nvSpPr>
        <p:spPr bwMode="auto">
          <a:xfrm>
            <a:off x="919163" y="4875213"/>
            <a:ext cx="6611937" cy="400050"/>
          </a:xfrm>
          <a:prstGeom prst="rect">
            <a:avLst/>
          </a:prstGeom>
          <a:noFill/>
          <a:ln w="9525">
            <a:noFill/>
            <a:miter lim="800000"/>
            <a:headEnd/>
            <a:tailEnd/>
          </a:ln>
        </p:spPr>
        <p:txBody>
          <a:bodyPr wrap="none">
            <a:spAutoFit/>
          </a:bodyPr>
          <a:lstStyle/>
          <a:p>
            <a:r>
              <a:rPr lang="en-US" b="1">
                <a:latin typeface="Calibri" pitchFamily="34" charset="0"/>
              </a:rPr>
              <a:t>Easy to keep clients and servers synchronized (same version)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10"/>
          </p:nvPr>
        </p:nvSpPr>
        <p:spPr>
          <a:noFill/>
        </p:spPr>
        <p:txBody>
          <a:bodyPr/>
          <a:lstStyle/>
          <a:p>
            <a:fld id="{CE6E0DA9-D283-43CE-9CE3-3DF8D8848422}" type="slidenum">
              <a:rPr lang="en-US" smtClean="0">
                <a:latin typeface="Arial" pitchFamily="34" charset="0"/>
              </a:rPr>
              <a:pPr/>
              <a:t>37</a:t>
            </a:fld>
            <a:endParaRPr lang="en-US" smtClean="0">
              <a:latin typeface="Arial" pitchFamily="34" charset="0"/>
            </a:endParaRPr>
          </a:p>
        </p:txBody>
      </p:sp>
      <p:sp>
        <p:nvSpPr>
          <p:cNvPr id="40963" name="Rectangle 2"/>
          <p:cNvSpPr>
            <a:spLocks noGrp="1" noChangeArrowheads="1"/>
          </p:cNvSpPr>
          <p:nvPr>
            <p:ph type="title"/>
          </p:nvPr>
        </p:nvSpPr>
        <p:spPr>
          <a:xfrm>
            <a:off x="271463" y="0"/>
            <a:ext cx="5826125" cy="477838"/>
          </a:xfrm>
        </p:spPr>
        <p:txBody>
          <a:bodyPr/>
          <a:lstStyle/>
          <a:p>
            <a:pPr algn="l"/>
            <a:r>
              <a:rPr lang="en-US" sz="2400" b="1" smtClean="0"/>
              <a:t>Java RMI : Parameter passing</a:t>
            </a:r>
          </a:p>
        </p:txBody>
      </p:sp>
      <p:sp>
        <p:nvSpPr>
          <p:cNvPr id="40964" name="Text Box 3"/>
          <p:cNvSpPr txBox="1">
            <a:spLocks noChangeArrowheads="1"/>
          </p:cNvSpPr>
          <p:nvPr/>
        </p:nvSpPr>
        <p:spPr bwMode="auto">
          <a:xfrm>
            <a:off x="522288" y="1387475"/>
            <a:ext cx="8035925" cy="3970338"/>
          </a:xfrm>
          <a:prstGeom prst="rect">
            <a:avLst/>
          </a:prstGeom>
          <a:noFill/>
          <a:ln w="9525">
            <a:noFill/>
            <a:miter lim="800000"/>
            <a:headEnd/>
            <a:tailEnd/>
          </a:ln>
        </p:spPr>
        <p:txBody>
          <a:bodyPr wrap="none">
            <a:spAutoFit/>
          </a:bodyPr>
          <a:lstStyle/>
          <a:p>
            <a:pPr>
              <a:buFontTx/>
              <a:buChar char="•"/>
            </a:pPr>
            <a:r>
              <a:rPr lang="en-US" sz="2800" b="1">
                <a:latin typeface="Calibri" pitchFamily="34" charset="0"/>
              </a:rPr>
              <a:t> </a:t>
            </a:r>
            <a:r>
              <a:rPr lang="en-US" sz="2800" b="1">
                <a:solidFill>
                  <a:srgbClr val="0033CC"/>
                </a:solidFill>
                <a:latin typeface="Calibri" pitchFamily="34" charset="0"/>
              </a:rPr>
              <a:t>local invocation</a:t>
            </a:r>
            <a:r>
              <a:rPr lang="en-US" sz="2800" b="1">
                <a:latin typeface="Calibri" pitchFamily="34" charset="0"/>
              </a:rPr>
              <a:t> </a:t>
            </a:r>
          </a:p>
          <a:p>
            <a:r>
              <a:rPr lang="en-US" sz="2800" b="1">
                <a:latin typeface="Calibri" pitchFamily="34" charset="0"/>
              </a:rPr>
              <a:t>	 pass by reference</a:t>
            </a:r>
          </a:p>
          <a:p>
            <a:pPr>
              <a:buFontTx/>
              <a:buChar char="•"/>
            </a:pPr>
            <a:r>
              <a:rPr lang="en-US" sz="2800" b="1">
                <a:latin typeface="Calibri" pitchFamily="34" charset="0"/>
              </a:rPr>
              <a:t> </a:t>
            </a:r>
            <a:r>
              <a:rPr lang="en-US" sz="2800" b="1">
                <a:solidFill>
                  <a:srgbClr val="0033CC"/>
                </a:solidFill>
                <a:latin typeface="Calibri" pitchFamily="34" charset="0"/>
              </a:rPr>
              <a:t>remote invocation</a:t>
            </a:r>
            <a:r>
              <a:rPr lang="en-US" sz="2800" b="1">
                <a:latin typeface="Calibri" pitchFamily="34" charset="0"/>
              </a:rPr>
              <a:t> </a:t>
            </a:r>
          </a:p>
          <a:p>
            <a:pPr lvl="1">
              <a:buFontTx/>
              <a:buChar char="•"/>
            </a:pPr>
            <a:r>
              <a:rPr lang="en-US" sz="2800" b="1">
                <a:latin typeface="Calibri" pitchFamily="34" charset="0"/>
              </a:rPr>
              <a:t> remote objects : pass by reference </a:t>
            </a:r>
          </a:p>
          <a:p>
            <a:pPr lvl="1"/>
            <a:r>
              <a:rPr lang="en-US" sz="2800" b="1">
                <a:latin typeface="Calibri" pitchFamily="34" charset="0"/>
              </a:rPr>
              <a:t>				(remote object reference)</a:t>
            </a:r>
          </a:p>
          <a:p>
            <a:pPr lvl="1">
              <a:buFontTx/>
              <a:buChar char="•"/>
            </a:pPr>
            <a:r>
              <a:rPr lang="en-US" sz="2800" b="1">
                <a:latin typeface="Calibri" pitchFamily="34" charset="0"/>
              </a:rPr>
              <a:t> non-remote objects : </a:t>
            </a:r>
            <a:r>
              <a:rPr lang="en-US" sz="2800" b="1">
                <a:solidFill>
                  <a:srgbClr val="FF0000"/>
                </a:solidFill>
                <a:latin typeface="Calibri" pitchFamily="34" charset="0"/>
              </a:rPr>
              <a:t>pass by value</a:t>
            </a:r>
          </a:p>
          <a:p>
            <a:pPr lvl="3">
              <a:buFontTx/>
              <a:buChar char="•"/>
            </a:pPr>
            <a:r>
              <a:rPr lang="en-US" sz="2800" b="1">
                <a:latin typeface="Calibri" pitchFamily="34" charset="0"/>
              </a:rPr>
              <a:t> make object COPY (MUST be serializable) </a:t>
            </a:r>
          </a:p>
          <a:p>
            <a:pPr lvl="3">
              <a:buFontTx/>
              <a:buChar char="•"/>
            </a:pPr>
            <a:r>
              <a:rPr lang="en-US" sz="2800" b="1">
                <a:latin typeface="Calibri" pitchFamily="34" charset="0"/>
              </a:rPr>
              <a:t> send copy to other side</a:t>
            </a:r>
          </a:p>
          <a:p>
            <a:pPr lvl="3"/>
            <a:endParaRPr lang="en-US" sz="2800" b="1">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0"/>
          </p:nvPr>
        </p:nvSpPr>
        <p:spPr>
          <a:noFill/>
        </p:spPr>
        <p:txBody>
          <a:bodyPr/>
          <a:lstStyle/>
          <a:p>
            <a:fld id="{8444D783-17DB-4775-B420-6E669D15EF83}" type="slidenum">
              <a:rPr lang="en-US" smtClean="0">
                <a:latin typeface="Arial" pitchFamily="34" charset="0"/>
              </a:rPr>
              <a:pPr/>
              <a:t>38</a:t>
            </a:fld>
            <a:endParaRPr lang="en-US" smtClean="0">
              <a:latin typeface="Arial" pitchFamily="34" charset="0"/>
            </a:endParaRPr>
          </a:p>
        </p:txBody>
      </p:sp>
      <p:sp>
        <p:nvSpPr>
          <p:cNvPr id="41987" name="Rectangle 2"/>
          <p:cNvSpPr>
            <a:spLocks noGrp="1" noChangeArrowheads="1"/>
          </p:cNvSpPr>
          <p:nvPr>
            <p:ph type="title"/>
          </p:nvPr>
        </p:nvSpPr>
        <p:spPr>
          <a:xfrm>
            <a:off x="414338" y="0"/>
            <a:ext cx="5826125" cy="477838"/>
          </a:xfrm>
        </p:spPr>
        <p:txBody>
          <a:bodyPr/>
          <a:lstStyle/>
          <a:p>
            <a:pPr algn="l"/>
            <a:r>
              <a:rPr lang="en-US" sz="2400" b="1" smtClean="0"/>
              <a:t>Java RMI : Remote interface</a:t>
            </a:r>
          </a:p>
        </p:txBody>
      </p:sp>
      <p:sp>
        <p:nvSpPr>
          <p:cNvPr id="41988" name="Text Box 3"/>
          <p:cNvSpPr txBox="1">
            <a:spLocks noChangeArrowheads="1"/>
          </p:cNvSpPr>
          <p:nvPr/>
        </p:nvSpPr>
        <p:spPr bwMode="auto">
          <a:xfrm>
            <a:off x="342900" y="700088"/>
            <a:ext cx="7675563" cy="1384300"/>
          </a:xfrm>
          <a:prstGeom prst="rect">
            <a:avLst/>
          </a:prstGeom>
          <a:noFill/>
          <a:ln w="9525">
            <a:noFill/>
            <a:miter lim="800000"/>
            <a:headEnd/>
            <a:tailEnd/>
          </a:ln>
        </p:spPr>
        <p:txBody>
          <a:bodyPr wrap="none">
            <a:spAutoFit/>
          </a:bodyPr>
          <a:lstStyle/>
          <a:p>
            <a:pPr>
              <a:buFontTx/>
              <a:buChar char="•"/>
            </a:pPr>
            <a:r>
              <a:rPr lang="en-US" sz="2400" b="1">
                <a:latin typeface="Comic Sans MS" pitchFamily="66" charset="0"/>
              </a:rPr>
              <a:t> </a:t>
            </a:r>
            <a:r>
              <a:rPr lang="en-US" sz="2800" b="1">
                <a:latin typeface="Calibri" pitchFamily="34" charset="0"/>
              </a:rPr>
              <a:t>extends</a:t>
            </a:r>
            <a:r>
              <a:rPr lang="en-US" sz="2800" b="1">
                <a:latin typeface="Comic Sans MS" pitchFamily="66" charset="0"/>
              </a:rPr>
              <a:t> </a:t>
            </a:r>
            <a:r>
              <a:rPr lang="en-US" sz="2400" b="1">
                <a:latin typeface="Courier New" pitchFamily="49" charset="0"/>
              </a:rPr>
              <a:t>java.rmi.Remote</a:t>
            </a:r>
          </a:p>
          <a:p>
            <a:pPr>
              <a:buFontTx/>
              <a:buChar char="•"/>
            </a:pPr>
            <a:r>
              <a:rPr lang="en-US" sz="2400" b="1">
                <a:latin typeface="Comic Sans MS" pitchFamily="66" charset="0"/>
              </a:rPr>
              <a:t> </a:t>
            </a:r>
            <a:r>
              <a:rPr lang="en-US" sz="2800" b="1">
                <a:latin typeface="Calibri" pitchFamily="34" charset="0"/>
              </a:rPr>
              <a:t>all methods throw </a:t>
            </a:r>
            <a:r>
              <a:rPr lang="en-US" sz="2400" b="1">
                <a:latin typeface="Courier New" pitchFamily="49" charset="0"/>
              </a:rPr>
              <a:t>java.rmi.RemoteException</a:t>
            </a:r>
          </a:p>
          <a:p>
            <a:pPr>
              <a:buFontTx/>
              <a:buChar char="•"/>
            </a:pPr>
            <a:r>
              <a:rPr lang="en-US" sz="2400" b="1">
                <a:latin typeface="Comic Sans MS" pitchFamily="66" charset="0"/>
              </a:rPr>
              <a:t> </a:t>
            </a:r>
            <a:r>
              <a:rPr lang="en-US" sz="2800" b="1">
                <a:latin typeface="Calibri" pitchFamily="34" charset="0"/>
              </a:rPr>
              <a:t>has</a:t>
            </a:r>
            <a:r>
              <a:rPr lang="en-US" sz="2800" b="1">
                <a:latin typeface="Comic Sans MS" pitchFamily="66" charset="0"/>
              </a:rPr>
              <a:t> </a:t>
            </a:r>
            <a:r>
              <a:rPr lang="en-US" sz="2400" b="1">
                <a:latin typeface="Courier New" pitchFamily="49" charset="0"/>
              </a:rPr>
              <a:t>public</a:t>
            </a:r>
            <a:r>
              <a:rPr lang="en-US" sz="2400" b="1">
                <a:latin typeface="Comic Sans MS" pitchFamily="66" charset="0"/>
              </a:rPr>
              <a:t> </a:t>
            </a:r>
            <a:r>
              <a:rPr lang="en-US" sz="2800" b="1">
                <a:latin typeface="Calibri" pitchFamily="34" charset="0"/>
              </a:rPr>
              <a:t>visibility</a:t>
            </a:r>
            <a:endParaRPr lang="en-US" sz="2400" b="1">
              <a:latin typeface="Calibri" pitchFamily="34" charset="0"/>
            </a:endParaRPr>
          </a:p>
        </p:txBody>
      </p:sp>
      <p:sp>
        <p:nvSpPr>
          <p:cNvPr id="41989" name="Text Box 4"/>
          <p:cNvSpPr txBox="1">
            <a:spLocks noChangeArrowheads="1"/>
          </p:cNvSpPr>
          <p:nvPr/>
        </p:nvSpPr>
        <p:spPr bwMode="auto">
          <a:xfrm>
            <a:off x="379413" y="2357438"/>
            <a:ext cx="8782050" cy="2052637"/>
          </a:xfrm>
          <a:prstGeom prst="rect">
            <a:avLst/>
          </a:prstGeom>
          <a:noFill/>
          <a:ln w="38100">
            <a:solidFill>
              <a:srgbClr val="0033CC"/>
            </a:solidFill>
            <a:miter lim="800000"/>
            <a:headEnd/>
            <a:tailEnd/>
          </a:ln>
        </p:spPr>
        <p:txBody>
          <a:bodyPr wrap="none">
            <a:spAutoFit/>
          </a:bodyPr>
          <a:lstStyle/>
          <a:p>
            <a:r>
              <a:rPr lang="en-US" sz="1800" b="1">
                <a:latin typeface="Courier New" pitchFamily="49" charset="0"/>
              </a:rPr>
              <a:t>import java.rmi.*;</a:t>
            </a:r>
          </a:p>
          <a:p>
            <a:endParaRPr lang="en-US" sz="1800" b="1">
              <a:latin typeface="Courier New" pitchFamily="49" charset="0"/>
            </a:endParaRPr>
          </a:p>
          <a:p>
            <a:r>
              <a:rPr lang="en-US" sz="1800" b="1">
                <a:latin typeface="Courier New" pitchFamily="49" charset="0"/>
              </a:rPr>
              <a:t>public interface MyRemoteInterface extends Remote {</a:t>
            </a:r>
          </a:p>
          <a:p>
            <a:r>
              <a:rPr lang="en-US" sz="1800" b="1">
                <a:latin typeface="Courier New" pitchFamily="49" charset="0"/>
              </a:rPr>
              <a:t>	int getData() throws RemoteException;</a:t>
            </a:r>
          </a:p>
          <a:p>
            <a:r>
              <a:rPr lang="en-US" sz="1800" b="1">
                <a:latin typeface="Courier New" pitchFamily="49" charset="0"/>
              </a:rPr>
              <a:t>	MyRemoteInterface getNewObject() throws RemoteException;</a:t>
            </a:r>
          </a:p>
          <a:p>
            <a:r>
              <a:rPr lang="en-US" sz="1800" b="1">
                <a:latin typeface="Courier New" pitchFamily="49" charset="0"/>
              </a:rPr>
              <a:t>	String getMessage(int n) throws RemoteException;</a:t>
            </a:r>
          </a:p>
          <a:p>
            <a:r>
              <a:rPr lang="en-US" sz="1800" b="1">
                <a:latin typeface="Courier New"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10"/>
          </p:nvPr>
        </p:nvSpPr>
        <p:spPr>
          <a:noFill/>
        </p:spPr>
        <p:txBody>
          <a:bodyPr/>
          <a:lstStyle/>
          <a:p>
            <a:fld id="{6A1D152F-EE93-454F-AA06-F819B28D8CA0}" type="slidenum">
              <a:rPr lang="en-US" smtClean="0">
                <a:latin typeface="Arial" pitchFamily="34" charset="0"/>
              </a:rPr>
              <a:pPr/>
              <a:t>39</a:t>
            </a:fld>
            <a:endParaRPr lang="en-US" smtClean="0">
              <a:latin typeface="Arial" pitchFamily="34" charset="0"/>
            </a:endParaRPr>
          </a:p>
        </p:txBody>
      </p:sp>
      <p:sp>
        <p:nvSpPr>
          <p:cNvPr id="43011" name="Rectangle 2"/>
          <p:cNvSpPr>
            <a:spLocks noGrp="1" noChangeArrowheads="1"/>
          </p:cNvSpPr>
          <p:nvPr>
            <p:ph type="title"/>
          </p:nvPr>
        </p:nvSpPr>
        <p:spPr>
          <a:xfrm>
            <a:off x="271463" y="0"/>
            <a:ext cx="5826125" cy="477838"/>
          </a:xfrm>
        </p:spPr>
        <p:txBody>
          <a:bodyPr/>
          <a:lstStyle/>
          <a:p>
            <a:pPr algn="l"/>
            <a:r>
              <a:rPr lang="en-US" sz="2400" b="1" smtClean="0"/>
              <a:t>Java RMI : Remote objects</a:t>
            </a:r>
          </a:p>
        </p:txBody>
      </p:sp>
      <p:sp>
        <p:nvSpPr>
          <p:cNvPr id="43012" name="Text Box 3"/>
          <p:cNvSpPr txBox="1">
            <a:spLocks noChangeArrowheads="1"/>
          </p:cNvSpPr>
          <p:nvPr/>
        </p:nvSpPr>
        <p:spPr bwMode="auto">
          <a:xfrm>
            <a:off x="342900" y="842963"/>
            <a:ext cx="7350125" cy="1754187"/>
          </a:xfrm>
          <a:prstGeom prst="rect">
            <a:avLst/>
          </a:prstGeom>
          <a:noFill/>
          <a:ln w="9525">
            <a:noFill/>
            <a:miter lim="800000"/>
            <a:headEnd/>
            <a:tailEnd/>
          </a:ln>
        </p:spPr>
        <p:txBody>
          <a:bodyPr wrap="none">
            <a:spAutoFit/>
          </a:bodyPr>
          <a:lstStyle/>
          <a:p>
            <a:r>
              <a:rPr lang="en-US" sz="2800" b="1">
                <a:solidFill>
                  <a:srgbClr val="FF0000"/>
                </a:solidFill>
                <a:latin typeface="Calibri" pitchFamily="34" charset="0"/>
              </a:rPr>
              <a:t>extend</a:t>
            </a:r>
            <a:r>
              <a:rPr lang="en-US" sz="2800" b="1">
                <a:latin typeface="Calibri" pitchFamily="34" charset="0"/>
              </a:rPr>
              <a:t> </a:t>
            </a:r>
          </a:p>
          <a:p>
            <a:pPr lvl="1">
              <a:buFontTx/>
              <a:buChar char="•"/>
            </a:pPr>
            <a:r>
              <a:rPr lang="en-US" sz="2400" b="1">
                <a:latin typeface="Comic Sans MS" pitchFamily="66" charset="0"/>
              </a:rPr>
              <a:t> </a:t>
            </a:r>
            <a:r>
              <a:rPr lang="en-US" sz="2400" b="1">
                <a:latin typeface="Courier New" pitchFamily="49" charset="0"/>
              </a:rPr>
              <a:t>java.rmi.server.</a:t>
            </a:r>
            <a:r>
              <a:rPr lang="en-US" sz="2400" b="1">
                <a:solidFill>
                  <a:srgbClr val="333399"/>
                </a:solidFill>
                <a:latin typeface="Courier New" pitchFamily="49" charset="0"/>
              </a:rPr>
              <a:t>UnicastRemoteObject</a:t>
            </a:r>
          </a:p>
          <a:p>
            <a:pPr lvl="1">
              <a:buFontTx/>
              <a:buChar char="•"/>
            </a:pPr>
            <a:r>
              <a:rPr lang="en-US" sz="2800" b="1">
                <a:latin typeface="Calibri" pitchFamily="34" charset="0"/>
              </a:rPr>
              <a:t> or </a:t>
            </a:r>
            <a:r>
              <a:rPr lang="en-US" sz="2400" b="1">
                <a:latin typeface="Courier New" pitchFamily="49" charset="0"/>
              </a:rPr>
              <a:t>java.rmi.server.</a:t>
            </a:r>
            <a:r>
              <a:rPr lang="en-US" sz="2400" b="1">
                <a:solidFill>
                  <a:srgbClr val="333399"/>
                </a:solidFill>
                <a:latin typeface="Courier New" pitchFamily="49" charset="0"/>
              </a:rPr>
              <a:t>Activatable</a:t>
            </a:r>
          </a:p>
          <a:p>
            <a:r>
              <a:rPr lang="en-US" sz="2800" b="1">
                <a:solidFill>
                  <a:srgbClr val="FF0000"/>
                </a:solidFill>
                <a:latin typeface="Calibri" pitchFamily="34" charset="0"/>
              </a:rPr>
              <a:t>implement</a:t>
            </a:r>
            <a:r>
              <a:rPr lang="en-US" sz="2800" b="1">
                <a:latin typeface="Calibri" pitchFamily="34" charset="0"/>
              </a:rPr>
              <a:t> desired remote interface</a:t>
            </a:r>
          </a:p>
        </p:txBody>
      </p:sp>
      <p:sp>
        <p:nvSpPr>
          <p:cNvPr id="43013" name="Text Box 4"/>
          <p:cNvSpPr txBox="1">
            <a:spLocks noChangeArrowheads="1"/>
          </p:cNvSpPr>
          <p:nvPr/>
        </p:nvSpPr>
        <p:spPr bwMode="auto">
          <a:xfrm>
            <a:off x="414338" y="2894013"/>
            <a:ext cx="9390062" cy="2574925"/>
          </a:xfrm>
          <a:prstGeom prst="rect">
            <a:avLst/>
          </a:prstGeom>
          <a:noFill/>
          <a:ln w="38100">
            <a:solidFill>
              <a:srgbClr val="0033CC"/>
            </a:solidFill>
            <a:miter lim="800000"/>
            <a:headEnd/>
            <a:tailEnd/>
          </a:ln>
        </p:spPr>
        <p:txBody>
          <a:bodyPr wrap="none">
            <a:spAutoFit/>
          </a:bodyPr>
          <a:lstStyle/>
          <a:p>
            <a:r>
              <a:rPr lang="en-US" sz="1600" b="1">
                <a:latin typeface="Courier New" pitchFamily="49" charset="0"/>
              </a:rPr>
              <a:t>import java.rmi.*;</a:t>
            </a:r>
          </a:p>
          <a:p>
            <a:r>
              <a:rPr lang="en-US" sz="1600" b="1">
                <a:latin typeface="Courier New" pitchFamily="49" charset="0"/>
              </a:rPr>
              <a:t>Import java.rmi.server.UnicastRemoteObject;</a:t>
            </a:r>
          </a:p>
          <a:p>
            <a:endParaRPr lang="en-US" sz="1600" b="1">
              <a:latin typeface="Courier New" pitchFamily="49" charset="0"/>
            </a:endParaRPr>
          </a:p>
          <a:p>
            <a:r>
              <a:rPr lang="en-US" sz="1600" b="1">
                <a:latin typeface="Courier New" pitchFamily="49" charset="0"/>
              </a:rPr>
              <a:t>public class MyServer extends UnicastRemoteObject </a:t>
            </a:r>
            <a:br>
              <a:rPr lang="en-US" sz="1600" b="1">
                <a:latin typeface="Courier New" pitchFamily="49" charset="0"/>
              </a:rPr>
            </a:br>
            <a:r>
              <a:rPr lang="en-US" sz="1600" b="1">
                <a:latin typeface="Courier New" pitchFamily="49" charset="0"/>
              </a:rPr>
              <a:t>		implements MyRemoteInterface {</a:t>
            </a:r>
          </a:p>
          <a:p>
            <a:r>
              <a:rPr lang="en-US" sz="1600" b="1">
                <a:latin typeface="Courier New" pitchFamily="49" charset="0"/>
              </a:rPr>
              <a:t>   // …</a:t>
            </a:r>
          </a:p>
          <a:p>
            <a:r>
              <a:rPr lang="en-US" sz="1600" b="1">
                <a:latin typeface="Courier New" pitchFamily="49" charset="0"/>
              </a:rPr>
              <a:t>   public int getData() throws RemoteException {/* … */}</a:t>
            </a:r>
          </a:p>
          <a:p>
            <a:r>
              <a:rPr lang="en-US" sz="1600" b="1">
                <a:latin typeface="Courier New" pitchFamily="49" charset="0"/>
              </a:rPr>
              <a:t>   public MyRemoteInterface getNewObject() throws RemoteException {/* … */}</a:t>
            </a:r>
          </a:p>
          <a:p>
            <a:r>
              <a:rPr lang="en-US" sz="1600" b="1">
                <a:latin typeface="Courier New" pitchFamily="49" charset="0"/>
              </a:rPr>
              <a:t>   public String getMessage(int n) throws RemoteException {/* … */}</a:t>
            </a:r>
          </a:p>
          <a:p>
            <a:r>
              <a:rPr lang="en-US" sz="1600" b="1">
                <a:latin typeface="Courier New"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7813" y="38100"/>
            <a:ext cx="5826125" cy="477838"/>
          </a:xfrm>
        </p:spPr>
        <p:txBody>
          <a:bodyPr/>
          <a:lstStyle/>
          <a:p>
            <a:pPr algn="l"/>
            <a:r>
              <a:rPr lang="en-US" sz="2400" b="1" smtClean="0"/>
              <a:t>Middleware: positioning</a:t>
            </a:r>
            <a:endParaRPr lang="nl-BE" sz="2400" b="1" smtClean="0"/>
          </a:p>
        </p:txBody>
      </p:sp>
      <p:sp>
        <p:nvSpPr>
          <p:cNvPr id="7171" name="Slide Number Placeholder 2"/>
          <p:cNvSpPr>
            <a:spLocks noGrp="1"/>
          </p:cNvSpPr>
          <p:nvPr>
            <p:ph type="sldNum" sz="quarter" idx="10"/>
          </p:nvPr>
        </p:nvSpPr>
        <p:spPr>
          <a:noFill/>
        </p:spPr>
        <p:txBody>
          <a:bodyPr/>
          <a:lstStyle/>
          <a:p>
            <a:fld id="{7BF200F9-C637-44AA-B96D-1EF4A414F4B4}" type="slidenum">
              <a:rPr lang="en-US" smtClean="0">
                <a:latin typeface="Arial" pitchFamily="34" charset="0"/>
              </a:rPr>
              <a:pPr/>
              <a:t>4</a:t>
            </a:fld>
            <a:endParaRPr lang="en-US" smtClean="0">
              <a:latin typeface="Arial" pitchFamily="34" charset="0"/>
            </a:endParaRPr>
          </a:p>
        </p:txBody>
      </p:sp>
      <p:pic>
        <p:nvPicPr>
          <p:cNvPr id="7172" name="Picture 2"/>
          <p:cNvPicPr>
            <a:picLocks noChangeAspect="1" noChangeArrowheads="1"/>
          </p:cNvPicPr>
          <p:nvPr/>
        </p:nvPicPr>
        <p:blipFill>
          <a:blip r:embed="rId2" cstate="print"/>
          <a:srcRect/>
          <a:stretch>
            <a:fillRect/>
          </a:stretch>
        </p:blipFill>
        <p:spPr bwMode="auto">
          <a:xfrm>
            <a:off x="1022350" y="885825"/>
            <a:ext cx="7858125" cy="5086350"/>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p:cTn id="7" dur="500" fill="hold"/>
                                        <p:tgtEl>
                                          <p:spTgt spid="7172"/>
                                        </p:tgtEl>
                                        <p:attrNameLst>
                                          <p:attrName>ppt_w</p:attrName>
                                        </p:attrNameLst>
                                      </p:cBhvr>
                                      <p:tavLst>
                                        <p:tav tm="0">
                                          <p:val>
                                            <p:fltVal val="0"/>
                                          </p:val>
                                        </p:tav>
                                        <p:tav tm="100000">
                                          <p:val>
                                            <p:strVal val="#ppt_w"/>
                                          </p:val>
                                        </p:tav>
                                      </p:tavLst>
                                    </p:anim>
                                    <p:anim calcmode="lin" valueType="num">
                                      <p:cBhvr>
                                        <p:cTn id="8" dur="500" fill="hold"/>
                                        <p:tgtEl>
                                          <p:spTgt spid="71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0"/>
          </p:nvPr>
        </p:nvSpPr>
        <p:spPr>
          <a:noFill/>
        </p:spPr>
        <p:txBody>
          <a:bodyPr/>
          <a:lstStyle/>
          <a:p>
            <a:fld id="{B8631DA2-9340-4394-95DB-9345729B1E6F}" type="slidenum">
              <a:rPr lang="en-US" smtClean="0">
                <a:latin typeface="Arial" pitchFamily="34" charset="0"/>
              </a:rPr>
              <a:pPr/>
              <a:t>40</a:t>
            </a:fld>
            <a:endParaRPr lang="en-US" smtClean="0">
              <a:latin typeface="Arial" pitchFamily="34" charset="0"/>
            </a:endParaRPr>
          </a:p>
        </p:txBody>
      </p:sp>
      <p:sp>
        <p:nvSpPr>
          <p:cNvPr id="44035" name="Rectangle 2"/>
          <p:cNvSpPr>
            <a:spLocks noGrp="1" noChangeArrowheads="1"/>
          </p:cNvSpPr>
          <p:nvPr>
            <p:ph type="title"/>
          </p:nvPr>
        </p:nvSpPr>
        <p:spPr>
          <a:xfrm>
            <a:off x="342900" y="0"/>
            <a:ext cx="5826125" cy="477838"/>
          </a:xfrm>
        </p:spPr>
        <p:txBody>
          <a:bodyPr/>
          <a:lstStyle/>
          <a:p>
            <a:pPr algn="l"/>
            <a:r>
              <a:rPr lang="en-US" sz="2400" b="1" smtClean="0"/>
              <a:t>Java RMI : Registry</a:t>
            </a:r>
          </a:p>
        </p:txBody>
      </p:sp>
      <p:sp>
        <p:nvSpPr>
          <p:cNvPr id="44036" name="Text Box 3"/>
          <p:cNvSpPr txBox="1">
            <a:spLocks noChangeArrowheads="1"/>
          </p:cNvSpPr>
          <p:nvPr/>
        </p:nvSpPr>
        <p:spPr bwMode="auto">
          <a:xfrm>
            <a:off x="342900" y="1204913"/>
            <a:ext cx="9402763" cy="4894262"/>
          </a:xfrm>
          <a:prstGeom prst="rect">
            <a:avLst/>
          </a:prstGeom>
          <a:noFill/>
          <a:ln w="9525">
            <a:noFill/>
            <a:miter lim="800000"/>
            <a:headEnd/>
            <a:tailEnd/>
          </a:ln>
        </p:spPr>
        <p:txBody>
          <a:bodyPr wrap="none">
            <a:spAutoFit/>
          </a:bodyPr>
          <a:lstStyle/>
          <a:p>
            <a:r>
              <a:rPr lang="en-US" sz="2800" b="1">
                <a:solidFill>
                  <a:srgbClr val="FF0000"/>
                </a:solidFill>
                <a:latin typeface="Calibri" pitchFamily="34" charset="0"/>
              </a:rPr>
              <a:t>RMI registry must run on every server computer</a:t>
            </a:r>
            <a:r>
              <a:rPr lang="en-US" sz="2800" b="1">
                <a:latin typeface="Calibri" pitchFamily="34" charset="0"/>
              </a:rPr>
              <a:t> </a:t>
            </a:r>
            <a:br>
              <a:rPr lang="en-US" sz="2800" b="1">
                <a:latin typeface="Calibri" pitchFamily="34" charset="0"/>
              </a:rPr>
            </a:br>
            <a:r>
              <a:rPr lang="en-US" sz="2800" b="1">
                <a:latin typeface="Calibri" pitchFamily="34" charset="0"/>
              </a:rPr>
              <a:t>     maps </a:t>
            </a:r>
            <a:r>
              <a:rPr lang="en-US" sz="2400" b="1">
                <a:latin typeface="Courier New" pitchFamily="49" charset="0"/>
              </a:rPr>
              <a:t>String</a:t>
            </a:r>
            <a:r>
              <a:rPr lang="en-US" sz="2400" b="1">
                <a:latin typeface="Comic Sans MS" pitchFamily="66" charset="0"/>
              </a:rPr>
              <a:t> </a:t>
            </a:r>
            <a:r>
              <a:rPr lang="en-US" sz="2800" b="1">
                <a:latin typeface="Calibri" pitchFamily="34" charset="0"/>
              </a:rPr>
              <a:t>&lt;-&gt; remote object reference</a:t>
            </a:r>
            <a:r>
              <a:rPr lang="en-US" sz="2400" b="1">
                <a:latin typeface="Comic Sans MS" pitchFamily="66" charset="0"/>
              </a:rPr>
              <a:t/>
            </a:r>
            <a:br>
              <a:rPr lang="en-US" sz="2400" b="1">
                <a:latin typeface="Comic Sans MS" pitchFamily="66" charset="0"/>
              </a:rPr>
            </a:br>
            <a:r>
              <a:rPr lang="en-US" sz="2400" b="1">
                <a:latin typeface="Comic Sans MS" pitchFamily="66" charset="0"/>
              </a:rPr>
              <a:t>		</a:t>
            </a:r>
            <a:r>
              <a:rPr lang="en-US" sz="2400" b="1">
                <a:latin typeface="Courier New" pitchFamily="49" charset="0"/>
                <a:cs typeface="Courier New" pitchFamily="49" charset="0"/>
              </a:rPr>
              <a:t>String : </a:t>
            </a:r>
            <a:r>
              <a:rPr lang="en-US" sz="2400" b="1">
                <a:solidFill>
                  <a:srgbClr val="333399"/>
                </a:solidFill>
                <a:latin typeface="Courier New" pitchFamily="49" charset="0"/>
                <a:cs typeface="Courier New" pitchFamily="49" charset="0"/>
              </a:rPr>
              <a:t>//computerName:port/objectName</a:t>
            </a:r>
            <a:r>
              <a:rPr lang="en-US" sz="2400" b="1">
                <a:latin typeface="Comic Sans MS" pitchFamily="66" charset="0"/>
              </a:rPr>
              <a:t/>
            </a:r>
            <a:br>
              <a:rPr lang="en-US" sz="2400" b="1">
                <a:latin typeface="Comic Sans MS" pitchFamily="66" charset="0"/>
              </a:rPr>
            </a:br>
            <a:r>
              <a:rPr lang="en-US" sz="2400" b="1">
                <a:latin typeface="Comic Sans MS" pitchFamily="66" charset="0"/>
              </a:rPr>
              <a:t>   </a:t>
            </a:r>
            <a:r>
              <a:rPr lang="en-US" sz="2800" b="1">
                <a:latin typeface="Calibri" pitchFamily="34" charset="0"/>
              </a:rPr>
              <a:t>  accessed through the class </a:t>
            </a:r>
            <a:r>
              <a:rPr lang="en-US" sz="2400" b="1">
                <a:latin typeface="Courier New" pitchFamily="49" charset="0"/>
              </a:rPr>
              <a:t>java.rmi.Naming</a:t>
            </a:r>
          </a:p>
          <a:p>
            <a:pPr lvl="1">
              <a:buFontTx/>
              <a:buChar char="•"/>
            </a:pPr>
            <a:r>
              <a:rPr lang="en-US" sz="2400" b="1">
                <a:latin typeface="Comic Sans MS" pitchFamily="66" charset="0"/>
              </a:rPr>
              <a:t> </a:t>
            </a:r>
            <a:r>
              <a:rPr lang="en-US" sz="2800" b="1">
                <a:latin typeface="Calibri" pitchFamily="34" charset="0"/>
              </a:rPr>
              <a:t>server methods (registration of objects)</a:t>
            </a:r>
            <a:endParaRPr lang="en-US" sz="2400" b="1">
              <a:latin typeface="Calibri" pitchFamily="34" charset="0"/>
            </a:endParaRPr>
          </a:p>
          <a:p>
            <a:pPr lvl="2">
              <a:buFontTx/>
              <a:buChar char="•"/>
            </a:pPr>
            <a:r>
              <a:rPr lang="en-US" sz="2400" b="1">
                <a:latin typeface="Courier New" pitchFamily="49" charset="0"/>
              </a:rPr>
              <a:t> public void bind(String name, Remote obj)</a:t>
            </a:r>
          </a:p>
          <a:p>
            <a:pPr lvl="2">
              <a:buFontTx/>
              <a:buChar char="•"/>
            </a:pPr>
            <a:r>
              <a:rPr lang="en-US" sz="2400" b="1">
                <a:latin typeface="Courier New" pitchFamily="49" charset="0"/>
              </a:rPr>
              <a:t> public void unbind(String name, Remote obj)</a:t>
            </a:r>
          </a:p>
          <a:p>
            <a:pPr lvl="2">
              <a:buFontTx/>
              <a:buChar char="•"/>
            </a:pPr>
            <a:r>
              <a:rPr lang="en-US" sz="2400" b="1">
                <a:latin typeface="Courier New" pitchFamily="49" charset="0"/>
              </a:rPr>
              <a:t> public void rebind(String name, Remote obj</a:t>
            </a:r>
            <a:r>
              <a:rPr lang="en-US" sz="2400" b="1">
                <a:latin typeface="Comic Sans MS" pitchFamily="66" charset="0"/>
              </a:rPr>
              <a:t>)</a:t>
            </a:r>
          </a:p>
          <a:p>
            <a:pPr lvl="1">
              <a:buFontTx/>
              <a:buChar char="•"/>
            </a:pPr>
            <a:r>
              <a:rPr lang="en-US" sz="2400" b="1">
                <a:latin typeface="Comic Sans MS" pitchFamily="66" charset="0"/>
              </a:rPr>
              <a:t> </a:t>
            </a:r>
            <a:r>
              <a:rPr lang="en-US" sz="2800" b="1">
                <a:latin typeface="Calibri" pitchFamily="34" charset="0"/>
              </a:rPr>
              <a:t>client methods (lookup of server objects)</a:t>
            </a:r>
            <a:endParaRPr lang="en-US" sz="2400" b="1">
              <a:latin typeface="Calibri" pitchFamily="34" charset="0"/>
            </a:endParaRPr>
          </a:p>
          <a:p>
            <a:pPr lvl="2">
              <a:buFontTx/>
              <a:buChar char="•"/>
            </a:pPr>
            <a:r>
              <a:rPr lang="en-US" sz="2400" b="1">
                <a:latin typeface="Comic Sans MS" pitchFamily="66" charset="0"/>
              </a:rPr>
              <a:t> </a:t>
            </a:r>
            <a:r>
              <a:rPr lang="en-US" sz="2400" b="1">
                <a:latin typeface="Courier New" pitchFamily="49" charset="0"/>
              </a:rPr>
              <a:t>public Remote lookup(String name)</a:t>
            </a:r>
          </a:p>
          <a:p>
            <a:pPr lvl="2">
              <a:buFontTx/>
              <a:buChar char="•"/>
            </a:pPr>
            <a:r>
              <a:rPr lang="en-US" sz="2400" b="1">
                <a:latin typeface="Courier New" pitchFamily="49" charset="0"/>
              </a:rPr>
              <a:t> public String[ ] list()</a:t>
            </a:r>
          </a:p>
          <a:p>
            <a:pPr lvl="2"/>
            <a:r>
              <a:rPr lang="en-US" sz="2400" b="1">
                <a:latin typeface="Comic Sans MS" pitchFamily="66" charset="0"/>
              </a:rPr>
              <a:t>	</a:t>
            </a:r>
            <a:r>
              <a:rPr lang="en-US" sz="2800" b="1">
                <a:latin typeface="Calibri" pitchFamily="34" charset="0"/>
              </a:rPr>
              <a:t>(returns all names bound in registry)</a:t>
            </a:r>
            <a:endParaRPr lang="en-US" sz="2400" b="1">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
          <p:cNvSpPr>
            <a:spLocks noGrp="1"/>
          </p:cNvSpPr>
          <p:nvPr>
            <p:ph type="sldNum" sz="quarter" idx="10"/>
          </p:nvPr>
        </p:nvSpPr>
        <p:spPr>
          <a:noFill/>
        </p:spPr>
        <p:txBody>
          <a:bodyPr/>
          <a:lstStyle/>
          <a:p>
            <a:fld id="{E2057021-2D7B-4047-B1B8-4B3C79E93522}" type="slidenum">
              <a:rPr lang="en-US" smtClean="0">
                <a:latin typeface="Arial" pitchFamily="34" charset="0"/>
              </a:rPr>
              <a:pPr/>
              <a:t>41</a:t>
            </a:fld>
            <a:endParaRPr lang="en-US" smtClean="0">
              <a:latin typeface="Arial" pitchFamily="34" charset="0"/>
            </a:endParaRPr>
          </a:p>
        </p:txBody>
      </p:sp>
      <p:sp>
        <p:nvSpPr>
          <p:cNvPr id="45059" name="Rectangle 2"/>
          <p:cNvSpPr>
            <a:spLocks noGrp="1" noChangeArrowheads="1"/>
          </p:cNvSpPr>
          <p:nvPr>
            <p:ph type="title"/>
          </p:nvPr>
        </p:nvSpPr>
        <p:spPr>
          <a:xfrm>
            <a:off x="-17463" y="0"/>
            <a:ext cx="5826126" cy="477838"/>
          </a:xfrm>
        </p:spPr>
        <p:txBody>
          <a:bodyPr/>
          <a:lstStyle/>
          <a:p>
            <a:pPr algn="l"/>
            <a:r>
              <a:rPr lang="en-US" sz="2400" b="1" smtClean="0"/>
              <a:t>Server Remote Interface</a:t>
            </a:r>
          </a:p>
        </p:txBody>
      </p:sp>
      <p:sp>
        <p:nvSpPr>
          <p:cNvPr id="45060" name="Text Box 3"/>
          <p:cNvSpPr txBox="1">
            <a:spLocks noChangeArrowheads="1"/>
          </p:cNvSpPr>
          <p:nvPr/>
        </p:nvSpPr>
        <p:spPr bwMode="auto">
          <a:xfrm>
            <a:off x="342900" y="2227263"/>
            <a:ext cx="7689850" cy="1778000"/>
          </a:xfrm>
          <a:prstGeom prst="rect">
            <a:avLst/>
          </a:prstGeom>
          <a:noFill/>
          <a:ln w="38100">
            <a:solidFill>
              <a:srgbClr val="0033CC"/>
            </a:solidFill>
            <a:miter lim="800000"/>
            <a:headEnd/>
            <a:tailEnd/>
          </a:ln>
        </p:spPr>
        <p:txBody>
          <a:bodyPr wrap="none">
            <a:spAutoFit/>
          </a:bodyPr>
          <a:lstStyle/>
          <a:p>
            <a:r>
              <a:rPr lang="en-US" sz="1800" b="1">
                <a:latin typeface="Courier New" pitchFamily="49" charset="0"/>
              </a:rPr>
              <a:t>import java.rmi.*;</a:t>
            </a:r>
          </a:p>
          <a:p>
            <a:endParaRPr lang="en-US" sz="1800" b="1">
              <a:latin typeface="Courier New" pitchFamily="49" charset="0"/>
            </a:endParaRPr>
          </a:p>
          <a:p>
            <a:r>
              <a:rPr lang="en-US" sz="1800" b="1">
                <a:latin typeface="Courier New" pitchFamily="49" charset="0"/>
              </a:rPr>
              <a:t>public interface UpperServerInterface extends Remote {</a:t>
            </a:r>
          </a:p>
          <a:p>
            <a:r>
              <a:rPr lang="en-US" sz="1800" b="1">
                <a:latin typeface="Courier New" pitchFamily="49" charset="0"/>
              </a:rPr>
              <a:t>	String toUpper(String s) throws RemoteException;</a:t>
            </a:r>
          </a:p>
          <a:p>
            <a:r>
              <a:rPr lang="en-US" sz="1800" b="1">
                <a:latin typeface="Courier New" pitchFamily="49" charset="0"/>
              </a:rPr>
              <a:t>	String getServerName() throws RemoteException;</a:t>
            </a:r>
          </a:p>
          <a:p>
            <a:r>
              <a:rPr lang="en-US" sz="1800" b="1">
                <a:latin typeface="Courier New" pitchFamily="49" charset="0"/>
              </a:rPr>
              <a:t>}</a:t>
            </a:r>
          </a:p>
        </p:txBody>
      </p:sp>
      <p:sp>
        <p:nvSpPr>
          <p:cNvPr id="45061" name="Text Box 5"/>
          <p:cNvSpPr txBox="1">
            <a:spLocks noChangeArrowheads="1"/>
          </p:cNvSpPr>
          <p:nvPr/>
        </p:nvSpPr>
        <p:spPr bwMode="auto">
          <a:xfrm>
            <a:off x="487363" y="914400"/>
            <a:ext cx="4368800" cy="461963"/>
          </a:xfrm>
          <a:prstGeom prst="rect">
            <a:avLst/>
          </a:prstGeom>
          <a:noFill/>
          <a:ln w="38100">
            <a:solidFill>
              <a:schemeClr val="hlink"/>
            </a:solidFill>
            <a:miter lim="800000"/>
            <a:headEnd type="none" w="sm" len="sm"/>
            <a:tailEnd type="none" w="sm" len="sm"/>
          </a:ln>
        </p:spPr>
        <p:txBody>
          <a:bodyPr wrap="none">
            <a:spAutoFit/>
          </a:bodyPr>
          <a:lstStyle/>
          <a:p>
            <a:r>
              <a:rPr lang="en-US" sz="2400">
                <a:latin typeface="Calibri" pitchFamily="34" charset="0"/>
              </a:rPr>
              <a:t>put String to upper case remotely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p:cNvSpPr>
            <a:spLocks noGrp="1"/>
          </p:cNvSpPr>
          <p:nvPr>
            <p:ph type="sldNum" sz="quarter" idx="10"/>
          </p:nvPr>
        </p:nvSpPr>
        <p:spPr>
          <a:noFill/>
        </p:spPr>
        <p:txBody>
          <a:bodyPr/>
          <a:lstStyle/>
          <a:p>
            <a:fld id="{826EC555-3814-4020-8849-6ED0AC9BF1D6}" type="slidenum">
              <a:rPr lang="en-US" smtClean="0">
                <a:latin typeface="Arial" pitchFamily="34" charset="0"/>
              </a:rPr>
              <a:pPr/>
              <a:t>42</a:t>
            </a:fld>
            <a:endParaRPr lang="en-US" smtClean="0">
              <a:latin typeface="Arial" pitchFamily="34" charset="0"/>
            </a:endParaRPr>
          </a:p>
        </p:txBody>
      </p:sp>
      <p:sp>
        <p:nvSpPr>
          <p:cNvPr id="46083" name="Rectangle 2"/>
          <p:cNvSpPr>
            <a:spLocks noGrp="1" noChangeArrowheads="1"/>
          </p:cNvSpPr>
          <p:nvPr>
            <p:ph type="title"/>
          </p:nvPr>
        </p:nvSpPr>
        <p:spPr>
          <a:xfrm>
            <a:off x="342900" y="0"/>
            <a:ext cx="5826125" cy="477838"/>
          </a:xfrm>
        </p:spPr>
        <p:txBody>
          <a:bodyPr/>
          <a:lstStyle/>
          <a:p>
            <a:pPr algn="l"/>
            <a:r>
              <a:rPr lang="en-US" sz="2400" b="1" smtClean="0"/>
              <a:t>Example : Server Object</a:t>
            </a:r>
          </a:p>
        </p:txBody>
      </p:sp>
      <p:sp>
        <p:nvSpPr>
          <p:cNvPr id="46084" name="Text Box 3"/>
          <p:cNvSpPr txBox="1">
            <a:spLocks noChangeArrowheads="1"/>
          </p:cNvSpPr>
          <p:nvPr/>
        </p:nvSpPr>
        <p:spPr bwMode="auto">
          <a:xfrm>
            <a:off x="342900" y="1196975"/>
            <a:ext cx="9213850" cy="5006975"/>
          </a:xfrm>
          <a:prstGeom prst="rect">
            <a:avLst/>
          </a:prstGeom>
          <a:noFill/>
          <a:ln w="38100">
            <a:solidFill>
              <a:srgbClr val="0033CC"/>
            </a:solidFill>
            <a:miter lim="800000"/>
            <a:headEnd/>
            <a:tailEnd/>
          </a:ln>
        </p:spPr>
        <p:txBody>
          <a:bodyPr wrap="none">
            <a:spAutoFit/>
          </a:bodyPr>
          <a:lstStyle/>
          <a:p>
            <a:r>
              <a:rPr lang="en-US" b="1">
                <a:latin typeface="Courier New" pitchFamily="49" charset="0"/>
              </a:rPr>
              <a:t>import java.rmi.*;</a:t>
            </a:r>
          </a:p>
          <a:p>
            <a:r>
              <a:rPr lang="en-US" b="1">
                <a:latin typeface="Courier New" pitchFamily="49" charset="0"/>
              </a:rPr>
              <a:t>import java.rmi.server.*;</a:t>
            </a:r>
          </a:p>
          <a:p>
            <a:endParaRPr lang="en-US" b="1">
              <a:latin typeface="Courier New" pitchFamily="49" charset="0"/>
            </a:endParaRPr>
          </a:p>
          <a:p>
            <a:r>
              <a:rPr lang="en-US" b="1">
                <a:latin typeface="Courier New" pitchFamily="49" charset="0"/>
              </a:rPr>
              <a:t>public class UpperServer extends UnicastRemoteObject </a:t>
            </a:r>
          </a:p>
          <a:p>
            <a:r>
              <a:rPr lang="en-US" b="1">
                <a:latin typeface="Courier New" pitchFamily="49" charset="0"/>
              </a:rPr>
              <a:t>			implements UpperServerInterface {</a:t>
            </a:r>
          </a:p>
          <a:p>
            <a:r>
              <a:rPr lang="en-US" b="1">
                <a:latin typeface="Courier New" pitchFamily="49" charset="0"/>
              </a:rPr>
              <a:t>	private String name;</a:t>
            </a:r>
          </a:p>
          <a:p>
            <a:r>
              <a:rPr lang="en-US" b="1">
                <a:latin typeface="Courier New" pitchFamily="49" charset="0"/>
              </a:rPr>
              <a:t>	</a:t>
            </a:r>
            <a:r>
              <a:rPr lang="en-US" b="1">
                <a:solidFill>
                  <a:srgbClr val="FF0000"/>
                </a:solidFill>
                <a:latin typeface="Courier New" pitchFamily="49" charset="0"/>
              </a:rPr>
              <a:t>public UpperServer(String n) throws RemoteException {</a:t>
            </a:r>
          </a:p>
          <a:p>
            <a:r>
              <a:rPr lang="en-US" b="1">
                <a:solidFill>
                  <a:srgbClr val="FF0000"/>
                </a:solidFill>
                <a:latin typeface="Courier New" pitchFamily="49" charset="0"/>
              </a:rPr>
              <a:t>		name=n;</a:t>
            </a:r>
          </a:p>
          <a:p>
            <a:r>
              <a:rPr lang="en-US" b="1">
                <a:solidFill>
                  <a:srgbClr val="FF0000"/>
                </a:solidFill>
                <a:latin typeface="Courier New" pitchFamily="49" charset="0"/>
              </a:rPr>
              <a:t>	}</a:t>
            </a:r>
          </a:p>
          <a:p>
            <a:r>
              <a:rPr lang="en-US" b="1">
                <a:latin typeface="Courier New" pitchFamily="49" charset="0"/>
              </a:rPr>
              <a:t>	public String toUpper(String s) {</a:t>
            </a:r>
          </a:p>
          <a:p>
            <a:r>
              <a:rPr lang="en-US" b="1">
                <a:latin typeface="Courier New" pitchFamily="49" charset="0"/>
              </a:rPr>
              <a:t>		return "Server : "+name+" : "+s.toUpperCase();</a:t>
            </a:r>
          </a:p>
          <a:p>
            <a:r>
              <a:rPr lang="en-US" b="1">
                <a:latin typeface="Courier New" pitchFamily="49" charset="0"/>
              </a:rPr>
              <a:t>	}</a:t>
            </a:r>
          </a:p>
          <a:p>
            <a:r>
              <a:rPr lang="en-US" b="1">
                <a:latin typeface="Courier New" pitchFamily="49" charset="0"/>
              </a:rPr>
              <a:t>	public String getServerName() {</a:t>
            </a:r>
          </a:p>
          <a:p>
            <a:r>
              <a:rPr lang="en-US" b="1">
                <a:latin typeface="Courier New" pitchFamily="49" charset="0"/>
              </a:rPr>
              <a:t>		return name;</a:t>
            </a:r>
          </a:p>
          <a:p>
            <a:r>
              <a:rPr lang="en-US" b="1">
                <a:latin typeface="Courier New" pitchFamily="49" charset="0"/>
              </a:rPr>
              <a:t>	}</a:t>
            </a:r>
          </a:p>
          <a:p>
            <a:r>
              <a:rPr lang="en-US" b="1">
                <a:latin typeface="Courier New"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2"/>
          <p:cNvSpPr>
            <a:spLocks noGrp="1"/>
          </p:cNvSpPr>
          <p:nvPr>
            <p:ph type="sldNum" sz="quarter" idx="10"/>
          </p:nvPr>
        </p:nvSpPr>
        <p:spPr>
          <a:noFill/>
        </p:spPr>
        <p:txBody>
          <a:bodyPr/>
          <a:lstStyle/>
          <a:p>
            <a:fld id="{F75310C6-27CE-4D65-ABB5-D8924A4A19E8}" type="slidenum">
              <a:rPr lang="en-US" smtClean="0">
                <a:latin typeface="Arial" pitchFamily="34" charset="0"/>
              </a:rPr>
              <a:pPr/>
              <a:t>43</a:t>
            </a:fld>
            <a:endParaRPr lang="en-US" smtClean="0">
              <a:latin typeface="Arial" pitchFamily="34" charset="0"/>
            </a:endParaRPr>
          </a:p>
        </p:txBody>
      </p:sp>
      <p:sp>
        <p:nvSpPr>
          <p:cNvPr id="47107" name="Rectangle 2"/>
          <p:cNvSpPr>
            <a:spLocks noGrp="1" noChangeArrowheads="1"/>
          </p:cNvSpPr>
          <p:nvPr>
            <p:ph type="title"/>
          </p:nvPr>
        </p:nvSpPr>
        <p:spPr>
          <a:xfrm>
            <a:off x="198438" y="0"/>
            <a:ext cx="5826125" cy="477838"/>
          </a:xfrm>
        </p:spPr>
        <p:txBody>
          <a:bodyPr/>
          <a:lstStyle/>
          <a:p>
            <a:pPr algn="l"/>
            <a:r>
              <a:rPr lang="en-US" sz="2400" b="1" smtClean="0"/>
              <a:t>Example : Server program</a:t>
            </a:r>
          </a:p>
        </p:txBody>
      </p:sp>
      <p:sp>
        <p:nvSpPr>
          <p:cNvPr id="47108" name="Text Box 3"/>
          <p:cNvSpPr txBox="1">
            <a:spLocks noChangeArrowheads="1"/>
          </p:cNvSpPr>
          <p:nvPr/>
        </p:nvSpPr>
        <p:spPr bwMode="auto">
          <a:xfrm>
            <a:off x="198438" y="877888"/>
            <a:ext cx="9444037" cy="5264150"/>
          </a:xfrm>
          <a:prstGeom prst="rect">
            <a:avLst/>
          </a:prstGeom>
          <a:noFill/>
          <a:ln w="38100">
            <a:solidFill>
              <a:srgbClr val="0033CC"/>
            </a:solidFill>
            <a:miter lim="800000"/>
            <a:headEnd/>
            <a:tailEnd/>
          </a:ln>
        </p:spPr>
        <p:txBody>
          <a:bodyPr wrap="none">
            <a:spAutoFit/>
          </a:bodyPr>
          <a:lstStyle/>
          <a:p>
            <a:r>
              <a:rPr lang="en-US" sz="1600" b="1">
                <a:latin typeface="Courier New" pitchFamily="49" charset="0"/>
              </a:rPr>
              <a:t>import java.rmi.*;</a:t>
            </a:r>
          </a:p>
          <a:p>
            <a:r>
              <a:rPr lang="en-US" sz="1600" b="1">
                <a:latin typeface="Courier New" pitchFamily="49" charset="0"/>
              </a:rPr>
              <a:t>import java.rmi.server.*;</a:t>
            </a:r>
          </a:p>
          <a:p>
            <a:r>
              <a:rPr lang="en-US" sz="1600" b="1">
                <a:latin typeface="Courier New" pitchFamily="49" charset="0"/>
              </a:rPr>
              <a:t>import java.net.*;</a:t>
            </a:r>
          </a:p>
          <a:p>
            <a:endParaRPr lang="en-US" sz="1600" b="1">
              <a:latin typeface="Courier New" pitchFamily="49" charset="0"/>
            </a:endParaRPr>
          </a:p>
          <a:p>
            <a:r>
              <a:rPr lang="en-US" sz="1600" b="1">
                <a:latin typeface="Courier New" pitchFamily="49" charset="0"/>
              </a:rPr>
              <a:t>public class UpperServerProgram  {</a:t>
            </a:r>
          </a:p>
          <a:p>
            <a:r>
              <a:rPr lang="en-US" sz="1600" b="1">
                <a:latin typeface="Courier New" pitchFamily="49" charset="0"/>
              </a:rPr>
              <a:t>	public static void main(String[] args) {</a:t>
            </a:r>
          </a:p>
          <a:p>
            <a:r>
              <a:rPr lang="en-US" sz="1600" b="1">
                <a:latin typeface="Courier New" pitchFamily="49" charset="0"/>
              </a:rPr>
              <a:t>		if(System.getSecurityManager()==null) </a:t>
            </a:r>
          </a:p>
          <a:p>
            <a:r>
              <a:rPr lang="en-US" sz="1600" b="1">
                <a:latin typeface="Courier New" pitchFamily="49" charset="0"/>
              </a:rPr>
              <a:t>			System.setSecurityManager(new RMISecurityManager());</a:t>
            </a:r>
          </a:p>
          <a:p>
            <a:r>
              <a:rPr lang="en-US" sz="1600" b="1">
                <a:latin typeface="Courier New" pitchFamily="49" charset="0"/>
              </a:rPr>
              <a:t>		for(int i=0;i&lt;args.length;i++)</a:t>
            </a:r>
          </a:p>
          <a:p>
            <a:r>
              <a:rPr lang="en-US" sz="1600" b="1">
                <a:latin typeface="Courier New" pitchFamily="49" charset="0"/>
              </a:rPr>
              <a:t>			registerServer(args[i]);</a:t>
            </a:r>
          </a:p>
          <a:p>
            <a:r>
              <a:rPr lang="en-US" sz="1600" b="1">
                <a:latin typeface="Courier New" pitchFamily="49" charset="0"/>
              </a:rPr>
              <a:t>	}</a:t>
            </a:r>
          </a:p>
          <a:p>
            <a:r>
              <a:rPr lang="en-US" sz="1600" b="1">
                <a:latin typeface="Courier New" pitchFamily="49" charset="0"/>
              </a:rPr>
              <a:t>	public static void registerServer(String s) {</a:t>
            </a:r>
          </a:p>
          <a:p>
            <a:r>
              <a:rPr lang="en-US" sz="1600" b="1">
                <a:latin typeface="Courier New" pitchFamily="49" charset="0"/>
              </a:rPr>
              <a:t>		try {</a:t>
            </a:r>
          </a:p>
          <a:p>
            <a:r>
              <a:rPr lang="en-US" sz="1600" b="1">
                <a:latin typeface="Courier New" pitchFamily="49" charset="0"/>
              </a:rPr>
              <a:t>			UpperServer server=new UpperServer(s);</a:t>
            </a:r>
          </a:p>
          <a:p>
            <a:r>
              <a:rPr lang="en-US" sz="1600" b="1">
                <a:latin typeface="Courier New" pitchFamily="49" charset="0"/>
              </a:rPr>
              <a:t>			Naming.rebind(s,server);</a:t>
            </a:r>
          </a:p>
          <a:p>
            <a:r>
              <a:rPr lang="en-US" sz="1600" b="1">
                <a:latin typeface="Courier New" pitchFamily="49" charset="0"/>
              </a:rPr>
              <a:t>			System.out.println("Server &lt;"+s+"&gt; running ...");	</a:t>
            </a:r>
          </a:p>
          <a:p>
            <a:r>
              <a:rPr lang="en-US" sz="1600" b="1">
                <a:latin typeface="Courier New" pitchFamily="49" charset="0"/>
              </a:rPr>
              <a:t>		} catch(Exception e) {</a:t>
            </a:r>
          </a:p>
          <a:p>
            <a:r>
              <a:rPr lang="en-US" sz="1600" b="1">
                <a:latin typeface="Courier New" pitchFamily="49" charset="0"/>
              </a:rPr>
              <a:t>			System.err.println("Failing starting server : "+s+e);</a:t>
            </a:r>
          </a:p>
          <a:p>
            <a:r>
              <a:rPr lang="en-US" sz="1600" b="1">
                <a:latin typeface="Courier New" pitchFamily="49" charset="0"/>
              </a:rPr>
              <a:t>		}</a:t>
            </a:r>
          </a:p>
          <a:p>
            <a:r>
              <a:rPr lang="en-US" sz="1600" b="1">
                <a:latin typeface="Courier New" pitchFamily="49" charset="0"/>
              </a:rPr>
              <a:t>	}</a:t>
            </a:r>
          </a:p>
          <a:p>
            <a:r>
              <a:rPr lang="en-US" sz="1600" b="1">
                <a:latin typeface="Courier New" pitchFamily="49"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p:cNvSpPr>
            <a:spLocks noGrp="1"/>
          </p:cNvSpPr>
          <p:nvPr>
            <p:ph type="sldNum" sz="quarter" idx="10"/>
          </p:nvPr>
        </p:nvSpPr>
        <p:spPr>
          <a:noFill/>
        </p:spPr>
        <p:txBody>
          <a:bodyPr/>
          <a:lstStyle/>
          <a:p>
            <a:fld id="{E70493FE-6232-4DFC-A979-2F042A4E8277}" type="slidenum">
              <a:rPr lang="en-US" smtClean="0">
                <a:latin typeface="Arial" pitchFamily="34" charset="0"/>
              </a:rPr>
              <a:pPr/>
              <a:t>44</a:t>
            </a:fld>
            <a:endParaRPr lang="en-US" smtClean="0">
              <a:latin typeface="Arial" pitchFamily="34" charset="0"/>
            </a:endParaRPr>
          </a:p>
        </p:txBody>
      </p:sp>
      <p:sp>
        <p:nvSpPr>
          <p:cNvPr id="48131" name="Rectangle 2"/>
          <p:cNvSpPr>
            <a:spLocks noGrp="1" noChangeArrowheads="1"/>
          </p:cNvSpPr>
          <p:nvPr>
            <p:ph type="title"/>
          </p:nvPr>
        </p:nvSpPr>
        <p:spPr>
          <a:xfrm>
            <a:off x="127000" y="0"/>
            <a:ext cx="5826125" cy="477838"/>
          </a:xfrm>
        </p:spPr>
        <p:txBody>
          <a:bodyPr/>
          <a:lstStyle/>
          <a:p>
            <a:pPr algn="l"/>
            <a:r>
              <a:rPr lang="en-US" sz="2400" b="1" smtClean="0"/>
              <a:t>Example : Client program</a:t>
            </a:r>
          </a:p>
        </p:txBody>
      </p:sp>
      <p:sp>
        <p:nvSpPr>
          <p:cNvPr id="48132" name="Text Box 3"/>
          <p:cNvSpPr txBox="1">
            <a:spLocks noChangeArrowheads="1"/>
          </p:cNvSpPr>
          <p:nvPr/>
        </p:nvSpPr>
        <p:spPr bwMode="auto">
          <a:xfrm>
            <a:off x="0" y="1196975"/>
            <a:ext cx="9937750" cy="4530725"/>
          </a:xfrm>
          <a:prstGeom prst="rect">
            <a:avLst/>
          </a:prstGeom>
          <a:noFill/>
          <a:ln w="38100">
            <a:solidFill>
              <a:srgbClr val="0033CC"/>
            </a:solidFill>
            <a:miter lim="800000"/>
            <a:headEnd/>
            <a:tailEnd/>
          </a:ln>
        </p:spPr>
        <p:txBody>
          <a:bodyPr wrap="none">
            <a:spAutoFit/>
          </a:bodyPr>
          <a:lstStyle/>
          <a:p>
            <a:r>
              <a:rPr lang="en-US" sz="1600" b="1">
                <a:latin typeface="Courier New" pitchFamily="49" charset="0"/>
              </a:rPr>
              <a:t>import java.rmi.*;</a:t>
            </a:r>
          </a:p>
          <a:p>
            <a:r>
              <a:rPr lang="en-US" sz="1600" b="1">
                <a:latin typeface="Courier New" pitchFamily="49" charset="0"/>
              </a:rPr>
              <a:t>import java.rmi.server.*;</a:t>
            </a:r>
          </a:p>
          <a:p>
            <a:endParaRPr lang="en-US" sz="1600" b="1">
              <a:latin typeface="Courier New" pitchFamily="49" charset="0"/>
            </a:endParaRPr>
          </a:p>
          <a:p>
            <a:endParaRPr lang="en-US" sz="1600" b="1">
              <a:latin typeface="Courier New" pitchFamily="49" charset="0"/>
            </a:endParaRPr>
          </a:p>
          <a:p>
            <a:r>
              <a:rPr lang="en-US" sz="1600" b="1">
                <a:latin typeface="Courier New" pitchFamily="49" charset="0"/>
              </a:rPr>
              <a:t>public class UpperClient  {</a:t>
            </a:r>
          </a:p>
          <a:p>
            <a:r>
              <a:rPr lang="en-US" sz="1600" b="1">
                <a:latin typeface="Courier New" pitchFamily="49" charset="0"/>
              </a:rPr>
              <a:t>   public static void main(String[] args) {</a:t>
            </a:r>
          </a:p>
          <a:p>
            <a:r>
              <a:rPr lang="en-US" sz="1600" b="1">
                <a:latin typeface="Courier New" pitchFamily="49" charset="0"/>
              </a:rPr>
              <a:t>	System.setSecurityManager(new RMISecurityManager());</a:t>
            </a:r>
          </a:p>
          <a:p>
            <a:r>
              <a:rPr lang="en-US" sz="1600" b="1">
                <a:latin typeface="Courier New" pitchFamily="49" charset="0"/>
              </a:rPr>
              <a:t>	UpperServerInterface server=null;</a:t>
            </a:r>
          </a:p>
          <a:p>
            <a:r>
              <a:rPr lang="en-US" sz="1600" b="1">
                <a:latin typeface="Courier New" pitchFamily="49" charset="0"/>
              </a:rPr>
              <a:t>	try {</a:t>
            </a:r>
          </a:p>
          <a:p>
            <a:r>
              <a:rPr lang="en-US" sz="1600" b="1">
                <a:latin typeface="Courier New" pitchFamily="49" charset="0"/>
              </a:rPr>
              <a:t>		server = (UpperServerInterface)</a:t>
            </a:r>
          </a:p>
          <a:p>
            <a:r>
              <a:rPr lang="en-US" sz="1600" b="1">
                <a:latin typeface="Courier New" pitchFamily="49" charset="0"/>
              </a:rPr>
              <a:t>			Naming.lookup("rmi://localhost/"+args[1]);</a:t>
            </a:r>
          </a:p>
          <a:p>
            <a:r>
              <a:rPr lang="en-US" sz="1600" b="1">
                <a:latin typeface="Courier New" pitchFamily="49" charset="0"/>
              </a:rPr>
              <a:t>		System.out.println("Reply from server : "+</a:t>
            </a:r>
          </a:p>
          <a:p>
            <a:r>
              <a:rPr lang="en-US" sz="1600" b="1">
                <a:latin typeface="Courier New" pitchFamily="49" charset="0"/>
              </a:rPr>
              <a:t>			server.toUpper(args[0]));</a:t>
            </a:r>
          </a:p>
          <a:p>
            <a:r>
              <a:rPr lang="en-US" sz="1600" b="1">
                <a:latin typeface="Courier New" pitchFamily="49" charset="0"/>
              </a:rPr>
              <a:t>	} catch(RemoteException e) {System.err.println("Remote exception : "+e);</a:t>
            </a:r>
          </a:p>
          <a:p>
            <a:r>
              <a:rPr lang="en-US" sz="1600" b="1">
                <a:latin typeface="Courier New" pitchFamily="49" charset="0"/>
              </a:rPr>
              <a:t>	} catch(Exception ee) {System.err.println(ee);</a:t>
            </a:r>
          </a:p>
          <a:p>
            <a:r>
              <a:rPr lang="en-US" sz="1600" b="1">
                <a:latin typeface="Courier New" pitchFamily="49" charset="0"/>
              </a:rPr>
              <a:t>	}</a:t>
            </a:r>
          </a:p>
          <a:p>
            <a:r>
              <a:rPr lang="en-US" sz="1600" b="1">
                <a:latin typeface="Courier New" pitchFamily="49" charset="0"/>
              </a:rPr>
              <a:t>   }	</a:t>
            </a:r>
          </a:p>
          <a:p>
            <a:r>
              <a:rPr lang="en-US" sz="1600" b="1">
                <a:latin typeface="Courier New"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
          <p:cNvSpPr>
            <a:spLocks noGrp="1"/>
          </p:cNvSpPr>
          <p:nvPr>
            <p:ph type="sldNum" sz="quarter" idx="10"/>
          </p:nvPr>
        </p:nvSpPr>
        <p:spPr>
          <a:noFill/>
        </p:spPr>
        <p:txBody>
          <a:bodyPr/>
          <a:lstStyle/>
          <a:p>
            <a:fld id="{74059F2C-82DF-4806-888F-CBD589002E42}" type="slidenum">
              <a:rPr lang="en-US" smtClean="0">
                <a:latin typeface="Arial" pitchFamily="34" charset="0"/>
              </a:rPr>
              <a:pPr/>
              <a:t>45</a:t>
            </a:fld>
            <a:endParaRPr lang="en-US" smtClean="0">
              <a:latin typeface="Arial" pitchFamily="34" charset="0"/>
            </a:endParaRPr>
          </a:p>
        </p:txBody>
      </p:sp>
      <p:sp>
        <p:nvSpPr>
          <p:cNvPr id="49155" name="Rectangle 2"/>
          <p:cNvSpPr>
            <a:spLocks noGrp="1" noChangeArrowheads="1"/>
          </p:cNvSpPr>
          <p:nvPr>
            <p:ph type="title"/>
          </p:nvPr>
        </p:nvSpPr>
        <p:spPr>
          <a:xfrm>
            <a:off x="558800" y="0"/>
            <a:ext cx="5826125" cy="477838"/>
          </a:xfrm>
        </p:spPr>
        <p:txBody>
          <a:bodyPr/>
          <a:lstStyle/>
          <a:p>
            <a:pPr algn="l"/>
            <a:r>
              <a:rPr lang="en-US" sz="2400" b="1" smtClean="0"/>
              <a:t>Java RMI : a Client recipe</a:t>
            </a:r>
          </a:p>
        </p:txBody>
      </p:sp>
      <p:sp>
        <p:nvSpPr>
          <p:cNvPr id="49156" name="Text Box 3"/>
          <p:cNvSpPr txBox="1">
            <a:spLocks noChangeArrowheads="1"/>
          </p:cNvSpPr>
          <p:nvPr/>
        </p:nvSpPr>
        <p:spPr bwMode="auto">
          <a:xfrm>
            <a:off x="414338" y="1851025"/>
            <a:ext cx="9186862" cy="1570038"/>
          </a:xfrm>
          <a:prstGeom prst="rect">
            <a:avLst/>
          </a:prstGeom>
          <a:noFill/>
          <a:ln w="38100">
            <a:solidFill>
              <a:schemeClr val="hlink"/>
            </a:solidFill>
            <a:miter lim="800000"/>
            <a:headEnd/>
            <a:tailEnd/>
          </a:ln>
        </p:spPr>
        <p:txBody>
          <a:bodyPr wrap="none">
            <a:spAutoFit/>
          </a:bodyPr>
          <a:lstStyle/>
          <a:p>
            <a:pPr marL="457200" indent="-457200">
              <a:buFontTx/>
              <a:buAutoNum type="arabicPeriod"/>
            </a:pPr>
            <a:r>
              <a:rPr lang="en-US" sz="2400" b="1">
                <a:latin typeface="Calibri" pitchFamily="34" charset="0"/>
              </a:rPr>
              <a:t>Create and install RMISecurityManager</a:t>
            </a:r>
          </a:p>
          <a:p>
            <a:pPr marL="457200" indent="-457200">
              <a:buFontTx/>
              <a:buAutoNum type="arabicPeriod"/>
            </a:pPr>
            <a:r>
              <a:rPr lang="en-US" sz="2400" b="1">
                <a:latin typeface="Calibri" pitchFamily="34" charset="0"/>
              </a:rPr>
              <a:t>Lookup remote object </a:t>
            </a:r>
          </a:p>
          <a:p>
            <a:pPr marL="457200" indent="-457200"/>
            <a:r>
              <a:rPr lang="en-US" sz="2400" b="1">
                <a:latin typeface="Calibri" pitchFamily="34" charset="0"/>
              </a:rPr>
              <a:t>	(specify host, port number, textual representation of server object)</a:t>
            </a:r>
          </a:p>
          <a:p>
            <a:pPr marL="457200" indent="-457200"/>
            <a:r>
              <a:rPr lang="en-US" sz="2400" b="1">
                <a:latin typeface="Calibri" pitchFamily="34" charset="0"/>
              </a:rPr>
              <a:t>3.	Perform remote invocations, catching remote exceptions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2"/>
          <p:cNvSpPr>
            <a:spLocks noGrp="1"/>
          </p:cNvSpPr>
          <p:nvPr>
            <p:ph type="sldNum" sz="quarter" idx="10"/>
          </p:nvPr>
        </p:nvSpPr>
        <p:spPr>
          <a:noFill/>
        </p:spPr>
        <p:txBody>
          <a:bodyPr/>
          <a:lstStyle/>
          <a:p>
            <a:fld id="{3FE905AF-0AC8-4CCC-B12F-953212B9B437}" type="slidenum">
              <a:rPr lang="en-US" smtClean="0">
                <a:latin typeface="Arial" pitchFamily="34" charset="0"/>
              </a:rPr>
              <a:pPr/>
              <a:t>46</a:t>
            </a:fld>
            <a:endParaRPr lang="en-US" smtClean="0">
              <a:latin typeface="Arial" pitchFamily="34" charset="0"/>
            </a:endParaRPr>
          </a:p>
        </p:txBody>
      </p:sp>
      <p:sp>
        <p:nvSpPr>
          <p:cNvPr id="50179" name="Rectangle 2"/>
          <p:cNvSpPr>
            <a:spLocks noGrp="1" noChangeArrowheads="1"/>
          </p:cNvSpPr>
          <p:nvPr>
            <p:ph type="title"/>
          </p:nvPr>
        </p:nvSpPr>
        <p:spPr>
          <a:xfrm>
            <a:off x="414338" y="0"/>
            <a:ext cx="5826125" cy="477838"/>
          </a:xfrm>
        </p:spPr>
        <p:txBody>
          <a:bodyPr/>
          <a:lstStyle/>
          <a:p>
            <a:pPr algn="l"/>
            <a:r>
              <a:rPr lang="en-US" sz="2400" b="1" smtClean="0"/>
              <a:t>Java RMI : a Server recipe</a:t>
            </a:r>
          </a:p>
        </p:txBody>
      </p:sp>
      <p:sp>
        <p:nvSpPr>
          <p:cNvPr id="50180" name="Text Box 3"/>
          <p:cNvSpPr txBox="1">
            <a:spLocks noChangeArrowheads="1"/>
          </p:cNvSpPr>
          <p:nvPr/>
        </p:nvSpPr>
        <p:spPr bwMode="auto">
          <a:xfrm>
            <a:off x="703263" y="725488"/>
            <a:ext cx="7296150" cy="5632450"/>
          </a:xfrm>
          <a:prstGeom prst="rect">
            <a:avLst/>
          </a:prstGeom>
          <a:noFill/>
          <a:ln w="38100">
            <a:solidFill>
              <a:schemeClr val="hlink"/>
            </a:solidFill>
            <a:miter lim="800000"/>
            <a:headEnd/>
            <a:tailEnd/>
          </a:ln>
        </p:spPr>
        <p:txBody>
          <a:bodyPr wrap="none">
            <a:spAutoFit/>
          </a:bodyPr>
          <a:lstStyle/>
          <a:p>
            <a:pPr marL="457200" indent="-457200"/>
            <a:r>
              <a:rPr lang="en-US" sz="2400" b="1">
                <a:solidFill>
                  <a:srgbClr val="0033CC"/>
                </a:solidFill>
                <a:latin typeface="Calibri" pitchFamily="34" charset="0"/>
              </a:rPr>
              <a:t>Remote interface</a:t>
            </a:r>
          </a:p>
          <a:p>
            <a:pPr marL="457200" indent="-457200">
              <a:buFontTx/>
              <a:buAutoNum type="arabicPeriod"/>
            </a:pPr>
            <a:r>
              <a:rPr lang="en-US" sz="2400" b="1">
                <a:latin typeface="Calibri" pitchFamily="34" charset="0"/>
              </a:rPr>
              <a:t>Must be public </a:t>
            </a:r>
          </a:p>
          <a:p>
            <a:pPr marL="457200" indent="-457200">
              <a:buFontTx/>
              <a:buAutoNum type="arabicPeriod"/>
            </a:pPr>
            <a:r>
              <a:rPr lang="en-US" sz="2400" b="1">
                <a:latin typeface="Calibri" pitchFamily="34" charset="0"/>
              </a:rPr>
              <a:t>Must extend java.rmi.Remote</a:t>
            </a:r>
          </a:p>
          <a:p>
            <a:pPr marL="457200" indent="-457200">
              <a:buFontTx/>
              <a:buAutoNum type="arabicPeriod"/>
            </a:pPr>
            <a:r>
              <a:rPr lang="en-US" sz="2400" b="1">
                <a:latin typeface="Calibri" pitchFamily="34" charset="0"/>
              </a:rPr>
              <a:t>Each method must throw java.rmi.RemoteException</a:t>
            </a:r>
          </a:p>
          <a:p>
            <a:pPr marL="457200" indent="-457200">
              <a:buFontTx/>
              <a:buAutoNum type="arabicPeriod"/>
            </a:pPr>
            <a:r>
              <a:rPr lang="en-US" sz="2400" b="1">
                <a:latin typeface="Calibri" pitchFamily="34" charset="0"/>
              </a:rPr>
              <a:t>Remote objects type : use interface type</a:t>
            </a:r>
          </a:p>
          <a:p>
            <a:pPr marL="457200" indent="-457200">
              <a:buFontTx/>
              <a:buAutoNum type="arabicPeriod"/>
            </a:pPr>
            <a:endParaRPr lang="en-US" sz="2400" b="1">
              <a:latin typeface="Calibri" pitchFamily="34" charset="0"/>
            </a:endParaRPr>
          </a:p>
          <a:p>
            <a:pPr marL="457200" indent="-457200"/>
            <a:r>
              <a:rPr lang="en-US" sz="2400" b="1">
                <a:solidFill>
                  <a:srgbClr val="0033CC"/>
                </a:solidFill>
                <a:latin typeface="Calibri" pitchFamily="34" charset="0"/>
              </a:rPr>
              <a:t>Remote Server object</a:t>
            </a:r>
          </a:p>
          <a:p>
            <a:pPr marL="457200" indent="-457200">
              <a:buFontTx/>
              <a:buAutoNum type="arabicPeriod"/>
            </a:pPr>
            <a:r>
              <a:rPr lang="en-US" sz="2400" b="1">
                <a:latin typeface="Calibri" pitchFamily="34" charset="0"/>
              </a:rPr>
              <a:t>Implement Remote interface</a:t>
            </a:r>
          </a:p>
          <a:p>
            <a:pPr marL="457200" indent="-457200">
              <a:buFontTx/>
              <a:buAutoNum type="arabicPeriod"/>
            </a:pPr>
            <a:r>
              <a:rPr lang="en-US" sz="2400" b="1">
                <a:latin typeface="Calibri" pitchFamily="34" charset="0"/>
              </a:rPr>
              <a:t>Extend java.rmi.server.UnicastRemoteObject</a:t>
            </a:r>
          </a:p>
          <a:p>
            <a:pPr marL="457200" indent="-457200">
              <a:buFontTx/>
              <a:buAutoNum type="arabicPeriod"/>
            </a:pPr>
            <a:r>
              <a:rPr lang="en-US" sz="2400" b="1">
                <a:latin typeface="Calibri" pitchFamily="34" charset="0"/>
              </a:rPr>
              <a:t>Constructor must throw RemoteException</a:t>
            </a:r>
          </a:p>
          <a:p>
            <a:pPr marL="457200" indent="-457200">
              <a:buFontTx/>
              <a:buAutoNum type="arabicPeriod"/>
            </a:pPr>
            <a:endParaRPr lang="en-US" sz="2400" b="1">
              <a:latin typeface="Calibri" pitchFamily="34" charset="0"/>
            </a:endParaRPr>
          </a:p>
          <a:p>
            <a:pPr marL="457200" indent="-457200"/>
            <a:r>
              <a:rPr lang="en-US" sz="2400" b="1">
                <a:solidFill>
                  <a:srgbClr val="0033CC"/>
                </a:solidFill>
                <a:latin typeface="Calibri" pitchFamily="34" charset="0"/>
              </a:rPr>
              <a:t>Remote Server program</a:t>
            </a:r>
          </a:p>
          <a:p>
            <a:pPr marL="457200" indent="-457200">
              <a:buFontTx/>
              <a:buAutoNum type="arabicPeriod"/>
            </a:pPr>
            <a:r>
              <a:rPr lang="en-US" sz="2400" b="1">
                <a:latin typeface="Calibri" pitchFamily="34" charset="0"/>
              </a:rPr>
              <a:t>Create and install RMISecurityManager</a:t>
            </a:r>
          </a:p>
          <a:p>
            <a:pPr marL="457200" indent="-457200">
              <a:buFontTx/>
              <a:buAutoNum type="arabicPeriod"/>
            </a:pPr>
            <a:r>
              <a:rPr lang="en-US" sz="2400" b="1">
                <a:latin typeface="Calibri" pitchFamily="34" charset="0"/>
              </a:rPr>
              <a:t>Create server object</a:t>
            </a:r>
          </a:p>
          <a:p>
            <a:pPr marL="457200" indent="-457200">
              <a:buFontTx/>
              <a:buAutoNum type="arabicPeriod"/>
            </a:pPr>
            <a:r>
              <a:rPr lang="en-US" sz="2400" b="1">
                <a:latin typeface="Calibri" pitchFamily="34" charset="0"/>
              </a:rPr>
              <a:t>Register at least one server object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Slide Number Placeholder 2"/>
          <p:cNvSpPr txBox="1">
            <a:spLocks noGrp="1"/>
          </p:cNvSpPr>
          <p:nvPr/>
        </p:nvSpPr>
        <p:spPr bwMode="auto">
          <a:xfrm>
            <a:off x="7997825" y="6400800"/>
            <a:ext cx="1905000" cy="457200"/>
          </a:xfrm>
          <a:prstGeom prst="rect">
            <a:avLst/>
          </a:prstGeom>
          <a:noFill/>
          <a:ln w="9525">
            <a:noFill/>
            <a:miter lim="800000"/>
            <a:headEnd/>
            <a:tailEnd/>
          </a:ln>
        </p:spPr>
        <p:txBody>
          <a:bodyPr anchor="b"/>
          <a:lstStyle/>
          <a:p>
            <a:pPr algn="r">
              <a:spcBef>
                <a:spcPct val="50000"/>
              </a:spcBef>
            </a:pPr>
            <a:fld id="{79D22AE0-72A2-4224-A2A9-B425F9EAFFAC}" type="slidenum">
              <a:rPr lang="en-US" sz="1400"/>
              <a:pPr algn="r">
                <a:spcBef>
                  <a:spcPct val="50000"/>
                </a:spcBef>
              </a:pPr>
              <a:t>47</a:t>
            </a:fld>
            <a:endParaRPr lang="en-US" sz="1400"/>
          </a:p>
        </p:txBody>
      </p:sp>
      <p:sp>
        <p:nvSpPr>
          <p:cNvPr id="51203" name="Text Box 5"/>
          <p:cNvSpPr txBox="1">
            <a:spLocks noChangeArrowheads="1"/>
          </p:cNvSpPr>
          <p:nvPr/>
        </p:nvSpPr>
        <p:spPr bwMode="auto">
          <a:xfrm>
            <a:off x="1279525" y="2214563"/>
            <a:ext cx="7181850" cy="3416300"/>
          </a:xfrm>
          <a:prstGeom prst="rect">
            <a:avLst/>
          </a:prstGeom>
          <a:noFill/>
          <a:ln w="9525">
            <a:noFill/>
            <a:miter lim="800000"/>
            <a:headEnd/>
            <a:tailEnd/>
          </a:ln>
        </p:spPr>
        <p:txBody>
          <a:bodyPr wrap="none">
            <a:spAutoFit/>
          </a:bodyPr>
          <a:lstStyle/>
          <a:p>
            <a:r>
              <a:rPr lang="en-US" sz="2800" b="1">
                <a:solidFill>
                  <a:schemeClr val="folHlink"/>
                </a:solidFill>
                <a:latin typeface="Calibri" pitchFamily="34" charset="0"/>
              </a:rPr>
              <a:t>1. Situating Middleware</a:t>
            </a:r>
          </a:p>
          <a:p>
            <a:r>
              <a:rPr lang="en-US" sz="2800" b="1">
                <a:solidFill>
                  <a:schemeClr val="folHlink"/>
                </a:solidFill>
                <a:latin typeface="Calibri" pitchFamily="34" charset="0"/>
              </a:rPr>
              <a:t>2. Communication between distributed objects</a:t>
            </a:r>
          </a:p>
          <a:p>
            <a:r>
              <a:rPr lang="en-US" sz="2800" b="1">
                <a:solidFill>
                  <a:schemeClr val="folHlink"/>
                </a:solidFill>
                <a:latin typeface="Calibri" pitchFamily="34" charset="0"/>
              </a:rPr>
              <a:t>3. Remote procedure call</a:t>
            </a:r>
          </a:p>
          <a:p>
            <a:r>
              <a:rPr lang="en-US" sz="2800" b="1">
                <a:solidFill>
                  <a:schemeClr val="folHlink"/>
                </a:solidFill>
                <a:latin typeface="Calibri" pitchFamily="34" charset="0"/>
              </a:rPr>
              <a:t>4. Java RMI</a:t>
            </a:r>
          </a:p>
          <a:p>
            <a:r>
              <a:rPr lang="en-US" sz="2800" b="1" u="sng">
                <a:latin typeface="Calibri" pitchFamily="34" charset="0"/>
              </a:rPr>
              <a:t>5. CORBA RMI</a:t>
            </a:r>
          </a:p>
          <a:p>
            <a:r>
              <a:rPr lang="en-US" sz="2400">
                <a:latin typeface="Calibri" pitchFamily="34" charset="0"/>
              </a:rPr>
              <a:t>	1. CORBA architecture</a:t>
            </a:r>
          </a:p>
          <a:p>
            <a:r>
              <a:rPr lang="en-US" sz="2400">
                <a:latin typeface="Calibri" pitchFamily="34" charset="0"/>
              </a:rPr>
              <a:t>	2. Designing a CORBA application</a:t>
            </a:r>
          </a:p>
          <a:p>
            <a:r>
              <a:rPr lang="en-US" sz="2800" b="1">
                <a:solidFill>
                  <a:schemeClr val="folHlink"/>
                </a:solidFill>
                <a:latin typeface="Calibri" pitchFamily="34" charset="0"/>
              </a:rPr>
              <a:t>6. Middleware Services</a:t>
            </a:r>
          </a:p>
        </p:txBody>
      </p:sp>
      <p:sp>
        <p:nvSpPr>
          <p:cNvPr id="51204" name="Text Box 16"/>
          <p:cNvSpPr txBox="1">
            <a:spLocks noChangeArrowheads="1"/>
          </p:cNvSpPr>
          <p:nvPr/>
        </p:nvSpPr>
        <p:spPr bwMode="auto">
          <a:xfrm>
            <a:off x="1782763" y="765175"/>
            <a:ext cx="5026025" cy="1166813"/>
          </a:xfrm>
          <a:prstGeom prst="rect">
            <a:avLst/>
          </a:prstGeom>
          <a:noFill/>
          <a:ln w="38100">
            <a:solidFill>
              <a:srgbClr val="0033CC"/>
            </a:solidFill>
            <a:miter lim="800000"/>
            <a:headEnd type="none" w="sm" len="sm"/>
            <a:tailEnd type="none" w="sm" len="sm"/>
          </a:ln>
        </p:spPr>
        <p:txBody>
          <a:bodyPr>
            <a:spAutoFit/>
          </a:bodyPr>
          <a:lstStyle/>
          <a:p>
            <a:r>
              <a:rPr lang="en-US" sz="2800" b="1"/>
              <a:t>Chapter 2: </a:t>
            </a:r>
            <a:br>
              <a:rPr lang="en-US" sz="2800" b="1"/>
            </a:br>
            <a:r>
              <a:rPr lang="en-US" sz="2800" b="1"/>
              <a:t>		</a:t>
            </a:r>
            <a:r>
              <a:rPr lang="en-US" sz="4000" b="1"/>
              <a:t>Middleware</a:t>
            </a:r>
            <a:endParaRPr lang="en-US" sz="3600" b="1"/>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sz="2400" b="1" smtClean="0"/>
              <a:t>Situating CORBA</a:t>
            </a:r>
          </a:p>
        </p:txBody>
      </p:sp>
      <p:sp>
        <p:nvSpPr>
          <p:cNvPr id="52227" name="Rectangle 3"/>
          <p:cNvSpPr>
            <a:spLocks noGrp="1" noChangeArrowheads="1"/>
          </p:cNvSpPr>
          <p:nvPr>
            <p:ph type="body" idx="1"/>
          </p:nvPr>
        </p:nvSpPr>
        <p:spPr/>
        <p:txBody>
          <a:bodyPr/>
          <a:lstStyle/>
          <a:p>
            <a:pPr eaLnBrk="1" hangingPunct="1"/>
            <a:r>
              <a:rPr lang="en-US" sz="2800" smtClean="0">
                <a:latin typeface="Calibri" pitchFamily="34" charset="0"/>
              </a:rPr>
              <a:t>Socket Interface:</a:t>
            </a:r>
          </a:p>
          <a:p>
            <a:pPr lvl="1" eaLnBrk="1" hangingPunct="1"/>
            <a:r>
              <a:rPr lang="en-US" sz="2400" smtClean="0">
                <a:latin typeface="Calibri" pitchFamily="34" charset="0"/>
              </a:rPr>
              <a:t>no concept of methods, objects</a:t>
            </a:r>
          </a:p>
          <a:p>
            <a:pPr lvl="1" eaLnBrk="1" hangingPunct="1"/>
            <a:r>
              <a:rPr lang="en-US" sz="2400" smtClean="0">
                <a:latin typeface="Calibri" pitchFamily="34" charset="0"/>
              </a:rPr>
              <a:t>no services</a:t>
            </a:r>
          </a:p>
          <a:p>
            <a:pPr lvl="1" eaLnBrk="1" hangingPunct="1"/>
            <a:r>
              <a:rPr lang="en-US" sz="2400" smtClean="0">
                <a:latin typeface="Calibri" pitchFamily="34" charset="0"/>
              </a:rPr>
              <a:t>support for multiple programming languages</a:t>
            </a:r>
          </a:p>
          <a:p>
            <a:pPr lvl="1" eaLnBrk="1" hangingPunct="1"/>
            <a:endParaRPr lang="en-US" sz="2400" smtClean="0">
              <a:latin typeface="Calibri" pitchFamily="34" charset="0"/>
            </a:endParaRPr>
          </a:p>
          <a:p>
            <a:pPr eaLnBrk="1" hangingPunct="1"/>
            <a:r>
              <a:rPr lang="en-US" sz="2800" smtClean="0">
                <a:latin typeface="Calibri" pitchFamily="34" charset="0"/>
              </a:rPr>
              <a:t>JAVA RMI/ C RPC</a:t>
            </a:r>
          </a:p>
          <a:p>
            <a:pPr lvl="1" eaLnBrk="1" hangingPunct="1"/>
            <a:r>
              <a:rPr lang="en-US" sz="2400" smtClean="0">
                <a:latin typeface="Calibri" pitchFamily="34" charset="0"/>
              </a:rPr>
              <a:t>concept of methods, objects</a:t>
            </a:r>
          </a:p>
          <a:p>
            <a:pPr lvl="1" eaLnBrk="1" hangingPunct="1"/>
            <a:r>
              <a:rPr lang="en-US" sz="2400" smtClean="0">
                <a:latin typeface="Calibri" pitchFamily="34" charset="0"/>
              </a:rPr>
              <a:t>services:</a:t>
            </a:r>
          </a:p>
          <a:p>
            <a:pPr lvl="2" eaLnBrk="1" hangingPunct="1"/>
            <a:r>
              <a:rPr lang="en-US" sz="2000" smtClean="0">
                <a:latin typeface="Calibri" pitchFamily="34" charset="0"/>
              </a:rPr>
              <a:t>Binding service</a:t>
            </a:r>
          </a:p>
          <a:p>
            <a:pPr lvl="2" eaLnBrk="1" hangingPunct="1"/>
            <a:r>
              <a:rPr lang="en-US" sz="2000" smtClean="0">
                <a:latin typeface="Calibri" pitchFamily="34" charset="0"/>
              </a:rPr>
              <a:t>Activation Service</a:t>
            </a:r>
          </a:p>
          <a:p>
            <a:pPr lvl="1" eaLnBrk="1" hangingPunct="1"/>
            <a:r>
              <a:rPr lang="en-US" sz="2400" smtClean="0">
                <a:latin typeface="Calibri" pitchFamily="34" charset="0"/>
              </a:rPr>
              <a:t>single programming language</a:t>
            </a:r>
            <a:endParaRPr lang="en-US" sz="2400" b="1" smtClean="0">
              <a:latin typeface="Calibri"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eaLnBrk="1" hangingPunct="1"/>
            <a:r>
              <a:rPr lang="en-US" sz="2400" b="1" smtClean="0"/>
              <a:t>CORBA: Basic Idea</a:t>
            </a:r>
          </a:p>
        </p:txBody>
      </p:sp>
      <p:sp>
        <p:nvSpPr>
          <p:cNvPr id="53251" name="Text Box 3"/>
          <p:cNvSpPr txBox="1">
            <a:spLocks noChangeArrowheads="1"/>
          </p:cNvSpPr>
          <p:nvPr/>
        </p:nvSpPr>
        <p:spPr bwMode="auto">
          <a:xfrm>
            <a:off x="1030288" y="1349375"/>
            <a:ext cx="7794625" cy="1384300"/>
          </a:xfrm>
          <a:prstGeom prst="rect">
            <a:avLst/>
          </a:prstGeom>
          <a:solidFill>
            <a:schemeClr val="folHlink"/>
          </a:solidFill>
          <a:ln w="9525">
            <a:noFill/>
            <a:miter lim="800000"/>
            <a:headEnd/>
            <a:tailEnd/>
          </a:ln>
        </p:spPr>
        <p:txBody>
          <a:bodyPr wrap="none" anchor="ctr">
            <a:spAutoFit/>
          </a:bodyPr>
          <a:lstStyle/>
          <a:p>
            <a:pPr algn="ctr">
              <a:spcBef>
                <a:spcPct val="50000"/>
              </a:spcBef>
            </a:pPr>
            <a:r>
              <a:rPr lang="en-US" sz="2800" b="1">
                <a:latin typeface="Calibri" pitchFamily="34" charset="0"/>
              </a:rPr>
              <a:t>Need for middleware that allows applications </a:t>
            </a:r>
            <a:br>
              <a:rPr lang="en-US" sz="2800" b="1">
                <a:latin typeface="Calibri" pitchFamily="34" charset="0"/>
              </a:rPr>
            </a:br>
            <a:r>
              <a:rPr lang="en-US" sz="2800" b="1">
                <a:latin typeface="Calibri" pitchFamily="34" charset="0"/>
              </a:rPr>
              <a:t>to communicate irrespective of their programming </a:t>
            </a:r>
            <a:br>
              <a:rPr lang="en-US" sz="2800" b="1">
                <a:latin typeface="Calibri" pitchFamily="34" charset="0"/>
              </a:rPr>
            </a:br>
            <a:r>
              <a:rPr lang="en-US" sz="2800" b="1">
                <a:latin typeface="Calibri" pitchFamily="34" charset="0"/>
              </a:rPr>
              <a:t>language and that offers all required services</a:t>
            </a:r>
          </a:p>
        </p:txBody>
      </p:sp>
      <p:sp>
        <p:nvSpPr>
          <p:cNvPr id="53252" name="Rectangle 4"/>
          <p:cNvSpPr>
            <a:spLocks noGrp="1" noChangeArrowheads="1"/>
          </p:cNvSpPr>
          <p:nvPr>
            <p:ph type="body" idx="1"/>
          </p:nvPr>
        </p:nvSpPr>
        <p:spPr>
          <a:xfrm>
            <a:off x="457200" y="3048000"/>
            <a:ext cx="8991600" cy="3048000"/>
          </a:xfrm>
        </p:spPr>
        <p:txBody>
          <a:bodyPr/>
          <a:lstStyle/>
          <a:p>
            <a:pPr eaLnBrk="1" hangingPunct="1"/>
            <a:r>
              <a:rPr lang="en-US" sz="2800" smtClean="0">
                <a:latin typeface="Calibri" pitchFamily="34" charset="0"/>
              </a:rPr>
              <a:t>Recognized by OMG in 1989</a:t>
            </a:r>
          </a:p>
          <a:p>
            <a:pPr lvl="1" eaLnBrk="1" hangingPunct="1"/>
            <a:r>
              <a:rPr lang="en-US" sz="2400" smtClean="0">
                <a:latin typeface="Calibri" pitchFamily="34" charset="0"/>
              </a:rPr>
              <a:t>OMG = Object Management Group</a:t>
            </a:r>
          </a:p>
          <a:p>
            <a:pPr lvl="1" eaLnBrk="1" hangingPunct="1"/>
            <a:r>
              <a:rPr lang="en-US" sz="2400" smtClean="0">
                <a:latin typeface="Calibri" pitchFamily="34" charset="0"/>
              </a:rPr>
              <a:t>Industry Group of over 800 participants</a:t>
            </a:r>
          </a:p>
          <a:p>
            <a:pPr lvl="1" eaLnBrk="1" hangingPunct="1"/>
            <a:r>
              <a:rPr lang="en-US" sz="2400" smtClean="0">
                <a:latin typeface="Calibri" pitchFamily="34" charset="0"/>
              </a:rPr>
              <a:t>Their goal : design middleware that allows applications to communicate irrespective of (i) their programming language, (ii) their hardware and software platforms and (iii) the networks they communicate over.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7813" y="44450"/>
            <a:ext cx="5826125" cy="477838"/>
          </a:xfrm>
        </p:spPr>
        <p:txBody>
          <a:bodyPr/>
          <a:lstStyle/>
          <a:p>
            <a:pPr algn="l"/>
            <a:r>
              <a:rPr lang="en-US" sz="2400" b="1" smtClean="0"/>
              <a:t>Remote (service) invocation</a:t>
            </a:r>
            <a:endParaRPr lang="nl-BE" sz="2400" smtClean="0"/>
          </a:p>
        </p:txBody>
      </p:sp>
      <p:sp>
        <p:nvSpPr>
          <p:cNvPr id="8195" name="Slide Number Placeholder 2"/>
          <p:cNvSpPr>
            <a:spLocks noGrp="1"/>
          </p:cNvSpPr>
          <p:nvPr>
            <p:ph type="sldNum" sz="quarter" idx="10"/>
          </p:nvPr>
        </p:nvSpPr>
        <p:spPr>
          <a:noFill/>
        </p:spPr>
        <p:txBody>
          <a:bodyPr/>
          <a:lstStyle/>
          <a:p>
            <a:fld id="{183D32E8-FA40-46D1-AE07-B0B79A49DAEC}" type="slidenum">
              <a:rPr lang="en-US" smtClean="0">
                <a:latin typeface="Arial" pitchFamily="34" charset="0"/>
              </a:rPr>
              <a:pPr/>
              <a:t>5</a:t>
            </a:fld>
            <a:endParaRPr lang="en-US" smtClean="0">
              <a:latin typeface="Arial" pitchFamily="34" charset="0"/>
            </a:endParaRPr>
          </a:p>
        </p:txBody>
      </p:sp>
      <p:pic>
        <p:nvPicPr>
          <p:cNvPr id="8196" name="Picture 2"/>
          <p:cNvPicPr>
            <a:picLocks noChangeAspect="1" noChangeArrowheads="1"/>
          </p:cNvPicPr>
          <p:nvPr/>
        </p:nvPicPr>
        <p:blipFill>
          <a:blip r:embed="rId2" cstate="print"/>
          <a:srcRect/>
          <a:stretch>
            <a:fillRect/>
          </a:stretch>
        </p:blipFill>
        <p:spPr bwMode="auto">
          <a:xfrm>
            <a:off x="1063625" y="1087438"/>
            <a:ext cx="7905750" cy="1620837"/>
          </a:xfrm>
          <a:prstGeom prst="rect">
            <a:avLst/>
          </a:prstGeom>
          <a:noFill/>
          <a:ln w="12700">
            <a:noFill/>
            <a:miter lim="800000"/>
            <a:headEnd type="none" w="sm" len="sm"/>
            <a:tailEnd type="none" w="sm" len="sm"/>
          </a:ln>
        </p:spPr>
      </p:pic>
      <p:pic>
        <p:nvPicPr>
          <p:cNvPr id="8197" name="Picture 3"/>
          <p:cNvPicPr>
            <a:picLocks noChangeAspect="1" noChangeArrowheads="1"/>
          </p:cNvPicPr>
          <p:nvPr/>
        </p:nvPicPr>
        <p:blipFill>
          <a:blip r:embed="rId3" cstate="print"/>
          <a:srcRect/>
          <a:stretch>
            <a:fillRect/>
          </a:stretch>
        </p:blipFill>
        <p:spPr bwMode="auto">
          <a:xfrm>
            <a:off x="657225" y="3716338"/>
            <a:ext cx="8902700" cy="2016125"/>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p:cTn id="7" dur="500" fill="hold"/>
                                        <p:tgtEl>
                                          <p:spTgt spid="8197"/>
                                        </p:tgtEl>
                                        <p:attrNameLst>
                                          <p:attrName>ppt_w</p:attrName>
                                        </p:attrNameLst>
                                      </p:cBhvr>
                                      <p:tavLst>
                                        <p:tav tm="0">
                                          <p:val>
                                            <p:fltVal val="0"/>
                                          </p:val>
                                        </p:tav>
                                        <p:tav tm="100000">
                                          <p:val>
                                            <p:strVal val="#ppt_w"/>
                                          </p:val>
                                        </p:tav>
                                      </p:tavLst>
                                    </p:anim>
                                    <p:anim calcmode="lin" valueType="num">
                                      <p:cBhvr>
                                        <p:cTn id="8" dur="500" fill="hold"/>
                                        <p:tgtEl>
                                          <p:spTgt spid="81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l" eaLnBrk="1" hangingPunct="1"/>
            <a:r>
              <a:rPr lang="en-US" sz="2400" b="1" smtClean="0"/>
              <a:t>CORBA ORB</a:t>
            </a:r>
          </a:p>
        </p:txBody>
      </p:sp>
      <p:sp>
        <p:nvSpPr>
          <p:cNvPr id="54275" name="Rectangle 3"/>
          <p:cNvSpPr>
            <a:spLocks noGrp="1" noChangeArrowheads="1"/>
          </p:cNvSpPr>
          <p:nvPr>
            <p:ph type="body" idx="1"/>
          </p:nvPr>
        </p:nvSpPr>
        <p:spPr/>
        <p:txBody>
          <a:bodyPr/>
          <a:lstStyle/>
          <a:p>
            <a:pPr eaLnBrk="1" hangingPunct="1"/>
            <a:r>
              <a:rPr lang="en-US" sz="2800" smtClean="0">
                <a:latin typeface="Calibri" pitchFamily="34" charset="0"/>
              </a:rPr>
              <a:t>OMG introduced ORB</a:t>
            </a:r>
          </a:p>
          <a:p>
            <a:pPr lvl="1" eaLnBrk="1" hangingPunct="1"/>
            <a:r>
              <a:rPr lang="en-US" sz="2400" smtClean="0">
                <a:latin typeface="Calibri" pitchFamily="34" charset="0"/>
              </a:rPr>
              <a:t>ORB = Object Request Broker</a:t>
            </a:r>
          </a:p>
          <a:p>
            <a:pPr lvl="1" eaLnBrk="1" hangingPunct="1"/>
            <a:r>
              <a:rPr lang="en-US" sz="2400" smtClean="0">
                <a:latin typeface="Calibri" pitchFamily="34" charset="0"/>
              </a:rPr>
              <a:t>Software component which helps a client to invoke a method on an object</a:t>
            </a:r>
          </a:p>
          <a:p>
            <a:pPr lvl="1" eaLnBrk="1" hangingPunct="1"/>
            <a:endParaRPr lang="en-US" sz="2400" smtClean="0">
              <a:latin typeface="Calibri" pitchFamily="34" charset="0"/>
            </a:endParaRPr>
          </a:p>
          <a:p>
            <a:pPr eaLnBrk="1" hangingPunct="1"/>
            <a:r>
              <a:rPr lang="en-US" sz="2800" smtClean="0">
                <a:latin typeface="Calibri" pitchFamily="34" charset="0"/>
              </a:rPr>
              <a:t>Timeline :</a:t>
            </a:r>
          </a:p>
        </p:txBody>
      </p:sp>
      <p:pic>
        <p:nvPicPr>
          <p:cNvPr id="54276" name="Picture 4"/>
          <p:cNvPicPr>
            <a:picLocks noChangeAspect="1" noChangeArrowheads="1"/>
          </p:cNvPicPr>
          <p:nvPr/>
        </p:nvPicPr>
        <p:blipFill>
          <a:blip r:embed="rId3" cstate="print"/>
          <a:srcRect/>
          <a:stretch>
            <a:fillRect/>
          </a:stretch>
        </p:blipFill>
        <p:spPr bwMode="auto">
          <a:xfrm>
            <a:off x="533400" y="3505200"/>
            <a:ext cx="9210675" cy="255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eaLnBrk="1" hangingPunct="1"/>
            <a:r>
              <a:rPr lang="en-US" sz="2400" b="1" smtClean="0"/>
              <a:t>CORBA framework components</a:t>
            </a:r>
          </a:p>
        </p:txBody>
      </p:sp>
      <p:sp>
        <p:nvSpPr>
          <p:cNvPr id="55299" name="Rectangle 3"/>
          <p:cNvSpPr>
            <a:spLocks noGrp="1" noChangeArrowheads="1"/>
          </p:cNvSpPr>
          <p:nvPr>
            <p:ph type="body" idx="1"/>
          </p:nvPr>
        </p:nvSpPr>
        <p:spPr>
          <a:xfrm>
            <a:off x="233363" y="908050"/>
            <a:ext cx="9669462" cy="5329238"/>
          </a:xfrm>
        </p:spPr>
        <p:txBody>
          <a:bodyPr/>
          <a:lstStyle/>
          <a:p>
            <a:pPr eaLnBrk="1" hangingPunct="1"/>
            <a:r>
              <a:rPr lang="en-US" sz="2800" smtClean="0">
                <a:latin typeface="Calibri" pitchFamily="34" charset="0"/>
              </a:rPr>
              <a:t>IDL = Interface Definition Language</a:t>
            </a:r>
          </a:p>
          <a:p>
            <a:pPr eaLnBrk="1" hangingPunct="1"/>
            <a:r>
              <a:rPr lang="en-US" sz="2800" smtClean="0">
                <a:latin typeface="Calibri" pitchFamily="34" charset="0"/>
              </a:rPr>
              <a:t>CORBA Architecture</a:t>
            </a:r>
          </a:p>
          <a:p>
            <a:pPr lvl="1" eaLnBrk="1" hangingPunct="1"/>
            <a:r>
              <a:rPr lang="en-US" sz="2400" smtClean="0">
                <a:latin typeface="Calibri" pitchFamily="34" charset="0"/>
              </a:rPr>
              <a:t>ORB Core, Object Adapter, Skeletons, Client stubs/proxies, Implementation repository, Interface repository, Dynamic Invocation Interface, Dynamic Skeleton Interface </a:t>
            </a:r>
          </a:p>
          <a:p>
            <a:pPr eaLnBrk="1" hangingPunct="1"/>
            <a:r>
              <a:rPr lang="en-US" sz="2800" smtClean="0">
                <a:latin typeface="Calibri" pitchFamily="34" charset="0"/>
              </a:rPr>
              <a:t>GIOP = General Inter-Orb protocol</a:t>
            </a:r>
          </a:p>
          <a:p>
            <a:pPr lvl="1" eaLnBrk="1" hangingPunct="1"/>
            <a:r>
              <a:rPr lang="en-US" sz="2400" smtClean="0">
                <a:latin typeface="Calibri" pitchFamily="34" charset="0"/>
              </a:rPr>
              <a:t>CDR = Common Data Representation</a:t>
            </a:r>
          </a:p>
          <a:p>
            <a:pPr eaLnBrk="1" hangingPunct="1"/>
            <a:r>
              <a:rPr lang="en-US" sz="2800" smtClean="0">
                <a:latin typeface="Calibri" pitchFamily="34" charset="0"/>
              </a:rPr>
              <a:t>Object Reference Definition</a:t>
            </a:r>
          </a:p>
          <a:p>
            <a:pPr lvl="1" eaLnBrk="1" hangingPunct="1"/>
            <a:r>
              <a:rPr lang="en-US" sz="2400" smtClean="0">
                <a:latin typeface="Calibri" pitchFamily="34" charset="0"/>
              </a:rPr>
              <a:t>IOR = Interoperable Object Reference</a:t>
            </a:r>
          </a:p>
          <a:p>
            <a:pPr eaLnBrk="1" hangingPunct="1"/>
            <a:r>
              <a:rPr lang="en-US" sz="2800" smtClean="0">
                <a:latin typeface="Calibri" pitchFamily="34" charset="0"/>
              </a:rPr>
              <a:t>CORBA Services</a:t>
            </a:r>
          </a:p>
          <a:p>
            <a:pPr lvl="1" eaLnBrk="1" hangingPunct="1"/>
            <a:r>
              <a:rPr lang="en-US" sz="2400" smtClean="0">
                <a:latin typeface="Calibri" pitchFamily="34" charset="0"/>
              </a:rPr>
              <a:t>Naming, Event, Notification, Security, Transaction, Concurrency, Trading</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eaLnBrk="1" hangingPunct="1"/>
            <a:r>
              <a:rPr lang="en-US" sz="2400" b="1" smtClean="0"/>
              <a:t>CORBA architecture</a:t>
            </a:r>
          </a:p>
        </p:txBody>
      </p:sp>
      <p:sp>
        <p:nvSpPr>
          <p:cNvPr id="56323" name="Text Box 23"/>
          <p:cNvSpPr txBox="1">
            <a:spLocks noChangeArrowheads="1"/>
          </p:cNvSpPr>
          <p:nvPr/>
        </p:nvSpPr>
        <p:spPr bwMode="auto">
          <a:xfrm>
            <a:off x="304800" y="4343400"/>
            <a:ext cx="4611688" cy="2047875"/>
          </a:xfrm>
          <a:prstGeom prst="rect">
            <a:avLst/>
          </a:prstGeom>
          <a:noFill/>
          <a:ln w="9525">
            <a:noFill/>
            <a:miter lim="800000"/>
            <a:headEnd/>
            <a:tailEnd/>
          </a:ln>
        </p:spPr>
        <p:txBody>
          <a:bodyPr wrap="none">
            <a:spAutoFit/>
          </a:bodyPr>
          <a:lstStyle/>
          <a:p>
            <a:pPr>
              <a:buFontTx/>
              <a:buChar char="•"/>
            </a:pPr>
            <a:r>
              <a:rPr lang="en-US" sz="1600" b="1"/>
              <a:t> ORB Core</a:t>
            </a:r>
          </a:p>
          <a:p>
            <a:pPr lvl="1">
              <a:buFontTx/>
              <a:buChar char="•"/>
            </a:pPr>
            <a:r>
              <a:rPr lang="en-US" sz="1600" b="1"/>
              <a:t> cfr Communication Module</a:t>
            </a:r>
          </a:p>
          <a:p>
            <a:pPr lvl="1">
              <a:buFontTx/>
              <a:buChar char="•"/>
            </a:pPr>
            <a:r>
              <a:rPr lang="en-US" sz="1600" b="1"/>
              <a:t> Provides interface:</a:t>
            </a:r>
          </a:p>
          <a:p>
            <a:pPr lvl="2">
              <a:buFontTx/>
              <a:buChar char="•"/>
            </a:pPr>
            <a:r>
              <a:rPr lang="en-US" sz="1600" b="1"/>
              <a:t> start/stop ORB</a:t>
            </a:r>
          </a:p>
          <a:p>
            <a:pPr lvl="2">
              <a:buFontTx/>
              <a:buChar char="•"/>
            </a:pPr>
            <a:r>
              <a:rPr lang="en-US" sz="1600" b="1"/>
              <a:t> convert between remote </a:t>
            </a:r>
            <a:br>
              <a:rPr lang="en-US" sz="1600" b="1"/>
            </a:br>
            <a:r>
              <a:rPr lang="en-US" sz="1600" b="1"/>
              <a:t>  objects and strings</a:t>
            </a:r>
          </a:p>
          <a:p>
            <a:pPr lvl="2">
              <a:buFontTx/>
              <a:buChar char="•"/>
            </a:pPr>
            <a:r>
              <a:rPr lang="en-US" sz="1600" b="1"/>
              <a:t> provide argument lists for </a:t>
            </a:r>
            <a:br>
              <a:rPr lang="en-US" sz="1600" b="1"/>
            </a:br>
            <a:r>
              <a:rPr lang="en-US" sz="1600" b="1"/>
              <a:t>  requests using dynamic invocation</a:t>
            </a:r>
          </a:p>
        </p:txBody>
      </p:sp>
      <p:sp>
        <p:nvSpPr>
          <p:cNvPr id="56324" name="Text Box 24"/>
          <p:cNvSpPr txBox="1">
            <a:spLocks noChangeArrowheads="1"/>
          </p:cNvSpPr>
          <p:nvPr/>
        </p:nvSpPr>
        <p:spPr bwMode="auto">
          <a:xfrm>
            <a:off x="5456238" y="4592638"/>
            <a:ext cx="4013200" cy="2047875"/>
          </a:xfrm>
          <a:prstGeom prst="rect">
            <a:avLst/>
          </a:prstGeom>
          <a:noFill/>
          <a:ln w="9525">
            <a:noFill/>
            <a:miter lim="800000"/>
            <a:headEnd/>
            <a:tailEnd/>
          </a:ln>
        </p:spPr>
        <p:txBody>
          <a:bodyPr wrap="none">
            <a:spAutoFit/>
          </a:bodyPr>
          <a:lstStyle/>
          <a:p>
            <a:pPr>
              <a:buFontTx/>
              <a:buChar char="•"/>
            </a:pPr>
            <a:r>
              <a:rPr lang="en-US" sz="1600" b="1"/>
              <a:t> Object Adapter</a:t>
            </a:r>
          </a:p>
          <a:p>
            <a:pPr lvl="1">
              <a:buFontTx/>
              <a:buChar char="•"/>
            </a:pPr>
            <a:r>
              <a:rPr lang="en-US" sz="1600" b="1"/>
              <a:t> Remote Ref + Dispatcher</a:t>
            </a:r>
          </a:p>
          <a:p>
            <a:pPr lvl="1">
              <a:buFontTx/>
              <a:buChar char="•"/>
            </a:pPr>
            <a:r>
              <a:rPr lang="en-US" sz="1600" b="1"/>
              <a:t> creates remote object references </a:t>
            </a:r>
            <a:br>
              <a:rPr lang="en-US" sz="1600" b="1"/>
            </a:br>
            <a:r>
              <a:rPr lang="en-US" sz="1600" b="1"/>
              <a:t>   for CORBA objects </a:t>
            </a:r>
          </a:p>
          <a:p>
            <a:pPr lvl="1">
              <a:buFontTx/>
              <a:buChar char="•"/>
            </a:pPr>
            <a:r>
              <a:rPr lang="en-US" sz="1600" b="1"/>
              <a:t> dispatches each invocation to </a:t>
            </a:r>
            <a:br>
              <a:rPr lang="en-US" sz="1600" b="1"/>
            </a:br>
            <a:r>
              <a:rPr lang="en-US" sz="1600" b="1"/>
              <a:t>   the appropriate servant</a:t>
            </a:r>
          </a:p>
          <a:p>
            <a:pPr lvl="1">
              <a:buFontTx/>
              <a:buChar char="•"/>
            </a:pPr>
            <a:r>
              <a:rPr lang="en-US" sz="1600" b="1"/>
              <a:t> activates objects</a:t>
            </a:r>
          </a:p>
          <a:p>
            <a:pPr lvl="1">
              <a:buFontTx/>
              <a:buChar char="•"/>
            </a:pPr>
            <a:r>
              <a:rPr lang="en-US" sz="1600" b="1"/>
              <a:t> Portable Object Adapters = POAs</a:t>
            </a:r>
          </a:p>
        </p:txBody>
      </p:sp>
      <p:pic>
        <p:nvPicPr>
          <p:cNvPr id="56326" name="Picture 37"/>
          <p:cNvPicPr>
            <a:picLocks noChangeAspect="1" noChangeArrowheads="1"/>
          </p:cNvPicPr>
          <p:nvPr/>
        </p:nvPicPr>
        <p:blipFill>
          <a:blip r:embed="rId3" cstate="print"/>
          <a:srcRect/>
          <a:stretch>
            <a:fillRect/>
          </a:stretch>
        </p:blipFill>
        <p:spPr bwMode="auto">
          <a:xfrm>
            <a:off x="165100" y="981075"/>
            <a:ext cx="9594850" cy="29527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6326"/>
                                        </p:tgtEl>
                                        <p:attrNameLst>
                                          <p:attrName>style.visibility</p:attrName>
                                        </p:attrNameLst>
                                      </p:cBhvr>
                                      <p:to>
                                        <p:strVal val="visible"/>
                                      </p:to>
                                    </p:set>
                                    <p:anim calcmode="lin" valueType="num">
                                      <p:cBhvr>
                                        <p:cTn id="7" dur="500" fill="hold"/>
                                        <p:tgtEl>
                                          <p:spTgt spid="56326"/>
                                        </p:tgtEl>
                                        <p:attrNameLst>
                                          <p:attrName>ppt_w</p:attrName>
                                        </p:attrNameLst>
                                      </p:cBhvr>
                                      <p:tavLst>
                                        <p:tav tm="0">
                                          <p:val>
                                            <p:fltVal val="0"/>
                                          </p:val>
                                        </p:tav>
                                        <p:tav tm="100000">
                                          <p:val>
                                            <p:strVal val="#ppt_w"/>
                                          </p:val>
                                        </p:tav>
                                      </p:tavLst>
                                    </p:anim>
                                    <p:anim calcmode="lin" valueType="num">
                                      <p:cBhvr>
                                        <p:cTn id="8" dur="500" fill="hold"/>
                                        <p:tgtEl>
                                          <p:spTgt spid="5632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3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P spid="5632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l" eaLnBrk="1" hangingPunct="1"/>
            <a:r>
              <a:rPr lang="nl-BE" sz="2400" b="1" smtClean="0"/>
              <a:t>Portable Object Adapter</a:t>
            </a:r>
          </a:p>
        </p:txBody>
      </p:sp>
      <p:sp>
        <p:nvSpPr>
          <p:cNvPr id="57347" name="Rectangle 4"/>
          <p:cNvSpPr>
            <a:spLocks noChangeArrowheads="1"/>
          </p:cNvSpPr>
          <p:nvPr/>
        </p:nvSpPr>
        <p:spPr bwMode="auto">
          <a:xfrm>
            <a:off x="414338" y="1125538"/>
            <a:ext cx="2374900" cy="1739900"/>
          </a:xfrm>
          <a:prstGeom prst="rect">
            <a:avLst/>
          </a:prstGeom>
          <a:solidFill>
            <a:srgbClr val="9999FF"/>
          </a:solidFill>
          <a:ln w="9525">
            <a:solidFill>
              <a:srgbClr val="9999FF"/>
            </a:solidFill>
            <a:miter lim="800000"/>
            <a:headEnd/>
            <a:tailEnd/>
          </a:ln>
        </p:spPr>
        <p:txBody>
          <a:bodyPr wrap="none" anchor="ctr"/>
          <a:lstStyle/>
          <a:p>
            <a:endParaRPr lang="nl-BE"/>
          </a:p>
        </p:txBody>
      </p:sp>
      <p:sp>
        <p:nvSpPr>
          <p:cNvPr id="57348" name="Oval 5"/>
          <p:cNvSpPr>
            <a:spLocks noChangeArrowheads="1"/>
          </p:cNvSpPr>
          <p:nvPr/>
        </p:nvSpPr>
        <p:spPr bwMode="auto">
          <a:xfrm>
            <a:off x="495300" y="1125538"/>
            <a:ext cx="2293938" cy="1700212"/>
          </a:xfrm>
          <a:prstGeom prst="ellipse">
            <a:avLst/>
          </a:prstGeom>
          <a:solidFill>
            <a:schemeClr val="bg1"/>
          </a:solidFill>
          <a:ln w="9525">
            <a:solidFill>
              <a:schemeClr val="tx1"/>
            </a:solidFill>
            <a:round/>
            <a:headEnd/>
            <a:tailEnd/>
          </a:ln>
        </p:spPr>
        <p:txBody>
          <a:bodyPr wrap="none" anchor="ctr"/>
          <a:lstStyle/>
          <a:p>
            <a:endParaRPr lang="nl-BE"/>
          </a:p>
        </p:txBody>
      </p:sp>
      <p:sp>
        <p:nvSpPr>
          <p:cNvPr id="57349" name="AutoShape 6"/>
          <p:cNvSpPr>
            <a:spLocks noChangeArrowheads="1"/>
          </p:cNvSpPr>
          <p:nvPr/>
        </p:nvSpPr>
        <p:spPr bwMode="auto">
          <a:xfrm>
            <a:off x="984250" y="2205038"/>
            <a:ext cx="1087438" cy="342900"/>
          </a:xfrm>
          <a:prstGeom prst="roundRect">
            <a:avLst>
              <a:gd name="adj" fmla="val 16667"/>
            </a:avLst>
          </a:prstGeom>
          <a:solidFill>
            <a:srgbClr val="CCCCFF"/>
          </a:solidFill>
          <a:ln w="9525">
            <a:solidFill>
              <a:srgbClr val="9999FF"/>
            </a:solidFill>
            <a:round/>
            <a:headEnd/>
            <a:tailEnd/>
          </a:ln>
        </p:spPr>
        <p:txBody>
          <a:bodyPr wrap="none" anchor="ctr"/>
          <a:lstStyle/>
          <a:p>
            <a:endParaRPr lang="nl-BE"/>
          </a:p>
        </p:txBody>
      </p:sp>
      <p:sp>
        <p:nvSpPr>
          <p:cNvPr id="57350" name="Text Box 7"/>
          <p:cNvSpPr txBox="1">
            <a:spLocks noChangeArrowheads="1"/>
          </p:cNvSpPr>
          <p:nvPr/>
        </p:nvSpPr>
        <p:spPr bwMode="auto">
          <a:xfrm>
            <a:off x="1076325" y="2222500"/>
            <a:ext cx="911225" cy="274638"/>
          </a:xfrm>
          <a:prstGeom prst="rect">
            <a:avLst/>
          </a:prstGeom>
          <a:solidFill>
            <a:srgbClr val="CCCCFF"/>
          </a:solidFill>
          <a:ln w="9525">
            <a:noFill/>
            <a:miter lim="800000"/>
            <a:headEnd/>
            <a:tailEnd/>
          </a:ln>
        </p:spPr>
        <p:txBody>
          <a:bodyPr wrap="none">
            <a:spAutoFit/>
          </a:bodyPr>
          <a:lstStyle/>
          <a:p>
            <a:pPr algn="ctr"/>
            <a:r>
              <a:rPr lang="en-US" sz="1200" b="1"/>
              <a:t>ORB Core</a:t>
            </a:r>
          </a:p>
        </p:txBody>
      </p:sp>
      <p:sp>
        <p:nvSpPr>
          <p:cNvPr id="57351" name="Text Box 8"/>
          <p:cNvSpPr txBox="1">
            <a:spLocks noChangeArrowheads="1"/>
          </p:cNvSpPr>
          <p:nvPr/>
        </p:nvSpPr>
        <p:spPr bwMode="auto">
          <a:xfrm>
            <a:off x="1219200" y="2762250"/>
            <a:ext cx="793750" cy="336550"/>
          </a:xfrm>
          <a:prstGeom prst="rect">
            <a:avLst/>
          </a:prstGeom>
          <a:noFill/>
          <a:ln w="9525">
            <a:noFill/>
            <a:miter lim="800000"/>
            <a:headEnd/>
            <a:tailEnd/>
          </a:ln>
        </p:spPr>
        <p:txBody>
          <a:bodyPr wrap="none">
            <a:spAutoFit/>
          </a:bodyPr>
          <a:lstStyle/>
          <a:p>
            <a:pPr algn="ctr"/>
            <a:r>
              <a:rPr lang="en-US" sz="1600" b="1"/>
              <a:t>server</a:t>
            </a:r>
          </a:p>
        </p:txBody>
      </p:sp>
      <p:sp>
        <p:nvSpPr>
          <p:cNvPr id="57352" name="Rectangle 9"/>
          <p:cNvSpPr>
            <a:spLocks noChangeArrowheads="1"/>
          </p:cNvSpPr>
          <p:nvPr/>
        </p:nvSpPr>
        <p:spPr bwMode="auto">
          <a:xfrm>
            <a:off x="2301875" y="1566863"/>
            <a:ext cx="327025" cy="406400"/>
          </a:xfrm>
          <a:prstGeom prst="rect">
            <a:avLst/>
          </a:prstGeom>
          <a:solidFill>
            <a:schemeClr val="folHlink"/>
          </a:solidFill>
          <a:ln w="9525">
            <a:solidFill>
              <a:srgbClr val="9999FF"/>
            </a:solidFill>
            <a:miter lim="800000"/>
            <a:headEnd/>
            <a:tailEnd/>
          </a:ln>
        </p:spPr>
        <p:txBody>
          <a:bodyPr wrap="none" anchor="ctr"/>
          <a:lstStyle/>
          <a:p>
            <a:endParaRPr lang="nl-BE"/>
          </a:p>
        </p:txBody>
      </p:sp>
      <p:sp>
        <p:nvSpPr>
          <p:cNvPr id="57353" name="Text Box 10"/>
          <p:cNvSpPr txBox="1">
            <a:spLocks noChangeArrowheads="1"/>
          </p:cNvSpPr>
          <p:nvPr/>
        </p:nvSpPr>
        <p:spPr bwMode="auto">
          <a:xfrm>
            <a:off x="2289175" y="1628775"/>
            <a:ext cx="307975" cy="336550"/>
          </a:xfrm>
          <a:prstGeom prst="rect">
            <a:avLst/>
          </a:prstGeom>
          <a:noFill/>
          <a:ln w="9525">
            <a:noFill/>
            <a:miter lim="800000"/>
            <a:headEnd/>
            <a:tailEnd/>
          </a:ln>
        </p:spPr>
        <p:txBody>
          <a:bodyPr wrap="none">
            <a:spAutoFit/>
          </a:bodyPr>
          <a:lstStyle/>
          <a:p>
            <a:pPr algn="ctr"/>
            <a:r>
              <a:rPr lang="en-US" sz="1600" b="1"/>
              <a:t>b</a:t>
            </a:r>
          </a:p>
        </p:txBody>
      </p:sp>
      <p:sp>
        <p:nvSpPr>
          <p:cNvPr id="57354" name="Text Box 11"/>
          <p:cNvSpPr txBox="1">
            <a:spLocks noChangeArrowheads="1"/>
          </p:cNvSpPr>
          <p:nvPr/>
        </p:nvSpPr>
        <p:spPr bwMode="auto">
          <a:xfrm>
            <a:off x="758825" y="1671638"/>
            <a:ext cx="184150" cy="244475"/>
          </a:xfrm>
          <a:prstGeom prst="rect">
            <a:avLst/>
          </a:prstGeom>
          <a:noFill/>
          <a:ln w="9525">
            <a:noFill/>
            <a:miter lim="800000"/>
            <a:headEnd/>
            <a:tailEnd/>
          </a:ln>
        </p:spPr>
        <p:txBody>
          <a:bodyPr wrap="none">
            <a:spAutoFit/>
          </a:bodyPr>
          <a:lstStyle/>
          <a:p>
            <a:pPr algn="ctr"/>
            <a:endParaRPr lang="nl-BE" sz="1000" b="1">
              <a:solidFill>
                <a:schemeClr val="bg1"/>
              </a:solidFill>
            </a:endParaRPr>
          </a:p>
        </p:txBody>
      </p:sp>
      <p:sp>
        <p:nvSpPr>
          <p:cNvPr id="57355" name="Rectangle 12"/>
          <p:cNvSpPr>
            <a:spLocks noChangeArrowheads="1"/>
          </p:cNvSpPr>
          <p:nvPr/>
        </p:nvSpPr>
        <p:spPr bwMode="auto">
          <a:xfrm>
            <a:off x="1466850" y="1566863"/>
            <a:ext cx="573088" cy="406400"/>
          </a:xfrm>
          <a:prstGeom prst="rect">
            <a:avLst/>
          </a:prstGeom>
          <a:solidFill>
            <a:schemeClr val="folHlink"/>
          </a:solidFill>
          <a:ln w="9525">
            <a:solidFill>
              <a:srgbClr val="9999FF"/>
            </a:solidFill>
            <a:miter lim="800000"/>
            <a:headEnd/>
            <a:tailEnd/>
          </a:ln>
        </p:spPr>
        <p:txBody>
          <a:bodyPr wrap="none" anchor="ctr"/>
          <a:lstStyle/>
          <a:p>
            <a:endParaRPr lang="nl-BE"/>
          </a:p>
        </p:txBody>
      </p:sp>
      <p:sp>
        <p:nvSpPr>
          <p:cNvPr id="57356" name="Text Box 13"/>
          <p:cNvSpPr txBox="1">
            <a:spLocks noChangeArrowheads="1"/>
          </p:cNvSpPr>
          <p:nvPr/>
        </p:nvSpPr>
        <p:spPr bwMode="auto">
          <a:xfrm>
            <a:off x="1398588" y="1628775"/>
            <a:ext cx="696912" cy="244475"/>
          </a:xfrm>
          <a:prstGeom prst="rect">
            <a:avLst/>
          </a:prstGeom>
          <a:noFill/>
          <a:ln w="9525">
            <a:noFill/>
            <a:miter lim="800000"/>
            <a:headEnd/>
            <a:tailEnd/>
          </a:ln>
        </p:spPr>
        <p:txBody>
          <a:bodyPr wrap="none">
            <a:spAutoFit/>
          </a:bodyPr>
          <a:lstStyle/>
          <a:p>
            <a:pPr algn="ctr"/>
            <a:r>
              <a:rPr lang="en-US" sz="1000" b="1"/>
              <a:t>skeleton</a:t>
            </a:r>
          </a:p>
        </p:txBody>
      </p:sp>
      <p:sp>
        <p:nvSpPr>
          <p:cNvPr id="57357" name="Line 14"/>
          <p:cNvSpPr>
            <a:spLocks noChangeShapeType="1"/>
          </p:cNvSpPr>
          <p:nvPr/>
        </p:nvSpPr>
        <p:spPr bwMode="auto">
          <a:xfrm>
            <a:off x="2016125" y="1730375"/>
            <a:ext cx="285750" cy="0"/>
          </a:xfrm>
          <a:prstGeom prst="line">
            <a:avLst/>
          </a:prstGeom>
          <a:noFill/>
          <a:ln w="38100">
            <a:solidFill>
              <a:srgbClr val="FF0000"/>
            </a:solidFill>
            <a:round/>
            <a:headEnd/>
            <a:tailEnd type="arrow" w="med" len="med"/>
          </a:ln>
        </p:spPr>
        <p:txBody>
          <a:bodyPr wrap="none" anchor="ctr"/>
          <a:lstStyle/>
          <a:p>
            <a:endParaRPr lang="nl-BE"/>
          </a:p>
        </p:txBody>
      </p:sp>
      <p:sp>
        <p:nvSpPr>
          <p:cNvPr id="57358" name="Line 15"/>
          <p:cNvSpPr>
            <a:spLocks noChangeShapeType="1"/>
          </p:cNvSpPr>
          <p:nvPr/>
        </p:nvSpPr>
        <p:spPr bwMode="auto">
          <a:xfrm flipH="1">
            <a:off x="2016125" y="1851025"/>
            <a:ext cx="285750" cy="0"/>
          </a:xfrm>
          <a:prstGeom prst="line">
            <a:avLst/>
          </a:prstGeom>
          <a:noFill/>
          <a:ln w="38100">
            <a:solidFill>
              <a:srgbClr val="00FF00"/>
            </a:solidFill>
            <a:round/>
            <a:headEnd/>
            <a:tailEnd type="arrow" w="med" len="med"/>
          </a:ln>
        </p:spPr>
        <p:txBody>
          <a:bodyPr wrap="none" anchor="ctr"/>
          <a:lstStyle/>
          <a:p>
            <a:endParaRPr lang="nl-BE"/>
          </a:p>
        </p:txBody>
      </p:sp>
      <p:sp>
        <p:nvSpPr>
          <p:cNvPr id="57359" name="Rectangle 16"/>
          <p:cNvSpPr>
            <a:spLocks noChangeArrowheads="1"/>
          </p:cNvSpPr>
          <p:nvPr/>
        </p:nvSpPr>
        <p:spPr bwMode="auto">
          <a:xfrm>
            <a:off x="679450" y="1566863"/>
            <a:ext cx="519113" cy="385762"/>
          </a:xfrm>
          <a:prstGeom prst="rect">
            <a:avLst/>
          </a:prstGeom>
          <a:solidFill>
            <a:schemeClr val="bg2"/>
          </a:solidFill>
          <a:ln w="9525">
            <a:solidFill>
              <a:srgbClr val="9999FF"/>
            </a:solidFill>
            <a:miter lim="800000"/>
            <a:headEnd/>
            <a:tailEnd/>
          </a:ln>
        </p:spPr>
        <p:txBody>
          <a:bodyPr wrap="none" anchor="ctr"/>
          <a:lstStyle/>
          <a:p>
            <a:pPr algn="ctr"/>
            <a:r>
              <a:rPr lang="en-US" sz="1200" b="1"/>
              <a:t>Object </a:t>
            </a:r>
            <a:br>
              <a:rPr lang="en-US" sz="1200" b="1"/>
            </a:br>
            <a:r>
              <a:rPr lang="en-US" sz="1200" b="1"/>
              <a:t>Adapter</a:t>
            </a:r>
            <a:endParaRPr lang="en-US" sz="1600" b="1"/>
          </a:p>
        </p:txBody>
      </p:sp>
      <p:sp>
        <p:nvSpPr>
          <p:cNvPr id="57360" name="Line 17"/>
          <p:cNvSpPr>
            <a:spLocks noChangeShapeType="1"/>
          </p:cNvSpPr>
          <p:nvPr/>
        </p:nvSpPr>
        <p:spPr bwMode="auto">
          <a:xfrm>
            <a:off x="1198563" y="1695450"/>
            <a:ext cx="287337" cy="0"/>
          </a:xfrm>
          <a:prstGeom prst="line">
            <a:avLst/>
          </a:prstGeom>
          <a:noFill/>
          <a:ln w="38100">
            <a:solidFill>
              <a:srgbClr val="FF0000"/>
            </a:solidFill>
            <a:round/>
            <a:headEnd/>
            <a:tailEnd type="arrow" w="med" len="med"/>
          </a:ln>
        </p:spPr>
        <p:txBody>
          <a:bodyPr wrap="none" anchor="ctr"/>
          <a:lstStyle/>
          <a:p>
            <a:endParaRPr lang="nl-BE"/>
          </a:p>
        </p:txBody>
      </p:sp>
      <p:sp>
        <p:nvSpPr>
          <p:cNvPr id="57361" name="Line 18"/>
          <p:cNvSpPr>
            <a:spLocks noChangeShapeType="1"/>
          </p:cNvSpPr>
          <p:nvPr/>
        </p:nvSpPr>
        <p:spPr bwMode="auto">
          <a:xfrm flipH="1">
            <a:off x="1198563" y="1866900"/>
            <a:ext cx="287337" cy="0"/>
          </a:xfrm>
          <a:prstGeom prst="line">
            <a:avLst/>
          </a:prstGeom>
          <a:noFill/>
          <a:ln w="38100">
            <a:solidFill>
              <a:srgbClr val="00FF00"/>
            </a:solidFill>
            <a:round/>
            <a:headEnd/>
            <a:tailEnd type="arrow" w="med" len="med"/>
          </a:ln>
        </p:spPr>
        <p:txBody>
          <a:bodyPr wrap="none" anchor="ctr"/>
          <a:lstStyle/>
          <a:p>
            <a:endParaRPr lang="nl-BE"/>
          </a:p>
        </p:txBody>
      </p:sp>
      <p:sp>
        <p:nvSpPr>
          <p:cNvPr id="57362" name="Line 19"/>
          <p:cNvSpPr>
            <a:spLocks noChangeShapeType="1"/>
          </p:cNvSpPr>
          <p:nvPr/>
        </p:nvSpPr>
        <p:spPr bwMode="auto">
          <a:xfrm>
            <a:off x="1033463" y="1935163"/>
            <a:ext cx="295275" cy="358775"/>
          </a:xfrm>
          <a:prstGeom prst="line">
            <a:avLst/>
          </a:prstGeom>
          <a:noFill/>
          <a:ln w="38100">
            <a:solidFill>
              <a:srgbClr val="FF0000"/>
            </a:solidFill>
            <a:round/>
            <a:headEnd type="arrow" w="med" len="med"/>
            <a:tailEnd/>
          </a:ln>
        </p:spPr>
        <p:txBody>
          <a:bodyPr wrap="none" anchor="ctr"/>
          <a:lstStyle/>
          <a:p>
            <a:endParaRPr lang="nl-BE"/>
          </a:p>
        </p:txBody>
      </p:sp>
      <p:sp>
        <p:nvSpPr>
          <p:cNvPr id="57363" name="Line 20"/>
          <p:cNvSpPr>
            <a:spLocks noChangeShapeType="1"/>
          </p:cNvSpPr>
          <p:nvPr/>
        </p:nvSpPr>
        <p:spPr bwMode="auto">
          <a:xfrm flipH="1" flipV="1">
            <a:off x="1155700" y="1935163"/>
            <a:ext cx="303213" cy="358775"/>
          </a:xfrm>
          <a:prstGeom prst="line">
            <a:avLst/>
          </a:prstGeom>
          <a:noFill/>
          <a:ln w="38100">
            <a:solidFill>
              <a:srgbClr val="00FF00"/>
            </a:solidFill>
            <a:round/>
            <a:headEnd type="arrow" w="med" len="med"/>
            <a:tailEnd/>
          </a:ln>
        </p:spPr>
        <p:txBody>
          <a:bodyPr wrap="none" anchor="ctr"/>
          <a:lstStyle/>
          <a:p>
            <a:endParaRPr lang="nl-BE"/>
          </a:p>
        </p:txBody>
      </p:sp>
      <p:sp>
        <p:nvSpPr>
          <p:cNvPr id="57364" name="Rectangle 21"/>
          <p:cNvSpPr>
            <a:spLocks noChangeArrowheads="1"/>
          </p:cNvSpPr>
          <p:nvPr/>
        </p:nvSpPr>
        <p:spPr bwMode="auto">
          <a:xfrm>
            <a:off x="4265613" y="1244600"/>
            <a:ext cx="4344987" cy="1552575"/>
          </a:xfrm>
          <a:prstGeom prst="rect">
            <a:avLst/>
          </a:prstGeom>
          <a:noFill/>
          <a:ln w="9525">
            <a:noFill/>
            <a:miter lim="800000"/>
            <a:headEnd/>
            <a:tailEnd/>
          </a:ln>
        </p:spPr>
        <p:txBody>
          <a:bodyPr>
            <a:spAutoFit/>
          </a:bodyPr>
          <a:lstStyle/>
          <a:p>
            <a:pPr algn="ctr"/>
            <a:r>
              <a:rPr lang="en-US" sz="2400" b="1"/>
              <a:t>object adapter : connects a request using an object reference with the proper code to service that request</a:t>
            </a:r>
            <a:endParaRPr lang="nl-BE" sz="2400" b="1"/>
          </a:p>
        </p:txBody>
      </p:sp>
      <p:sp>
        <p:nvSpPr>
          <p:cNvPr id="57365" name="Rectangle 22"/>
          <p:cNvSpPr>
            <a:spLocks noGrp="1" noChangeArrowheads="1"/>
          </p:cNvSpPr>
          <p:nvPr>
            <p:ph type="body" idx="1"/>
          </p:nvPr>
        </p:nvSpPr>
        <p:spPr>
          <a:xfrm>
            <a:off x="457200" y="3543300"/>
            <a:ext cx="8991600" cy="2419350"/>
          </a:xfrm>
        </p:spPr>
        <p:txBody>
          <a:bodyPr/>
          <a:lstStyle/>
          <a:p>
            <a:pPr eaLnBrk="1" hangingPunct="1"/>
            <a:r>
              <a:rPr lang="en-US" smtClean="0">
                <a:latin typeface="Calibri" pitchFamily="34" charset="0"/>
              </a:rPr>
              <a:t>Portable Object Adapter (POA):</a:t>
            </a:r>
          </a:p>
          <a:p>
            <a:pPr eaLnBrk="1" hangingPunct="1"/>
            <a:r>
              <a:rPr lang="en-US" smtClean="0">
                <a:latin typeface="Calibri" pitchFamily="34" charset="0"/>
              </a:rPr>
              <a:t>Allow programmers to construct object implementations that are portable between different ORB products. </a:t>
            </a:r>
          </a:p>
          <a:p>
            <a:pPr eaLnBrk="1" hangingPunct="1"/>
            <a:r>
              <a:rPr lang="en-US" smtClean="0">
                <a:latin typeface="Calibri" pitchFamily="34" charset="0"/>
              </a:rPr>
              <a:t>Allow a single servant to support multiple object identities simultaneously.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sz="2400" b="1" smtClean="0"/>
              <a:t>CORBA architecture (2)</a:t>
            </a:r>
          </a:p>
        </p:txBody>
      </p:sp>
      <p:sp>
        <p:nvSpPr>
          <p:cNvPr id="58371" name="Rectangle 3"/>
          <p:cNvSpPr>
            <a:spLocks noGrp="1" noChangeArrowheads="1"/>
          </p:cNvSpPr>
          <p:nvPr>
            <p:ph type="body" idx="1"/>
          </p:nvPr>
        </p:nvSpPr>
        <p:spPr/>
        <p:txBody>
          <a:bodyPr/>
          <a:lstStyle/>
          <a:p>
            <a:pPr eaLnBrk="1" hangingPunct="1"/>
            <a:r>
              <a:rPr lang="en-US" sz="2800" smtClean="0">
                <a:latin typeface="Calibri" pitchFamily="34" charset="0"/>
              </a:rPr>
              <a:t>Skeletons</a:t>
            </a:r>
          </a:p>
          <a:p>
            <a:pPr lvl="1" eaLnBrk="1" hangingPunct="1"/>
            <a:r>
              <a:rPr lang="en-US" sz="2400" smtClean="0">
                <a:latin typeface="Calibri" pitchFamily="34" charset="0"/>
              </a:rPr>
              <a:t>generated by IDL compiler</a:t>
            </a:r>
          </a:p>
          <a:p>
            <a:pPr lvl="1" eaLnBrk="1" hangingPunct="1"/>
            <a:r>
              <a:rPr lang="en-US" sz="2400" smtClean="0">
                <a:latin typeface="Calibri" pitchFamily="34" charset="0"/>
              </a:rPr>
              <a:t>remote method invocations are dispatched via appropriate skeleton to a particular servant</a:t>
            </a:r>
          </a:p>
          <a:p>
            <a:pPr lvl="1" eaLnBrk="1" hangingPunct="1"/>
            <a:r>
              <a:rPr lang="en-US" sz="2400" smtClean="0">
                <a:latin typeface="Calibri" pitchFamily="34" charset="0"/>
              </a:rPr>
              <a:t>unmarshals the arguments</a:t>
            </a:r>
          </a:p>
          <a:p>
            <a:pPr lvl="1" eaLnBrk="1" hangingPunct="1"/>
            <a:r>
              <a:rPr lang="en-US" sz="2400" smtClean="0">
                <a:latin typeface="Calibri" pitchFamily="34" charset="0"/>
              </a:rPr>
              <a:t>marshals exceptions and results </a:t>
            </a:r>
          </a:p>
          <a:p>
            <a:pPr eaLnBrk="1" hangingPunct="1"/>
            <a:r>
              <a:rPr lang="en-US" sz="2800" smtClean="0">
                <a:latin typeface="Calibri" pitchFamily="34" charset="0"/>
              </a:rPr>
              <a:t>Client Stubs/proxies</a:t>
            </a:r>
          </a:p>
          <a:p>
            <a:pPr lvl="1" eaLnBrk="1" hangingPunct="1"/>
            <a:r>
              <a:rPr lang="en-US" sz="2400" smtClean="0">
                <a:latin typeface="Calibri" pitchFamily="34" charset="0"/>
              </a:rPr>
              <a:t>generated by IDL compiler </a:t>
            </a:r>
          </a:p>
          <a:p>
            <a:pPr lvl="1" eaLnBrk="1" hangingPunct="1"/>
            <a:r>
              <a:rPr lang="en-US" sz="2400" smtClean="0">
                <a:latin typeface="Calibri" pitchFamily="34" charset="0"/>
              </a:rPr>
              <a:t>marshals the arguments</a:t>
            </a:r>
          </a:p>
          <a:p>
            <a:pPr lvl="1" eaLnBrk="1" hangingPunct="1"/>
            <a:r>
              <a:rPr lang="en-US" sz="2400" smtClean="0">
                <a:latin typeface="Calibri" pitchFamily="34" charset="0"/>
              </a:rPr>
              <a:t>unmarhals exceptions and results</a:t>
            </a:r>
            <a:br>
              <a:rPr lang="en-US" sz="2400" smtClean="0">
                <a:latin typeface="Calibri" pitchFamily="34" charset="0"/>
              </a:rPr>
            </a:br>
            <a:endParaRPr lang="en-US" sz="2400" smtClean="0">
              <a:latin typeface="Calibri"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l" eaLnBrk="1" hangingPunct="1"/>
            <a:r>
              <a:rPr lang="en-US" sz="2400" b="1" smtClean="0"/>
              <a:t>CORBA : pseudo objects</a:t>
            </a:r>
          </a:p>
        </p:txBody>
      </p:sp>
      <p:sp>
        <p:nvSpPr>
          <p:cNvPr id="59395" name="Rectangle 3"/>
          <p:cNvSpPr>
            <a:spLocks noGrp="1" noChangeArrowheads="1"/>
          </p:cNvSpPr>
          <p:nvPr>
            <p:ph type="body" idx="1"/>
          </p:nvPr>
        </p:nvSpPr>
        <p:spPr>
          <a:xfrm>
            <a:off x="228600" y="714375"/>
            <a:ext cx="9372600" cy="5029200"/>
          </a:xfrm>
        </p:spPr>
        <p:txBody>
          <a:bodyPr/>
          <a:lstStyle/>
          <a:p>
            <a:pPr eaLnBrk="1" hangingPunct="1"/>
            <a:r>
              <a:rPr lang="en-US" sz="2800" smtClean="0">
                <a:latin typeface="Calibri" pitchFamily="34" charset="0"/>
              </a:rPr>
              <a:t>CORBA implementations provide some interfaces to the functionality of the ORB</a:t>
            </a:r>
          </a:p>
          <a:p>
            <a:pPr lvl="1" eaLnBrk="1" hangingPunct="1"/>
            <a:r>
              <a:rPr lang="en-US" sz="2400" smtClean="0">
                <a:latin typeface="Calibri" pitchFamily="34" charset="0"/>
              </a:rPr>
              <a:t>pseudo objects: </a:t>
            </a:r>
          </a:p>
          <a:p>
            <a:pPr lvl="2" eaLnBrk="1" hangingPunct="1"/>
            <a:r>
              <a:rPr lang="en-US" sz="2000" smtClean="0">
                <a:latin typeface="Calibri" pitchFamily="34" charset="0"/>
              </a:rPr>
              <a:t>Cannot be passed as arguments </a:t>
            </a:r>
          </a:p>
          <a:p>
            <a:pPr lvl="2" eaLnBrk="1" hangingPunct="1"/>
            <a:r>
              <a:rPr lang="en-US" sz="2000" smtClean="0">
                <a:latin typeface="Calibri" pitchFamily="34" charset="0"/>
              </a:rPr>
              <a:t>IDL interface</a:t>
            </a:r>
          </a:p>
          <a:p>
            <a:pPr lvl="2" eaLnBrk="1" hangingPunct="1"/>
            <a:r>
              <a:rPr lang="en-US" sz="2000" smtClean="0">
                <a:latin typeface="Calibri" pitchFamily="34" charset="0"/>
              </a:rPr>
              <a:t>Implemented as libraries</a:t>
            </a:r>
          </a:p>
          <a:p>
            <a:pPr lvl="2" eaLnBrk="1" hangingPunct="1"/>
            <a:endParaRPr lang="en-US" sz="2000" smtClean="0">
              <a:latin typeface="Calibri" pitchFamily="34" charset="0"/>
            </a:endParaRPr>
          </a:p>
          <a:p>
            <a:pPr eaLnBrk="1" hangingPunct="1"/>
            <a:r>
              <a:rPr lang="en-US" sz="2800" smtClean="0">
                <a:latin typeface="Calibri" pitchFamily="34" charset="0"/>
              </a:rPr>
              <a:t>Example: ORB interface</a:t>
            </a:r>
          </a:p>
          <a:p>
            <a:pPr lvl="1" eaLnBrk="1" hangingPunct="1"/>
            <a:r>
              <a:rPr lang="en-US" sz="2400" smtClean="0">
                <a:latin typeface="Calibri" pitchFamily="34" charset="0"/>
              </a:rPr>
              <a:t>represents the functionality that programmers need to access:</a:t>
            </a:r>
          </a:p>
          <a:p>
            <a:pPr lvl="2" eaLnBrk="1" hangingPunct="1"/>
            <a:r>
              <a:rPr lang="en-US" b="1" smtClean="0">
                <a:latin typeface="Courier New" pitchFamily="49" charset="0"/>
                <a:cs typeface="Courier New" pitchFamily="49" charset="0"/>
              </a:rPr>
              <a:t>init</a:t>
            </a:r>
            <a:r>
              <a:rPr lang="en-US" smtClean="0">
                <a:latin typeface="Comic Sans MS" pitchFamily="66" charset="0"/>
              </a:rPr>
              <a:t> </a:t>
            </a:r>
            <a:r>
              <a:rPr lang="en-US" smtClean="0">
                <a:latin typeface="Calibri" pitchFamily="34" charset="0"/>
              </a:rPr>
              <a:t>method : to initialize the ORB</a:t>
            </a:r>
            <a:endParaRPr lang="en-US" sz="2000" smtClean="0">
              <a:latin typeface="Calibri" pitchFamily="34" charset="0"/>
            </a:endParaRPr>
          </a:p>
          <a:p>
            <a:pPr lvl="2" eaLnBrk="1" hangingPunct="1"/>
            <a:r>
              <a:rPr lang="en-US" b="1" smtClean="0">
                <a:latin typeface="Courier New" pitchFamily="49" charset="0"/>
                <a:cs typeface="Courier New" pitchFamily="49" charset="0"/>
              </a:rPr>
              <a:t>connect</a:t>
            </a:r>
            <a:r>
              <a:rPr lang="en-US" smtClean="0">
                <a:latin typeface="Comic Sans MS" pitchFamily="66" charset="0"/>
              </a:rPr>
              <a:t> </a:t>
            </a:r>
            <a:r>
              <a:rPr lang="en-US" smtClean="0">
                <a:latin typeface="Calibri" pitchFamily="34" charset="0"/>
                <a:cs typeface="Courier New" pitchFamily="49" charset="0"/>
              </a:rPr>
              <a:t>method : to register CORBA objects with the ORB</a:t>
            </a:r>
            <a:endParaRPr lang="en-US" sz="2000" smtClean="0">
              <a:latin typeface="Calibri" pitchFamily="34" charset="0"/>
              <a:cs typeface="Courier New" pitchFamily="49" charset="0"/>
            </a:endParaRPr>
          </a:p>
          <a:p>
            <a:pPr lvl="2" eaLnBrk="1" hangingPunct="1"/>
            <a:r>
              <a:rPr lang="nl-BE" b="1" smtClean="0">
                <a:latin typeface="Courier New" pitchFamily="49" charset="0"/>
                <a:cs typeface="Courier New" pitchFamily="49" charset="0"/>
              </a:rPr>
              <a:t>shutdown</a:t>
            </a:r>
            <a:r>
              <a:rPr lang="nl-BE" i="1" smtClean="0">
                <a:latin typeface="Comic Sans MS" pitchFamily="66" charset="0"/>
              </a:rPr>
              <a:t> </a:t>
            </a:r>
            <a:r>
              <a:rPr lang="nl-BE" smtClean="0">
                <a:latin typeface="Calibri" pitchFamily="34" charset="0"/>
              </a:rPr>
              <a:t>method : to stop CORBA objects</a:t>
            </a:r>
            <a:endParaRPr lang="nl-BE" sz="2000" smtClean="0">
              <a:latin typeface="Calibri" pitchFamily="34" charset="0"/>
            </a:endParaRPr>
          </a:p>
          <a:p>
            <a:pPr lvl="2" eaLnBrk="1" hangingPunct="1"/>
            <a:r>
              <a:rPr lang="en-US" smtClean="0">
                <a:latin typeface="Calibri" pitchFamily="34" charset="0"/>
              </a:rPr>
              <a:t>conversion between remote object references and strings</a:t>
            </a:r>
          </a:p>
          <a:p>
            <a:pPr lvl="2" eaLnBrk="1" hangingPunct="1"/>
            <a:endParaRPr lang="en-US" i="1"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eaLnBrk="1" hangingPunct="1"/>
            <a:r>
              <a:rPr lang="en-US" sz="2400" b="1" smtClean="0"/>
              <a:t>CORBA IDL interface example</a:t>
            </a:r>
          </a:p>
        </p:txBody>
      </p:sp>
      <p:sp>
        <p:nvSpPr>
          <p:cNvPr id="60419" name="Text Box 3"/>
          <p:cNvSpPr txBox="1">
            <a:spLocks noChangeArrowheads="1"/>
          </p:cNvSpPr>
          <p:nvPr/>
        </p:nvSpPr>
        <p:spPr bwMode="auto">
          <a:xfrm>
            <a:off x="1438275" y="692150"/>
            <a:ext cx="7958138" cy="6142038"/>
          </a:xfrm>
          <a:prstGeom prst="rect">
            <a:avLst/>
          </a:prstGeom>
          <a:solidFill>
            <a:schemeClr val="bg1"/>
          </a:solidFill>
          <a:ln w="9525">
            <a:solidFill>
              <a:schemeClr val="tx1"/>
            </a:solidFill>
            <a:miter lim="800000"/>
            <a:headEnd/>
            <a:tailEnd/>
          </a:ln>
        </p:spPr>
        <p:txBody>
          <a:bodyPr>
            <a:spAutoFit/>
          </a:bodyPr>
          <a:lstStyle/>
          <a:p>
            <a:pPr>
              <a:spcBef>
                <a:spcPct val="50000"/>
              </a:spcBef>
            </a:pPr>
            <a:r>
              <a:rPr lang="en-US" sz="1200" b="1">
                <a:latin typeface="Courier New" pitchFamily="49" charset="0"/>
                <a:cs typeface="Courier New" pitchFamily="49" charset="0"/>
              </a:rPr>
              <a:t>#ifndef __ECHO_IDL__</a:t>
            </a:r>
          </a:p>
          <a:p>
            <a:pPr>
              <a:spcBef>
                <a:spcPct val="50000"/>
              </a:spcBef>
            </a:pPr>
            <a:r>
              <a:rPr lang="en-US" sz="1200" b="1">
                <a:latin typeface="Courier New" pitchFamily="49" charset="0"/>
                <a:cs typeface="Courier New" pitchFamily="49" charset="0"/>
              </a:rPr>
              <a:t>#define __ECHO_IDL__</a:t>
            </a:r>
          </a:p>
          <a:p>
            <a:pPr>
              <a:spcBef>
                <a:spcPct val="50000"/>
              </a:spcBef>
            </a:pPr>
            <a:endParaRPr lang="en-US" sz="1200" b="1">
              <a:latin typeface="Courier New" pitchFamily="49" charset="0"/>
              <a:cs typeface="Courier New" pitchFamily="49" charset="0"/>
            </a:endParaRPr>
          </a:p>
          <a:p>
            <a:pPr>
              <a:spcBef>
                <a:spcPct val="50000"/>
              </a:spcBef>
            </a:pPr>
            <a:r>
              <a:rPr lang="en-US" sz="1200" b="1">
                <a:latin typeface="Courier New" pitchFamily="49" charset="0"/>
                <a:cs typeface="Courier New" pitchFamily="49" charset="0"/>
              </a:rPr>
              <a:t>  /**</a:t>
            </a:r>
          </a:p>
          <a:p>
            <a:pPr>
              <a:spcBef>
                <a:spcPct val="50000"/>
              </a:spcBef>
            </a:pPr>
            <a:r>
              <a:rPr lang="en-US" sz="1200" b="1">
                <a:latin typeface="Courier New" pitchFamily="49" charset="0"/>
                <a:cs typeface="Courier New" pitchFamily="49" charset="0"/>
              </a:rPr>
              <a:t>   * The Echo interface which is basically an interface that contains an echo operation and an accompanying operation.</a:t>
            </a:r>
          </a:p>
          <a:p>
            <a:pPr>
              <a:spcBef>
                <a:spcPct val="50000"/>
              </a:spcBef>
            </a:pPr>
            <a:r>
              <a:rPr lang="en-US" sz="1200" b="1">
                <a:latin typeface="Courier New" pitchFamily="49" charset="0"/>
                <a:cs typeface="Courier New" pitchFamily="49" charset="0"/>
              </a:rPr>
              <a:t>   * @author AT&amp;T omniORB, adapted by Filip De Turck</a:t>
            </a:r>
          </a:p>
          <a:p>
            <a:pPr>
              <a:spcBef>
                <a:spcPct val="50000"/>
              </a:spcBef>
            </a:pPr>
            <a:r>
              <a:rPr lang="en-US" sz="1200" b="1">
                <a:latin typeface="Courier New" pitchFamily="49" charset="0"/>
                <a:cs typeface="Courier New" pitchFamily="49" charset="0"/>
              </a:rPr>
              <a:t>   * @version $Revision: 1.6 $, $Date: 2001/06/26 00:26:46 $</a:t>
            </a:r>
          </a:p>
          <a:p>
            <a:pPr>
              <a:spcBef>
                <a:spcPct val="50000"/>
              </a:spcBef>
            </a:pPr>
            <a:r>
              <a:rPr lang="en-US" sz="1200" b="1">
                <a:latin typeface="Courier New" pitchFamily="49" charset="0"/>
                <a:cs typeface="Courier New" pitchFamily="49" charset="0"/>
              </a:rPr>
              <a:t> **/</a:t>
            </a:r>
          </a:p>
          <a:p>
            <a:pPr>
              <a:spcBef>
                <a:spcPct val="50000"/>
              </a:spcBef>
            </a:pPr>
            <a:r>
              <a:rPr lang="en-US" sz="1200" b="1">
                <a:latin typeface="Courier New" pitchFamily="49" charset="0"/>
                <a:cs typeface="Courier New" pitchFamily="49" charset="0"/>
              </a:rPr>
              <a:t>  interface echo {</a:t>
            </a:r>
          </a:p>
          <a:p>
            <a:pPr>
              <a:spcBef>
                <a:spcPct val="50000"/>
              </a:spcBef>
            </a:pPr>
            <a:r>
              <a:rPr lang="en-US" sz="1200" b="1">
                <a:latin typeface="Courier New" pitchFamily="49" charset="0"/>
                <a:cs typeface="Courier New" pitchFamily="49" charset="0"/>
              </a:rPr>
              <a:t>    /** </a:t>
            </a:r>
          </a:p>
          <a:p>
            <a:pPr>
              <a:spcBef>
                <a:spcPct val="50000"/>
              </a:spcBef>
            </a:pPr>
            <a:r>
              <a:rPr lang="en-US" sz="1200" b="1">
                <a:latin typeface="Courier New" pitchFamily="49" charset="0"/>
                <a:cs typeface="Courier New" pitchFamily="49" charset="0"/>
              </a:rPr>
              <a:t>     * Echoes the string received </a:t>
            </a:r>
          </a:p>
          <a:p>
            <a:pPr>
              <a:spcBef>
                <a:spcPct val="50000"/>
              </a:spcBef>
            </a:pPr>
            <a:r>
              <a:rPr lang="en-US" sz="1200" b="1">
                <a:latin typeface="Courier New" pitchFamily="49" charset="0"/>
                <a:cs typeface="Courier New" pitchFamily="49" charset="0"/>
              </a:rPr>
              <a:t>     * @param mesg The received string which has to be echoed</a:t>
            </a:r>
          </a:p>
          <a:p>
            <a:pPr>
              <a:spcBef>
                <a:spcPct val="50000"/>
              </a:spcBef>
            </a:pPr>
            <a:r>
              <a:rPr lang="en-US" sz="1200" b="1">
                <a:latin typeface="Courier New" pitchFamily="49" charset="0"/>
                <a:cs typeface="Courier New" pitchFamily="49" charset="0"/>
              </a:rPr>
              <a:t>     * @return The echoed string, which has to be &lt;U&gt;freed by the caller&lt;/U&gt;</a:t>
            </a:r>
          </a:p>
          <a:p>
            <a:pPr>
              <a:spcBef>
                <a:spcPct val="50000"/>
              </a:spcBef>
            </a:pPr>
            <a:r>
              <a:rPr lang="en-US" sz="1200" b="1">
                <a:latin typeface="Courier New" pitchFamily="49" charset="0"/>
                <a:cs typeface="Courier New" pitchFamily="49" charset="0"/>
              </a:rPr>
              <a:t>     **/</a:t>
            </a:r>
          </a:p>
          <a:p>
            <a:pPr>
              <a:spcBef>
                <a:spcPct val="50000"/>
              </a:spcBef>
            </a:pPr>
            <a:r>
              <a:rPr lang="en-US" sz="1200" b="1">
                <a:latin typeface="Courier New" pitchFamily="49" charset="0"/>
                <a:cs typeface="Courier New" pitchFamily="49" charset="0"/>
              </a:rPr>
              <a:t>    string echoString(in string mesg);</a:t>
            </a:r>
          </a:p>
          <a:p>
            <a:pPr>
              <a:spcBef>
                <a:spcPct val="50000"/>
              </a:spcBef>
            </a:pPr>
            <a:r>
              <a:rPr lang="en-US" sz="1200" b="1">
                <a:latin typeface="Courier New" pitchFamily="49" charset="0"/>
                <a:cs typeface="Courier New" pitchFamily="49" charset="0"/>
              </a:rPr>
              <a:t>    /**</a:t>
            </a:r>
          </a:p>
          <a:p>
            <a:pPr>
              <a:spcBef>
                <a:spcPct val="50000"/>
              </a:spcBef>
            </a:pPr>
            <a:r>
              <a:rPr lang="en-US" sz="1200" b="1">
                <a:latin typeface="Courier New" pitchFamily="49" charset="0"/>
                <a:cs typeface="Courier New" pitchFamily="49" charset="0"/>
              </a:rPr>
              <a:t>    * @return The number of times the &lt;code&gt; echoString &lt;/code&gt; operation is called</a:t>
            </a:r>
          </a:p>
          <a:p>
            <a:pPr>
              <a:spcBef>
                <a:spcPct val="50000"/>
              </a:spcBef>
            </a:pPr>
            <a:r>
              <a:rPr lang="en-US" sz="1200" b="1">
                <a:latin typeface="Courier New" pitchFamily="49" charset="0"/>
                <a:cs typeface="Courier New" pitchFamily="49" charset="0"/>
              </a:rPr>
              <a:t>     **/</a:t>
            </a:r>
          </a:p>
          <a:p>
            <a:pPr>
              <a:spcBef>
                <a:spcPct val="50000"/>
              </a:spcBef>
            </a:pPr>
            <a:r>
              <a:rPr lang="en-US" sz="1200" b="1">
                <a:latin typeface="Courier New" pitchFamily="49" charset="0"/>
                <a:cs typeface="Courier New" pitchFamily="49" charset="0"/>
              </a:rPr>
              <a:t>    long   times_called();</a:t>
            </a:r>
          </a:p>
          <a:p>
            <a:pPr>
              <a:spcBef>
                <a:spcPct val="50000"/>
              </a:spcBef>
            </a:pPr>
            <a:r>
              <a:rPr lang="en-US" sz="1200" b="1">
                <a:latin typeface="Courier New" pitchFamily="49" charset="0"/>
                <a:cs typeface="Courier New" pitchFamily="49" charset="0"/>
              </a:rPr>
              <a:t>  };</a:t>
            </a:r>
          </a:p>
          <a:p>
            <a:pPr>
              <a:spcBef>
                <a:spcPct val="50000"/>
              </a:spcBef>
            </a:pPr>
            <a:r>
              <a:rPr lang="en-US" sz="1200" b="1">
                <a:latin typeface="Courier New" pitchFamily="49" charset="0"/>
                <a:cs typeface="Courier New" pitchFamily="49" charset="0"/>
              </a:rPr>
              <a:t>#endif </a:t>
            </a:r>
            <a:endParaRPr lang="nl-BE" sz="1200" b="1">
              <a:latin typeface="Courier New" pitchFamily="49" charset="0"/>
              <a:cs typeface="Courier New" pitchFamily="49" charset="0"/>
            </a:endParaRPr>
          </a:p>
        </p:txBody>
      </p:sp>
      <p:sp>
        <p:nvSpPr>
          <p:cNvPr id="60420" name="Text Box 4"/>
          <p:cNvSpPr txBox="1">
            <a:spLocks noChangeArrowheads="1"/>
          </p:cNvSpPr>
          <p:nvPr/>
        </p:nvSpPr>
        <p:spPr bwMode="auto">
          <a:xfrm>
            <a:off x="0" y="1814513"/>
            <a:ext cx="1438275" cy="425450"/>
          </a:xfrm>
          <a:prstGeom prst="rect">
            <a:avLst/>
          </a:prstGeom>
          <a:noFill/>
          <a:ln w="28575">
            <a:solidFill>
              <a:srgbClr val="9999FF"/>
            </a:solidFill>
            <a:miter lim="800000"/>
            <a:headEnd/>
            <a:tailEnd/>
          </a:ln>
        </p:spPr>
        <p:txBody>
          <a:bodyPr>
            <a:spAutoFit/>
          </a:bodyPr>
          <a:lstStyle/>
          <a:p>
            <a:pPr algn="ctr">
              <a:spcBef>
                <a:spcPct val="50000"/>
              </a:spcBef>
            </a:pPr>
            <a:r>
              <a:rPr lang="nl-BE" b="1"/>
              <a:t>echo.idl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sz="2400" b="1" smtClean="0"/>
              <a:t>CORBA : IDL</a:t>
            </a:r>
          </a:p>
        </p:txBody>
      </p:sp>
      <p:sp>
        <p:nvSpPr>
          <p:cNvPr id="61443" name="Rectangle 3"/>
          <p:cNvSpPr>
            <a:spLocks noGrp="1" noChangeArrowheads="1"/>
          </p:cNvSpPr>
          <p:nvPr>
            <p:ph type="body" idx="1"/>
          </p:nvPr>
        </p:nvSpPr>
        <p:spPr>
          <a:xfrm>
            <a:off x="233363" y="1195388"/>
            <a:ext cx="9669462" cy="5329237"/>
          </a:xfrm>
        </p:spPr>
        <p:txBody>
          <a:bodyPr/>
          <a:lstStyle/>
          <a:p>
            <a:pPr eaLnBrk="1" hangingPunct="1"/>
            <a:r>
              <a:rPr lang="en-US" sz="2800" smtClean="0">
                <a:latin typeface="Calibri" pitchFamily="34" charset="0"/>
              </a:rPr>
              <a:t>CORBA IDL</a:t>
            </a:r>
          </a:p>
          <a:p>
            <a:pPr lvl="1" eaLnBrk="1" hangingPunct="1"/>
            <a:r>
              <a:rPr lang="en-US" sz="2400" smtClean="0">
                <a:latin typeface="Calibri" pitchFamily="34" charset="0"/>
              </a:rPr>
              <a:t>IDL interface specifies a name and a set of methods that clients can request</a:t>
            </a:r>
          </a:p>
          <a:p>
            <a:pPr lvl="1" eaLnBrk="1" hangingPunct="1"/>
            <a:r>
              <a:rPr lang="en-US" sz="2400" smtClean="0">
                <a:latin typeface="Calibri" pitchFamily="34" charset="0"/>
              </a:rPr>
              <a:t>Parameters and results: in, out, inout keywords</a:t>
            </a:r>
          </a:p>
          <a:p>
            <a:pPr lvl="1" eaLnBrk="1" hangingPunct="1"/>
            <a:r>
              <a:rPr lang="en-US" sz="2400" smtClean="0">
                <a:latin typeface="Calibri" pitchFamily="34" charset="0"/>
              </a:rPr>
              <a:t>Passing CORBA objects, primitive and constructed types</a:t>
            </a:r>
          </a:p>
          <a:p>
            <a:pPr lvl="1" eaLnBrk="1" hangingPunct="1"/>
            <a:r>
              <a:rPr lang="en-US" sz="2400" smtClean="0">
                <a:latin typeface="Calibri" pitchFamily="34" charset="0"/>
              </a:rPr>
              <a:t>Type Object: common supertype of all IDL interface types</a:t>
            </a:r>
          </a:p>
          <a:p>
            <a:pPr lvl="1" eaLnBrk="1" hangingPunct="1"/>
            <a:r>
              <a:rPr lang="en-US" sz="2400" smtClean="0">
                <a:latin typeface="Calibri" pitchFamily="34" charset="0"/>
              </a:rPr>
              <a:t>Exceptions: defined in interfaces and thrown by their methods </a:t>
            </a:r>
          </a:p>
          <a:p>
            <a:pPr lvl="1" eaLnBrk="1" hangingPunct="1"/>
            <a:r>
              <a:rPr lang="en-US" sz="2400" smtClean="0">
                <a:latin typeface="Calibri" pitchFamily="34" charset="0"/>
              </a:rPr>
              <a:t>Invocation semantics: at-most-once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sz="2400" b="1" smtClean="0"/>
              <a:t>CORBA client and server example</a:t>
            </a:r>
          </a:p>
        </p:txBody>
      </p:sp>
      <p:sp>
        <p:nvSpPr>
          <p:cNvPr id="62467" name="Rectangle 3"/>
          <p:cNvSpPr>
            <a:spLocks noGrp="1" noChangeArrowheads="1"/>
          </p:cNvSpPr>
          <p:nvPr>
            <p:ph type="body" idx="1"/>
          </p:nvPr>
        </p:nvSpPr>
        <p:spPr>
          <a:xfrm>
            <a:off x="609600" y="1352550"/>
            <a:ext cx="8991600" cy="5029200"/>
          </a:xfrm>
        </p:spPr>
        <p:txBody>
          <a:bodyPr/>
          <a:lstStyle/>
          <a:p>
            <a:pPr eaLnBrk="1" hangingPunct="1"/>
            <a:r>
              <a:rPr lang="en-US" smtClean="0">
                <a:latin typeface="Calibri" pitchFamily="34" charset="0"/>
              </a:rPr>
              <a:t>IDL compiler : </a:t>
            </a:r>
          </a:p>
        </p:txBody>
      </p:sp>
      <p:sp>
        <p:nvSpPr>
          <p:cNvPr id="62468" name="Rectangle 4"/>
          <p:cNvSpPr>
            <a:spLocks noChangeArrowheads="1"/>
          </p:cNvSpPr>
          <p:nvPr/>
        </p:nvSpPr>
        <p:spPr bwMode="auto">
          <a:xfrm>
            <a:off x="1293813" y="2952750"/>
            <a:ext cx="992187" cy="990600"/>
          </a:xfrm>
          <a:prstGeom prst="rect">
            <a:avLst/>
          </a:prstGeom>
          <a:solidFill>
            <a:schemeClr val="folHlink"/>
          </a:solidFill>
          <a:ln w="9525">
            <a:solidFill>
              <a:srgbClr val="9999FF"/>
            </a:solidFill>
            <a:miter lim="800000"/>
            <a:headEnd/>
            <a:tailEnd/>
          </a:ln>
        </p:spPr>
        <p:txBody>
          <a:bodyPr wrap="none" anchor="ctr"/>
          <a:lstStyle/>
          <a:p>
            <a:pPr algn="ctr"/>
            <a:r>
              <a:rPr lang="en-US" sz="2400" b="1"/>
              <a:t>*.idl </a:t>
            </a:r>
            <a:br>
              <a:rPr lang="en-US" sz="2400" b="1"/>
            </a:br>
            <a:r>
              <a:rPr lang="en-US" sz="2400" b="1"/>
              <a:t>files</a:t>
            </a:r>
          </a:p>
        </p:txBody>
      </p:sp>
      <p:sp>
        <p:nvSpPr>
          <p:cNvPr id="62469" name="Line 5"/>
          <p:cNvSpPr>
            <a:spLocks noChangeShapeType="1"/>
          </p:cNvSpPr>
          <p:nvPr/>
        </p:nvSpPr>
        <p:spPr bwMode="auto">
          <a:xfrm>
            <a:off x="2286000" y="3486150"/>
            <a:ext cx="762000" cy="0"/>
          </a:xfrm>
          <a:prstGeom prst="line">
            <a:avLst/>
          </a:prstGeom>
          <a:noFill/>
          <a:ln w="28575">
            <a:solidFill>
              <a:srgbClr val="9999FF"/>
            </a:solidFill>
            <a:round/>
            <a:headEnd/>
            <a:tailEnd type="triangle" w="med" len="med"/>
          </a:ln>
        </p:spPr>
        <p:txBody>
          <a:bodyPr wrap="none" anchor="ctr"/>
          <a:lstStyle/>
          <a:p>
            <a:endParaRPr lang="nl-BE"/>
          </a:p>
        </p:txBody>
      </p:sp>
      <p:sp>
        <p:nvSpPr>
          <p:cNvPr id="62470" name="Rectangle 6"/>
          <p:cNvSpPr>
            <a:spLocks noChangeArrowheads="1"/>
          </p:cNvSpPr>
          <p:nvPr/>
        </p:nvSpPr>
        <p:spPr bwMode="auto">
          <a:xfrm>
            <a:off x="3048000" y="2800350"/>
            <a:ext cx="2209800" cy="1295400"/>
          </a:xfrm>
          <a:prstGeom prst="rect">
            <a:avLst/>
          </a:prstGeom>
          <a:solidFill>
            <a:schemeClr val="folHlink"/>
          </a:solidFill>
          <a:ln w="9525">
            <a:solidFill>
              <a:srgbClr val="9999FF"/>
            </a:solidFill>
            <a:miter lim="800000"/>
            <a:headEnd/>
            <a:tailEnd/>
          </a:ln>
        </p:spPr>
        <p:txBody>
          <a:bodyPr wrap="none" anchor="ctr"/>
          <a:lstStyle/>
          <a:p>
            <a:pPr algn="ctr"/>
            <a:r>
              <a:rPr lang="en-US" sz="2400" b="1"/>
              <a:t>IDL compiler</a:t>
            </a:r>
          </a:p>
          <a:p>
            <a:pPr algn="ctr"/>
            <a:r>
              <a:rPr lang="en-US" sz="2400" b="1"/>
              <a:t>(</a:t>
            </a:r>
            <a:r>
              <a:rPr lang="en-US" sz="2400" b="1" i="1"/>
              <a:t>idlj</a:t>
            </a:r>
            <a:r>
              <a:rPr lang="en-US" sz="2400" b="1"/>
              <a:t>)</a:t>
            </a:r>
          </a:p>
        </p:txBody>
      </p:sp>
      <p:sp>
        <p:nvSpPr>
          <p:cNvPr id="62471" name="Line 7"/>
          <p:cNvSpPr>
            <a:spLocks noChangeShapeType="1"/>
          </p:cNvSpPr>
          <p:nvPr/>
        </p:nvSpPr>
        <p:spPr bwMode="auto">
          <a:xfrm flipV="1">
            <a:off x="5257800" y="2647950"/>
            <a:ext cx="838200" cy="381000"/>
          </a:xfrm>
          <a:prstGeom prst="line">
            <a:avLst/>
          </a:prstGeom>
          <a:noFill/>
          <a:ln w="28575">
            <a:solidFill>
              <a:srgbClr val="9999FF"/>
            </a:solidFill>
            <a:round/>
            <a:headEnd/>
            <a:tailEnd type="triangle" w="med" len="med"/>
          </a:ln>
        </p:spPr>
        <p:txBody>
          <a:bodyPr wrap="none" anchor="ctr"/>
          <a:lstStyle/>
          <a:p>
            <a:endParaRPr lang="nl-BE"/>
          </a:p>
        </p:txBody>
      </p:sp>
      <p:sp>
        <p:nvSpPr>
          <p:cNvPr id="62472" name="Rectangle 8"/>
          <p:cNvSpPr>
            <a:spLocks noChangeArrowheads="1"/>
          </p:cNvSpPr>
          <p:nvPr/>
        </p:nvSpPr>
        <p:spPr bwMode="auto">
          <a:xfrm>
            <a:off x="6362700" y="620713"/>
            <a:ext cx="2819400" cy="762000"/>
          </a:xfrm>
          <a:prstGeom prst="rect">
            <a:avLst/>
          </a:prstGeom>
          <a:solidFill>
            <a:srgbClr val="FF5050"/>
          </a:solidFill>
          <a:ln w="9525">
            <a:solidFill>
              <a:srgbClr val="9999FF"/>
            </a:solidFill>
            <a:miter lim="800000"/>
            <a:headEnd/>
            <a:tailEnd/>
          </a:ln>
        </p:spPr>
        <p:txBody>
          <a:bodyPr wrap="none" anchor="ctr"/>
          <a:lstStyle/>
          <a:p>
            <a:pPr algn="ctr"/>
            <a:r>
              <a:rPr lang="en-US" sz="2400" b="1"/>
              <a:t>Java Interface files</a:t>
            </a:r>
          </a:p>
        </p:txBody>
      </p:sp>
      <p:sp>
        <p:nvSpPr>
          <p:cNvPr id="62473" name="Rectangle 9"/>
          <p:cNvSpPr>
            <a:spLocks noChangeArrowheads="1"/>
          </p:cNvSpPr>
          <p:nvPr/>
        </p:nvSpPr>
        <p:spPr bwMode="auto">
          <a:xfrm>
            <a:off x="6362700" y="1630363"/>
            <a:ext cx="2819400" cy="762000"/>
          </a:xfrm>
          <a:prstGeom prst="rect">
            <a:avLst/>
          </a:prstGeom>
          <a:solidFill>
            <a:srgbClr val="FF5050"/>
          </a:solidFill>
          <a:ln w="9525">
            <a:solidFill>
              <a:srgbClr val="9999FF"/>
            </a:solidFill>
            <a:miter lim="800000"/>
            <a:headEnd/>
            <a:tailEnd/>
          </a:ln>
        </p:spPr>
        <p:txBody>
          <a:bodyPr wrap="none" anchor="ctr"/>
          <a:lstStyle/>
          <a:p>
            <a:pPr algn="ctr"/>
            <a:r>
              <a:rPr lang="en-US" sz="2400" b="1"/>
              <a:t>Server Skeletons</a:t>
            </a:r>
          </a:p>
        </p:txBody>
      </p:sp>
      <p:sp>
        <p:nvSpPr>
          <p:cNvPr id="62474" name="Line 10"/>
          <p:cNvSpPr>
            <a:spLocks noChangeShapeType="1"/>
          </p:cNvSpPr>
          <p:nvPr/>
        </p:nvSpPr>
        <p:spPr bwMode="auto">
          <a:xfrm>
            <a:off x="5257800" y="3486150"/>
            <a:ext cx="838200" cy="0"/>
          </a:xfrm>
          <a:prstGeom prst="line">
            <a:avLst/>
          </a:prstGeom>
          <a:noFill/>
          <a:ln w="28575">
            <a:solidFill>
              <a:srgbClr val="9999FF"/>
            </a:solidFill>
            <a:round/>
            <a:headEnd/>
            <a:tailEnd type="triangle" w="med" len="med"/>
          </a:ln>
        </p:spPr>
        <p:txBody>
          <a:bodyPr wrap="none" anchor="ctr"/>
          <a:lstStyle/>
          <a:p>
            <a:endParaRPr lang="nl-BE"/>
          </a:p>
        </p:txBody>
      </p:sp>
      <p:sp>
        <p:nvSpPr>
          <p:cNvPr id="62475" name="Line 11"/>
          <p:cNvSpPr>
            <a:spLocks noChangeShapeType="1"/>
          </p:cNvSpPr>
          <p:nvPr/>
        </p:nvSpPr>
        <p:spPr bwMode="auto">
          <a:xfrm>
            <a:off x="5257800" y="3867150"/>
            <a:ext cx="838200" cy="533400"/>
          </a:xfrm>
          <a:prstGeom prst="line">
            <a:avLst/>
          </a:prstGeom>
          <a:noFill/>
          <a:ln w="28575">
            <a:solidFill>
              <a:srgbClr val="9999FF"/>
            </a:solidFill>
            <a:round/>
            <a:headEnd/>
            <a:tailEnd type="triangle" w="med" len="med"/>
          </a:ln>
        </p:spPr>
        <p:txBody>
          <a:bodyPr wrap="none" anchor="ctr"/>
          <a:lstStyle/>
          <a:p>
            <a:endParaRPr lang="nl-BE"/>
          </a:p>
        </p:txBody>
      </p:sp>
      <p:sp>
        <p:nvSpPr>
          <p:cNvPr id="62476" name="Rectangle 12"/>
          <p:cNvSpPr>
            <a:spLocks noChangeArrowheads="1"/>
          </p:cNvSpPr>
          <p:nvPr/>
        </p:nvSpPr>
        <p:spPr bwMode="auto">
          <a:xfrm>
            <a:off x="6362700" y="3143250"/>
            <a:ext cx="2819400" cy="762000"/>
          </a:xfrm>
          <a:prstGeom prst="rect">
            <a:avLst/>
          </a:prstGeom>
          <a:solidFill>
            <a:srgbClr val="FF5050"/>
          </a:solidFill>
          <a:ln w="9525">
            <a:solidFill>
              <a:srgbClr val="9999FF"/>
            </a:solidFill>
            <a:miter lim="800000"/>
            <a:headEnd/>
            <a:tailEnd/>
          </a:ln>
        </p:spPr>
        <p:txBody>
          <a:bodyPr wrap="none" anchor="ctr"/>
          <a:lstStyle/>
          <a:p>
            <a:pPr algn="ctr"/>
            <a:r>
              <a:rPr lang="en-US" sz="2400" b="1"/>
              <a:t>Proxy Classes or </a:t>
            </a:r>
            <a:br>
              <a:rPr lang="en-US" sz="2400" b="1"/>
            </a:br>
            <a:r>
              <a:rPr lang="en-US" sz="2400" b="1"/>
              <a:t>Client Stubs</a:t>
            </a:r>
          </a:p>
        </p:txBody>
      </p:sp>
      <p:sp>
        <p:nvSpPr>
          <p:cNvPr id="62477" name="Rectangle 13"/>
          <p:cNvSpPr>
            <a:spLocks noChangeArrowheads="1"/>
          </p:cNvSpPr>
          <p:nvPr/>
        </p:nvSpPr>
        <p:spPr bwMode="auto">
          <a:xfrm>
            <a:off x="6362700" y="4152900"/>
            <a:ext cx="2819400" cy="762000"/>
          </a:xfrm>
          <a:prstGeom prst="rect">
            <a:avLst/>
          </a:prstGeom>
          <a:solidFill>
            <a:srgbClr val="FF5050"/>
          </a:solidFill>
          <a:ln w="9525">
            <a:solidFill>
              <a:srgbClr val="9999FF"/>
            </a:solidFill>
            <a:miter lim="800000"/>
            <a:headEnd/>
            <a:tailEnd/>
          </a:ln>
        </p:spPr>
        <p:txBody>
          <a:bodyPr wrap="none" anchor="ctr"/>
          <a:lstStyle/>
          <a:p>
            <a:pPr algn="ctr"/>
            <a:r>
              <a:rPr lang="en-US" sz="2400" b="1"/>
              <a:t>Java classes </a:t>
            </a:r>
            <a:br>
              <a:rPr lang="en-US" sz="2400" b="1"/>
            </a:br>
            <a:r>
              <a:rPr lang="en-US" sz="2400" b="1"/>
              <a:t>for structs</a:t>
            </a:r>
          </a:p>
        </p:txBody>
      </p:sp>
      <p:sp>
        <p:nvSpPr>
          <p:cNvPr id="62478" name="Rectangle 14"/>
          <p:cNvSpPr>
            <a:spLocks noChangeArrowheads="1"/>
          </p:cNvSpPr>
          <p:nvPr/>
        </p:nvSpPr>
        <p:spPr bwMode="auto">
          <a:xfrm>
            <a:off x="6362700" y="5162550"/>
            <a:ext cx="2819400" cy="762000"/>
          </a:xfrm>
          <a:prstGeom prst="rect">
            <a:avLst/>
          </a:prstGeom>
          <a:solidFill>
            <a:srgbClr val="FF5050"/>
          </a:solidFill>
          <a:ln w="9525">
            <a:solidFill>
              <a:srgbClr val="9999FF"/>
            </a:solidFill>
            <a:miter lim="800000"/>
            <a:headEnd/>
            <a:tailEnd/>
          </a:ln>
        </p:spPr>
        <p:txBody>
          <a:bodyPr wrap="none" anchor="ctr"/>
          <a:lstStyle/>
          <a:p>
            <a:pPr algn="ctr"/>
            <a:r>
              <a:rPr lang="en-US" sz="2400" b="1"/>
              <a:t>Helper and </a:t>
            </a:r>
            <a:br>
              <a:rPr lang="en-US" sz="2400" b="1"/>
            </a:br>
            <a:r>
              <a:rPr lang="en-US" sz="2400" b="1"/>
              <a:t>Holder classes</a:t>
            </a:r>
          </a:p>
        </p:txBody>
      </p:sp>
      <p:sp>
        <p:nvSpPr>
          <p:cNvPr id="62479" name="Line 15"/>
          <p:cNvSpPr>
            <a:spLocks noChangeShapeType="1"/>
          </p:cNvSpPr>
          <p:nvPr/>
        </p:nvSpPr>
        <p:spPr bwMode="auto">
          <a:xfrm flipV="1">
            <a:off x="5257800" y="1885950"/>
            <a:ext cx="838200" cy="914400"/>
          </a:xfrm>
          <a:prstGeom prst="line">
            <a:avLst/>
          </a:prstGeom>
          <a:noFill/>
          <a:ln w="28575">
            <a:solidFill>
              <a:srgbClr val="9999FF"/>
            </a:solidFill>
            <a:round/>
            <a:headEnd/>
            <a:tailEnd type="triangle" w="med" len="med"/>
          </a:ln>
        </p:spPr>
        <p:txBody>
          <a:bodyPr wrap="none" anchor="ctr"/>
          <a:lstStyle/>
          <a:p>
            <a:endParaRPr lang="nl-BE"/>
          </a:p>
        </p:txBody>
      </p:sp>
      <p:sp>
        <p:nvSpPr>
          <p:cNvPr id="62480" name="Line 16"/>
          <p:cNvSpPr>
            <a:spLocks noChangeShapeType="1"/>
          </p:cNvSpPr>
          <p:nvPr/>
        </p:nvSpPr>
        <p:spPr bwMode="auto">
          <a:xfrm>
            <a:off x="5257800" y="4095750"/>
            <a:ext cx="838200" cy="1143000"/>
          </a:xfrm>
          <a:prstGeom prst="line">
            <a:avLst/>
          </a:prstGeom>
          <a:noFill/>
          <a:ln w="28575">
            <a:solidFill>
              <a:srgbClr val="9999FF"/>
            </a:solidFill>
            <a:round/>
            <a:headEnd/>
            <a:tailEnd type="triangle" w="med" len="med"/>
          </a:ln>
        </p:spPr>
        <p:txBody>
          <a:bodyPr wrap="none" anchor="ctr"/>
          <a:lstStyle/>
          <a:p>
            <a:endParaRPr lang="nl-BE"/>
          </a:p>
        </p:txBody>
      </p:sp>
      <p:sp>
        <p:nvSpPr>
          <p:cNvPr id="230417" name="Text Box 17"/>
          <p:cNvSpPr txBox="1">
            <a:spLocks noChangeArrowheads="1"/>
          </p:cNvSpPr>
          <p:nvPr/>
        </p:nvSpPr>
        <p:spPr bwMode="auto">
          <a:xfrm>
            <a:off x="1001713" y="4400550"/>
            <a:ext cx="1524000" cy="457200"/>
          </a:xfrm>
          <a:prstGeom prst="rect">
            <a:avLst/>
          </a:prstGeom>
          <a:solidFill>
            <a:schemeClr val="folHlink"/>
          </a:solidFill>
          <a:ln w="9525">
            <a:noFill/>
            <a:miter lim="800000"/>
            <a:headEnd/>
            <a:tailEnd/>
          </a:ln>
        </p:spPr>
        <p:txBody>
          <a:bodyPr>
            <a:spAutoFit/>
          </a:bodyPr>
          <a:lstStyle/>
          <a:p>
            <a:pPr algn="ctr">
              <a:spcBef>
                <a:spcPct val="50000"/>
              </a:spcBef>
            </a:pPr>
            <a:r>
              <a:rPr lang="nl-BE" sz="2400" b="1" i="1"/>
              <a:t>echo.idl</a:t>
            </a:r>
          </a:p>
        </p:txBody>
      </p:sp>
      <p:sp>
        <p:nvSpPr>
          <p:cNvPr id="230418" name="Text Box 18"/>
          <p:cNvSpPr txBox="1">
            <a:spLocks noChangeArrowheads="1"/>
          </p:cNvSpPr>
          <p:nvPr/>
        </p:nvSpPr>
        <p:spPr bwMode="auto">
          <a:xfrm>
            <a:off x="6557963" y="1173163"/>
            <a:ext cx="2368550" cy="396875"/>
          </a:xfrm>
          <a:prstGeom prst="rect">
            <a:avLst/>
          </a:prstGeom>
          <a:solidFill>
            <a:schemeClr val="folHlink"/>
          </a:solidFill>
          <a:ln w="9525">
            <a:noFill/>
            <a:miter lim="800000"/>
            <a:headEnd/>
            <a:tailEnd/>
          </a:ln>
        </p:spPr>
        <p:txBody>
          <a:bodyPr>
            <a:spAutoFit/>
          </a:bodyPr>
          <a:lstStyle/>
          <a:p>
            <a:pPr algn="ctr">
              <a:spcBef>
                <a:spcPct val="50000"/>
              </a:spcBef>
            </a:pPr>
            <a:r>
              <a:rPr lang="nl-BE" b="1" i="1"/>
              <a:t>echo.java</a:t>
            </a:r>
          </a:p>
        </p:txBody>
      </p:sp>
      <p:sp>
        <p:nvSpPr>
          <p:cNvPr id="230419" name="Text Box 19"/>
          <p:cNvSpPr txBox="1">
            <a:spLocks noChangeArrowheads="1"/>
          </p:cNvSpPr>
          <p:nvPr/>
        </p:nvSpPr>
        <p:spPr bwMode="auto">
          <a:xfrm>
            <a:off x="6530975" y="2203450"/>
            <a:ext cx="2884488" cy="396875"/>
          </a:xfrm>
          <a:prstGeom prst="rect">
            <a:avLst/>
          </a:prstGeom>
          <a:solidFill>
            <a:schemeClr val="folHlink"/>
          </a:solidFill>
          <a:ln w="9525">
            <a:noFill/>
            <a:miter lim="800000"/>
            <a:headEnd/>
            <a:tailEnd/>
          </a:ln>
        </p:spPr>
        <p:txBody>
          <a:bodyPr>
            <a:spAutoFit/>
          </a:bodyPr>
          <a:lstStyle/>
          <a:p>
            <a:pPr algn="ctr">
              <a:spcBef>
                <a:spcPct val="50000"/>
              </a:spcBef>
            </a:pPr>
            <a:r>
              <a:rPr lang="nl-BE" b="1" i="1"/>
              <a:t>_echoImplBase.java</a:t>
            </a:r>
          </a:p>
        </p:txBody>
      </p:sp>
      <p:sp>
        <p:nvSpPr>
          <p:cNvPr id="230420" name="Text Box 20"/>
          <p:cNvSpPr txBox="1">
            <a:spLocks noChangeArrowheads="1"/>
          </p:cNvSpPr>
          <p:nvPr/>
        </p:nvSpPr>
        <p:spPr bwMode="auto">
          <a:xfrm>
            <a:off x="6575425" y="3836988"/>
            <a:ext cx="2635250" cy="396875"/>
          </a:xfrm>
          <a:prstGeom prst="rect">
            <a:avLst/>
          </a:prstGeom>
          <a:solidFill>
            <a:schemeClr val="folHlink"/>
          </a:solidFill>
          <a:ln w="9525">
            <a:noFill/>
            <a:miter lim="800000"/>
            <a:headEnd/>
            <a:tailEnd/>
          </a:ln>
        </p:spPr>
        <p:txBody>
          <a:bodyPr>
            <a:spAutoFit/>
          </a:bodyPr>
          <a:lstStyle/>
          <a:p>
            <a:pPr algn="ctr">
              <a:spcBef>
                <a:spcPct val="50000"/>
              </a:spcBef>
            </a:pPr>
            <a:r>
              <a:rPr lang="nl-BE" b="1" i="1"/>
              <a:t>_echoStub.java</a:t>
            </a:r>
          </a:p>
        </p:txBody>
      </p:sp>
      <p:sp>
        <p:nvSpPr>
          <p:cNvPr id="230421" name="Text Box 21"/>
          <p:cNvSpPr txBox="1">
            <a:spLocks noChangeArrowheads="1"/>
          </p:cNvSpPr>
          <p:nvPr/>
        </p:nvSpPr>
        <p:spPr bwMode="auto">
          <a:xfrm>
            <a:off x="6618288" y="5910263"/>
            <a:ext cx="2636837" cy="396875"/>
          </a:xfrm>
          <a:prstGeom prst="rect">
            <a:avLst/>
          </a:prstGeom>
          <a:solidFill>
            <a:schemeClr val="folHlink"/>
          </a:solidFill>
          <a:ln w="9525">
            <a:noFill/>
            <a:miter lim="800000"/>
            <a:headEnd/>
            <a:tailEnd/>
          </a:ln>
        </p:spPr>
        <p:txBody>
          <a:bodyPr>
            <a:spAutoFit/>
          </a:bodyPr>
          <a:lstStyle/>
          <a:p>
            <a:pPr algn="ctr">
              <a:spcBef>
                <a:spcPct val="50000"/>
              </a:spcBef>
            </a:pPr>
            <a:r>
              <a:rPr lang="nl-BE" b="1" i="1"/>
              <a:t>echoHelper.java</a:t>
            </a:r>
          </a:p>
        </p:txBody>
      </p:sp>
      <p:sp>
        <p:nvSpPr>
          <p:cNvPr id="230422" name="Text Box 22"/>
          <p:cNvSpPr txBox="1">
            <a:spLocks noChangeArrowheads="1"/>
          </p:cNvSpPr>
          <p:nvPr/>
        </p:nvSpPr>
        <p:spPr bwMode="auto">
          <a:xfrm>
            <a:off x="782638" y="5988050"/>
            <a:ext cx="5105400" cy="366713"/>
          </a:xfrm>
          <a:prstGeom prst="rect">
            <a:avLst/>
          </a:prstGeom>
          <a:noFill/>
          <a:ln w="9525">
            <a:noFill/>
            <a:miter lim="800000"/>
            <a:headEnd/>
            <a:tailEnd/>
          </a:ln>
        </p:spPr>
        <p:txBody>
          <a:bodyPr>
            <a:spAutoFit/>
          </a:bodyPr>
          <a:lstStyle/>
          <a:p>
            <a:pPr>
              <a:spcBef>
                <a:spcPct val="50000"/>
              </a:spcBef>
            </a:pPr>
            <a:r>
              <a:rPr lang="en-US" sz="1800" b="1">
                <a:latin typeface="Courier New" pitchFamily="49" charset="0"/>
                <a:cs typeface="Courier New" pitchFamily="49" charset="0"/>
              </a:rPr>
              <a:t>$ idlj -fall echo.idl </a:t>
            </a:r>
          </a:p>
        </p:txBody>
      </p:sp>
      <p:sp>
        <p:nvSpPr>
          <p:cNvPr id="230425" name="Text Box 25"/>
          <p:cNvSpPr txBox="1">
            <a:spLocks noChangeArrowheads="1"/>
          </p:cNvSpPr>
          <p:nvPr/>
        </p:nvSpPr>
        <p:spPr bwMode="auto">
          <a:xfrm>
            <a:off x="6559550" y="2636838"/>
            <a:ext cx="2855913" cy="396875"/>
          </a:xfrm>
          <a:prstGeom prst="rect">
            <a:avLst/>
          </a:prstGeom>
          <a:solidFill>
            <a:schemeClr val="folHlink"/>
          </a:solidFill>
          <a:ln w="9525">
            <a:noFill/>
            <a:miter lim="800000"/>
            <a:headEnd/>
            <a:tailEnd/>
          </a:ln>
        </p:spPr>
        <p:txBody>
          <a:bodyPr>
            <a:spAutoFit/>
          </a:bodyPr>
          <a:lstStyle/>
          <a:p>
            <a:pPr>
              <a:spcBef>
                <a:spcPct val="50000"/>
              </a:spcBef>
            </a:pPr>
            <a:r>
              <a:rPr lang="nl-BE" b="1" i="1"/>
              <a:t>    echoPOA.java</a:t>
            </a:r>
          </a:p>
        </p:txBody>
      </p:sp>
      <p:sp>
        <p:nvSpPr>
          <p:cNvPr id="230426" name="Text Box 26"/>
          <p:cNvSpPr txBox="1">
            <a:spLocks noChangeArrowheads="1"/>
          </p:cNvSpPr>
          <p:nvPr/>
        </p:nvSpPr>
        <p:spPr bwMode="auto">
          <a:xfrm>
            <a:off x="630238" y="5589588"/>
            <a:ext cx="5105400" cy="366712"/>
          </a:xfrm>
          <a:prstGeom prst="rect">
            <a:avLst/>
          </a:prstGeom>
          <a:noFill/>
          <a:ln w="9525">
            <a:noFill/>
            <a:miter lim="800000"/>
            <a:headEnd/>
            <a:tailEnd/>
          </a:ln>
        </p:spPr>
        <p:txBody>
          <a:bodyPr>
            <a:spAutoFit/>
          </a:bodyPr>
          <a:lstStyle/>
          <a:p>
            <a:pPr algn="ctr">
              <a:spcBef>
                <a:spcPct val="50000"/>
              </a:spcBef>
            </a:pPr>
            <a:r>
              <a:rPr lang="en-US" sz="1800" b="1">
                <a:latin typeface="Courier New" pitchFamily="49" charset="0"/>
                <a:cs typeface="Courier New" pitchFamily="49" charset="0"/>
              </a:rPr>
              <a:t>$ idlj -fall –oldImplBase echo.idl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04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04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04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04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04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04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0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17" grpId="0" animBg="1"/>
      <p:bldP spid="230418" grpId="0" animBg="1"/>
      <p:bldP spid="230419" grpId="0" animBg="1"/>
      <p:bldP spid="230420" grpId="0" animBg="1"/>
      <p:bldP spid="230421" grpId="0" animBg="1"/>
      <p:bldP spid="230422" grpId="0"/>
      <p:bldP spid="230425" grpId="0" animBg="1"/>
      <p:bldP spid="2304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sz="2400" b="1" smtClean="0"/>
              <a:t>Java interface file</a:t>
            </a:r>
          </a:p>
        </p:txBody>
      </p:sp>
      <p:sp>
        <p:nvSpPr>
          <p:cNvPr id="63491" name="Rectangle 3"/>
          <p:cNvSpPr>
            <a:spLocks noGrp="1" noChangeArrowheads="1"/>
          </p:cNvSpPr>
          <p:nvPr>
            <p:ph type="body" idx="1"/>
          </p:nvPr>
        </p:nvSpPr>
        <p:spPr/>
        <p:txBody>
          <a:bodyPr/>
          <a:lstStyle/>
          <a:p>
            <a:pPr eaLnBrk="1" hangingPunct="1"/>
            <a:r>
              <a:rPr lang="nl-BE" sz="1800" smtClean="0">
                <a:latin typeface="Courier New" pitchFamily="49" charset="0"/>
              </a:rPr>
              <a:t>/**</a:t>
            </a:r>
          </a:p>
          <a:p>
            <a:pPr eaLnBrk="1" hangingPunct="1"/>
            <a:r>
              <a:rPr lang="nl-BE" sz="1800" smtClean="0">
                <a:latin typeface="Courier New" pitchFamily="49" charset="0"/>
              </a:rPr>
              <a:t>* echo.java .</a:t>
            </a:r>
          </a:p>
          <a:p>
            <a:pPr eaLnBrk="1" hangingPunct="1"/>
            <a:r>
              <a:rPr lang="nl-BE" sz="1800" smtClean="0">
                <a:latin typeface="Courier New" pitchFamily="49" charset="0"/>
              </a:rPr>
              <a:t>* Generated by the IDL-to-Java compiler </a:t>
            </a:r>
          </a:p>
          <a:p>
            <a:pPr eaLnBrk="1" hangingPunct="1"/>
            <a:r>
              <a:rPr lang="nl-BE" sz="1800" smtClean="0">
                <a:latin typeface="Courier New" pitchFamily="49" charset="0"/>
              </a:rPr>
              <a:t>* from echo.idl</a:t>
            </a:r>
          </a:p>
          <a:p>
            <a:pPr eaLnBrk="1" hangingPunct="1"/>
            <a:r>
              <a:rPr lang="nl-BE" sz="1800" smtClean="0">
                <a:latin typeface="Courier New" pitchFamily="49" charset="0"/>
              </a:rPr>
              <a:t>*/</a:t>
            </a:r>
          </a:p>
          <a:p>
            <a:pPr eaLnBrk="1" hangingPunct="1"/>
            <a:endParaRPr lang="nl-BE" sz="1800" smtClean="0">
              <a:latin typeface="Courier New" pitchFamily="49" charset="0"/>
            </a:endParaRPr>
          </a:p>
          <a:p>
            <a:pPr eaLnBrk="1" hangingPunct="1"/>
            <a:r>
              <a:rPr lang="nl-BE" sz="1800" smtClean="0">
                <a:latin typeface="Courier New" pitchFamily="49" charset="0"/>
              </a:rPr>
              <a:t>public interface echo extends org.omg.CORBA.Object</a:t>
            </a:r>
          </a:p>
          <a:p>
            <a:pPr eaLnBrk="1" hangingPunct="1"/>
            <a:r>
              <a:rPr lang="nl-BE" sz="1800" smtClean="0">
                <a:latin typeface="Courier New" pitchFamily="49" charset="0"/>
              </a:rPr>
              <a:t>{</a:t>
            </a:r>
          </a:p>
          <a:p>
            <a:pPr eaLnBrk="1" hangingPunct="1"/>
            <a:r>
              <a:rPr lang="nl-BE" sz="1800" smtClean="0">
                <a:latin typeface="Courier New" pitchFamily="49" charset="0"/>
              </a:rPr>
              <a:t>	public String echoString(String mesg);</a:t>
            </a:r>
          </a:p>
          <a:p>
            <a:pPr eaLnBrk="1" hangingPunct="1"/>
            <a:r>
              <a:rPr lang="nl-BE" sz="1800" smtClean="0">
                <a:latin typeface="Courier New" pitchFamily="49" charset="0"/>
              </a:rPr>
              <a:t>	public int times_called();</a:t>
            </a:r>
          </a:p>
          <a:p>
            <a:pPr eaLnBrk="1" hangingPunct="1"/>
            <a:r>
              <a:rPr lang="nl-BE" sz="1800" smtClean="0">
                <a:latin typeface="Courier New" pitchFamily="49" charset="0"/>
              </a:rPr>
              <a:t>} // interface Echo</a:t>
            </a:r>
          </a:p>
          <a:p>
            <a:pPr eaLnBrk="1" hangingPunct="1"/>
            <a:endParaRPr lang="nl-BE" sz="1800" smtClean="0">
              <a:latin typeface="Courier New" pitchFamily="49" charset="0"/>
            </a:endParaRPr>
          </a:p>
          <a:p>
            <a:pPr eaLnBrk="1" hangingPunct="1"/>
            <a:endParaRPr lang="nl-BE" sz="1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0"/>
          </p:nvPr>
        </p:nvSpPr>
        <p:spPr>
          <a:noFill/>
        </p:spPr>
        <p:txBody>
          <a:bodyPr/>
          <a:lstStyle/>
          <a:p>
            <a:fld id="{5151F440-4B25-4800-9B81-A95E79BE0340}" type="slidenum">
              <a:rPr lang="en-US" smtClean="0">
                <a:latin typeface="Arial" pitchFamily="34" charset="0"/>
              </a:rPr>
              <a:pPr/>
              <a:t>6</a:t>
            </a:fld>
            <a:endParaRPr lang="en-US" smtClean="0">
              <a:latin typeface="Arial" pitchFamily="34" charset="0"/>
            </a:endParaRPr>
          </a:p>
        </p:txBody>
      </p:sp>
      <p:sp>
        <p:nvSpPr>
          <p:cNvPr id="9219" name="Text Box 3"/>
          <p:cNvSpPr txBox="1">
            <a:spLocks noChangeArrowheads="1"/>
          </p:cNvSpPr>
          <p:nvPr/>
        </p:nvSpPr>
        <p:spPr bwMode="auto">
          <a:xfrm>
            <a:off x="271463" y="-6350"/>
            <a:ext cx="4483100" cy="457200"/>
          </a:xfrm>
          <a:prstGeom prst="rect">
            <a:avLst/>
          </a:prstGeom>
          <a:noFill/>
          <a:ln w="9525">
            <a:noFill/>
            <a:miter lim="800000"/>
            <a:headEnd/>
            <a:tailEnd/>
          </a:ln>
        </p:spPr>
        <p:txBody>
          <a:bodyPr wrap="none">
            <a:spAutoFit/>
          </a:bodyPr>
          <a:lstStyle/>
          <a:p>
            <a:pPr marL="457200" indent="-457200"/>
            <a:r>
              <a:rPr lang="en-US" sz="2400" b="1"/>
              <a:t>Local and remote invocations</a:t>
            </a:r>
            <a:endParaRPr lang="en-US" sz="2400">
              <a:solidFill>
                <a:schemeClr val="bg2"/>
              </a:solidFill>
            </a:endParaRPr>
          </a:p>
        </p:txBody>
      </p:sp>
      <p:sp>
        <p:nvSpPr>
          <p:cNvPr id="9220" name="Rectangle 5"/>
          <p:cNvSpPr>
            <a:spLocks noChangeArrowheads="1"/>
          </p:cNvSpPr>
          <p:nvPr/>
        </p:nvSpPr>
        <p:spPr bwMode="auto">
          <a:xfrm>
            <a:off x="1206500" y="1628775"/>
            <a:ext cx="1511300" cy="1008063"/>
          </a:xfrm>
          <a:prstGeom prst="rect">
            <a:avLst/>
          </a:prstGeom>
          <a:solidFill>
            <a:srgbClr val="9999FF"/>
          </a:solidFill>
          <a:ln w="9525">
            <a:solidFill>
              <a:srgbClr val="9999FF"/>
            </a:solidFill>
            <a:miter lim="800000"/>
            <a:headEnd/>
            <a:tailEnd/>
          </a:ln>
        </p:spPr>
        <p:txBody>
          <a:bodyPr wrap="none" anchor="ctr"/>
          <a:lstStyle/>
          <a:p>
            <a:endParaRPr lang="nl-BE">
              <a:latin typeface="Calibri" pitchFamily="34" charset="0"/>
              <a:cs typeface="Calibri" pitchFamily="34" charset="0"/>
            </a:endParaRPr>
          </a:p>
        </p:txBody>
      </p:sp>
      <p:sp>
        <p:nvSpPr>
          <p:cNvPr id="9221" name="Oval 6"/>
          <p:cNvSpPr>
            <a:spLocks noChangeArrowheads="1"/>
          </p:cNvSpPr>
          <p:nvPr/>
        </p:nvSpPr>
        <p:spPr bwMode="auto">
          <a:xfrm>
            <a:off x="1350963" y="1700213"/>
            <a:ext cx="1223962" cy="863600"/>
          </a:xfrm>
          <a:prstGeom prst="ellipse">
            <a:avLst/>
          </a:prstGeom>
          <a:solidFill>
            <a:schemeClr val="bg1"/>
          </a:solidFill>
          <a:ln w="9525">
            <a:solidFill>
              <a:schemeClr val="tx1"/>
            </a:solidFill>
            <a:round/>
            <a:headEnd/>
            <a:tailEnd/>
          </a:ln>
        </p:spPr>
        <p:txBody>
          <a:bodyPr wrap="none" anchor="ctr"/>
          <a:lstStyle/>
          <a:p>
            <a:endParaRPr lang="nl-BE">
              <a:latin typeface="Calibri" pitchFamily="34" charset="0"/>
              <a:cs typeface="Calibri" pitchFamily="34" charset="0"/>
            </a:endParaRPr>
          </a:p>
        </p:txBody>
      </p:sp>
      <p:sp>
        <p:nvSpPr>
          <p:cNvPr id="9222" name="Text Box 7"/>
          <p:cNvSpPr txBox="1">
            <a:spLocks noChangeArrowheads="1"/>
          </p:cNvSpPr>
          <p:nvPr/>
        </p:nvSpPr>
        <p:spPr bwMode="auto">
          <a:xfrm>
            <a:off x="1893888" y="2136775"/>
            <a:ext cx="311150" cy="338138"/>
          </a:xfrm>
          <a:prstGeom prst="rect">
            <a:avLst/>
          </a:prstGeom>
          <a:noFill/>
          <a:ln w="9525">
            <a:noFill/>
            <a:miter lim="800000"/>
            <a:headEnd/>
            <a:tailEnd/>
          </a:ln>
        </p:spPr>
        <p:txBody>
          <a:bodyPr wrap="none">
            <a:spAutoFit/>
          </a:bodyPr>
          <a:lstStyle/>
          <a:p>
            <a:pPr algn="ctr"/>
            <a:r>
              <a:rPr lang="en-US" sz="1600" b="1">
                <a:latin typeface="Calibri" pitchFamily="34" charset="0"/>
                <a:cs typeface="Calibri" pitchFamily="34" charset="0"/>
              </a:rPr>
              <a:t>A</a:t>
            </a:r>
          </a:p>
        </p:txBody>
      </p:sp>
      <p:sp>
        <p:nvSpPr>
          <p:cNvPr id="9223" name="Rectangle 8"/>
          <p:cNvSpPr>
            <a:spLocks noChangeArrowheads="1"/>
          </p:cNvSpPr>
          <p:nvPr/>
        </p:nvSpPr>
        <p:spPr bwMode="auto">
          <a:xfrm>
            <a:off x="3511550" y="1628775"/>
            <a:ext cx="3744913" cy="1008063"/>
          </a:xfrm>
          <a:prstGeom prst="rect">
            <a:avLst/>
          </a:prstGeom>
          <a:solidFill>
            <a:srgbClr val="9999FF"/>
          </a:solidFill>
          <a:ln w="9525">
            <a:solidFill>
              <a:srgbClr val="9999FF"/>
            </a:solidFill>
            <a:miter lim="800000"/>
            <a:headEnd/>
            <a:tailEnd/>
          </a:ln>
        </p:spPr>
        <p:txBody>
          <a:bodyPr wrap="none" anchor="ctr"/>
          <a:lstStyle/>
          <a:p>
            <a:endParaRPr lang="nl-BE">
              <a:latin typeface="Calibri" pitchFamily="34" charset="0"/>
              <a:cs typeface="Calibri" pitchFamily="34" charset="0"/>
            </a:endParaRPr>
          </a:p>
        </p:txBody>
      </p:sp>
      <p:sp>
        <p:nvSpPr>
          <p:cNvPr id="9224" name="Oval 9"/>
          <p:cNvSpPr>
            <a:spLocks noChangeArrowheads="1"/>
          </p:cNvSpPr>
          <p:nvPr/>
        </p:nvSpPr>
        <p:spPr bwMode="auto">
          <a:xfrm>
            <a:off x="3656013" y="1700213"/>
            <a:ext cx="2159000" cy="865187"/>
          </a:xfrm>
          <a:prstGeom prst="ellipse">
            <a:avLst/>
          </a:prstGeom>
          <a:solidFill>
            <a:schemeClr val="bg1"/>
          </a:solidFill>
          <a:ln w="9525">
            <a:solidFill>
              <a:schemeClr val="tx1"/>
            </a:solidFill>
            <a:round/>
            <a:headEnd/>
            <a:tailEnd/>
          </a:ln>
        </p:spPr>
        <p:txBody>
          <a:bodyPr wrap="none" anchor="ctr"/>
          <a:lstStyle/>
          <a:p>
            <a:endParaRPr lang="nl-BE">
              <a:latin typeface="Calibri" pitchFamily="34" charset="0"/>
              <a:cs typeface="Calibri" pitchFamily="34" charset="0"/>
            </a:endParaRPr>
          </a:p>
        </p:txBody>
      </p:sp>
      <p:sp>
        <p:nvSpPr>
          <p:cNvPr id="9225" name="Text Box 10"/>
          <p:cNvSpPr txBox="1">
            <a:spLocks noChangeArrowheads="1"/>
          </p:cNvSpPr>
          <p:nvPr/>
        </p:nvSpPr>
        <p:spPr bwMode="auto">
          <a:xfrm>
            <a:off x="4029075" y="2138363"/>
            <a:ext cx="300038" cy="338137"/>
          </a:xfrm>
          <a:prstGeom prst="rect">
            <a:avLst/>
          </a:prstGeom>
          <a:noFill/>
          <a:ln w="9525">
            <a:noFill/>
            <a:miter lim="800000"/>
            <a:headEnd/>
            <a:tailEnd/>
          </a:ln>
        </p:spPr>
        <p:txBody>
          <a:bodyPr wrap="none">
            <a:spAutoFit/>
          </a:bodyPr>
          <a:lstStyle/>
          <a:p>
            <a:pPr algn="ctr"/>
            <a:r>
              <a:rPr lang="en-US" sz="1600" b="1">
                <a:latin typeface="Calibri" pitchFamily="34" charset="0"/>
                <a:cs typeface="Calibri" pitchFamily="34" charset="0"/>
              </a:rPr>
              <a:t>B</a:t>
            </a:r>
          </a:p>
        </p:txBody>
      </p:sp>
      <p:sp>
        <p:nvSpPr>
          <p:cNvPr id="9226" name="Line 11"/>
          <p:cNvSpPr>
            <a:spLocks noChangeShapeType="1"/>
          </p:cNvSpPr>
          <p:nvPr/>
        </p:nvSpPr>
        <p:spPr bwMode="auto">
          <a:xfrm>
            <a:off x="2287588" y="1989138"/>
            <a:ext cx="1655762" cy="0"/>
          </a:xfrm>
          <a:prstGeom prst="line">
            <a:avLst/>
          </a:prstGeom>
          <a:noFill/>
          <a:ln w="57150">
            <a:solidFill>
              <a:srgbClr val="FF0000"/>
            </a:solidFill>
            <a:round/>
            <a:headEnd/>
            <a:tailEnd type="arrow" w="med" len="med"/>
          </a:ln>
        </p:spPr>
        <p:txBody>
          <a:bodyPr wrap="none" anchor="ctr"/>
          <a:lstStyle/>
          <a:p>
            <a:endParaRPr lang="nl-BE"/>
          </a:p>
        </p:txBody>
      </p:sp>
      <p:sp>
        <p:nvSpPr>
          <p:cNvPr id="9227" name="Rectangle 12"/>
          <p:cNvSpPr>
            <a:spLocks noChangeArrowheads="1"/>
          </p:cNvSpPr>
          <p:nvPr/>
        </p:nvSpPr>
        <p:spPr bwMode="auto">
          <a:xfrm>
            <a:off x="1854200" y="1844675"/>
            <a:ext cx="431800" cy="288925"/>
          </a:xfrm>
          <a:prstGeom prst="rect">
            <a:avLst/>
          </a:prstGeom>
          <a:solidFill>
            <a:srgbClr val="0033CC"/>
          </a:solidFill>
          <a:ln w="9525">
            <a:solidFill>
              <a:srgbClr val="0033CC"/>
            </a:solidFill>
            <a:miter lim="800000"/>
            <a:headEnd/>
            <a:tailEnd/>
          </a:ln>
        </p:spPr>
        <p:txBody>
          <a:bodyPr wrap="none" anchor="ctr"/>
          <a:lstStyle/>
          <a:p>
            <a:pPr algn="ctr"/>
            <a:endParaRPr lang="nl-BE">
              <a:solidFill>
                <a:srgbClr val="333399"/>
              </a:solidFill>
              <a:latin typeface="Calibri" pitchFamily="34" charset="0"/>
              <a:cs typeface="Calibri" pitchFamily="34" charset="0"/>
            </a:endParaRPr>
          </a:p>
        </p:txBody>
      </p:sp>
      <p:sp>
        <p:nvSpPr>
          <p:cNvPr id="9228" name="Rectangle 13"/>
          <p:cNvSpPr>
            <a:spLocks noChangeArrowheads="1"/>
          </p:cNvSpPr>
          <p:nvPr/>
        </p:nvSpPr>
        <p:spPr bwMode="auto">
          <a:xfrm>
            <a:off x="3943350" y="1844675"/>
            <a:ext cx="431800" cy="288925"/>
          </a:xfrm>
          <a:prstGeom prst="rect">
            <a:avLst/>
          </a:prstGeom>
          <a:solidFill>
            <a:srgbClr val="0033CC"/>
          </a:solidFill>
          <a:ln w="9525">
            <a:solidFill>
              <a:srgbClr val="0033CC"/>
            </a:solidFill>
            <a:miter lim="800000"/>
            <a:headEnd/>
            <a:tailEnd/>
          </a:ln>
        </p:spPr>
        <p:txBody>
          <a:bodyPr wrap="none" anchor="ctr"/>
          <a:lstStyle/>
          <a:p>
            <a:endParaRPr lang="nl-BE">
              <a:latin typeface="Calibri" pitchFamily="34" charset="0"/>
              <a:cs typeface="Calibri" pitchFamily="34" charset="0"/>
            </a:endParaRPr>
          </a:p>
        </p:txBody>
      </p:sp>
      <p:sp>
        <p:nvSpPr>
          <p:cNvPr id="9229" name="Rectangle 14"/>
          <p:cNvSpPr>
            <a:spLocks noChangeArrowheads="1"/>
          </p:cNvSpPr>
          <p:nvPr/>
        </p:nvSpPr>
        <p:spPr bwMode="auto">
          <a:xfrm>
            <a:off x="4951413" y="1844675"/>
            <a:ext cx="431800" cy="288925"/>
          </a:xfrm>
          <a:prstGeom prst="rect">
            <a:avLst/>
          </a:prstGeom>
          <a:solidFill>
            <a:srgbClr val="0033CC"/>
          </a:solidFill>
          <a:ln w="9525">
            <a:solidFill>
              <a:srgbClr val="0033CC"/>
            </a:solidFill>
            <a:miter lim="800000"/>
            <a:headEnd/>
            <a:tailEnd/>
          </a:ln>
        </p:spPr>
        <p:txBody>
          <a:bodyPr wrap="none" anchor="ctr"/>
          <a:lstStyle/>
          <a:p>
            <a:endParaRPr lang="nl-BE">
              <a:latin typeface="Calibri" pitchFamily="34" charset="0"/>
              <a:cs typeface="Calibri" pitchFamily="34" charset="0"/>
            </a:endParaRPr>
          </a:p>
        </p:txBody>
      </p:sp>
      <p:sp>
        <p:nvSpPr>
          <p:cNvPr id="9230" name="Text Box 15"/>
          <p:cNvSpPr txBox="1">
            <a:spLocks noChangeArrowheads="1"/>
          </p:cNvSpPr>
          <p:nvPr/>
        </p:nvSpPr>
        <p:spPr bwMode="auto">
          <a:xfrm>
            <a:off x="4968875" y="2138363"/>
            <a:ext cx="293688" cy="338137"/>
          </a:xfrm>
          <a:prstGeom prst="rect">
            <a:avLst/>
          </a:prstGeom>
          <a:noFill/>
          <a:ln w="9525">
            <a:noFill/>
            <a:miter lim="800000"/>
            <a:headEnd/>
            <a:tailEnd/>
          </a:ln>
        </p:spPr>
        <p:txBody>
          <a:bodyPr wrap="none">
            <a:spAutoFit/>
          </a:bodyPr>
          <a:lstStyle/>
          <a:p>
            <a:pPr algn="ctr"/>
            <a:r>
              <a:rPr lang="en-US" sz="1600" b="1">
                <a:latin typeface="Calibri" pitchFamily="34" charset="0"/>
                <a:cs typeface="Calibri" pitchFamily="34" charset="0"/>
              </a:rPr>
              <a:t>C</a:t>
            </a:r>
          </a:p>
        </p:txBody>
      </p:sp>
      <p:sp>
        <p:nvSpPr>
          <p:cNvPr id="9231" name="Oval 16"/>
          <p:cNvSpPr>
            <a:spLocks noChangeArrowheads="1"/>
          </p:cNvSpPr>
          <p:nvPr/>
        </p:nvSpPr>
        <p:spPr bwMode="auto">
          <a:xfrm>
            <a:off x="5959475" y="1700213"/>
            <a:ext cx="1223963" cy="863600"/>
          </a:xfrm>
          <a:prstGeom prst="ellipse">
            <a:avLst/>
          </a:prstGeom>
          <a:solidFill>
            <a:schemeClr val="bg1"/>
          </a:solidFill>
          <a:ln w="9525">
            <a:solidFill>
              <a:schemeClr val="tx1"/>
            </a:solidFill>
            <a:round/>
            <a:headEnd/>
            <a:tailEnd/>
          </a:ln>
        </p:spPr>
        <p:txBody>
          <a:bodyPr wrap="none" anchor="ctr"/>
          <a:lstStyle/>
          <a:p>
            <a:endParaRPr lang="nl-BE">
              <a:latin typeface="Calibri" pitchFamily="34" charset="0"/>
              <a:cs typeface="Calibri" pitchFamily="34" charset="0"/>
            </a:endParaRPr>
          </a:p>
        </p:txBody>
      </p:sp>
      <p:sp>
        <p:nvSpPr>
          <p:cNvPr id="9232" name="Text Box 17"/>
          <p:cNvSpPr txBox="1">
            <a:spLocks noChangeArrowheads="1"/>
          </p:cNvSpPr>
          <p:nvPr/>
        </p:nvSpPr>
        <p:spPr bwMode="auto">
          <a:xfrm>
            <a:off x="6500813" y="2136775"/>
            <a:ext cx="314325" cy="338138"/>
          </a:xfrm>
          <a:prstGeom prst="rect">
            <a:avLst/>
          </a:prstGeom>
          <a:noFill/>
          <a:ln w="9525">
            <a:noFill/>
            <a:miter lim="800000"/>
            <a:headEnd/>
            <a:tailEnd/>
          </a:ln>
        </p:spPr>
        <p:txBody>
          <a:bodyPr wrap="none">
            <a:spAutoFit/>
          </a:bodyPr>
          <a:lstStyle/>
          <a:p>
            <a:pPr algn="ctr"/>
            <a:r>
              <a:rPr lang="en-US" sz="1600" b="1">
                <a:latin typeface="Calibri" pitchFamily="34" charset="0"/>
                <a:cs typeface="Calibri" pitchFamily="34" charset="0"/>
              </a:rPr>
              <a:t>D</a:t>
            </a:r>
          </a:p>
        </p:txBody>
      </p:sp>
      <p:sp>
        <p:nvSpPr>
          <p:cNvPr id="9233" name="Rectangle 18"/>
          <p:cNvSpPr>
            <a:spLocks noChangeArrowheads="1"/>
          </p:cNvSpPr>
          <p:nvPr/>
        </p:nvSpPr>
        <p:spPr bwMode="auto">
          <a:xfrm>
            <a:off x="6462713" y="1844675"/>
            <a:ext cx="431800" cy="288925"/>
          </a:xfrm>
          <a:prstGeom prst="rect">
            <a:avLst/>
          </a:prstGeom>
          <a:solidFill>
            <a:srgbClr val="0033CC"/>
          </a:solidFill>
          <a:ln w="9525">
            <a:solidFill>
              <a:srgbClr val="0033CC"/>
            </a:solidFill>
            <a:miter lim="800000"/>
            <a:headEnd/>
            <a:tailEnd/>
          </a:ln>
        </p:spPr>
        <p:txBody>
          <a:bodyPr wrap="none" anchor="ctr"/>
          <a:lstStyle/>
          <a:p>
            <a:endParaRPr lang="nl-BE">
              <a:latin typeface="Calibri" pitchFamily="34" charset="0"/>
              <a:cs typeface="Calibri" pitchFamily="34" charset="0"/>
            </a:endParaRPr>
          </a:p>
        </p:txBody>
      </p:sp>
      <p:sp>
        <p:nvSpPr>
          <p:cNvPr id="9234" name="Rectangle 19"/>
          <p:cNvSpPr>
            <a:spLocks noChangeArrowheads="1"/>
          </p:cNvSpPr>
          <p:nvPr/>
        </p:nvSpPr>
        <p:spPr bwMode="auto">
          <a:xfrm>
            <a:off x="7615238" y="1628775"/>
            <a:ext cx="1511300" cy="1008063"/>
          </a:xfrm>
          <a:prstGeom prst="rect">
            <a:avLst/>
          </a:prstGeom>
          <a:solidFill>
            <a:srgbClr val="9999FF"/>
          </a:solidFill>
          <a:ln w="9525">
            <a:solidFill>
              <a:srgbClr val="9999FF"/>
            </a:solidFill>
            <a:miter lim="800000"/>
            <a:headEnd/>
            <a:tailEnd/>
          </a:ln>
        </p:spPr>
        <p:txBody>
          <a:bodyPr wrap="none" anchor="ctr"/>
          <a:lstStyle/>
          <a:p>
            <a:endParaRPr lang="nl-BE">
              <a:latin typeface="Calibri" pitchFamily="34" charset="0"/>
              <a:cs typeface="Calibri" pitchFamily="34" charset="0"/>
            </a:endParaRPr>
          </a:p>
        </p:txBody>
      </p:sp>
      <p:sp>
        <p:nvSpPr>
          <p:cNvPr id="9235" name="Oval 20"/>
          <p:cNvSpPr>
            <a:spLocks noChangeArrowheads="1"/>
          </p:cNvSpPr>
          <p:nvPr/>
        </p:nvSpPr>
        <p:spPr bwMode="auto">
          <a:xfrm>
            <a:off x="7759700" y="1700213"/>
            <a:ext cx="1223963" cy="863600"/>
          </a:xfrm>
          <a:prstGeom prst="ellipse">
            <a:avLst/>
          </a:prstGeom>
          <a:solidFill>
            <a:schemeClr val="bg1"/>
          </a:solidFill>
          <a:ln w="9525">
            <a:solidFill>
              <a:schemeClr val="tx1"/>
            </a:solidFill>
            <a:round/>
            <a:headEnd/>
            <a:tailEnd/>
          </a:ln>
        </p:spPr>
        <p:txBody>
          <a:bodyPr wrap="none" anchor="ctr"/>
          <a:lstStyle/>
          <a:p>
            <a:endParaRPr lang="nl-BE">
              <a:latin typeface="Calibri" pitchFamily="34" charset="0"/>
              <a:cs typeface="Calibri" pitchFamily="34" charset="0"/>
            </a:endParaRPr>
          </a:p>
        </p:txBody>
      </p:sp>
      <p:sp>
        <p:nvSpPr>
          <p:cNvPr id="9236" name="Text Box 21"/>
          <p:cNvSpPr txBox="1">
            <a:spLocks noChangeArrowheads="1"/>
          </p:cNvSpPr>
          <p:nvPr/>
        </p:nvSpPr>
        <p:spPr bwMode="auto">
          <a:xfrm>
            <a:off x="8315325" y="2136775"/>
            <a:ext cx="282575" cy="338138"/>
          </a:xfrm>
          <a:prstGeom prst="rect">
            <a:avLst/>
          </a:prstGeom>
          <a:noFill/>
          <a:ln w="9525">
            <a:noFill/>
            <a:miter lim="800000"/>
            <a:headEnd/>
            <a:tailEnd/>
          </a:ln>
        </p:spPr>
        <p:txBody>
          <a:bodyPr wrap="none">
            <a:spAutoFit/>
          </a:bodyPr>
          <a:lstStyle/>
          <a:p>
            <a:pPr algn="ctr"/>
            <a:r>
              <a:rPr lang="en-US" sz="1600" b="1">
                <a:latin typeface="Calibri" pitchFamily="34" charset="0"/>
                <a:cs typeface="Calibri" pitchFamily="34" charset="0"/>
              </a:rPr>
              <a:t>E</a:t>
            </a:r>
          </a:p>
        </p:txBody>
      </p:sp>
      <p:sp>
        <p:nvSpPr>
          <p:cNvPr id="9237" name="Rectangle 22"/>
          <p:cNvSpPr>
            <a:spLocks noChangeArrowheads="1"/>
          </p:cNvSpPr>
          <p:nvPr/>
        </p:nvSpPr>
        <p:spPr bwMode="auto">
          <a:xfrm>
            <a:off x="8262938" y="1844675"/>
            <a:ext cx="431800" cy="288925"/>
          </a:xfrm>
          <a:prstGeom prst="rect">
            <a:avLst/>
          </a:prstGeom>
          <a:solidFill>
            <a:srgbClr val="0033CC"/>
          </a:solidFill>
          <a:ln w="9525">
            <a:solidFill>
              <a:srgbClr val="0033CC"/>
            </a:solidFill>
            <a:miter lim="800000"/>
            <a:headEnd/>
            <a:tailEnd/>
          </a:ln>
        </p:spPr>
        <p:txBody>
          <a:bodyPr wrap="none" anchor="ctr"/>
          <a:lstStyle/>
          <a:p>
            <a:endParaRPr lang="nl-BE">
              <a:latin typeface="Calibri" pitchFamily="34" charset="0"/>
              <a:cs typeface="Calibri" pitchFamily="34" charset="0"/>
            </a:endParaRPr>
          </a:p>
        </p:txBody>
      </p:sp>
      <p:sp>
        <p:nvSpPr>
          <p:cNvPr id="9238" name="Line 23"/>
          <p:cNvSpPr>
            <a:spLocks noChangeShapeType="1"/>
          </p:cNvSpPr>
          <p:nvPr/>
        </p:nvSpPr>
        <p:spPr bwMode="auto">
          <a:xfrm>
            <a:off x="4375150" y="1989138"/>
            <a:ext cx="576263" cy="0"/>
          </a:xfrm>
          <a:prstGeom prst="line">
            <a:avLst/>
          </a:prstGeom>
          <a:noFill/>
          <a:ln w="57150">
            <a:solidFill>
              <a:schemeClr val="accent2"/>
            </a:solidFill>
            <a:round/>
            <a:headEnd/>
            <a:tailEnd type="arrow" w="med" len="med"/>
          </a:ln>
        </p:spPr>
        <p:txBody>
          <a:bodyPr wrap="none" anchor="ctr"/>
          <a:lstStyle/>
          <a:p>
            <a:endParaRPr lang="nl-BE"/>
          </a:p>
        </p:txBody>
      </p:sp>
      <p:sp>
        <p:nvSpPr>
          <p:cNvPr id="9239" name="Line 24"/>
          <p:cNvSpPr>
            <a:spLocks noChangeShapeType="1"/>
          </p:cNvSpPr>
          <p:nvPr/>
        </p:nvSpPr>
        <p:spPr bwMode="auto">
          <a:xfrm>
            <a:off x="5383213" y="1989138"/>
            <a:ext cx="1081087" cy="0"/>
          </a:xfrm>
          <a:prstGeom prst="line">
            <a:avLst/>
          </a:prstGeom>
          <a:noFill/>
          <a:ln w="57150">
            <a:solidFill>
              <a:srgbClr val="FF0000"/>
            </a:solidFill>
            <a:round/>
            <a:headEnd/>
            <a:tailEnd type="arrow" w="med" len="med"/>
          </a:ln>
        </p:spPr>
        <p:txBody>
          <a:bodyPr wrap="none" anchor="ctr"/>
          <a:lstStyle/>
          <a:p>
            <a:endParaRPr lang="nl-BE"/>
          </a:p>
        </p:txBody>
      </p:sp>
      <p:sp>
        <p:nvSpPr>
          <p:cNvPr id="9240" name="Line 25"/>
          <p:cNvSpPr>
            <a:spLocks noChangeShapeType="1"/>
          </p:cNvSpPr>
          <p:nvPr/>
        </p:nvSpPr>
        <p:spPr bwMode="auto">
          <a:xfrm>
            <a:off x="6896100" y="1989138"/>
            <a:ext cx="1368425" cy="0"/>
          </a:xfrm>
          <a:prstGeom prst="line">
            <a:avLst/>
          </a:prstGeom>
          <a:noFill/>
          <a:ln w="57150">
            <a:solidFill>
              <a:srgbClr val="FF0000"/>
            </a:solidFill>
            <a:round/>
            <a:headEnd/>
            <a:tailEnd type="arrow" w="med" len="med"/>
          </a:ln>
        </p:spPr>
        <p:txBody>
          <a:bodyPr wrap="none" anchor="ctr"/>
          <a:lstStyle/>
          <a:p>
            <a:endParaRPr lang="nl-BE"/>
          </a:p>
        </p:txBody>
      </p:sp>
      <p:grpSp>
        <p:nvGrpSpPr>
          <p:cNvPr id="2" name="Group 30"/>
          <p:cNvGrpSpPr>
            <a:grpSpLocks/>
          </p:cNvGrpSpPr>
          <p:nvPr/>
        </p:nvGrpSpPr>
        <p:grpSpPr bwMode="auto">
          <a:xfrm>
            <a:off x="5815013" y="2786063"/>
            <a:ext cx="2633662" cy="760412"/>
            <a:chOff x="5815013" y="2786063"/>
            <a:chExt cx="2633662" cy="760412"/>
          </a:xfrm>
        </p:grpSpPr>
        <p:sp>
          <p:nvSpPr>
            <p:cNvPr id="9245" name="Line 26"/>
            <p:cNvSpPr>
              <a:spLocks noChangeShapeType="1"/>
            </p:cNvSpPr>
            <p:nvPr/>
          </p:nvSpPr>
          <p:spPr bwMode="auto">
            <a:xfrm>
              <a:off x="5815013" y="2997200"/>
              <a:ext cx="431800" cy="0"/>
            </a:xfrm>
            <a:prstGeom prst="line">
              <a:avLst/>
            </a:prstGeom>
            <a:noFill/>
            <a:ln w="57150">
              <a:solidFill>
                <a:srgbClr val="FF0000"/>
              </a:solidFill>
              <a:round/>
              <a:headEnd/>
              <a:tailEnd type="arrow" w="med" len="med"/>
            </a:ln>
          </p:spPr>
          <p:txBody>
            <a:bodyPr wrap="none" anchor="ctr"/>
            <a:lstStyle/>
            <a:p>
              <a:endParaRPr lang="nl-BE"/>
            </a:p>
          </p:txBody>
        </p:sp>
        <p:sp>
          <p:nvSpPr>
            <p:cNvPr id="9246" name="Text Box 27"/>
            <p:cNvSpPr txBox="1">
              <a:spLocks noChangeArrowheads="1"/>
            </p:cNvSpPr>
            <p:nvPr/>
          </p:nvSpPr>
          <p:spPr bwMode="auto">
            <a:xfrm>
              <a:off x="6316663" y="2786063"/>
              <a:ext cx="2132012" cy="400050"/>
            </a:xfrm>
            <a:prstGeom prst="rect">
              <a:avLst/>
            </a:prstGeom>
            <a:noFill/>
            <a:ln w="9525">
              <a:noFill/>
              <a:miter lim="800000"/>
              <a:headEnd/>
              <a:tailEnd/>
            </a:ln>
          </p:spPr>
          <p:txBody>
            <a:bodyPr wrap="none">
              <a:spAutoFit/>
            </a:bodyPr>
            <a:lstStyle/>
            <a:p>
              <a:pPr algn="ctr"/>
              <a:r>
                <a:rPr lang="en-US" b="1">
                  <a:latin typeface="Calibri" pitchFamily="34" charset="0"/>
                  <a:cs typeface="Calibri" pitchFamily="34" charset="0"/>
                </a:rPr>
                <a:t>remote invocation</a:t>
              </a:r>
            </a:p>
          </p:txBody>
        </p:sp>
        <p:sp>
          <p:nvSpPr>
            <p:cNvPr id="9247" name="Line 28"/>
            <p:cNvSpPr>
              <a:spLocks noChangeShapeType="1"/>
            </p:cNvSpPr>
            <p:nvPr/>
          </p:nvSpPr>
          <p:spPr bwMode="auto">
            <a:xfrm>
              <a:off x="5815013" y="3357563"/>
              <a:ext cx="431800" cy="0"/>
            </a:xfrm>
            <a:prstGeom prst="line">
              <a:avLst/>
            </a:prstGeom>
            <a:noFill/>
            <a:ln w="57150">
              <a:solidFill>
                <a:schemeClr val="accent2"/>
              </a:solidFill>
              <a:round/>
              <a:headEnd/>
              <a:tailEnd type="arrow" w="med" len="med"/>
            </a:ln>
          </p:spPr>
          <p:txBody>
            <a:bodyPr wrap="none" anchor="ctr"/>
            <a:lstStyle/>
            <a:p>
              <a:endParaRPr lang="nl-BE"/>
            </a:p>
          </p:txBody>
        </p:sp>
        <p:sp>
          <p:nvSpPr>
            <p:cNvPr id="9248" name="Text Box 29"/>
            <p:cNvSpPr txBox="1">
              <a:spLocks noChangeArrowheads="1"/>
            </p:cNvSpPr>
            <p:nvPr/>
          </p:nvSpPr>
          <p:spPr bwMode="auto">
            <a:xfrm>
              <a:off x="6327775" y="3146425"/>
              <a:ext cx="1847850" cy="400050"/>
            </a:xfrm>
            <a:prstGeom prst="rect">
              <a:avLst/>
            </a:prstGeom>
            <a:noFill/>
            <a:ln w="9525">
              <a:noFill/>
              <a:miter lim="800000"/>
              <a:headEnd/>
              <a:tailEnd/>
            </a:ln>
          </p:spPr>
          <p:txBody>
            <a:bodyPr wrap="none">
              <a:spAutoFit/>
            </a:bodyPr>
            <a:lstStyle/>
            <a:p>
              <a:pPr algn="ctr"/>
              <a:r>
                <a:rPr lang="en-US" b="1">
                  <a:latin typeface="Calibri" pitchFamily="34" charset="0"/>
                  <a:cs typeface="Calibri" pitchFamily="34" charset="0"/>
                </a:rPr>
                <a:t>local invocation</a:t>
              </a:r>
            </a:p>
          </p:txBody>
        </p:sp>
      </p:grpSp>
      <p:grpSp>
        <p:nvGrpSpPr>
          <p:cNvPr id="3" name="Group 31"/>
          <p:cNvGrpSpPr>
            <a:grpSpLocks/>
          </p:cNvGrpSpPr>
          <p:nvPr/>
        </p:nvGrpSpPr>
        <p:grpSpPr bwMode="auto">
          <a:xfrm>
            <a:off x="1350963" y="3938588"/>
            <a:ext cx="7345362" cy="1200150"/>
            <a:chOff x="1350963" y="3938588"/>
            <a:chExt cx="7345362" cy="1200150"/>
          </a:xfrm>
        </p:grpSpPr>
        <p:sp>
          <p:nvSpPr>
            <p:cNvPr id="9243" name="Text Box 30"/>
            <p:cNvSpPr txBox="1">
              <a:spLocks noChangeArrowheads="1"/>
            </p:cNvSpPr>
            <p:nvPr/>
          </p:nvSpPr>
          <p:spPr bwMode="auto">
            <a:xfrm>
              <a:off x="1350963" y="3938588"/>
              <a:ext cx="7345362" cy="1200150"/>
            </a:xfrm>
            <a:prstGeom prst="rect">
              <a:avLst/>
            </a:prstGeom>
            <a:noFill/>
            <a:ln w="38100">
              <a:solidFill>
                <a:srgbClr val="333399"/>
              </a:solidFill>
              <a:miter lim="800000"/>
              <a:headEnd/>
              <a:tailEnd/>
            </a:ln>
          </p:spPr>
          <p:txBody>
            <a:bodyPr>
              <a:spAutoFit/>
            </a:bodyPr>
            <a:lstStyle/>
            <a:p>
              <a:r>
                <a:rPr lang="en-US" sz="1800" b="1">
                  <a:solidFill>
                    <a:schemeClr val="accent2"/>
                  </a:solidFill>
                  <a:latin typeface="Calibri" pitchFamily="34" charset="0"/>
                  <a:cs typeface="Calibri" pitchFamily="34" charset="0"/>
                </a:rPr>
                <a:t>Local</a:t>
              </a:r>
              <a:r>
                <a:rPr lang="en-US" sz="1800" b="1">
                  <a:latin typeface="Calibri" pitchFamily="34" charset="0"/>
                  <a:cs typeface="Calibri" pitchFamily="34" charset="0"/>
                </a:rPr>
                <a:t> invocation			</a:t>
              </a:r>
              <a:r>
                <a:rPr lang="en-US" sz="1800" b="1">
                  <a:solidFill>
                    <a:srgbClr val="FF0000"/>
                  </a:solidFill>
                  <a:latin typeface="Calibri" pitchFamily="34" charset="0"/>
                  <a:cs typeface="Calibri" pitchFamily="34" charset="0"/>
                </a:rPr>
                <a:t>Remote</a:t>
              </a:r>
              <a:r>
                <a:rPr lang="en-US" sz="1800" b="1">
                  <a:latin typeface="Calibri" pitchFamily="34" charset="0"/>
                  <a:cs typeface="Calibri" pitchFamily="34" charset="0"/>
                </a:rPr>
                <a:t> invocation</a:t>
              </a:r>
            </a:p>
            <a:p>
              <a:endParaRPr lang="en-US" sz="1800" b="1">
                <a:latin typeface="Calibri" pitchFamily="34" charset="0"/>
                <a:cs typeface="Calibri" pitchFamily="34" charset="0"/>
              </a:endParaRPr>
            </a:p>
            <a:p>
              <a:r>
                <a:rPr lang="en-US" sz="1800" b="1">
                  <a:latin typeface="Calibri" pitchFamily="34" charset="0"/>
                  <a:cs typeface="Calibri" pitchFamily="34" charset="0"/>
                </a:rPr>
                <a:t>Use Object Reference		Use Remote Object Reference</a:t>
              </a:r>
            </a:p>
            <a:p>
              <a:r>
                <a:rPr lang="en-US" sz="1800" b="1">
                  <a:latin typeface="Calibri" pitchFamily="34" charset="0"/>
                  <a:cs typeface="Calibri" pitchFamily="34" charset="0"/>
                </a:rPr>
                <a:t>Any public method			</a:t>
              </a:r>
              <a:r>
                <a:rPr lang="en-US" sz="1800" b="1">
                  <a:solidFill>
                    <a:schemeClr val="hlink"/>
                  </a:solidFill>
                  <a:latin typeface="Calibri" pitchFamily="34" charset="0"/>
                  <a:cs typeface="Calibri" pitchFamily="34" charset="0"/>
                </a:rPr>
                <a:t>Limited access, remote interface</a:t>
              </a:r>
            </a:p>
          </p:txBody>
        </p:sp>
        <p:sp>
          <p:nvSpPr>
            <p:cNvPr id="9244" name="Line 31"/>
            <p:cNvSpPr>
              <a:spLocks noChangeShapeType="1"/>
            </p:cNvSpPr>
            <p:nvPr/>
          </p:nvSpPr>
          <p:spPr bwMode="auto">
            <a:xfrm>
              <a:off x="1350963" y="4437063"/>
              <a:ext cx="7345362" cy="0"/>
            </a:xfrm>
            <a:prstGeom prst="line">
              <a:avLst/>
            </a:prstGeom>
            <a:noFill/>
            <a:ln w="38100">
              <a:solidFill>
                <a:srgbClr val="333399"/>
              </a:solidFill>
              <a:round/>
              <a:headEnd/>
              <a:tailEnd/>
            </a:ln>
          </p:spPr>
          <p:txBody>
            <a:bodyPr wrap="none" anchor="ctr"/>
            <a:lstStyle/>
            <a:p>
              <a:endParaRPr lang="nl-BE"/>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sz="2400" b="1" smtClean="0"/>
              <a:t>Servant Class Implementation</a:t>
            </a:r>
          </a:p>
        </p:txBody>
      </p:sp>
      <p:sp>
        <p:nvSpPr>
          <p:cNvPr id="64515" name="Rectangle 3"/>
          <p:cNvSpPr>
            <a:spLocks noGrp="1" noChangeArrowheads="1"/>
          </p:cNvSpPr>
          <p:nvPr>
            <p:ph type="body" idx="1"/>
          </p:nvPr>
        </p:nvSpPr>
        <p:spPr/>
        <p:txBody>
          <a:bodyPr/>
          <a:lstStyle/>
          <a:p>
            <a:pPr eaLnBrk="1" hangingPunct="1">
              <a:lnSpc>
                <a:spcPct val="65000"/>
              </a:lnSpc>
            </a:pPr>
            <a:r>
              <a:rPr lang="nl-BE" sz="1800" smtClean="0">
                <a:latin typeface="Courier New" pitchFamily="49" charset="0"/>
                <a:cs typeface="Courier New" pitchFamily="49" charset="0"/>
              </a:rPr>
              <a:t>import org.omg.CORBA.*;</a:t>
            </a:r>
          </a:p>
          <a:p>
            <a:pPr eaLnBrk="1" hangingPunct="1">
              <a:lnSpc>
                <a:spcPct val="65000"/>
              </a:lnSpc>
            </a:pPr>
            <a:endParaRPr lang="nl-BE" sz="1800" smtClean="0">
              <a:latin typeface="Courier New" pitchFamily="49" charset="0"/>
              <a:cs typeface="Courier New" pitchFamily="49" charset="0"/>
            </a:endParaRPr>
          </a:p>
          <a:p>
            <a:pPr eaLnBrk="1" hangingPunct="1">
              <a:lnSpc>
                <a:spcPct val="65000"/>
              </a:lnSpc>
            </a:pPr>
            <a:r>
              <a:rPr lang="nl-BE" sz="1800" smtClean="0">
                <a:latin typeface="Courier New" pitchFamily="49" charset="0"/>
                <a:cs typeface="Courier New" pitchFamily="49" charset="0"/>
              </a:rPr>
              <a:t>class echoServant extends _echoImplBase {</a:t>
            </a:r>
          </a:p>
          <a:p>
            <a:pPr eaLnBrk="1" hangingPunct="1">
              <a:lnSpc>
                <a:spcPct val="65000"/>
              </a:lnSpc>
            </a:pPr>
            <a:r>
              <a:rPr lang="nl-BE" sz="1800" smtClean="0">
                <a:latin typeface="Courier New" pitchFamily="49" charset="0"/>
                <a:cs typeface="Courier New" pitchFamily="49" charset="0"/>
              </a:rPr>
              <a:t>   private ORB theORB;</a:t>
            </a:r>
          </a:p>
          <a:p>
            <a:pPr eaLnBrk="1" hangingPunct="1">
              <a:lnSpc>
                <a:spcPct val="65000"/>
              </a:lnSpc>
            </a:pPr>
            <a:r>
              <a:rPr lang="nl-BE" sz="1800" smtClean="0">
                <a:latin typeface="Courier New" pitchFamily="49" charset="0"/>
                <a:cs typeface="Courier New" pitchFamily="49" charset="0"/>
              </a:rPr>
              <a:t>   private int counter;</a:t>
            </a:r>
          </a:p>
          <a:p>
            <a:pPr eaLnBrk="1" hangingPunct="1">
              <a:lnSpc>
                <a:spcPct val="65000"/>
              </a:lnSpc>
            </a:pPr>
            <a:endParaRPr lang="nl-BE" sz="1800" smtClean="0">
              <a:latin typeface="Courier New" pitchFamily="49" charset="0"/>
              <a:cs typeface="Courier New" pitchFamily="49" charset="0"/>
            </a:endParaRPr>
          </a:p>
          <a:p>
            <a:pPr eaLnBrk="1" hangingPunct="1">
              <a:lnSpc>
                <a:spcPct val="65000"/>
              </a:lnSpc>
            </a:pPr>
            <a:r>
              <a:rPr lang="nl-BE" sz="1800" smtClean="0">
                <a:latin typeface="Courier New" pitchFamily="49" charset="0"/>
                <a:cs typeface="Courier New" pitchFamily="49" charset="0"/>
              </a:rPr>
              <a:t>    public echoServant(ORB orb) {</a:t>
            </a:r>
          </a:p>
          <a:p>
            <a:pPr eaLnBrk="1" hangingPunct="1">
              <a:lnSpc>
                <a:spcPct val="65000"/>
              </a:lnSpc>
            </a:pPr>
            <a:r>
              <a:rPr lang="nl-BE" sz="1800" smtClean="0">
                <a:latin typeface="Courier New" pitchFamily="49" charset="0"/>
                <a:cs typeface="Courier New" pitchFamily="49" charset="0"/>
              </a:rPr>
              <a:t>    	theOrb = orb;</a:t>
            </a:r>
          </a:p>
          <a:p>
            <a:pPr eaLnBrk="1" hangingPunct="1">
              <a:lnSpc>
                <a:spcPct val="65000"/>
              </a:lnSpc>
            </a:pPr>
            <a:r>
              <a:rPr lang="nl-BE" sz="1800" smtClean="0">
                <a:latin typeface="Courier New" pitchFamily="49" charset="0"/>
                <a:cs typeface="Courier New" pitchFamily="49" charset="0"/>
              </a:rPr>
              <a:t>		counter = 0;</a:t>
            </a:r>
          </a:p>
          <a:p>
            <a:pPr eaLnBrk="1" hangingPunct="1">
              <a:lnSpc>
                <a:spcPct val="65000"/>
              </a:lnSpc>
            </a:pPr>
            <a:r>
              <a:rPr lang="nl-BE" sz="1800" smtClean="0">
                <a:latin typeface="Courier New" pitchFamily="49" charset="0"/>
                <a:cs typeface="Courier New" pitchFamily="49" charset="0"/>
              </a:rPr>
              <a:t>    }</a:t>
            </a:r>
          </a:p>
          <a:p>
            <a:pPr eaLnBrk="1" hangingPunct="1">
              <a:lnSpc>
                <a:spcPct val="65000"/>
              </a:lnSpc>
            </a:pPr>
            <a:r>
              <a:rPr lang="nl-BE" sz="1800" smtClean="0">
                <a:latin typeface="Courier New" pitchFamily="49" charset="0"/>
                <a:cs typeface="Courier New" pitchFamily="49" charset="0"/>
              </a:rPr>
              <a:t>    </a:t>
            </a:r>
          </a:p>
          <a:p>
            <a:pPr eaLnBrk="1" hangingPunct="1">
              <a:lnSpc>
                <a:spcPct val="65000"/>
              </a:lnSpc>
            </a:pPr>
            <a:r>
              <a:rPr lang="nl-BE" sz="1800" smtClean="0">
                <a:latin typeface="Courier New" pitchFamily="49" charset="0"/>
                <a:cs typeface="Courier New" pitchFamily="49" charset="0"/>
              </a:rPr>
              <a:t>    public String echoString(String mesg) {</a:t>
            </a:r>
          </a:p>
          <a:p>
            <a:pPr eaLnBrk="1" hangingPunct="1">
              <a:lnSpc>
                <a:spcPct val="65000"/>
              </a:lnSpc>
            </a:pPr>
            <a:r>
              <a:rPr lang="nl-BE" sz="1800" smtClean="0">
                <a:latin typeface="Courier New" pitchFamily="49" charset="0"/>
                <a:cs typeface="Courier New" pitchFamily="49" charset="0"/>
              </a:rPr>
              <a:t>     	counter++;</a:t>
            </a:r>
          </a:p>
          <a:p>
            <a:pPr eaLnBrk="1" hangingPunct="1">
              <a:lnSpc>
                <a:spcPct val="65000"/>
              </a:lnSpc>
            </a:pPr>
            <a:r>
              <a:rPr lang="nl-BE" sz="1800" smtClean="0">
                <a:latin typeface="Courier New" pitchFamily="49" charset="0"/>
                <a:cs typeface="Courier New" pitchFamily="49" charset="0"/>
              </a:rPr>
              <a:t>		String p = mesg;</a:t>
            </a:r>
          </a:p>
          <a:p>
            <a:pPr eaLnBrk="1" hangingPunct="1">
              <a:lnSpc>
                <a:spcPct val="65000"/>
              </a:lnSpc>
            </a:pPr>
            <a:r>
              <a:rPr lang="nl-BE" sz="1800" smtClean="0">
                <a:latin typeface="Courier New" pitchFamily="49" charset="0"/>
                <a:cs typeface="Courier New" pitchFamily="49" charset="0"/>
              </a:rPr>
              <a:t>		return p;</a:t>
            </a:r>
          </a:p>
          <a:p>
            <a:pPr eaLnBrk="1" hangingPunct="1">
              <a:lnSpc>
                <a:spcPct val="65000"/>
              </a:lnSpc>
            </a:pPr>
            <a:r>
              <a:rPr lang="nl-BE" sz="1800" smtClean="0">
                <a:latin typeface="Courier New" pitchFamily="49" charset="0"/>
                <a:cs typeface="Courier New" pitchFamily="49" charset="0"/>
              </a:rPr>
              <a:t>    }</a:t>
            </a:r>
          </a:p>
          <a:p>
            <a:pPr eaLnBrk="1" hangingPunct="1">
              <a:lnSpc>
                <a:spcPct val="65000"/>
              </a:lnSpc>
            </a:pPr>
            <a:r>
              <a:rPr lang="nl-BE" sz="1800" smtClean="0">
                <a:latin typeface="Courier New" pitchFamily="49" charset="0"/>
                <a:cs typeface="Courier New" pitchFamily="49" charset="0"/>
              </a:rPr>
              <a:t>    </a:t>
            </a:r>
          </a:p>
          <a:p>
            <a:pPr eaLnBrk="1" hangingPunct="1">
              <a:lnSpc>
                <a:spcPct val="65000"/>
              </a:lnSpc>
            </a:pPr>
            <a:r>
              <a:rPr lang="nl-BE" sz="1800" smtClean="0">
                <a:latin typeface="Courier New" pitchFamily="49" charset="0"/>
                <a:cs typeface="Courier New" pitchFamily="49" charset="0"/>
              </a:rPr>
              <a:t>    public int times_called() {</a:t>
            </a:r>
          </a:p>
          <a:p>
            <a:pPr eaLnBrk="1" hangingPunct="1">
              <a:lnSpc>
                <a:spcPct val="65000"/>
              </a:lnSpc>
            </a:pPr>
            <a:r>
              <a:rPr lang="nl-BE" sz="1800" smtClean="0">
                <a:latin typeface="Courier New" pitchFamily="49" charset="0"/>
                <a:cs typeface="Courier New" pitchFamily="49" charset="0"/>
              </a:rPr>
              <a:t>    	return counter;</a:t>
            </a:r>
          </a:p>
          <a:p>
            <a:pPr eaLnBrk="1" hangingPunct="1">
              <a:lnSpc>
                <a:spcPct val="65000"/>
              </a:lnSpc>
            </a:pPr>
            <a:r>
              <a:rPr lang="nl-BE" sz="1800" smtClean="0">
                <a:latin typeface="Courier New" pitchFamily="49" charset="0"/>
                <a:cs typeface="Courier New" pitchFamily="49" charset="0"/>
              </a:rPr>
              <a:t>    }</a:t>
            </a:r>
          </a:p>
          <a:p>
            <a:pPr eaLnBrk="1" hangingPunct="1">
              <a:lnSpc>
                <a:spcPct val="65000"/>
              </a:lnSpc>
            </a:pPr>
            <a:r>
              <a:rPr lang="nl-BE" sz="1800" smtClean="0">
                <a:latin typeface="Courier New" pitchFamily="49" charset="0"/>
                <a:cs typeface="Courier New" pitchFamily="49" charset="0"/>
              </a:rPr>
              <a:t>}</a:t>
            </a:r>
          </a:p>
          <a:p>
            <a:pPr eaLnBrk="1" hangingPunct="1">
              <a:lnSpc>
                <a:spcPct val="65000"/>
              </a:lnSpc>
            </a:pPr>
            <a:endParaRPr lang="nl-BE" sz="1800" smtClean="0"/>
          </a:p>
          <a:p>
            <a:pPr eaLnBrk="1" hangingPunct="1">
              <a:lnSpc>
                <a:spcPct val="65000"/>
              </a:lnSpc>
            </a:pPr>
            <a:endParaRPr lang="nl-BE" sz="18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sz="2400" b="1" smtClean="0"/>
              <a:t>Servant Classes</a:t>
            </a:r>
          </a:p>
        </p:txBody>
      </p:sp>
      <p:sp>
        <p:nvSpPr>
          <p:cNvPr id="65539" name="Rectangle 3"/>
          <p:cNvSpPr>
            <a:spLocks noGrp="1" noChangeArrowheads="1"/>
          </p:cNvSpPr>
          <p:nvPr>
            <p:ph type="body" idx="1"/>
          </p:nvPr>
        </p:nvSpPr>
        <p:spPr>
          <a:xfrm>
            <a:off x="233363" y="1052513"/>
            <a:ext cx="9669462" cy="5329237"/>
          </a:xfrm>
        </p:spPr>
        <p:txBody>
          <a:bodyPr/>
          <a:lstStyle/>
          <a:p>
            <a:pPr eaLnBrk="1" hangingPunct="1"/>
            <a:r>
              <a:rPr lang="en-US" sz="2800" smtClean="0">
                <a:latin typeface="Calibri" pitchFamily="34" charset="0"/>
              </a:rPr>
              <a:t>Extends the corresponding skeleton class</a:t>
            </a:r>
          </a:p>
          <a:p>
            <a:pPr eaLnBrk="1" hangingPunct="1"/>
            <a:r>
              <a:rPr lang="en-US" sz="2800" smtClean="0">
                <a:latin typeface="Calibri" pitchFamily="34" charset="0"/>
              </a:rPr>
              <a:t>Implements the interface methods</a:t>
            </a:r>
          </a:p>
          <a:p>
            <a:pPr eaLnBrk="1" hangingPunct="1"/>
            <a:r>
              <a:rPr lang="en-US" sz="2800" smtClean="0">
                <a:latin typeface="Calibri" pitchFamily="34" charset="0"/>
              </a:rPr>
              <a:t>Uses the method signatures defined in the equivalent Java interface</a:t>
            </a:r>
          </a:p>
          <a:p>
            <a:pPr eaLnBrk="1" hangingPunct="1"/>
            <a:r>
              <a:rPr lang="en-US" sz="2800" smtClean="0">
                <a:latin typeface="Calibri" pitchFamily="34" charset="0"/>
              </a:rPr>
              <a:t>ORB private attribute: to connect new CORBA objects to the ORB (</a:t>
            </a:r>
            <a:r>
              <a:rPr lang="en-US" b="1" smtClean="0">
                <a:latin typeface="Courier New" pitchFamily="49" charset="0"/>
                <a:cs typeface="Courier New" pitchFamily="49" charset="0"/>
              </a:rPr>
              <a:t>connect</a:t>
            </a:r>
            <a:r>
              <a:rPr lang="en-US" i="1" smtClean="0">
                <a:latin typeface="Calibri" pitchFamily="34" charset="0"/>
              </a:rPr>
              <a:t> </a:t>
            </a:r>
            <a:r>
              <a:rPr lang="en-US" sz="2800" i="1" smtClean="0">
                <a:latin typeface="Calibri" pitchFamily="34" charset="0"/>
              </a:rPr>
              <a:t>method</a:t>
            </a:r>
            <a:r>
              <a:rPr lang="en-US" sz="2800" smtClean="0">
                <a:latin typeface="Calibri" pitchFamily="34" charset="0"/>
              </a:rPr>
              <a:t>) or shutdown objects (</a:t>
            </a:r>
            <a:r>
              <a:rPr lang="en-US" b="1" smtClean="0">
                <a:latin typeface="Courier New" pitchFamily="49" charset="0"/>
                <a:cs typeface="Courier New" pitchFamily="49" charset="0"/>
              </a:rPr>
              <a:t>shutdown</a:t>
            </a:r>
            <a:r>
              <a:rPr lang="en-US" i="1" smtClean="0">
                <a:latin typeface="Calibri" pitchFamily="34" charset="0"/>
              </a:rPr>
              <a:t> </a:t>
            </a:r>
            <a:r>
              <a:rPr lang="en-US" sz="2800" i="1" smtClean="0">
                <a:latin typeface="Calibri" pitchFamily="34" charset="0"/>
              </a:rPr>
              <a:t>method</a:t>
            </a:r>
            <a:r>
              <a:rPr lang="en-US" sz="2800" smtClean="0">
                <a:latin typeface="Calibri" pitchFamily="34"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sz="2400" b="1" smtClean="0"/>
              <a:t>Server Class Implementation</a:t>
            </a:r>
          </a:p>
        </p:txBody>
      </p:sp>
      <p:sp>
        <p:nvSpPr>
          <p:cNvPr id="66563" name="Rectangle 3"/>
          <p:cNvSpPr>
            <a:spLocks noGrp="1" noChangeArrowheads="1"/>
          </p:cNvSpPr>
          <p:nvPr>
            <p:ph type="body" idx="1"/>
          </p:nvPr>
        </p:nvSpPr>
        <p:spPr/>
        <p:txBody>
          <a:bodyPr/>
          <a:lstStyle/>
          <a:p>
            <a:pPr eaLnBrk="1" hangingPunct="1">
              <a:lnSpc>
                <a:spcPct val="65000"/>
              </a:lnSpc>
            </a:pPr>
            <a:r>
              <a:rPr lang="nl-BE" sz="1600" smtClean="0">
                <a:latin typeface="Courier New" pitchFamily="49" charset="0"/>
                <a:cs typeface="Courier New" pitchFamily="49" charset="0"/>
              </a:rPr>
              <a:t>import org.omg.CORBA.*;</a:t>
            </a:r>
          </a:p>
          <a:p>
            <a:pPr eaLnBrk="1" hangingPunct="1">
              <a:lnSpc>
                <a:spcPct val="65000"/>
              </a:lnSpc>
            </a:pPr>
            <a:endParaRPr lang="nl-BE" sz="1600" smtClean="0">
              <a:latin typeface="Courier New" pitchFamily="49" charset="0"/>
              <a:cs typeface="Courier New" pitchFamily="49" charset="0"/>
            </a:endParaRPr>
          </a:p>
          <a:p>
            <a:pPr eaLnBrk="1" hangingPunct="1">
              <a:lnSpc>
                <a:spcPct val="65000"/>
              </a:lnSpc>
            </a:pPr>
            <a:r>
              <a:rPr lang="nl-BE" sz="1600" smtClean="0">
                <a:latin typeface="Courier New" pitchFamily="49" charset="0"/>
                <a:cs typeface="Courier New" pitchFamily="49" charset="0"/>
              </a:rPr>
              <a:t>public class echoServer</a:t>
            </a:r>
          </a:p>
          <a:p>
            <a:pPr eaLnBrk="1" hangingPunct="1">
              <a:lnSpc>
                <a:spcPct val="65000"/>
              </a:lnSpc>
            </a:pPr>
            <a:r>
              <a:rPr lang="nl-BE" sz="1600" smtClean="0">
                <a:latin typeface="Courier New" pitchFamily="49" charset="0"/>
                <a:cs typeface="Courier New" pitchFamily="49" charset="0"/>
              </a:rPr>
              <a:t>{</a:t>
            </a:r>
          </a:p>
          <a:p>
            <a:pPr eaLnBrk="1" hangingPunct="1">
              <a:lnSpc>
                <a:spcPct val="65000"/>
              </a:lnSpc>
            </a:pPr>
            <a:r>
              <a:rPr lang="nl-BE" sz="1600" smtClean="0">
                <a:latin typeface="Courier New" pitchFamily="49" charset="0"/>
                <a:cs typeface="Courier New" pitchFamily="49" charset="0"/>
              </a:rPr>
              <a:t>    public static void main(String args[]) throws 			org.omg.CORBA.UserException {</a:t>
            </a:r>
          </a:p>
          <a:p>
            <a:pPr eaLnBrk="1" hangingPunct="1">
              <a:lnSpc>
                <a:spcPct val="65000"/>
              </a:lnSpc>
            </a:pPr>
            <a:r>
              <a:rPr lang="nl-BE" sz="1600" smtClean="0">
                <a:latin typeface="Courier New" pitchFamily="49" charset="0"/>
                <a:cs typeface="Courier New" pitchFamily="49" charset="0"/>
              </a:rPr>
              <a:t>		try{				</a:t>
            </a:r>
          </a:p>
          <a:p>
            <a:pPr eaLnBrk="1" hangingPunct="1">
              <a:lnSpc>
                <a:spcPct val="65000"/>
              </a:lnSpc>
            </a:pPr>
            <a:r>
              <a:rPr lang="nl-BE" sz="1600" smtClean="0">
                <a:latin typeface="Courier New" pitchFamily="49" charset="0"/>
                <a:cs typeface="Courier New" pitchFamily="49" charset="0"/>
              </a:rPr>
              <a:t>		    java.util.Properties props = System.getProperties();</a:t>
            </a:r>
          </a:p>
          <a:p>
            <a:pPr eaLnBrk="1" hangingPunct="1">
              <a:lnSpc>
                <a:spcPct val="65000"/>
              </a:lnSpc>
            </a:pPr>
            <a:r>
              <a:rPr lang="nl-BE" sz="1600" smtClean="0">
                <a:latin typeface="Courier New" pitchFamily="49" charset="0"/>
                <a:cs typeface="Courier New" pitchFamily="49" charset="0"/>
              </a:rPr>
              <a:t>		    ORB orb = ORB.init(args, props);</a:t>
            </a:r>
          </a:p>
          <a:p>
            <a:pPr eaLnBrk="1" hangingPunct="1">
              <a:lnSpc>
                <a:spcPct val="65000"/>
              </a:lnSpc>
            </a:pPr>
            <a:r>
              <a:rPr lang="nl-BE" sz="1600" smtClean="0">
                <a:latin typeface="Courier New" pitchFamily="49" charset="0"/>
                <a:cs typeface="Courier New" pitchFamily="49" charset="0"/>
              </a:rPr>
              <a:t>		    echoServant echoRef = new echoServant(orb);</a:t>
            </a:r>
          </a:p>
          <a:p>
            <a:pPr eaLnBrk="1" hangingPunct="1">
              <a:lnSpc>
                <a:spcPct val="65000"/>
              </a:lnSpc>
            </a:pPr>
            <a:r>
              <a:rPr lang="nl-BE" sz="1600" smtClean="0">
                <a:latin typeface="Courier New" pitchFamily="49" charset="0"/>
                <a:cs typeface="Courier New" pitchFamily="49" charset="0"/>
              </a:rPr>
              <a:t>		    orb.connect(echoRef);</a:t>
            </a:r>
          </a:p>
          <a:p>
            <a:pPr eaLnBrk="1" hangingPunct="1">
              <a:lnSpc>
                <a:spcPct val="65000"/>
              </a:lnSpc>
            </a:pPr>
            <a:endParaRPr lang="nl-BE" sz="1600" smtClean="0">
              <a:latin typeface="Courier New" pitchFamily="49" charset="0"/>
              <a:cs typeface="Courier New" pitchFamily="49" charset="0"/>
            </a:endParaRPr>
          </a:p>
          <a:p>
            <a:pPr eaLnBrk="1" hangingPunct="1">
              <a:lnSpc>
                <a:spcPct val="65000"/>
              </a:lnSpc>
            </a:pPr>
            <a:r>
              <a:rPr lang="nl-BE" sz="1600" smtClean="0">
                <a:latin typeface="Courier New" pitchFamily="49" charset="0"/>
                <a:cs typeface="Courier New" pitchFamily="49" charset="0"/>
              </a:rPr>
              <a:t>		    </a:t>
            </a:r>
            <a:r>
              <a:rPr lang="en-US" sz="1600" smtClean="0">
                <a:latin typeface="Courier New" pitchFamily="49" charset="0"/>
                <a:cs typeface="Courier New" pitchFamily="49" charset="0"/>
              </a:rPr>
              <a:t>System.out.println(“echoServer ready and waiting ...");</a:t>
            </a:r>
            <a:endParaRPr lang="nl-BE" sz="1600" smtClean="0">
              <a:latin typeface="Courier New" pitchFamily="49" charset="0"/>
              <a:cs typeface="Courier New" pitchFamily="49" charset="0"/>
            </a:endParaRPr>
          </a:p>
          <a:p>
            <a:pPr eaLnBrk="1" hangingPunct="1">
              <a:lnSpc>
                <a:spcPct val="65000"/>
              </a:lnSpc>
            </a:pPr>
            <a:r>
              <a:rPr lang="nl-BE" sz="1600" smtClean="0">
                <a:latin typeface="Courier New" pitchFamily="49" charset="0"/>
                <a:cs typeface="Courier New" pitchFamily="49" charset="0"/>
              </a:rPr>
              <a:t>            orb.run();</a:t>
            </a:r>
          </a:p>
          <a:p>
            <a:pPr eaLnBrk="1" hangingPunct="1">
              <a:lnSpc>
                <a:spcPct val="65000"/>
              </a:lnSpc>
            </a:pPr>
            <a:r>
              <a:rPr lang="nl-BE" sz="1600" smtClean="0">
                <a:latin typeface="Courier New" pitchFamily="49" charset="0"/>
                <a:cs typeface="Courier New" pitchFamily="49" charset="0"/>
              </a:rPr>
              <a:t>     	} catch (Exception e) {</a:t>
            </a:r>
          </a:p>
          <a:p>
            <a:pPr eaLnBrk="1" hangingPunct="1">
              <a:lnSpc>
                <a:spcPct val="65000"/>
              </a:lnSpc>
            </a:pPr>
            <a:r>
              <a:rPr lang="nl-BE" sz="1600" smtClean="0">
                <a:latin typeface="Courier New" pitchFamily="49" charset="0"/>
                <a:cs typeface="Courier New" pitchFamily="49" charset="0"/>
              </a:rPr>
              <a:t>            System.err.println("ERROR: " + e);</a:t>
            </a:r>
          </a:p>
          <a:p>
            <a:pPr eaLnBrk="1" hangingPunct="1">
              <a:lnSpc>
                <a:spcPct val="65000"/>
              </a:lnSpc>
            </a:pPr>
            <a:r>
              <a:rPr lang="nl-BE" sz="1600" smtClean="0">
                <a:latin typeface="Courier New" pitchFamily="49" charset="0"/>
                <a:cs typeface="Courier New" pitchFamily="49" charset="0"/>
              </a:rPr>
              <a:t>            e.printStackTrace(System.out);</a:t>
            </a:r>
          </a:p>
          <a:p>
            <a:pPr eaLnBrk="1" hangingPunct="1">
              <a:lnSpc>
                <a:spcPct val="65000"/>
              </a:lnSpc>
            </a:pPr>
            <a:r>
              <a:rPr lang="nl-BE" sz="1600" smtClean="0">
                <a:latin typeface="Courier New" pitchFamily="49" charset="0"/>
                <a:cs typeface="Courier New" pitchFamily="49" charset="0"/>
              </a:rPr>
              <a:t>        }</a:t>
            </a:r>
          </a:p>
          <a:p>
            <a:pPr eaLnBrk="1" hangingPunct="1">
              <a:lnSpc>
                <a:spcPct val="65000"/>
              </a:lnSpc>
            </a:pPr>
            <a:r>
              <a:rPr lang="nl-BE" sz="1600" smtClean="0">
                <a:latin typeface="Courier New" pitchFamily="49" charset="0"/>
                <a:cs typeface="Courier New" pitchFamily="49" charset="0"/>
              </a:rPr>
              <a:t>        System.out.println(“Echo Server Exiting...");</a:t>
            </a:r>
          </a:p>
          <a:p>
            <a:pPr eaLnBrk="1" hangingPunct="1">
              <a:lnSpc>
                <a:spcPct val="65000"/>
              </a:lnSpc>
            </a:pPr>
            <a:r>
              <a:rPr lang="nl-BE" sz="1600" smtClean="0">
                <a:latin typeface="Courier New" pitchFamily="49" charset="0"/>
                <a:cs typeface="Courier New" pitchFamily="49" charset="0"/>
              </a:rPr>
              <a:t>    </a:t>
            </a:r>
          </a:p>
          <a:p>
            <a:pPr eaLnBrk="1" hangingPunct="1">
              <a:lnSpc>
                <a:spcPct val="65000"/>
              </a:lnSpc>
            </a:pPr>
            <a:r>
              <a:rPr lang="nl-BE" sz="1600" smtClean="0">
                <a:latin typeface="Courier New" pitchFamily="49" charset="0"/>
                <a:cs typeface="Courier New" pitchFamily="49" charset="0"/>
              </a:rPr>
              <a:t>	 } //main</a:t>
            </a:r>
          </a:p>
          <a:p>
            <a:pPr eaLnBrk="1" hangingPunct="1">
              <a:lnSpc>
                <a:spcPct val="65000"/>
              </a:lnSpc>
            </a:pPr>
            <a:r>
              <a:rPr lang="nl-BE" sz="1600" smtClean="0">
                <a:latin typeface="Courier New" pitchFamily="49" charset="0"/>
                <a:cs typeface="Courier New" pitchFamily="49" charset="0"/>
              </a:rPr>
              <a:t>} // class</a:t>
            </a:r>
          </a:p>
          <a:p>
            <a:pPr eaLnBrk="1" hangingPunct="1">
              <a:lnSpc>
                <a:spcPct val="65000"/>
              </a:lnSpc>
            </a:pPr>
            <a:endParaRPr lang="nl-BE" sz="16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l" eaLnBrk="1" hangingPunct="1"/>
            <a:r>
              <a:rPr lang="en-US" sz="2400" b="1" smtClean="0"/>
              <a:t>CORBA server</a:t>
            </a:r>
          </a:p>
        </p:txBody>
      </p:sp>
      <p:sp>
        <p:nvSpPr>
          <p:cNvPr id="67587" name="Rectangle 3"/>
          <p:cNvSpPr>
            <a:spLocks noGrp="1" noChangeArrowheads="1"/>
          </p:cNvSpPr>
          <p:nvPr>
            <p:ph type="body" idx="1"/>
          </p:nvPr>
        </p:nvSpPr>
        <p:spPr>
          <a:xfrm>
            <a:off x="376238" y="742950"/>
            <a:ext cx="9147175" cy="5329238"/>
          </a:xfrm>
        </p:spPr>
        <p:txBody>
          <a:bodyPr/>
          <a:lstStyle/>
          <a:p>
            <a:pPr eaLnBrk="1" hangingPunct="1"/>
            <a:r>
              <a:rPr lang="en-US" sz="2800" smtClean="0">
                <a:latin typeface="Calibri" pitchFamily="34" charset="0"/>
              </a:rPr>
              <a:t>Java class with </a:t>
            </a:r>
            <a:r>
              <a:rPr lang="en-US" sz="2800" i="1" smtClean="0">
                <a:latin typeface="Calibri" pitchFamily="34" charset="0"/>
              </a:rPr>
              <a:t>Main </a:t>
            </a:r>
            <a:r>
              <a:rPr lang="en-US" sz="2800" smtClean="0">
                <a:latin typeface="Calibri" pitchFamily="34" charset="0"/>
              </a:rPr>
              <a:t>method</a:t>
            </a:r>
          </a:p>
          <a:p>
            <a:pPr eaLnBrk="1" hangingPunct="1"/>
            <a:r>
              <a:rPr lang="en-US" sz="2800" smtClean="0">
                <a:latin typeface="Calibri" pitchFamily="34" charset="0"/>
              </a:rPr>
              <a:t>Creates and initializes the ORB </a:t>
            </a:r>
          </a:p>
          <a:p>
            <a:pPr eaLnBrk="1" hangingPunct="1"/>
            <a:r>
              <a:rPr lang="en-US" sz="2800" smtClean="0">
                <a:latin typeface="Calibri" pitchFamily="34" charset="0"/>
              </a:rPr>
              <a:t>Creates an instance of Servant class</a:t>
            </a:r>
          </a:p>
          <a:p>
            <a:pPr eaLnBrk="1" hangingPunct="1"/>
            <a:r>
              <a:rPr lang="en-US" sz="2800" smtClean="0">
                <a:latin typeface="Calibri" pitchFamily="34" charset="0"/>
              </a:rPr>
              <a:t>Registers it to the ORB (through the </a:t>
            </a:r>
            <a:r>
              <a:rPr lang="en-US" sz="2800" i="1" smtClean="0">
                <a:latin typeface="Calibri" pitchFamily="34" charset="0"/>
              </a:rPr>
              <a:t>connect</a:t>
            </a:r>
            <a:r>
              <a:rPr lang="en-US" sz="2800" smtClean="0">
                <a:latin typeface="Calibri" pitchFamily="34" charset="0"/>
              </a:rPr>
              <a:t> method)</a:t>
            </a:r>
          </a:p>
          <a:p>
            <a:pPr eaLnBrk="1" hangingPunct="1"/>
            <a:r>
              <a:rPr lang="en-US" sz="2800" smtClean="0">
                <a:latin typeface="Calibri" pitchFamily="34" charset="0"/>
              </a:rPr>
              <a:t>Waits for incoming client requests</a:t>
            </a:r>
          </a:p>
          <a:p>
            <a:pPr eaLnBrk="1" hangingPunct="1"/>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en-US" sz="2400" b="1" smtClean="0"/>
              <a:t>Client Implementation </a:t>
            </a:r>
          </a:p>
        </p:txBody>
      </p:sp>
      <p:sp>
        <p:nvSpPr>
          <p:cNvPr id="68611" name="Rectangle 3"/>
          <p:cNvSpPr>
            <a:spLocks noGrp="1" noChangeArrowheads="1"/>
          </p:cNvSpPr>
          <p:nvPr>
            <p:ph type="body" idx="1"/>
          </p:nvPr>
        </p:nvSpPr>
        <p:spPr>
          <a:xfrm>
            <a:off x="452438" y="823913"/>
            <a:ext cx="8991600" cy="6034087"/>
          </a:xfrm>
          <a:solidFill>
            <a:schemeClr val="bg1"/>
          </a:solidFill>
        </p:spPr>
        <p:txBody>
          <a:bodyPr/>
          <a:lstStyle/>
          <a:p>
            <a:pPr eaLnBrk="1" hangingPunct="1">
              <a:lnSpc>
                <a:spcPct val="65000"/>
              </a:lnSpc>
            </a:pPr>
            <a:r>
              <a:rPr lang="nl-BE" sz="1200" smtClean="0">
                <a:latin typeface="Courier New" pitchFamily="49" charset="0"/>
                <a:cs typeface="Courier New" pitchFamily="49" charset="0"/>
              </a:rPr>
              <a:t>import org.omg.CORBA.*;</a:t>
            </a:r>
          </a:p>
          <a:p>
            <a:pPr eaLnBrk="1" hangingPunct="1">
              <a:lnSpc>
                <a:spcPct val="65000"/>
              </a:lnSpc>
            </a:pPr>
            <a:endParaRPr lang="nl-BE" sz="1200" smtClean="0">
              <a:latin typeface="Courier New" pitchFamily="49" charset="0"/>
              <a:cs typeface="Courier New" pitchFamily="49" charset="0"/>
            </a:endParaRPr>
          </a:p>
          <a:p>
            <a:pPr eaLnBrk="1" hangingPunct="1">
              <a:lnSpc>
                <a:spcPct val="65000"/>
              </a:lnSpc>
            </a:pPr>
            <a:r>
              <a:rPr lang="nl-BE" sz="1200" smtClean="0">
                <a:latin typeface="Courier New" pitchFamily="49" charset="0"/>
                <a:cs typeface="Courier New" pitchFamily="49" charset="0"/>
              </a:rPr>
              <a:t>public class echoClient</a:t>
            </a:r>
          </a:p>
          <a:p>
            <a:pPr eaLnBrk="1" hangingPunct="1">
              <a:lnSpc>
                <a:spcPct val="65000"/>
              </a:lnSpc>
            </a:pPr>
            <a:r>
              <a:rPr lang="nl-BE" sz="1200" smtClean="0">
                <a:latin typeface="Courier New" pitchFamily="49" charset="0"/>
                <a:cs typeface="Courier New" pitchFamily="49" charset="0"/>
              </a:rPr>
              <a:t>{</a:t>
            </a:r>
          </a:p>
          <a:p>
            <a:pPr eaLnBrk="1" hangingPunct="1">
              <a:lnSpc>
                <a:spcPct val="65000"/>
              </a:lnSpc>
            </a:pPr>
            <a:r>
              <a:rPr lang="nl-BE" sz="1200" smtClean="0">
                <a:latin typeface="Courier New" pitchFamily="49" charset="0"/>
                <a:cs typeface="Courier New" pitchFamily="49" charset="0"/>
              </a:rPr>
              <a:t>    public static void main(String args[]) </a:t>
            </a:r>
          </a:p>
          <a:p>
            <a:pPr eaLnBrk="1" hangingPunct="1">
              <a:lnSpc>
                <a:spcPct val="65000"/>
              </a:lnSpc>
            </a:pPr>
            <a:r>
              <a:rPr lang="nl-BE" sz="1200" smtClean="0">
                <a:latin typeface="Courier New" pitchFamily="49" charset="0"/>
                <a:cs typeface="Courier New" pitchFamily="49" charset="0"/>
              </a:rPr>
              <a:t>					</a:t>
            </a:r>
          </a:p>
          <a:p>
            <a:pPr eaLnBrk="1" hangingPunct="1">
              <a:lnSpc>
                <a:spcPct val="65000"/>
              </a:lnSpc>
            </a:pPr>
            <a:r>
              <a:rPr lang="nl-BE" sz="1200" smtClean="0">
                <a:latin typeface="Courier New" pitchFamily="49" charset="0"/>
                <a:cs typeface="Courier New" pitchFamily="49" charset="0"/>
              </a:rPr>
              <a:t>	  java.util.Properties props = System.getProperties();</a:t>
            </a:r>
          </a:p>
          <a:p>
            <a:pPr eaLnBrk="1" hangingPunct="1">
              <a:lnSpc>
                <a:spcPct val="65000"/>
              </a:lnSpc>
            </a:pPr>
            <a:r>
              <a:rPr lang="nl-BE" sz="1200" smtClean="0">
                <a:latin typeface="Courier New" pitchFamily="49" charset="0"/>
                <a:cs typeface="Courier New" pitchFamily="49" charset="0"/>
              </a:rPr>
              <a:t>	  org.omg.CORBA.ORB orb = org.omg.CORBA.ORB.init(args, props);</a:t>
            </a:r>
          </a:p>
          <a:p>
            <a:pPr eaLnBrk="1" hangingPunct="1">
              <a:lnSpc>
                <a:spcPct val="65000"/>
              </a:lnSpc>
            </a:pPr>
            <a:endParaRPr lang="nl-BE" sz="1200" smtClean="0">
              <a:latin typeface="Courier New" pitchFamily="49" charset="0"/>
              <a:cs typeface="Courier New" pitchFamily="49" charset="0"/>
            </a:endParaRPr>
          </a:p>
          <a:p>
            <a:pPr eaLnBrk="1" hangingPunct="1">
              <a:lnSpc>
                <a:spcPct val="65000"/>
              </a:lnSpc>
            </a:pPr>
            <a:r>
              <a:rPr lang="nl-BE" sz="1200" smtClean="0">
                <a:latin typeface="Courier New" pitchFamily="49" charset="0"/>
                <a:cs typeface="Courier New" pitchFamily="49" charset="0"/>
              </a:rPr>
              <a:t>	  if (args.length == 0) {</a:t>
            </a:r>
          </a:p>
          <a:p>
            <a:pPr eaLnBrk="1" hangingPunct="1">
              <a:lnSpc>
                <a:spcPct val="65000"/>
              </a:lnSpc>
            </a:pPr>
            <a:r>
              <a:rPr lang="nl-BE" sz="1200" smtClean="0">
                <a:latin typeface="Courier New" pitchFamily="49" charset="0"/>
                <a:cs typeface="Courier New" pitchFamily="49" charset="0"/>
              </a:rPr>
              <a:t>	       System.err.println("usage: java echoClient &lt;object reference&gt;\n");  		 	 System.exit(1);}</a:t>
            </a:r>
          </a:p>
          <a:p>
            <a:pPr eaLnBrk="1" hangingPunct="1">
              <a:lnSpc>
                <a:spcPct val="65000"/>
              </a:lnSpc>
            </a:pPr>
            <a:endParaRPr lang="nl-BE" sz="1200" smtClean="0">
              <a:latin typeface="Courier New" pitchFamily="49" charset="0"/>
              <a:cs typeface="Courier New" pitchFamily="49" charset="0"/>
            </a:endParaRPr>
          </a:p>
          <a:p>
            <a:pPr eaLnBrk="1" hangingPunct="1">
              <a:lnSpc>
                <a:spcPct val="65000"/>
              </a:lnSpc>
            </a:pPr>
            <a:r>
              <a:rPr lang="nl-BE" sz="1200" smtClean="0">
                <a:latin typeface="Courier New" pitchFamily="49" charset="0"/>
                <a:cs typeface="Courier New" pitchFamily="49" charset="0"/>
              </a:rPr>
              <a:t>	  try {</a:t>
            </a:r>
          </a:p>
          <a:p>
            <a:pPr eaLnBrk="1" hangingPunct="1">
              <a:lnSpc>
                <a:spcPct val="65000"/>
              </a:lnSpc>
            </a:pPr>
            <a:r>
              <a:rPr lang="nl-BE" sz="1200" smtClean="0">
                <a:latin typeface="Courier New" pitchFamily="49" charset="0"/>
                <a:cs typeface="Courier New" pitchFamily="49" charset="0"/>
              </a:rPr>
              <a:t>	    org.omg.CORBA.Object obj = orb.string_to_object(args[0]);</a:t>
            </a:r>
          </a:p>
          <a:p>
            <a:pPr eaLnBrk="1" hangingPunct="1">
              <a:lnSpc>
                <a:spcPct val="65000"/>
              </a:lnSpc>
            </a:pPr>
            <a:r>
              <a:rPr lang="nl-BE" sz="1200" smtClean="0">
                <a:latin typeface="Courier New" pitchFamily="49" charset="0"/>
                <a:cs typeface="Courier New" pitchFamily="49" charset="0"/>
              </a:rPr>
              <a:t>	    if (obj==null) {</a:t>
            </a:r>
          </a:p>
          <a:p>
            <a:pPr eaLnBrk="1" hangingPunct="1">
              <a:lnSpc>
                <a:spcPct val="65000"/>
              </a:lnSpc>
            </a:pPr>
            <a:r>
              <a:rPr lang="nl-BE" sz="1200" smtClean="0">
                <a:latin typeface="Courier New" pitchFamily="49" charset="0"/>
                <a:cs typeface="Courier New" pitchFamily="49" charset="0"/>
              </a:rPr>
              <a:t>	      System.err.println("Got a nil reference.\n"); System.exit(1);}</a:t>
            </a:r>
          </a:p>
          <a:p>
            <a:pPr eaLnBrk="1" hangingPunct="1">
              <a:lnSpc>
                <a:spcPct val="65000"/>
              </a:lnSpc>
            </a:pPr>
            <a:r>
              <a:rPr lang="nl-BE" sz="1200" smtClean="0">
                <a:latin typeface="Courier New" pitchFamily="49" charset="0"/>
                <a:cs typeface="Courier New" pitchFamily="49" charset="0"/>
              </a:rPr>
              <a:t>	    Echo echoRef = echoHelper.narrow(obj);	</a:t>
            </a:r>
          </a:p>
          <a:p>
            <a:pPr eaLnBrk="1" hangingPunct="1">
              <a:lnSpc>
                <a:spcPct val="65000"/>
              </a:lnSpc>
            </a:pPr>
            <a:r>
              <a:rPr lang="nl-BE" sz="1200" smtClean="0">
                <a:latin typeface="Courier New" pitchFamily="49" charset="0"/>
                <a:cs typeface="Courier New" pitchFamily="49" charset="0"/>
              </a:rPr>
              <a:t>	    String src = "Hello!";						 </a:t>
            </a:r>
          </a:p>
          <a:p>
            <a:pPr eaLnBrk="1" hangingPunct="1">
              <a:lnSpc>
                <a:spcPct val="65000"/>
              </a:lnSpc>
            </a:pPr>
            <a:r>
              <a:rPr lang="nl-BE" sz="1200" smtClean="0">
                <a:latin typeface="Courier New" pitchFamily="49" charset="0"/>
                <a:cs typeface="Courier New" pitchFamily="49" charset="0"/>
              </a:rPr>
              <a:t>        String answer = echoRef.echoString(src);</a:t>
            </a:r>
          </a:p>
          <a:p>
            <a:pPr eaLnBrk="1" hangingPunct="1">
              <a:lnSpc>
                <a:spcPct val="65000"/>
              </a:lnSpc>
            </a:pPr>
            <a:endParaRPr lang="nl-BE" sz="1200" smtClean="0">
              <a:latin typeface="Courier New" pitchFamily="49" charset="0"/>
              <a:cs typeface="Courier New" pitchFamily="49" charset="0"/>
            </a:endParaRPr>
          </a:p>
          <a:p>
            <a:pPr eaLnBrk="1" hangingPunct="1">
              <a:lnSpc>
                <a:spcPct val="65000"/>
              </a:lnSpc>
            </a:pPr>
            <a:r>
              <a:rPr lang="nl-BE" sz="1200" smtClean="0">
                <a:latin typeface="Courier New" pitchFamily="49" charset="0"/>
                <a:cs typeface="Courier New" pitchFamily="49" charset="0"/>
              </a:rPr>
              <a:t>	    System.out.println("I said:\""+src+"\"."+</a:t>
            </a:r>
          </a:p>
          <a:p>
            <a:pPr eaLnBrk="1" hangingPunct="1">
              <a:lnSpc>
                <a:spcPct val="65000"/>
              </a:lnSpc>
            </a:pPr>
            <a:r>
              <a:rPr lang="nl-BE" sz="1200" smtClean="0">
                <a:latin typeface="Courier New" pitchFamily="49" charset="0"/>
                <a:cs typeface="Courier New" pitchFamily="49" charset="0"/>
              </a:rPr>
              <a:t>			  " The Object said:\""+answer+"\“.");</a:t>
            </a:r>
          </a:p>
          <a:p>
            <a:pPr eaLnBrk="1" hangingPunct="1">
              <a:lnSpc>
                <a:spcPct val="65000"/>
              </a:lnSpc>
            </a:pPr>
            <a:endParaRPr lang="nl-BE" sz="1200" smtClean="0">
              <a:latin typeface="Courier New" pitchFamily="49" charset="0"/>
              <a:cs typeface="Courier New" pitchFamily="49" charset="0"/>
            </a:endParaRPr>
          </a:p>
          <a:p>
            <a:pPr eaLnBrk="1" hangingPunct="1">
              <a:lnSpc>
                <a:spcPct val="65000"/>
              </a:lnSpc>
            </a:pPr>
            <a:r>
              <a:rPr lang="nl-BE" sz="1200" smtClean="0">
                <a:latin typeface="Courier New" pitchFamily="49" charset="0"/>
                <a:cs typeface="Courier New" pitchFamily="49" charset="0"/>
              </a:rPr>
              <a:t>	    System.out.println("The function echoString on the object is called already "+ </a:t>
            </a:r>
          </a:p>
          <a:p>
            <a:pPr eaLnBrk="1" hangingPunct="1">
              <a:lnSpc>
                <a:spcPct val="65000"/>
              </a:lnSpc>
            </a:pPr>
            <a:r>
              <a:rPr lang="nl-BE" sz="1200" smtClean="0">
                <a:latin typeface="Courier New" pitchFamily="49" charset="0"/>
                <a:cs typeface="Courier New" pitchFamily="49" charset="0"/>
              </a:rPr>
              <a:t>			    echoRef.times_called()+" time(s)");</a:t>
            </a:r>
          </a:p>
          <a:p>
            <a:pPr eaLnBrk="1" hangingPunct="1">
              <a:lnSpc>
                <a:spcPct val="65000"/>
              </a:lnSpc>
            </a:pPr>
            <a:endParaRPr lang="nl-BE" sz="1200" smtClean="0">
              <a:latin typeface="Courier New" pitchFamily="49" charset="0"/>
              <a:cs typeface="Courier New" pitchFamily="49" charset="0"/>
            </a:endParaRPr>
          </a:p>
          <a:p>
            <a:pPr eaLnBrk="1" hangingPunct="1">
              <a:lnSpc>
                <a:spcPct val="65000"/>
              </a:lnSpc>
            </a:pPr>
            <a:r>
              <a:rPr lang="nl-BE" sz="1200" smtClean="0">
                <a:latin typeface="Courier New" pitchFamily="49" charset="0"/>
                <a:cs typeface="Courier New" pitchFamily="49" charset="0"/>
              </a:rPr>
              <a:t>	  } catch(Exception ex) {</a:t>
            </a:r>
          </a:p>
          <a:p>
            <a:pPr eaLnBrk="1" hangingPunct="1">
              <a:lnSpc>
                <a:spcPct val="65000"/>
              </a:lnSpc>
            </a:pPr>
            <a:r>
              <a:rPr lang="nl-BE" sz="1200" smtClean="0">
                <a:latin typeface="Courier New" pitchFamily="49" charset="0"/>
                <a:cs typeface="Courier New" pitchFamily="49" charset="0"/>
              </a:rPr>
              <a:t>	    System.err.println("Caught an exception!!.\n");</a:t>
            </a:r>
          </a:p>
          <a:p>
            <a:pPr eaLnBrk="1" hangingPunct="1">
              <a:lnSpc>
                <a:spcPct val="65000"/>
              </a:lnSpc>
            </a:pPr>
            <a:r>
              <a:rPr lang="nl-BE" sz="1200" smtClean="0">
                <a:latin typeface="Courier New" pitchFamily="49" charset="0"/>
                <a:cs typeface="Courier New" pitchFamily="49" charset="0"/>
              </a:rPr>
              <a:t>	  }</a:t>
            </a:r>
          </a:p>
          <a:p>
            <a:pPr eaLnBrk="1" hangingPunct="1">
              <a:lnSpc>
                <a:spcPct val="65000"/>
              </a:lnSpc>
            </a:pPr>
            <a:r>
              <a:rPr lang="nl-BE" sz="1200" smtClean="0">
                <a:latin typeface="Courier New" pitchFamily="49" charset="0"/>
                <a:cs typeface="Courier New" pitchFamily="49" charset="0"/>
              </a:rPr>
              <a:t>        </a:t>
            </a:r>
          </a:p>
          <a:p>
            <a:pPr eaLnBrk="1" hangingPunct="1">
              <a:lnSpc>
                <a:spcPct val="65000"/>
              </a:lnSpc>
            </a:pPr>
            <a:r>
              <a:rPr lang="nl-BE" sz="1200" smtClean="0">
                <a:latin typeface="Courier New" pitchFamily="49" charset="0"/>
                <a:cs typeface="Courier New" pitchFamily="49" charset="0"/>
              </a:rPr>
              <a:t>	  orb.destroy();</a:t>
            </a:r>
          </a:p>
          <a:p>
            <a:pPr eaLnBrk="1" hangingPunct="1">
              <a:lnSpc>
                <a:spcPct val="65000"/>
              </a:lnSpc>
            </a:pPr>
            <a:r>
              <a:rPr lang="nl-BE" sz="1200" smtClean="0">
                <a:latin typeface="Courier New" pitchFamily="49" charset="0"/>
                <a:cs typeface="Courier New" pitchFamily="49" charset="0"/>
              </a:rPr>
              <a:t>      System.exit(0);</a:t>
            </a:r>
          </a:p>
          <a:p>
            <a:pPr eaLnBrk="1" hangingPunct="1">
              <a:lnSpc>
                <a:spcPct val="65000"/>
              </a:lnSpc>
            </a:pPr>
            <a:r>
              <a:rPr lang="nl-BE" sz="1200" smtClean="0">
                <a:latin typeface="Courier New" pitchFamily="49" charset="0"/>
                <a:cs typeface="Courier New" pitchFamily="49" charset="0"/>
              </a:rPr>
              <a:t>   } //main</a:t>
            </a:r>
          </a:p>
          <a:p>
            <a:pPr eaLnBrk="1" hangingPunct="1">
              <a:lnSpc>
                <a:spcPct val="65000"/>
              </a:lnSpc>
            </a:pPr>
            <a:r>
              <a:rPr lang="nl-BE" sz="1200" smtClean="0">
                <a:latin typeface="Courier New" pitchFamily="49" charset="0"/>
                <a:cs typeface="Courier New" pitchFamily="49" charset="0"/>
              </a:rPr>
              <a:t>} // class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sz="2400" b="1" smtClean="0"/>
              <a:t>Client Program</a:t>
            </a:r>
          </a:p>
        </p:txBody>
      </p:sp>
      <p:sp>
        <p:nvSpPr>
          <p:cNvPr id="69635" name="Rectangle 3"/>
          <p:cNvSpPr>
            <a:spLocks noGrp="1" noChangeArrowheads="1"/>
          </p:cNvSpPr>
          <p:nvPr>
            <p:ph type="body" idx="1"/>
          </p:nvPr>
        </p:nvSpPr>
        <p:spPr>
          <a:xfrm>
            <a:off x="233363" y="908050"/>
            <a:ext cx="9669462" cy="5329238"/>
          </a:xfrm>
        </p:spPr>
        <p:txBody>
          <a:bodyPr/>
          <a:lstStyle/>
          <a:p>
            <a:pPr eaLnBrk="1" hangingPunct="1"/>
            <a:r>
              <a:rPr lang="en-US" sz="2800" smtClean="0">
                <a:latin typeface="Calibri" pitchFamily="34" charset="0"/>
              </a:rPr>
              <a:t>Creates and initializes the ORB</a:t>
            </a:r>
          </a:p>
          <a:p>
            <a:pPr eaLnBrk="1" hangingPunct="1"/>
            <a:r>
              <a:rPr lang="en-US" sz="2800" i="1" smtClean="0">
                <a:latin typeface="Calibri" pitchFamily="34" charset="0"/>
              </a:rPr>
              <a:t>Narrow</a:t>
            </a:r>
            <a:r>
              <a:rPr lang="en-US" sz="2800" smtClean="0">
                <a:latin typeface="Calibri" pitchFamily="34" charset="0"/>
              </a:rPr>
              <a:t> method to cast Object to particular required type</a:t>
            </a:r>
          </a:p>
          <a:p>
            <a:pPr eaLnBrk="1" hangingPunct="1"/>
            <a:r>
              <a:rPr lang="en-US" sz="2800" smtClean="0">
                <a:latin typeface="Calibri" pitchFamily="34" charset="0"/>
              </a:rPr>
              <a:t>Invokes the methods</a:t>
            </a:r>
          </a:p>
          <a:p>
            <a:pPr eaLnBrk="1" hangingPunct="1"/>
            <a:endParaRPr lang="en-US" sz="2800" smtClean="0">
              <a:latin typeface="Calibri" pitchFamily="34" charset="0"/>
            </a:endParaRPr>
          </a:p>
          <a:p>
            <a:pPr eaLnBrk="1" hangingPunct="1"/>
            <a:r>
              <a:rPr lang="en-US" sz="2800" smtClean="0">
                <a:latin typeface="Calibri" pitchFamily="34" charset="0"/>
              </a:rPr>
              <a:t>Catch CORBA System exceptions</a:t>
            </a:r>
          </a:p>
          <a:p>
            <a:pPr eaLnBrk="1" hangingPunct="1"/>
            <a:endParaRPr lang="en-US" sz="2800" smtClean="0">
              <a:latin typeface="Calibri" pitchFamily="34" charset="0"/>
            </a:endParaRPr>
          </a:p>
          <a:p>
            <a:pPr eaLnBrk="1" hangingPunct="1"/>
            <a:r>
              <a:rPr lang="en-US" sz="2800" smtClean="0">
                <a:latin typeface="Calibri" pitchFamily="34" charset="0"/>
              </a:rPr>
              <a:t>Objects cannot be passed by value in CORBA</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nl-BE" sz="2400" b="1" smtClean="0"/>
              <a:t>Running the server and client</a:t>
            </a:r>
            <a:endParaRPr lang="en-US" sz="2400" b="1" smtClean="0"/>
          </a:p>
        </p:txBody>
      </p:sp>
      <p:sp>
        <p:nvSpPr>
          <p:cNvPr id="70659" name="Rectangle 3"/>
          <p:cNvSpPr>
            <a:spLocks noGrp="1" noChangeArrowheads="1"/>
          </p:cNvSpPr>
          <p:nvPr>
            <p:ph type="body" idx="1"/>
          </p:nvPr>
        </p:nvSpPr>
        <p:spPr>
          <a:xfrm>
            <a:off x="609600" y="1066800"/>
            <a:ext cx="9293225" cy="5029200"/>
          </a:xfrm>
        </p:spPr>
        <p:txBody>
          <a:bodyPr/>
          <a:lstStyle/>
          <a:p>
            <a:pPr eaLnBrk="1" hangingPunct="1"/>
            <a:r>
              <a:rPr lang="en-US" smtClean="0">
                <a:latin typeface="Calibri" pitchFamily="34" charset="0"/>
              </a:rPr>
              <a:t>Start orbd :</a:t>
            </a:r>
          </a:p>
          <a:p>
            <a:pPr lvl="1" eaLnBrk="1" hangingPunct="1"/>
            <a:r>
              <a:rPr lang="en-US" smtClean="0">
                <a:latin typeface="Calibri" pitchFamily="34" charset="0"/>
              </a:rPr>
              <a:t>UNIX command shell : $ orbd </a:t>
            </a:r>
          </a:p>
          <a:p>
            <a:pPr lvl="1" eaLnBrk="1" hangingPunct="1"/>
            <a:r>
              <a:rPr lang="en-US" smtClean="0">
                <a:latin typeface="Calibri" pitchFamily="34" charset="0"/>
              </a:rPr>
              <a:t>MS-DOS system prompt : start orbd</a:t>
            </a:r>
          </a:p>
          <a:p>
            <a:pPr eaLnBrk="1" hangingPunct="1"/>
            <a:r>
              <a:rPr lang="en-US" smtClean="0">
                <a:latin typeface="Calibri" pitchFamily="34" charset="0"/>
              </a:rPr>
              <a:t>Start the Echo server : </a:t>
            </a:r>
          </a:p>
          <a:p>
            <a:pPr lvl="1" eaLnBrk="1" hangingPunct="1"/>
            <a:r>
              <a:rPr lang="en-US" smtClean="0">
                <a:latin typeface="Calibri" pitchFamily="34" charset="0"/>
              </a:rPr>
              <a:t>UNIX command shell : </a:t>
            </a:r>
            <a:br>
              <a:rPr lang="en-US" smtClean="0">
                <a:latin typeface="Calibri" pitchFamily="34" charset="0"/>
              </a:rPr>
            </a:br>
            <a:r>
              <a:rPr lang="en-US" smtClean="0">
                <a:latin typeface="Calibri" pitchFamily="34" charset="0"/>
              </a:rPr>
              <a:t>	$ java echoServer </a:t>
            </a:r>
          </a:p>
          <a:p>
            <a:pPr lvl="1" eaLnBrk="1" hangingPunct="1"/>
            <a:r>
              <a:rPr lang="en-US" smtClean="0">
                <a:latin typeface="Calibri" pitchFamily="34" charset="0"/>
              </a:rPr>
              <a:t>MS-DOS system prompt : </a:t>
            </a:r>
          </a:p>
          <a:p>
            <a:pPr lvl="1" eaLnBrk="1" hangingPunct="1">
              <a:buFontTx/>
              <a:buNone/>
            </a:pPr>
            <a:r>
              <a:rPr lang="en-US" smtClean="0">
                <a:latin typeface="Calibri" pitchFamily="34" charset="0"/>
              </a:rPr>
              <a:t>	   start java echoServer</a:t>
            </a:r>
          </a:p>
          <a:p>
            <a:pPr lvl="1" eaLnBrk="1" hangingPunct="1"/>
            <a:r>
              <a:rPr lang="en-US" smtClean="0">
                <a:latin typeface="Calibri" pitchFamily="34" charset="0"/>
              </a:rPr>
              <a:t>Result: echoServer ready and waiting ... </a:t>
            </a:r>
          </a:p>
          <a:p>
            <a:pPr eaLnBrk="1" hangingPunct="1"/>
            <a:r>
              <a:rPr lang="en-US" smtClean="0">
                <a:latin typeface="Calibri" pitchFamily="34" charset="0"/>
              </a:rPr>
              <a:t>Run the client application :</a:t>
            </a:r>
          </a:p>
          <a:p>
            <a:pPr lvl="1" eaLnBrk="1" hangingPunct="1"/>
            <a:r>
              <a:rPr lang="en-US" smtClean="0">
                <a:latin typeface="Calibri" pitchFamily="34" charset="0"/>
              </a:rPr>
              <a:t>$ java echoClient </a:t>
            </a:r>
            <a:r>
              <a:rPr lang="en-US" i="1" smtClean="0">
                <a:latin typeface="Calibri" pitchFamily="34" charset="0"/>
              </a:rPr>
              <a:t>ior_server</a:t>
            </a:r>
          </a:p>
          <a:p>
            <a:pPr lvl="1" eaLnBrk="1" hangingPunct="1"/>
            <a:r>
              <a:rPr lang="en-US" smtClean="0">
                <a:latin typeface="Calibri" pitchFamily="34" charset="0"/>
              </a:rPr>
              <a:t>ResuIt:  I said: “Hello!“. The Object said: “Hello!“.</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eaLnBrk="1" hangingPunct="1"/>
            <a:r>
              <a:rPr lang="en-US" sz="2400" b="1" smtClean="0"/>
              <a:t>CORBA implementations</a:t>
            </a:r>
          </a:p>
        </p:txBody>
      </p:sp>
      <p:pic>
        <p:nvPicPr>
          <p:cNvPr id="71683" name="Picture 5"/>
          <p:cNvPicPr>
            <a:picLocks noChangeAspect="1" noChangeArrowheads="1"/>
          </p:cNvPicPr>
          <p:nvPr/>
        </p:nvPicPr>
        <p:blipFill>
          <a:blip r:embed="rId3" cstate="print"/>
          <a:srcRect/>
          <a:stretch>
            <a:fillRect/>
          </a:stretch>
        </p:blipFill>
        <p:spPr bwMode="auto">
          <a:xfrm>
            <a:off x="0" y="1143000"/>
            <a:ext cx="9859963" cy="4233863"/>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Slide Number Placeholder 2"/>
          <p:cNvSpPr txBox="1">
            <a:spLocks noGrp="1"/>
          </p:cNvSpPr>
          <p:nvPr/>
        </p:nvSpPr>
        <p:spPr bwMode="auto">
          <a:xfrm>
            <a:off x="7997825" y="6400800"/>
            <a:ext cx="1905000" cy="457200"/>
          </a:xfrm>
          <a:prstGeom prst="rect">
            <a:avLst/>
          </a:prstGeom>
          <a:noFill/>
          <a:ln w="9525">
            <a:noFill/>
            <a:miter lim="800000"/>
            <a:headEnd/>
            <a:tailEnd/>
          </a:ln>
        </p:spPr>
        <p:txBody>
          <a:bodyPr anchor="b"/>
          <a:lstStyle/>
          <a:p>
            <a:pPr algn="r">
              <a:spcBef>
                <a:spcPct val="50000"/>
              </a:spcBef>
            </a:pPr>
            <a:fld id="{83B78E5B-62C5-4B49-A4E6-41D1967E5534}" type="slidenum">
              <a:rPr lang="en-US" sz="1400"/>
              <a:pPr algn="r">
                <a:spcBef>
                  <a:spcPct val="50000"/>
                </a:spcBef>
              </a:pPr>
              <a:t>68</a:t>
            </a:fld>
            <a:endParaRPr lang="en-US" sz="1400"/>
          </a:p>
        </p:txBody>
      </p:sp>
      <p:sp>
        <p:nvSpPr>
          <p:cNvPr id="72707" name="Text Box 5"/>
          <p:cNvSpPr txBox="1">
            <a:spLocks noChangeArrowheads="1"/>
          </p:cNvSpPr>
          <p:nvPr/>
        </p:nvSpPr>
        <p:spPr bwMode="auto">
          <a:xfrm>
            <a:off x="1350963" y="2286000"/>
            <a:ext cx="7181850" cy="4648200"/>
          </a:xfrm>
          <a:prstGeom prst="rect">
            <a:avLst/>
          </a:prstGeom>
          <a:noFill/>
          <a:ln w="9525">
            <a:noFill/>
            <a:miter lim="800000"/>
            <a:headEnd/>
            <a:tailEnd/>
          </a:ln>
        </p:spPr>
        <p:txBody>
          <a:bodyPr wrap="none">
            <a:spAutoFit/>
          </a:bodyPr>
          <a:lstStyle/>
          <a:p>
            <a:r>
              <a:rPr lang="en-US" sz="2800" b="1">
                <a:solidFill>
                  <a:schemeClr val="folHlink"/>
                </a:solidFill>
                <a:latin typeface="Calibri" pitchFamily="34" charset="0"/>
              </a:rPr>
              <a:t>1. Situating middleware</a:t>
            </a:r>
          </a:p>
          <a:p>
            <a:r>
              <a:rPr lang="en-US" sz="2800" b="1">
                <a:solidFill>
                  <a:schemeClr val="folHlink"/>
                </a:solidFill>
                <a:latin typeface="Calibri" pitchFamily="34" charset="0"/>
              </a:rPr>
              <a:t>2. Communication between distributed objects</a:t>
            </a:r>
          </a:p>
          <a:p>
            <a:r>
              <a:rPr lang="en-US" sz="2800" b="1">
                <a:solidFill>
                  <a:schemeClr val="folHlink"/>
                </a:solidFill>
                <a:latin typeface="Calibri" pitchFamily="34" charset="0"/>
              </a:rPr>
              <a:t>3. Remote procedure call</a:t>
            </a:r>
          </a:p>
          <a:p>
            <a:r>
              <a:rPr lang="en-US" sz="2800" b="1">
                <a:solidFill>
                  <a:schemeClr val="folHlink"/>
                </a:solidFill>
                <a:latin typeface="Calibri" pitchFamily="34" charset="0"/>
              </a:rPr>
              <a:t>4. Java RMI</a:t>
            </a:r>
          </a:p>
          <a:p>
            <a:r>
              <a:rPr lang="en-US" sz="2800" b="1">
                <a:solidFill>
                  <a:schemeClr val="folHlink"/>
                </a:solidFill>
                <a:latin typeface="Calibri" pitchFamily="34" charset="0"/>
              </a:rPr>
              <a:t>5. CORBA RMI</a:t>
            </a:r>
          </a:p>
          <a:p>
            <a:r>
              <a:rPr lang="en-US" sz="2800" b="1" u="sng">
                <a:latin typeface="Calibri" pitchFamily="34" charset="0"/>
              </a:rPr>
              <a:t>6. Middleware Services</a:t>
            </a:r>
          </a:p>
          <a:p>
            <a:r>
              <a:rPr lang="en-US" sz="2800" b="1">
                <a:latin typeface="Calibri" pitchFamily="34" charset="0"/>
              </a:rPr>
              <a:t>	</a:t>
            </a:r>
            <a:r>
              <a:rPr lang="en-US">
                <a:latin typeface="Calibri" pitchFamily="34" charset="0"/>
              </a:rPr>
              <a:t>1. Trading service</a:t>
            </a:r>
          </a:p>
          <a:p>
            <a:r>
              <a:rPr lang="en-US">
                <a:latin typeface="Calibri" pitchFamily="34" charset="0"/>
              </a:rPr>
              <a:t>	2. Event Service</a:t>
            </a:r>
          </a:p>
          <a:p>
            <a:r>
              <a:rPr lang="en-US">
                <a:latin typeface="Calibri" pitchFamily="34" charset="0"/>
              </a:rPr>
              <a:t>	3. Notification Service</a:t>
            </a:r>
          </a:p>
          <a:p>
            <a:r>
              <a:rPr lang="en-US">
                <a:latin typeface="Calibri" pitchFamily="34" charset="0"/>
              </a:rPr>
              <a:t>	4. Activation Service</a:t>
            </a:r>
          </a:p>
          <a:p>
            <a:r>
              <a:rPr lang="en-US">
                <a:latin typeface="Calibri" pitchFamily="34" charset="0"/>
              </a:rPr>
              <a:t>	5. Dynamic Invocation Service</a:t>
            </a:r>
          </a:p>
          <a:p>
            <a:endParaRPr lang="en-US">
              <a:latin typeface="Calibri" pitchFamily="34" charset="0"/>
            </a:endParaRPr>
          </a:p>
        </p:txBody>
      </p:sp>
      <p:sp>
        <p:nvSpPr>
          <p:cNvPr id="72708" name="Text Box 16"/>
          <p:cNvSpPr txBox="1">
            <a:spLocks noChangeArrowheads="1"/>
          </p:cNvSpPr>
          <p:nvPr/>
        </p:nvSpPr>
        <p:spPr bwMode="auto">
          <a:xfrm>
            <a:off x="1782763" y="765175"/>
            <a:ext cx="5097462" cy="1166813"/>
          </a:xfrm>
          <a:prstGeom prst="rect">
            <a:avLst/>
          </a:prstGeom>
          <a:noFill/>
          <a:ln w="38100">
            <a:solidFill>
              <a:srgbClr val="0033CC"/>
            </a:solidFill>
            <a:miter lim="800000"/>
            <a:headEnd type="none" w="sm" len="sm"/>
            <a:tailEnd type="none" w="sm" len="sm"/>
          </a:ln>
        </p:spPr>
        <p:txBody>
          <a:bodyPr>
            <a:spAutoFit/>
          </a:bodyPr>
          <a:lstStyle/>
          <a:p>
            <a:r>
              <a:rPr lang="en-US" sz="2800" b="1"/>
              <a:t>Chapter 2: </a:t>
            </a:r>
            <a:br>
              <a:rPr lang="en-US" sz="2800" b="1"/>
            </a:br>
            <a:r>
              <a:rPr lang="en-US" sz="2800" b="1"/>
              <a:t>		</a:t>
            </a:r>
            <a:r>
              <a:rPr lang="en-US" sz="4000" b="1"/>
              <a:t>Middleware</a:t>
            </a:r>
            <a:endParaRPr lang="en-US" sz="3600" b="1"/>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eaLnBrk="1" hangingPunct="1"/>
            <a:r>
              <a:rPr lang="en-US" sz="2400" b="1" smtClean="0"/>
              <a:t>Overview Of Middleware Services</a:t>
            </a:r>
          </a:p>
        </p:txBody>
      </p:sp>
      <p:sp>
        <p:nvSpPr>
          <p:cNvPr id="73731" name="Rectangle 3"/>
          <p:cNvSpPr>
            <a:spLocks noGrp="1" noChangeArrowheads="1"/>
          </p:cNvSpPr>
          <p:nvPr>
            <p:ph type="body" idx="1"/>
          </p:nvPr>
        </p:nvSpPr>
        <p:spPr/>
        <p:txBody>
          <a:bodyPr/>
          <a:lstStyle/>
          <a:p>
            <a:pPr eaLnBrk="1" hangingPunct="1"/>
            <a:r>
              <a:rPr lang="en-US" sz="2800" smtClean="0">
                <a:latin typeface="Calibri" pitchFamily="34" charset="0"/>
              </a:rPr>
              <a:t>Naming Service</a:t>
            </a:r>
          </a:p>
          <a:p>
            <a:pPr eaLnBrk="1" hangingPunct="1"/>
            <a:r>
              <a:rPr lang="en-US" sz="2800" smtClean="0">
                <a:latin typeface="Calibri" pitchFamily="34" charset="0"/>
              </a:rPr>
              <a:t>Event and Notification Service</a:t>
            </a:r>
          </a:p>
          <a:p>
            <a:pPr eaLnBrk="1" hangingPunct="1"/>
            <a:r>
              <a:rPr lang="en-US" sz="2800" smtClean="0">
                <a:latin typeface="Calibri" pitchFamily="34" charset="0"/>
              </a:rPr>
              <a:t>Messaging Service</a:t>
            </a:r>
          </a:p>
          <a:p>
            <a:pPr eaLnBrk="1" hangingPunct="1"/>
            <a:r>
              <a:rPr lang="en-US" sz="2800" smtClean="0">
                <a:latin typeface="Calibri" pitchFamily="34" charset="0"/>
              </a:rPr>
              <a:t>Persistence Service</a:t>
            </a:r>
          </a:p>
          <a:p>
            <a:pPr eaLnBrk="1" hangingPunct="1"/>
            <a:r>
              <a:rPr lang="en-US" sz="2800" smtClean="0">
                <a:latin typeface="Calibri" pitchFamily="34" charset="0"/>
              </a:rPr>
              <a:t>Transaction Service</a:t>
            </a:r>
          </a:p>
          <a:p>
            <a:pPr eaLnBrk="1" hangingPunct="1"/>
            <a:r>
              <a:rPr lang="en-US" sz="2800" smtClean="0">
                <a:latin typeface="Calibri" pitchFamily="34" charset="0"/>
              </a:rPr>
              <a:t>Activation Service</a:t>
            </a:r>
          </a:p>
          <a:p>
            <a:pPr eaLnBrk="1" hangingPunct="1"/>
            <a:r>
              <a:rPr lang="en-US" sz="2800" smtClean="0">
                <a:latin typeface="Calibri" pitchFamily="34" charset="0"/>
              </a:rPr>
              <a:t>Loadbalancing Service</a:t>
            </a:r>
          </a:p>
          <a:p>
            <a:pPr eaLnBrk="1" hangingPunct="1"/>
            <a:r>
              <a:rPr lang="en-US" sz="2800" smtClean="0">
                <a:latin typeface="Calibri" pitchFamily="34" charset="0"/>
              </a:rPr>
              <a:t>Dynamic Invocation Service</a:t>
            </a:r>
          </a:p>
          <a:p>
            <a:pPr eaLnBrk="1" hangingPunct="1"/>
            <a:r>
              <a:rPr lang="en-US" sz="2800" smtClean="0">
                <a:latin typeface="Calibri" pitchFamily="34" charset="0"/>
              </a:rPr>
              <a:t>Security Service</a:t>
            </a:r>
          </a:p>
          <a:p>
            <a:pPr eaLnBrk="1" hangingPunct="1"/>
            <a:r>
              <a:rPr lang="en-US" sz="2800" smtClean="0">
                <a:latin typeface="Calibri" pitchFamily="34" charset="0"/>
              </a:rPr>
              <a:t>Session Tracking</a:t>
            </a:r>
          </a:p>
          <a:p>
            <a:pPr eaLnBrk="1" hangingPunct="1"/>
            <a:endParaRPr lang="en-US" sz="2800" smtClean="0">
              <a:latin typeface="Calibri" pitchFamily="34" charset="0"/>
            </a:endParaRPr>
          </a:p>
          <a:p>
            <a:pPr eaLnBrk="1" hangingPunct="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2980FFA0-3B92-4A02-81CD-1BBDAAD4257F}" type="slidenum">
              <a:rPr lang="en-US" smtClean="0">
                <a:latin typeface="Arial" pitchFamily="34" charset="0"/>
              </a:rPr>
              <a:pPr/>
              <a:t>7</a:t>
            </a:fld>
            <a:endParaRPr lang="en-US" smtClean="0">
              <a:latin typeface="Arial" pitchFamily="34" charset="0"/>
            </a:endParaRPr>
          </a:p>
        </p:txBody>
      </p:sp>
      <p:sp>
        <p:nvSpPr>
          <p:cNvPr id="10243" name="Text Box 3"/>
          <p:cNvSpPr txBox="1">
            <a:spLocks noChangeArrowheads="1"/>
          </p:cNvSpPr>
          <p:nvPr/>
        </p:nvSpPr>
        <p:spPr bwMode="auto">
          <a:xfrm>
            <a:off x="271463" y="-6350"/>
            <a:ext cx="2859087" cy="457200"/>
          </a:xfrm>
          <a:prstGeom prst="rect">
            <a:avLst/>
          </a:prstGeom>
          <a:noFill/>
          <a:ln w="9525">
            <a:noFill/>
            <a:miter lim="800000"/>
            <a:headEnd/>
            <a:tailEnd/>
          </a:ln>
        </p:spPr>
        <p:txBody>
          <a:bodyPr wrap="none">
            <a:spAutoFit/>
          </a:bodyPr>
          <a:lstStyle/>
          <a:p>
            <a:pPr marL="457200" indent="-457200"/>
            <a:r>
              <a:rPr lang="en-US" sz="2400" b="1"/>
              <a:t>Invocation: syntax</a:t>
            </a:r>
            <a:endParaRPr lang="en-US" sz="2400">
              <a:solidFill>
                <a:schemeClr val="bg2"/>
              </a:solidFill>
            </a:endParaRPr>
          </a:p>
        </p:txBody>
      </p:sp>
      <p:sp>
        <p:nvSpPr>
          <p:cNvPr id="10244" name="Text Box 9"/>
          <p:cNvSpPr txBox="1">
            <a:spLocks noChangeArrowheads="1"/>
          </p:cNvSpPr>
          <p:nvPr/>
        </p:nvSpPr>
        <p:spPr bwMode="auto">
          <a:xfrm>
            <a:off x="558800" y="842963"/>
            <a:ext cx="8640763" cy="2062162"/>
          </a:xfrm>
          <a:prstGeom prst="rect">
            <a:avLst/>
          </a:prstGeom>
          <a:noFill/>
          <a:ln w="9525">
            <a:noFill/>
            <a:miter lim="800000"/>
            <a:headEnd/>
            <a:tailEnd/>
          </a:ln>
        </p:spPr>
        <p:txBody>
          <a:bodyPr>
            <a:spAutoFit/>
          </a:bodyPr>
          <a:lstStyle/>
          <a:p>
            <a:r>
              <a:rPr lang="en-US" sz="2400" b="1">
                <a:solidFill>
                  <a:srgbClr val="0033CC"/>
                </a:solidFill>
                <a:latin typeface="Calibri" pitchFamily="34" charset="0"/>
                <a:cs typeface="Calibri" pitchFamily="34" charset="0"/>
              </a:rPr>
              <a:t>The transparency argument</a:t>
            </a:r>
          </a:p>
          <a:p>
            <a:r>
              <a:rPr lang="en-US" sz="2400" b="1">
                <a:latin typeface="Calibri" pitchFamily="34" charset="0"/>
                <a:cs typeface="Calibri" pitchFamily="34" charset="0"/>
              </a:rPr>
              <a:t>Make invocation syntax similar to local invocation, hiding:</a:t>
            </a:r>
          </a:p>
          <a:p>
            <a:pPr lvl="1">
              <a:buFontTx/>
              <a:buChar char="•"/>
            </a:pPr>
            <a:r>
              <a:rPr lang="en-US" b="1">
                <a:latin typeface="Calibri" pitchFamily="34" charset="0"/>
                <a:cs typeface="Calibri" pitchFamily="34" charset="0"/>
              </a:rPr>
              <a:t> locate/contact remote object</a:t>
            </a:r>
          </a:p>
          <a:p>
            <a:pPr lvl="1">
              <a:buFontTx/>
              <a:buChar char="•"/>
            </a:pPr>
            <a:r>
              <a:rPr lang="en-US" b="1">
                <a:latin typeface="Calibri" pitchFamily="34" charset="0"/>
                <a:cs typeface="Calibri" pitchFamily="34" charset="0"/>
              </a:rPr>
              <a:t> marshalling</a:t>
            </a:r>
          </a:p>
          <a:p>
            <a:pPr lvl="1">
              <a:buFontTx/>
              <a:buChar char="•"/>
            </a:pPr>
            <a:r>
              <a:rPr lang="en-US" b="1">
                <a:latin typeface="Calibri" pitchFamily="34" charset="0"/>
                <a:cs typeface="Calibri" pitchFamily="34" charset="0"/>
              </a:rPr>
              <a:t> fault tolerance measures</a:t>
            </a:r>
          </a:p>
          <a:p>
            <a:pPr lvl="1">
              <a:buFontTx/>
              <a:buChar char="•"/>
            </a:pPr>
            <a:r>
              <a:rPr lang="en-US" b="1">
                <a:latin typeface="Calibri" pitchFamily="34" charset="0"/>
                <a:cs typeface="Calibri" pitchFamily="34" charset="0"/>
              </a:rPr>
              <a:t> communication details (sockets)</a:t>
            </a:r>
          </a:p>
        </p:txBody>
      </p:sp>
      <p:grpSp>
        <p:nvGrpSpPr>
          <p:cNvPr id="2" name="Group 6"/>
          <p:cNvGrpSpPr>
            <a:grpSpLocks/>
          </p:cNvGrpSpPr>
          <p:nvPr/>
        </p:nvGrpSpPr>
        <p:grpSpPr bwMode="auto">
          <a:xfrm>
            <a:off x="919163" y="4443413"/>
            <a:ext cx="6264275" cy="1016000"/>
            <a:chOff x="919163" y="4443413"/>
            <a:chExt cx="6264275" cy="1016000"/>
          </a:xfrm>
        </p:grpSpPr>
        <p:sp>
          <p:nvSpPr>
            <p:cNvPr id="10247" name="AutoShape 10"/>
            <p:cNvSpPr>
              <a:spLocks noChangeArrowheads="1"/>
            </p:cNvSpPr>
            <p:nvPr/>
          </p:nvSpPr>
          <p:spPr bwMode="auto">
            <a:xfrm>
              <a:off x="919163" y="4581525"/>
              <a:ext cx="576262" cy="647700"/>
            </a:xfrm>
            <a:prstGeom prst="rightArrow">
              <a:avLst>
                <a:gd name="adj1" fmla="val 50000"/>
                <a:gd name="adj2" fmla="val 25000"/>
              </a:avLst>
            </a:prstGeom>
            <a:solidFill>
              <a:srgbClr val="0033CC"/>
            </a:solidFill>
            <a:ln w="9525">
              <a:solidFill>
                <a:srgbClr val="333399"/>
              </a:solidFill>
              <a:miter lim="800000"/>
              <a:headEnd/>
              <a:tailEnd/>
            </a:ln>
          </p:spPr>
          <p:txBody>
            <a:bodyPr wrap="none" anchor="ctr"/>
            <a:lstStyle/>
            <a:p>
              <a:endParaRPr lang="nl-BE"/>
            </a:p>
          </p:txBody>
        </p:sp>
        <p:sp>
          <p:nvSpPr>
            <p:cNvPr id="10248" name="Text Box 11"/>
            <p:cNvSpPr txBox="1">
              <a:spLocks noChangeArrowheads="1"/>
            </p:cNvSpPr>
            <p:nvPr/>
          </p:nvSpPr>
          <p:spPr bwMode="auto">
            <a:xfrm>
              <a:off x="1566863" y="4443413"/>
              <a:ext cx="5616575" cy="1016000"/>
            </a:xfrm>
            <a:prstGeom prst="rect">
              <a:avLst/>
            </a:prstGeom>
            <a:noFill/>
            <a:ln w="38100">
              <a:solidFill>
                <a:srgbClr val="333399"/>
              </a:solidFill>
              <a:miter lim="800000"/>
              <a:headEnd/>
              <a:tailEnd/>
            </a:ln>
          </p:spPr>
          <p:txBody>
            <a:bodyPr>
              <a:spAutoFit/>
            </a:bodyPr>
            <a:lstStyle/>
            <a:p>
              <a:r>
                <a:rPr lang="en-US" b="1">
                  <a:solidFill>
                    <a:srgbClr val="0033CC"/>
                  </a:solidFill>
                  <a:latin typeface="Calibri" pitchFamily="34" charset="0"/>
                  <a:cs typeface="Calibri" pitchFamily="34" charset="0"/>
                </a:rPr>
                <a:t>Typical approach</a:t>
              </a:r>
            </a:p>
            <a:p>
              <a:pPr>
                <a:buFontTx/>
                <a:buChar char="•"/>
              </a:pPr>
              <a:r>
                <a:rPr lang="en-US" b="1">
                  <a:latin typeface="Calibri" pitchFamily="34" charset="0"/>
                  <a:cs typeface="Calibri" pitchFamily="34" charset="0"/>
                </a:rPr>
                <a:t> same invocation syntax (but catch exceptions ...)</a:t>
              </a:r>
            </a:p>
            <a:p>
              <a:pPr>
                <a:buFontTx/>
                <a:buChar char="•"/>
              </a:pPr>
              <a:r>
                <a:rPr lang="en-US" b="1">
                  <a:latin typeface="Calibri" pitchFamily="34" charset="0"/>
                  <a:cs typeface="Calibri" pitchFamily="34" charset="0"/>
                </a:rPr>
                <a:t> object interface reflects remoteness</a:t>
              </a:r>
            </a:p>
          </p:txBody>
        </p:sp>
      </p:grpSp>
      <p:sp>
        <p:nvSpPr>
          <p:cNvPr id="9" name="TextBox 8"/>
          <p:cNvSpPr txBox="1">
            <a:spLocks noChangeArrowheads="1"/>
          </p:cNvSpPr>
          <p:nvPr/>
        </p:nvSpPr>
        <p:spPr bwMode="auto">
          <a:xfrm>
            <a:off x="593725" y="2928938"/>
            <a:ext cx="8715375" cy="1323975"/>
          </a:xfrm>
          <a:prstGeom prst="rect">
            <a:avLst/>
          </a:prstGeom>
          <a:noFill/>
          <a:ln w="9525">
            <a:noFill/>
            <a:miter lim="800000"/>
            <a:headEnd/>
            <a:tailEnd/>
          </a:ln>
        </p:spPr>
        <p:txBody>
          <a:bodyPr>
            <a:spAutoFit/>
          </a:bodyPr>
          <a:lstStyle/>
          <a:p>
            <a:r>
              <a:rPr lang="en-US" b="1">
                <a:solidFill>
                  <a:srgbClr val="0033CC"/>
                </a:solidFill>
                <a:latin typeface="Calibri" pitchFamily="34" charset="0"/>
                <a:cs typeface="Calibri" pitchFamily="34" charset="0"/>
              </a:rPr>
              <a:t>But ...</a:t>
            </a:r>
          </a:p>
          <a:p>
            <a:r>
              <a:rPr lang="en-US" b="1">
                <a:latin typeface="Calibri" pitchFamily="34" charset="0"/>
                <a:cs typeface="Calibri" pitchFamily="34" charset="0"/>
              </a:rPr>
              <a:t>Not everything should be hidden ...</a:t>
            </a:r>
          </a:p>
          <a:p>
            <a:r>
              <a:rPr lang="en-US" b="1">
                <a:latin typeface="Calibri" pitchFamily="34" charset="0"/>
                <a:cs typeface="Calibri" pitchFamily="34" charset="0"/>
              </a:rPr>
              <a:t>	programmer should know object is remote (network latency !) !</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l" eaLnBrk="1" hangingPunct="1"/>
            <a:r>
              <a:rPr lang="nl-BE" sz="2400" b="1" smtClean="0"/>
              <a:t>CORBA Naming Service</a:t>
            </a:r>
          </a:p>
        </p:txBody>
      </p:sp>
      <p:sp>
        <p:nvSpPr>
          <p:cNvPr id="74755" name="Rectangle 3"/>
          <p:cNvSpPr>
            <a:spLocks noGrp="1" noChangeArrowheads="1"/>
          </p:cNvSpPr>
          <p:nvPr>
            <p:ph type="body" idx="1"/>
          </p:nvPr>
        </p:nvSpPr>
        <p:spPr>
          <a:xfrm>
            <a:off x="438150" y="3944938"/>
            <a:ext cx="8991600" cy="2016125"/>
          </a:xfrm>
        </p:spPr>
        <p:txBody>
          <a:bodyPr/>
          <a:lstStyle/>
          <a:p>
            <a:pPr eaLnBrk="1" hangingPunct="1"/>
            <a:r>
              <a:rPr lang="nl-BE" sz="2800" smtClean="0">
                <a:latin typeface="Calibri" pitchFamily="34" charset="0"/>
              </a:rPr>
              <a:t>Registration of Object References</a:t>
            </a:r>
          </a:p>
          <a:p>
            <a:pPr eaLnBrk="1" hangingPunct="1"/>
            <a:r>
              <a:rPr lang="nl-BE" sz="2800" smtClean="0">
                <a:latin typeface="Calibri" pitchFamily="34" charset="0"/>
              </a:rPr>
              <a:t>Names are structured in a hierarchy</a:t>
            </a:r>
          </a:p>
          <a:p>
            <a:pPr lvl="1" eaLnBrk="1" hangingPunct="1"/>
            <a:r>
              <a:rPr lang="nl-BE" sz="2400" smtClean="0">
                <a:latin typeface="Calibri" pitchFamily="34" charset="0"/>
              </a:rPr>
              <a:t>cfr directories in file system</a:t>
            </a:r>
          </a:p>
          <a:p>
            <a:pPr lvl="1" eaLnBrk="1" hangingPunct="1"/>
            <a:r>
              <a:rPr lang="nl-BE" sz="2400" smtClean="0">
                <a:latin typeface="Calibri" pitchFamily="34" charset="0"/>
              </a:rPr>
              <a:t>files and directories can be assigned a “Kind” id</a:t>
            </a:r>
          </a:p>
          <a:p>
            <a:pPr lvl="1" eaLnBrk="1" hangingPunct="1"/>
            <a:endParaRPr lang="nl-BE" sz="2400" smtClean="0">
              <a:latin typeface="Calibri" pitchFamily="34" charset="0"/>
            </a:endParaRPr>
          </a:p>
        </p:txBody>
      </p:sp>
      <p:sp>
        <p:nvSpPr>
          <p:cNvPr id="74756" name="Rectangle 4"/>
          <p:cNvSpPr>
            <a:spLocks noChangeArrowheads="1"/>
          </p:cNvSpPr>
          <p:nvPr/>
        </p:nvSpPr>
        <p:spPr bwMode="auto">
          <a:xfrm>
            <a:off x="790575" y="1779588"/>
            <a:ext cx="3311525" cy="1655762"/>
          </a:xfrm>
          <a:prstGeom prst="rect">
            <a:avLst/>
          </a:prstGeom>
          <a:solidFill>
            <a:srgbClr val="9999FF"/>
          </a:solidFill>
          <a:ln w="9525">
            <a:solidFill>
              <a:srgbClr val="9999FF"/>
            </a:solidFill>
            <a:miter lim="800000"/>
            <a:headEnd/>
            <a:tailEnd/>
          </a:ln>
        </p:spPr>
        <p:txBody>
          <a:bodyPr wrap="none" anchor="ctr"/>
          <a:lstStyle/>
          <a:p>
            <a:endParaRPr lang="nl-BE"/>
          </a:p>
        </p:txBody>
      </p:sp>
      <p:sp>
        <p:nvSpPr>
          <p:cNvPr id="74757" name="Oval 5"/>
          <p:cNvSpPr>
            <a:spLocks noChangeArrowheads="1"/>
          </p:cNvSpPr>
          <p:nvPr/>
        </p:nvSpPr>
        <p:spPr bwMode="auto">
          <a:xfrm>
            <a:off x="933450" y="1995488"/>
            <a:ext cx="3022600" cy="1441450"/>
          </a:xfrm>
          <a:prstGeom prst="ellipse">
            <a:avLst/>
          </a:prstGeom>
          <a:solidFill>
            <a:schemeClr val="bg1"/>
          </a:solidFill>
          <a:ln w="9525">
            <a:solidFill>
              <a:schemeClr val="tx1"/>
            </a:solidFill>
            <a:round/>
            <a:headEnd/>
            <a:tailEnd/>
          </a:ln>
        </p:spPr>
        <p:txBody>
          <a:bodyPr wrap="none" anchor="ctr"/>
          <a:lstStyle/>
          <a:p>
            <a:endParaRPr lang="nl-BE"/>
          </a:p>
        </p:txBody>
      </p:sp>
      <p:sp>
        <p:nvSpPr>
          <p:cNvPr id="74758" name="Rectangle 6"/>
          <p:cNvSpPr>
            <a:spLocks noChangeArrowheads="1"/>
          </p:cNvSpPr>
          <p:nvPr/>
        </p:nvSpPr>
        <p:spPr bwMode="auto">
          <a:xfrm>
            <a:off x="1831975" y="2349500"/>
            <a:ext cx="576263" cy="722313"/>
          </a:xfrm>
          <a:prstGeom prst="rect">
            <a:avLst/>
          </a:prstGeom>
          <a:solidFill>
            <a:schemeClr val="folHlink"/>
          </a:solidFill>
          <a:ln w="9525">
            <a:solidFill>
              <a:srgbClr val="9999FF"/>
            </a:solidFill>
            <a:miter lim="800000"/>
            <a:headEnd/>
            <a:tailEnd/>
          </a:ln>
        </p:spPr>
        <p:txBody>
          <a:bodyPr wrap="none" anchor="ctr"/>
          <a:lstStyle/>
          <a:p>
            <a:pPr algn="ctr"/>
            <a:endParaRPr lang="nl-BE" b="1">
              <a:latin typeface="Comic Sans MS" pitchFamily="66" charset="0"/>
            </a:endParaRPr>
          </a:p>
        </p:txBody>
      </p:sp>
      <p:sp>
        <p:nvSpPr>
          <p:cNvPr id="74759" name="Rectangle 7"/>
          <p:cNvSpPr>
            <a:spLocks noChangeArrowheads="1"/>
          </p:cNvSpPr>
          <p:nvPr/>
        </p:nvSpPr>
        <p:spPr bwMode="auto">
          <a:xfrm>
            <a:off x="5326063" y="1274763"/>
            <a:ext cx="4105275" cy="2232025"/>
          </a:xfrm>
          <a:prstGeom prst="rect">
            <a:avLst/>
          </a:prstGeom>
          <a:solidFill>
            <a:srgbClr val="9999FF"/>
          </a:solidFill>
          <a:ln w="9525">
            <a:solidFill>
              <a:srgbClr val="9999FF"/>
            </a:solidFill>
            <a:miter lim="800000"/>
            <a:headEnd/>
            <a:tailEnd/>
          </a:ln>
        </p:spPr>
        <p:txBody>
          <a:bodyPr wrap="none" anchor="ctr"/>
          <a:lstStyle/>
          <a:p>
            <a:endParaRPr lang="nl-BE"/>
          </a:p>
        </p:txBody>
      </p:sp>
      <p:sp>
        <p:nvSpPr>
          <p:cNvPr id="74760" name="Oval 8"/>
          <p:cNvSpPr>
            <a:spLocks noChangeArrowheads="1"/>
          </p:cNvSpPr>
          <p:nvPr/>
        </p:nvSpPr>
        <p:spPr bwMode="auto">
          <a:xfrm>
            <a:off x="5326063" y="2473325"/>
            <a:ext cx="2378075" cy="1033463"/>
          </a:xfrm>
          <a:prstGeom prst="ellipse">
            <a:avLst/>
          </a:prstGeom>
          <a:solidFill>
            <a:schemeClr val="bg1"/>
          </a:solidFill>
          <a:ln w="9525">
            <a:solidFill>
              <a:schemeClr val="tx1"/>
            </a:solidFill>
            <a:round/>
            <a:headEnd/>
            <a:tailEnd/>
          </a:ln>
        </p:spPr>
        <p:txBody>
          <a:bodyPr wrap="none" anchor="ctr"/>
          <a:lstStyle/>
          <a:p>
            <a:endParaRPr lang="nl-BE"/>
          </a:p>
        </p:txBody>
      </p:sp>
      <p:sp>
        <p:nvSpPr>
          <p:cNvPr id="74761" name="Text Box 9"/>
          <p:cNvSpPr txBox="1">
            <a:spLocks noChangeArrowheads="1"/>
          </p:cNvSpPr>
          <p:nvPr/>
        </p:nvSpPr>
        <p:spPr bwMode="auto">
          <a:xfrm>
            <a:off x="2014538" y="3049588"/>
            <a:ext cx="977900" cy="457200"/>
          </a:xfrm>
          <a:prstGeom prst="rect">
            <a:avLst/>
          </a:prstGeom>
          <a:noFill/>
          <a:ln w="9525">
            <a:noFill/>
            <a:miter lim="800000"/>
            <a:headEnd/>
            <a:tailEnd/>
          </a:ln>
        </p:spPr>
        <p:txBody>
          <a:bodyPr wrap="none">
            <a:spAutoFit/>
          </a:bodyPr>
          <a:lstStyle/>
          <a:p>
            <a:pPr algn="ctr"/>
            <a:r>
              <a:rPr lang="en-US" sz="2400" b="1"/>
              <a:t>client</a:t>
            </a:r>
          </a:p>
        </p:txBody>
      </p:sp>
      <p:sp>
        <p:nvSpPr>
          <p:cNvPr id="74762" name="Text Box 10"/>
          <p:cNvSpPr txBox="1">
            <a:spLocks noChangeArrowheads="1"/>
          </p:cNvSpPr>
          <p:nvPr/>
        </p:nvSpPr>
        <p:spPr bwMode="auto">
          <a:xfrm>
            <a:off x="6189663" y="2930525"/>
            <a:ext cx="1101725" cy="457200"/>
          </a:xfrm>
          <a:prstGeom prst="rect">
            <a:avLst/>
          </a:prstGeom>
          <a:noFill/>
          <a:ln w="9525">
            <a:noFill/>
            <a:miter lim="800000"/>
            <a:headEnd/>
            <a:tailEnd/>
          </a:ln>
        </p:spPr>
        <p:txBody>
          <a:bodyPr wrap="none">
            <a:spAutoFit/>
          </a:bodyPr>
          <a:lstStyle/>
          <a:p>
            <a:pPr algn="ctr"/>
            <a:r>
              <a:rPr lang="en-US" sz="2400" b="1"/>
              <a:t>server</a:t>
            </a:r>
          </a:p>
        </p:txBody>
      </p:sp>
      <p:sp>
        <p:nvSpPr>
          <p:cNvPr id="74763" name="Text Box 11"/>
          <p:cNvSpPr txBox="1">
            <a:spLocks noChangeArrowheads="1"/>
          </p:cNvSpPr>
          <p:nvPr/>
        </p:nvSpPr>
        <p:spPr bwMode="auto">
          <a:xfrm>
            <a:off x="1927225" y="2498725"/>
            <a:ext cx="384175" cy="457200"/>
          </a:xfrm>
          <a:prstGeom prst="rect">
            <a:avLst/>
          </a:prstGeom>
          <a:noFill/>
          <a:ln w="9525">
            <a:noFill/>
            <a:miter lim="800000"/>
            <a:headEnd/>
            <a:tailEnd/>
          </a:ln>
        </p:spPr>
        <p:txBody>
          <a:bodyPr wrap="none">
            <a:spAutoFit/>
          </a:bodyPr>
          <a:lstStyle/>
          <a:p>
            <a:pPr algn="ctr"/>
            <a:r>
              <a:rPr lang="en-US" sz="2400" b="1"/>
              <a:t>a</a:t>
            </a:r>
          </a:p>
        </p:txBody>
      </p:sp>
      <p:sp>
        <p:nvSpPr>
          <p:cNvPr id="74764" name="Rectangle 12"/>
          <p:cNvSpPr>
            <a:spLocks noChangeArrowheads="1"/>
          </p:cNvSpPr>
          <p:nvPr/>
        </p:nvSpPr>
        <p:spPr bwMode="auto">
          <a:xfrm>
            <a:off x="5540375" y="2689225"/>
            <a:ext cx="577850" cy="722313"/>
          </a:xfrm>
          <a:prstGeom prst="rect">
            <a:avLst/>
          </a:prstGeom>
          <a:solidFill>
            <a:schemeClr val="folHlink"/>
          </a:solidFill>
          <a:ln w="9525">
            <a:solidFill>
              <a:srgbClr val="9999FF"/>
            </a:solidFill>
            <a:miter lim="800000"/>
            <a:headEnd/>
            <a:tailEnd/>
          </a:ln>
        </p:spPr>
        <p:txBody>
          <a:bodyPr wrap="none" anchor="ctr"/>
          <a:lstStyle/>
          <a:p>
            <a:endParaRPr lang="nl-BE"/>
          </a:p>
        </p:txBody>
      </p:sp>
      <p:sp>
        <p:nvSpPr>
          <p:cNvPr id="74765" name="Text Box 13"/>
          <p:cNvSpPr txBox="1">
            <a:spLocks noChangeArrowheads="1"/>
          </p:cNvSpPr>
          <p:nvPr/>
        </p:nvSpPr>
        <p:spPr bwMode="auto">
          <a:xfrm>
            <a:off x="5672138" y="2833688"/>
            <a:ext cx="400050" cy="457200"/>
          </a:xfrm>
          <a:prstGeom prst="rect">
            <a:avLst/>
          </a:prstGeom>
          <a:noFill/>
          <a:ln w="9525">
            <a:noFill/>
            <a:miter lim="800000"/>
            <a:headEnd/>
            <a:tailEnd/>
          </a:ln>
        </p:spPr>
        <p:txBody>
          <a:bodyPr wrap="none">
            <a:spAutoFit/>
          </a:bodyPr>
          <a:lstStyle/>
          <a:p>
            <a:pPr algn="ctr"/>
            <a:r>
              <a:rPr lang="en-US" sz="2400" b="1"/>
              <a:t>b</a:t>
            </a:r>
          </a:p>
        </p:txBody>
      </p:sp>
      <p:sp>
        <p:nvSpPr>
          <p:cNvPr id="74766" name="Line 14"/>
          <p:cNvSpPr>
            <a:spLocks noChangeShapeType="1"/>
          </p:cNvSpPr>
          <p:nvPr/>
        </p:nvSpPr>
        <p:spPr bwMode="auto">
          <a:xfrm flipV="1">
            <a:off x="2446338" y="1851025"/>
            <a:ext cx="4392612" cy="792163"/>
          </a:xfrm>
          <a:prstGeom prst="line">
            <a:avLst/>
          </a:prstGeom>
          <a:noFill/>
          <a:ln w="38100">
            <a:solidFill>
              <a:srgbClr val="FF0000"/>
            </a:solidFill>
            <a:round/>
            <a:headEnd type="arrow" w="med" len="med"/>
            <a:tailEnd type="arrow" w="med" len="med"/>
          </a:ln>
        </p:spPr>
        <p:txBody>
          <a:bodyPr wrap="none" anchor="ctr"/>
          <a:lstStyle/>
          <a:p>
            <a:endParaRPr lang="nl-BE"/>
          </a:p>
        </p:txBody>
      </p:sp>
      <p:sp>
        <p:nvSpPr>
          <p:cNvPr id="74767" name="Oval 15"/>
          <p:cNvSpPr>
            <a:spLocks noChangeArrowheads="1"/>
          </p:cNvSpPr>
          <p:nvPr/>
        </p:nvSpPr>
        <p:spPr bwMode="auto">
          <a:xfrm>
            <a:off x="6838950" y="1419225"/>
            <a:ext cx="2303463" cy="865188"/>
          </a:xfrm>
          <a:prstGeom prst="ellipse">
            <a:avLst/>
          </a:prstGeom>
          <a:solidFill>
            <a:schemeClr val="bg1"/>
          </a:solidFill>
          <a:ln w="9525">
            <a:solidFill>
              <a:schemeClr val="tx1"/>
            </a:solidFill>
            <a:round/>
            <a:headEnd/>
            <a:tailEnd/>
          </a:ln>
        </p:spPr>
        <p:txBody>
          <a:bodyPr wrap="none" anchor="ctr"/>
          <a:lstStyle/>
          <a:p>
            <a:endParaRPr lang="nl-BE"/>
          </a:p>
        </p:txBody>
      </p:sp>
      <p:sp>
        <p:nvSpPr>
          <p:cNvPr id="74768" name="Text Box 16"/>
          <p:cNvSpPr txBox="1">
            <a:spLocks noChangeArrowheads="1"/>
          </p:cNvSpPr>
          <p:nvPr/>
        </p:nvSpPr>
        <p:spPr bwMode="auto">
          <a:xfrm>
            <a:off x="7427913" y="1460500"/>
            <a:ext cx="1300162" cy="822325"/>
          </a:xfrm>
          <a:prstGeom prst="rect">
            <a:avLst/>
          </a:prstGeom>
          <a:noFill/>
          <a:ln w="9525">
            <a:noFill/>
            <a:miter lim="800000"/>
            <a:headEnd/>
            <a:tailEnd/>
          </a:ln>
        </p:spPr>
        <p:txBody>
          <a:bodyPr wrap="none">
            <a:spAutoFit/>
          </a:bodyPr>
          <a:lstStyle/>
          <a:p>
            <a:pPr algn="ctr"/>
            <a:r>
              <a:rPr lang="en-US" sz="2400" b="1"/>
              <a:t>Naming</a:t>
            </a:r>
            <a:br>
              <a:rPr lang="en-US" sz="2400" b="1"/>
            </a:br>
            <a:r>
              <a:rPr lang="en-US" sz="2400" b="1"/>
              <a:t>service</a:t>
            </a:r>
          </a:p>
        </p:txBody>
      </p:sp>
      <p:sp>
        <p:nvSpPr>
          <p:cNvPr id="74769" name="Line 17"/>
          <p:cNvSpPr>
            <a:spLocks noChangeShapeType="1"/>
          </p:cNvSpPr>
          <p:nvPr/>
        </p:nvSpPr>
        <p:spPr bwMode="auto">
          <a:xfrm flipH="1">
            <a:off x="7053263" y="2138363"/>
            <a:ext cx="361950" cy="433387"/>
          </a:xfrm>
          <a:prstGeom prst="line">
            <a:avLst/>
          </a:prstGeom>
          <a:noFill/>
          <a:ln w="38100">
            <a:solidFill>
              <a:srgbClr val="FF0000"/>
            </a:solidFill>
            <a:round/>
            <a:headEnd type="arrow" w="med" len="med"/>
            <a:tailEnd/>
          </a:ln>
        </p:spPr>
        <p:txBody>
          <a:bodyPr wrap="none" anchor="ctr"/>
          <a:lstStyle/>
          <a:p>
            <a:endParaRPr lang="nl-BE"/>
          </a:p>
        </p:txBody>
      </p:sp>
      <p:sp>
        <p:nvSpPr>
          <p:cNvPr id="74770" name="Text Box 18"/>
          <p:cNvSpPr txBox="1">
            <a:spLocks noChangeArrowheads="1"/>
          </p:cNvSpPr>
          <p:nvPr/>
        </p:nvSpPr>
        <p:spPr bwMode="auto">
          <a:xfrm>
            <a:off x="7329488" y="2282825"/>
            <a:ext cx="382587" cy="457200"/>
          </a:xfrm>
          <a:prstGeom prst="rect">
            <a:avLst/>
          </a:prstGeom>
          <a:solidFill>
            <a:schemeClr val="folHlink"/>
          </a:solidFill>
          <a:ln w="9525">
            <a:noFill/>
            <a:miter lim="800000"/>
            <a:headEnd/>
            <a:tailEnd/>
          </a:ln>
        </p:spPr>
        <p:txBody>
          <a:bodyPr wrap="none">
            <a:spAutoFit/>
          </a:bodyPr>
          <a:lstStyle/>
          <a:p>
            <a:pPr algn="ctr"/>
            <a:r>
              <a:rPr lang="en-US" sz="2400" b="1"/>
              <a:t>1</a:t>
            </a:r>
          </a:p>
        </p:txBody>
      </p:sp>
      <p:sp>
        <p:nvSpPr>
          <p:cNvPr id="74771" name="Text Box 19"/>
          <p:cNvSpPr txBox="1">
            <a:spLocks noChangeArrowheads="1"/>
          </p:cNvSpPr>
          <p:nvPr/>
        </p:nvSpPr>
        <p:spPr bwMode="auto">
          <a:xfrm>
            <a:off x="4519613" y="1779588"/>
            <a:ext cx="384175" cy="457200"/>
          </a:xfrm>
          <a:prstGeom prst="rect">
            <a:avLst/>
          </a:prstGeom>
          <a:solidFill>
            <a:schemeClr val="folHlink"/>
          </a:solidFill>
          <a:ln w="9525">
            <a:noFill/>
            <a:miter lim="800000"/>
            <a:headEnd/>
            <a:tailEnd/>
          </a:ln>
        </p:spPr>
        <p:txBody>
          <a:bodyPr wrap="none">
            <a:spAutoFit/>
          </a:bodyPr>
          <a:lstStyle/>
          <a:p>
            <a:pPr algn="ctr"/>
            <a:r>
              <a:rPr lang="en-US" sz="2400" b="1"/>
              <a:t>2</a:t>
            </a:r>
          </a:p>
        </p:txBody>
      </p:sp>
      <p:sp>
        <p:nvSpPr>
          <p:cNvPr id="74772" name="Line 20"/>
          <p:cNvSpPr>
            <a:spLocks noChangeShapeType="1"/>
          </p:cNvSpPr>
          <p:nvPr/>
        </p:nvSpPr>
        <p:spPr bwMode="auto">
          <a:xfrm>
            <a:off x="2446338" y="2859088"/>
            <a:ext cx="3094037" cy="287337"/>
          </a:xfrm>
          <a:prstGeom prst="line">
            <a:avLst/>
          </a:prstGeom>
          <a:noFill/>
          <a:ln w="38100">
            <a:solidFill>
              <a:srgbClr val="FF0000"/>
            </a:solidFill>
            <a:round/>
            <a:headEnd type="arrow" w="med" len="med"/>
            <a:tailEnd type="arrow" w="med" len="med"/>
          </a:ln>
        </p:spPr>
        <p:txBody>
          <a:bodyPr wrap="none" anchor="ctr"/>
          <a:lstStyle/>
          <a:p>
            <a:endParaRPr lang="nl-BE"/>
          </a:p>
        </p:txBody>
      </p:sp>
      <p:sp>
        <p:nvSpPr>
          <p:cNvPr id="74773" name="Text Box 21"/>
          <p:cNvSpPr txBox="1">
            <a:spLocks noChangeArrowheads="1"/>
          </p:cNvSpPr>
          <p:nvPr/>
        </p:nvSpPr>
        <p:spPr bwMode="auto">
          <a:xfrm>
            <a:off x="4519613" y="2643188"/>
            <a:ext cx="384175" cy="457200"/>
          </a:xfrm>
          <a:prstGeom prst="rect">
            <a:avLst/>
          </a:prstGeom>
          <a:solidFill>
            <a:schemeClr val="folHlink"/>
          </a:solidFill>
          <a:ln w="9525">
            <a:noFill/>
            <a:miter lim="800000"/>
            <a:headEnd/>
            <a:tailEnd/>
          </a:ln>
        </p:spPr>
        <p:txBody>
          <a:bodyPr wrap="none">
            <a:spAutoFit/>
          </a:bodyPr>
          <a:lstStyle/>
          <a:p>
            <a:pPr algn="ctr"/>
            <a:r>
              <a:rPr lang="en-US" sz="2400" b="1"/>
              <a:t>3</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lgn="l" eaLnBrk="1" hangingPunct="1"/>
            <a:r>
              <a:rPr lang="en-US" sz="2400" b="1" smtClean="0"/>
              <a:t>CORBA server</a:t>
            </a:r>
          </a:p>
        </p:txBody>
      </p:sp>
      <p:sp>
        <p:nvSpPr>
          <p:cNvPr id="75779" name="Rectangle 3"/>
          <p:cNvSpPr>
            <a:spLocks noGrp="1" noChangeArrowheads="1"/>
          </p:cNvSpPr>
          <p:nvPr>
            <p:ph type="body" idx="1"/>
          </p:nvPr>
        </p:nvSpPr>
        <p:spPr>
          <a:xfrm>
            <a:off x="233363" y="1195388"/>
            <a:ext cx="9669462" cy="5329237"/>
          </a:xfrm>
        </p:spPr>
        <p:txBody>
          <a:bodyPr/>
          <a:lstStyle/>
          <a:p>
            <a:pPr eaLnBrk="1" hangingPunct="1"/>
            <a:r>
              <a:rPr lang="en-US" sz="2800" smtClean="0">
                <a:latin typeface="Calibri" pitchFamily="34" charset="0"/>
              </a:rPr>
              <a:t>Java class with </a:t>
            </a:r>
            <a:r>
              <a:rPr lang="en-US" sz="2800" i="1" smtClean="0">
                <a:latin typeface="Calibri" pitchFamily="34" charset="0"/>
              </a:rPr>
              <a:t>Main </a:t>
            </a:r>
            <a:r>
              <a:rPr lang="en-US" sz="2800" smtClean="0">
                <a:latin typeface="Calibri" pitchFamily="34" charset="0"/>
              </a:rPr>
              <a:t>method</a:t>
            </a:r>
          </a:p>
          <a:p>
            <a:pPr eaLnBrk="1" hangingPunct="1"/>
            <a:r>
              <a:rPr lang="en-US" sz="2800" smtClean="0">
                <a:latin typeface="Calibri" pitchFamily="34" charset="0"/>
              </a:rPr>
              <a:t>Creates and initializes the ORB </a:t>
            </a:r>
          </a:p>
          <a:p>
            <a:pPr eaLnBrk="1" hangingPunct="1"/>
            <a:r>
              <a:rPr lang="en-US" sz="2800" smtClean="0">
                <a:latin typeface="Calibri" pitchFamily="34" charset="0"/>
              </a:rPr>
              <a:t>Creates an instance of Servant class</a:t>
            </a:r>
          </a:p>
          <a:p>
            <a:pPr eaLnBrk="1" hangingPunct="1"/>
            <a:r>
              <a:rPr lang="en-US" sz="2800" smtClean="0">
                <a:latin typeface="Calibri" pitchFamily="34" charset="0"/>
              </a:rPr>
              <a:t>Registers it to the ORB (through the </a:t>
            </a:r>
            <a:r>
              <a:rPr lang="en-US" sz="2800" i="1" smtClean="0">
                <a:latin typeface="Calibri" pitchFamily="34" charset="0"/>
              </a:rPr>
              <a:t>connect</a:t>
            </a:r>
            <a:r>
              <a:rPr lang="en-US" sz="2800" smtClean="0">
                <a:latin typeface="Calibri" pitchFamily="34" charset="0"/>
              </a:rPr>
              <a:t> method)</a:t>
            </a:r>
          </a:p>
          <a:p>
            <a:pPr eaLnBrk="1" hangingPunct="1"/>
            <a:r>
              <a:rPr lang="en-US" sz="2800" smtClean="0">
                <a:solidFill>
                  <a:srgbClr val="FF0000"/>
                </a:solidFill>
                <a:latin typeface="Calibri" pitchFamily="34" charset="0"/>
              </a:rPr>
              <a:t>Gets a reference for the Naming Service</a:t>
            </a:r>
          </a:p>
          <a:p>
            <a:pPr eaLnBrk="1" hangingPunct="1"/>
            <a:r>
              <a:rPr lang="en-US" sz="2800" smtClean="0">
                <a:solidFill>
                  <a:srgbClr val="FF0000"/>
                </a:solidFill>
                <a:latin typeface="Calibri" pitchFamily="34" charset="0"/>
              </a:rPr>
              <a:t>Registers the server to the Naming Service</a:t>
            </a:r>
          </a:p>
          <a:p>
            <a:pPr eaLnBrk="1" hangingPunct="1"/>
            <a:r>
              <a:rPr lang="en-US" sz="2800" smtClean="0">
                <a:latin typeface="Calibri" pitchFamily="34" charset="0"/>
              </a:rPr>
              <a:t>Waits for incoming client requests</a:t>
            </a:r>
          </a:p>
          <a:p>
            <a:pPr eaLnBrk="1" hangingPunct="1"/>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93675" y="0"/>
            <a:ext cx="6551613" cy="477838"/>
          </a:xfrm>
        </p:spPr>
        <p:txBody>
          <a:bodyPr/>
          <a:lstStyle/>
          <a:p>
            <a:pPr algn="l" eaLnBrk="1" hangingPunct="1"/>
            <a:r>
              <a:rPr lang="nl-BE" sz="2400" b="1" smtClean="0"/>
              <a:t>Running server and client with NS</a:t>
            </a:r>
            <a:endParaRPr lang="en-US" sz="2400" b="1" smtClean="0"/>
          </a:p>
        </p:txBody>
      </p:sp>
      <p:sp>
        <p:nvSpPr>
          <p:cNvPr id="76803" name="Rectangle 3"/>
          <p:cNvSpPr>
            <a:spLocks noGrp="1" noChangeArrowheads="1"/>
          </p:cNvSpPr>
          <p:nvPr>
            <p:ph type="body" idx="1"/>
          </p:nvPr>
        </p:nvSpPr>
        <p:spPr>
          <a:xfrm>
            <a:off x="609600" y="1066800"/>
            <a:ext cx="9293225" cy="5029200"/>
          </a:xfrm>
        </p:spPr>
        <p:txBody>
          <a:bodyPr/>
          <a:lstStyle/>
          <a:p>
            <a:pPr eaLnBrk="1" hangingPunct="1"/>
            <a:r>
              <a:rPr lang="en-US" sz="1800" smtClean="0"/>
              <a:t>Start orbd :</a:t>
            </a:r>
          </a:p>
          <a:p>
            <a:pPr lvl="1" eaLnBrk="1" hangingPunct="1"/>
            <a:r>
              <a:rPr lang="en-US" sz="1600" smtClean="0"/>
              <a:t>UNIX command shell : $ orbd -ORBInitialPort 1050 -ORBInitialHost </a:t>
            </a:r>
            <a:r>
              <a:rPr lang="en-US" sz="1600" i="1" smtClean="0"/>
              <a:t>nameserverhost</a:t>
            </a:r>
            <a:r>
              <a:rPr lang="en-US" sz="1600" smtClean="0"/>
              <a:t> &amp; </a:t>
            </a:r>
          </a:p>
          <a:p>
            <a:pPr lvl="1" eaLnBrk="1" hangingPunct="1"/>
            <a:r>
              <a:rPr lang="en-US" sz="1600" smtClean="0"/>
              <a:t>MS-DOS system prompt : start orbd -ORBInitialPort 1050 -ORBInitialHost </a:t>
            </a:r>
            <a:r>
              <a:rPr lang="en-US" sz="1600" i="1" smtClean="0"/>
              <a:t>nameserverhost</a:t>
            </a:r>
            <a:r>
              <a:rPr lang="en-US" sz="1600" smtClean="0"/>
              <a:t> </a:t>
            </a:r>
          </a:p>
          <a:p>
            <a:pPr lvl="1" eaLnBrk="1" hangingPunct="1"/>
            <a:endParaRPr lang="en-US" sz="1600" smtClean="0"/>
          </a:p>
          <a:p>
            <a:pPr eaLnBrk="1" hangingPunct="1"/>
            <a:r>
              <a:rPr lang="en-US" sz="1800" smtClean="0"/>
              <a:t>Start the Echo server : </a:t>
            </a:r>
          </a:p>
          <a:p>
            <a:pPr lvl="1" eaLnBrk="1" hangingPunct="1"/>
            <a:r>
              <a:rPr lang="en-US" sz="1600" smtClean="0"/>
              <a:t>UNIX command shell : </a:t>
            </a:r>
            <a:br>
              <a:rPr lang="en-US" sz="1600" smtClean="0"/>
            </a:br>
            <a:r>
              <a:rPr lang="en-US" sz="1600" smtClean="0"/>
              <a:t>	$ java echoServer -ORBInitialPort 1050 -ORBInitialHost </a:t>
            </a:r>
            <a:r>
              <a:rPr lang="en-US" sz="1600" i="1" smtClean="0"/>
              <a:t>nameserverhost</a:t>
            </a:r>
            <a:r>
              <a:rPr lang="en-US" sz="1600" smtClean="0"/>
              <a:t> &amp; </a:t>
            </a:r>
          </a:p>
          <a:p>
            <a:pPr lvl="1" eaLnBrk="1" hangingPunct="1"/>
            <a:r>
              <a:rPr lang="en-US" sz="1600" smtClean="0"/>
              <a:t>MS-DOS system prompt : </a:t>
            </a:r>
          </a:p>
          <a:p>
            <a:pPr lvl="1" eaLnBrk="1" hangingPunct="1">
              <a:buFontTx/>
              <a:buNone/>
            </a:pPr>
            <a:r>
              <a:rPr lang="en-US" sz="1600" smtClean="0"/>
              <a:t>	   start java echoServer -ORBInitialPort 1050 -ORBInitialHost </a:t>
            </a:r>
            <a:r>
              <a:rPr lang="en-US" sz="1600" i="1" smtClean="0"/>
              <a:t>nameserverhost</a:t>
            </a:r>
            <a:r>
              <a:rPr lang="en-US" sz="1600" smtClean="0"/>
              <a:t> </a:t>
            </a:r>
          </a:p>
          <a:p>
            <a:pPr lvl="1" eaLnBrk="1" hangingPunct="1"/>
            <a:r>
              <a:rPr lang="en-US" sz="1600" smtClean="0"/>
              <a:t>Result: echoServer ready and waiting ... </a:t>
            </a:r>
          </a:p>
          <a:p>
            <a:pPr eaLnBrk="1" hangingPunct="1">
              <a:lnSpc>
                <a:spcPct val="75000"/>
              </a:lnSpc>
            </a:pPr>
            <a:r>
              <a:rPr lang="en-US" sz="1800" smtClean="0"/>
              <a:t>Run the client application :</a:t>
            </a:r>
          </a:p>
          <a:p>
            <a:pPr lvl="1" eaLnBrk="1" hangingPunct="1">
              <a:lnSpc>
                <a:spcPct val="75000"/>
              </a:lnSpc>
            </a:pPr>
            <a:r>
              <a:rPr lang="en-US" sz="1600" smtClean="0"/>
              <a:t>$ java echoClient -ORBInitialPort 1050 -ORBInitialHost localhost</a:t>
            </a:r>
          </a:p>
          <a:p>
            <a:pPr lvl="1" eaLnBrk="1" hangingPunct="1">
              <a:lnSpc>
                <a:spcPct val="75000"/>
              </a:lnSpc>
            </a:pPr>
            <a:r>
              <a:rPr lang="en-US" sz="1600" smtClean="0"/>
              <a:t>Result:  I said, “Hello!“. The Object said, “Hello!"</a:t>
            </a:r>
          </a:p>
          <a:p>
            <a:pPr lvl="1" eaLnBrk="1" hangingPunct="1">
              <a:lnSpc>
                <a:spcPct val="75000"/>
              </a:lnSpc>
            </a:pPr>
            <a:endParaRPr lang="en-US" sz="1600" smtClean="0"/>
          </a:p>
        </p:txBody>
      </p:sp>
      <p:sp>
        <p:nvSpPr>
          <p:cNvPr id="76804" name="Rectangle 4"/>
          <p:cNvSpPr>
            <a:spLocks noChangeArrowheads="1"/>
          </p:cNvSpPr>
          <p:nvPr/>
        </p:nvSpPr>
        <p:spPr bwMode="auto">
          <a:xfrm>
            <a:off x="3937000" y="2527300"/>
            <a:ext cx="5359400" cy="541338"/>
          </a:xfrm>
          <a:prstGeom prst="rect">
            <a:avLst/>
          </a:prstGeom>
          <a:solidFill>
            <a:schemeClr val="folHlink"/>
          </a:solidFill>
          <a:ln w="9525">
            <a:solidFill>
              <a:srgbClr val="9999FF"/>
            </a:solidFill>
            <a:miter lim="800000"/>
            <a:headEnd/>
            <a:tailEnd/>
          </a:ln>
        </p:spPr>
        <p:txBody>
          <a:bodyPr wrap="none" anchor="ctr"/>
          <a:lstStyle/>
          <a:p>
            <a:pPr algn="ctr"/>
            <a:r>
              <a:rPr lang="nl-BE" sz="1800" b="1"/>
              <a:t>1050 = port on which Naming Service listens</a:t>
            </a:r>
            <a:endParaRPr lang="en-US" sz="1800" b="1"/>
          </a:p>
        </p:txBody>
      </p:sp>
      <p:sp>
        <p:nvSpPr>
          <p:cNvPr id="76805" name="Text Box 5"/>
          <p:cNvSpPr txBox="1">
            <a:spLocks noChangeArrowheads="1"/>
          </p:cNvSpPr>
          <p:nvPr/>
        </p:nvSpPr>
        <p:spPr bwMode="auto">
          <a:xfrm>
            <a:off x="8097838" y="117475"/>
            <a:ext cx="1712912" cy="304800"/>
          </a:xfrm>
          <a:prstGeom prst="rect">
            <a:avLst/>
          </a:prstGeom>
          <a:noFill/>
          <a:ln w="9525">
            <a:noFill/>
            <a:miter lim="800000"/>
            <a:headEnd/>
            <a:tailEnd/>
          </a:ln>
        </p:spPr>
        <p:txBody>
          <a:bodyPr wrap="none">
            <a:spAutoFit/>
          </a:bodyPr>
          <a:lstStyle/>
          <a:p>
            <a:r>
              <a:rPr lang="nl-BE" sz="1400" b="1">
                <a:solidFill>
                  <a:schemeClr val="bg1"/>
                </a:solidFill>
              </a:rPr>
              <a:t>1. Naming Service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71463" y="0"/>
            <a:ext cx="5826125" cy="477838"/>
          </a:xfrm>
        </p:spPr>
        <p:txBody>
          <a:bodyPr/>
          <a:lstStyle/>
          <a:p>
            <a:pPr algn="l"/>
            <a:r>
              <a:rPr lang="en-US" sz="2400" b="1" smtClean="0"/>
              <a:t>CORBA Trading Service</a:t>
            </a:r>
          </a:p>
        </p:txBody>
      </p:sp>
      <p:sp>
        <p:nvSpPr>
          <p:cNvPr id="77827" name="Rectangle 3"/>
          <p:cNvSpPr>
            <a:spLocks noGrp="1" noChangeArrowheads="1"/>
          </p:cNvSpPr>
          <p:nvPr>
            <p:ph type="body" idx="1"/>
          </p:nvPr>
        </p:nvSpPr>
        <p:spPr>
          <a:xfrm>
            <a:off x="233363" y="1123950"/>
            <a:ext cx="9669462" cy="5329238"/>
          </a:xfrm>
        </p:spPr>
        <p:txBody>
          <a:bodyPr/>
          <a:lstStyle/>
          <a:p>
            <a:r>
              <a:rPr lang="nl-BE" sz="2800" smtClean="0">
                <a:latin typeface="Calibri" pitchFamily="34" charset="0"/>
              </a:rPr>
              <a:t>Trading Service: </a:t>
            </a:r>
          </a:p>
          <a:p>
            <a:pPr lvl="1"/>
            <a:r>
              <a:rPr lang="nl-BE" smtClean="0">
                <a:latin typeface="Calibri" pitchFamily="34" charset="0"/>
              </a:rPr>
              <a:t>Comparable to Naming Service</a:t>
            </a:r>
          </a:p>
          <a:p>
            <a:pPr lvl="1"/>
            <a:r>
              <a:rPr lang="nl-BE" smtClean="0">
                <a:latin typeface="Calibri" pitchFamily="34" charset="0"/>
              </a:rPr>
              <a:t>Allows objects to be located by attribute : directory service</a:t>
            </a:r>
          </a:p>
          <a:p>
            <a:pPr lvl="1"/>
            <a:r>
              <a:rPr lang="nl-BE" smtClean="0">
                <a:latin typeface="Calibri" pitchFamily="34" charset="0"/>
              </a:rPr>
              <a:t>Database: service types and attributes -&gt; remote object references</a:t>
            </a:r>
          </a:p>
          <a:p>
            <a:pPr lvl="1"/>
            <a:r>
              <a:rPr lang="nl-BE" smtClean="0">
                <a:latin typeface="Calibri" pitchFamily="34" charset="0"/>
              </a:rPr>
              <a:t>Clients specify :</a:t>
            </a:r>
          </a:p>
          <a:p>
            <a:pPr lvl="2"/>
            <a:r>
              <a:rPr lang="nl-BE" sz="2800" smtClean="0">
                <a:latin typeface="Calibri" pitchFamily="34" charset="0"/>
              </a:rPr>
              <a:t>Constraints on the values of attributes </a:t>
            </a:r>
          </a:p>
          <a:p>
            <a:pPr lvl="2"/>
            <a:r>
              <a:rPr lang="nl-BE" sz="2800" smtClean="0">
                <a:latin typeface="Calibri" pitchFamily="34" charset="0"/>
              </a:rPr>
              <a:t>Preferences for the order in which to receive matching offers </a:t>
            </a:r>
          </a:p>
          <a:p>
            <a:pPr lvl="1">
              <a:buFontTx/>
              <a:buNone/>
            </a:pPr>
            <a:endParaRPr lang="nl-BE" smtClean="0">
              <a:latin typeface="Calibri"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Line 2"/>
          <p:cNvSpPr>
            <a:spLocks noChangeShapeType="1"/>
          </p:cNvSpPr>
          <p:nvPr/>
        </p:nvSpPr>
        <p:spPr bwMode="auto">
          <a:xfrm flipH="1">
            <a:off x="1601788" y="4356100"/>
            <a:ext cx="1952625" cy="0"/>
          </a:xfrm>
          <a:prstGeom prst="line">
            <a:avLst/>
          </a:prstGeom>
          <a:noFill/>
          <a:ln w="38100">
            <a:solidFill>
              <a:srgbClr val="000000"/>
            </a:solidFill>
            <a:round/>
            <a:headEnd type="arrow" w="med" len="med"/>
            <a:tailEnd type="arrow" w="med" len="med"/>
          </a:ln>
        </p:spPr>
        <p:txBody>
          <a:bodyPr/>
          <a:lstStyle/>
          <a:p>
            <a:endParaRPr lang="nl-BE"/>
          </a:p>
        </p:txBody>
      </p:sp>
      <p:grpSp>
        <p:nvGrpSpPr>
          <p:cNvPr id="78851" name="Group 3"/>
          <p:cNvGrpSpPr>
            <a:grpSpLocks/>
          </p:cNvGrpSpPr>
          <p:nvPr/>
        </p:nvGrpSpPr>
        <p:grpSpPr bwMode="auto">
          <a:xfrm>
            <a:off x="3481388" y="3902075"/>
            <a:ext cx="841375" cy="842963"/>
            <a:chOff x="2193" y="2458"/>
            <a:chExt cx="530" cy="531"/>
          </a:xfrm>
        </p:grpSpPr>
        <p:sp>
          <p:nvSpPr>
            <p:cNvPr id="78925" name="Rectangle 4"/>
            <p:cNvSpPr>
              <a:spLocks noChangeArrowheads="1"/>
            </p:cNvSpPr>
            <p:nvPr/>
          </p:nvSpPr>
          <p:spPr bwMode="auto">
            <a:xfrm>
              <a:off x="2193" y="2458"/>
              <a:ext cx="530" cy="163"/>
            </a:xfrm>
            <a:prstGeom prst="rect">
              <a:avLst/>
            </a:prstGeom>
            <a:noFill/>
            <a:ln w="9525">
              <a:noFill/>
              <a:miter lim="800000"/>
              <a:headEnd/>
              <a:tailEnd/>
            </a:ln>
          </p:spPr>
          <p:txBody>
            <a:bodyPr wrap="none" lIns="0" tIns="0" rIns="0" bIns="0">
              <a:spAutoFit/>
            </a:bodyPr>
            <a:lstStyle/>
            <a:p>
              <a:r>
                <a:rPr lang="en-GB" sz="1700">
                  <a:solidFill>
                    <a:srgbClr val="000000"/>
                  </a:solidFill>
                </a:rPr>
                <a:t>observer</a:t>
              </a:r>
              <a:endParaRPr lang="en-GB" sz="2400">
                <a:latin typeface="Times" charset="0"/>
              </a:endParaRPr>
            </a:p>
          </p:txBody>
        </p:sp>
        <p:sp>
          <p:nvSpPr>
            <p:cNvPr id="78926" name="AutoShape 5"/>
            <p:cNvSpPr>
              <a:spLocks noChangeArrowheads="1"/>
            </p:cNvSpPr>
            <p:nvPr/>
          </p:nvSpPr>
          <p:spPr bwMode="auto">
            <a:xfrm>
              <a:off x="2280" y="2646"/>
              <a:ext cx="212" cy="327"/>
            </a:xfrm>
            <a:prstGeom prst="roundRect">
              <a:avLst>
                <a:gd name="adj" fmla="val 32546"/>
              </a:avLst>
            </a:prstGeom>
            <a:solidFill>
              <a:srgbClr val="FFDC99"/>
            </a:solidFill>
            <a:ln w="9525">
              <a:noFill/>
              <a:round/>
              <a:headEnd/>
              <a:tailEnd/>
            </a:ln>
          </p:spPr>
          <p:txBody>
            <a:bodyPr/>
            <a:lstStyle/>
            <a:p>
              <a:endParaRPr lang="nl-BE"/>
            </a:p>
          </p:txBody>
        </p:sp>
        <p:sp>
          <p:nvSpPr>
            <p:cNvPr id="78927" name="AutoShape 6"/>
            <p:cNvSpPr>
              <a:spLocks noChangeArrowheads="1"/>
            </p:cNvSpPr>
            <p:nvPr/>
          </p:nvSpPr>
          <p:spPr bwMode="auto">
            <a:xfrm>
              <a:off x="2280" y="2646"/>
              <a:ext cx="229" cy="343"/>
            </a:xfrm>
            <a:prstGeom prst="roundRect">
              <a:avLst>
                <a:gd name="adj" fmla="val 30130"/>
              </a:avLst>
            </a:prstGeom>
            <a:noFill/>
            <a:ln w="38100">
              <a:solidFill>
                <a:srgbClr val="FFDC99"/>
              </a:solidFill>
              <a:round/>
              <a:headEnd/>
              <a:tailEnd/>
            </a:ln>
          </p:spPr>
          <p:txBody>
            <a:bodyPr/>
            <a:lstStyle/>
            <a:p>
              <a:endParaRPr lang="nl-BE"/>
            </a:p>
          </p:txBody>
        </p:sp>
        <p:sp>
          <p:nvSpPr>
            <p:cNvPr id="78928" name="Rectangle 7"/>
            <p:cNvSpPr>
              <a:spLocks noChangeArrowheads="1"/>
            </p:cNvSpPr>
            <p:nvPr/>
          </p:nvSpPr>
          <p:spPr bwMode="auto">
            <a:xfrm>
              <a:off x="2280" y="2646"/>
              <a:ext cx="212" cy="163"/>
            </a:xfrm>
            <a:prstGeom prst="rect">
              <a:avLst/>
            </a:prstGeom>
            <a:solidFill>
              <a:srgbClr val="FFFFFF"/>
            </a:solidFill>
            <a:ln w="9525">
              <a:noFill/>
              <a:miter lim="800000"/>
              <a:headEnd/>
              <a:tailEnd/>
            </a:ln>
          </p:spPr>
          <p:txBody>
            <a:bodyPr/>
            <a:lstStyle/>
            <a:p>
              <a:endParaRPr lang="nl-BE"/>
            </a:p>
          </p:txBody>
        </p:sp>
        <p:sp>
          <p:nvSpPr>
            <p:cNvPr id="78929" name="Rectangle 8"/>
            <p:cNvSpPr>
              <a:spLocks noChangeArrowheads="1"/>
            </p:cNvSpPr>
            <p:nvPr/>
          </p:nvSpPr>
          <p:spPr bwMode="auto">
            <a:xfrm>
              <a:off x="2280" y="2646"/>
              <a:ext cx="229" cy="180"/>
            </a:xfrm>
            <a:prstGeom prst="rect">
              <a:avLst/>
            </a:prstGeom>
            <a:noFill/>
            <a:ln w="38100">
              <a:solidFill>
                <a:srgbClr val="FFFFFF"/>
              </a:solidFill>
              <a:miter lim="800000"/>
              <a:headEnd/>
              <a:tailEnd/>
            </a:ln>
          </p:spPr>
          <p:txBody>
            <a:bodyPr/>
            <a:lstStyle/>
            <a:p>
              <a:endParaRPr lang="nl-BE"/>
            </a:p>
          </p:txBody>
        </p:sp>
        <p:sp>
          <p:nvSpPr>
            <p:cNvPr id="78930" name="AutoShape 9"/>
            <p:cNvSpPr>
              <a:spLocks noChangeArrowheads="1"/>
            </p:cNvSpPr>
            <p:nvPr/>
          </p:nvSpPr>
          <p:spPr bwMode="auto">
            <a:xfrm>
              <a:off x="2280" y="2646"/>
              <a:ext cx="229" cy="343"/>
            </a:xfrm>
            <a:prstGeom prst="roundRect">
              <a:avLst>
                <a:gd name="adj" fmla="val 30130"/>
              </a:avLst>
            </a:prstGeom>
            <a:noFill/>
            <a:ln w="38100">
              <a:solidFill>
                <a:srgbClr val="000000"/>
              </a:solidFill>
              <a:round/>
              <a:headEnd/>
              <a:tailEnd/>
            </a:ln>
          </p:spPr>
          <p:txBody>
            <a:bodyPr/>
            <a:lstStyle/>
            <a:p>
              <a:endParaRPr lang="nl-BE"/>
            </a:p>
          </p:txBody>
        </p:sp>
        <p:sp>
          <p:nvSpPr>
            <p:cNvPr id="78931" name="Line 10"/>
            <p:cNvSpPr>
              <a:spLocks noChangeShapeType="1"/>
            </p:cNvSpPr>
            <p:nvPr/>
          </p:nvSpPr>
          <p:spPr bwMode="auto">
            <a:xfrm>
              <a:off x="2280" y="2809"/>
              <a:ext cx="212" cy="1"/>
            </a:xfrm>
            <a:prstGeom prst="line">
              <a:avLst/>
            </a:prstGeom>
            <a:noFill/>
            <a:ln w="38100">
              <a:solidFill>
                <a:srgbClr val="000000"/>
              </a:solidFill>
              <a:round/>
              <a:headEnd/>
              <a:tailEnd/>
            </a:ln>
          </p:spPr>
          <p:txBody>
            <a:bodyPr/>
            <a:lstStyle/>
            <a:p>
              <a:endParaRPr lang="nl-BE"/>
            </a:p>
          </p:txBody>
        </p:sp>
      </p:grpSp>
      <p:sp>
        <p:nvSpPr>
          <p:cNvPr id="78852" name="AutoShape 11"/>
          <p:cNvSpPr>
            <a:spLocks noChangeArrowheads="1"/>
          </p:cNvSpPr>
          <p:nvPr/>
        </p:nvSpPr>
        <p:spPr bwMode="auto">
          <a:xfrm>
            <a:off x="2352675" y="1222375"/>
            <a:ext cx="3702050" cy="3833813"/>
          </a:xfrm>
          <a:prstGeom prst="roundRect">
            <a:avLst>
              <a:gd name="adj" fmla="val 12750"/>
            </a:avLst>
          </a:prstGeom>
          <a:noFill/>
          <a:ln w="38100">
            <a:solidFill>
              <a:srgbClr val="000000"/>
            </a:solidFill>
            <a:round/>
            <a:headEnd/>
            <a:tailEnd/>
          </a:ln>
        </p:spPr>
        <p:txBody>
          <a:bodyPr/>
          <a:lstStyle/>
          <a:p>
            <a:endParaRPr lang="nl-BE"/>
          </a:p>
        </p:txBody>
      </p:sp>
      <p:sp>
        <p:nvSpPr>
          <p:cNvPr id="78853" name="Rectangle 12"/>
          <p:cNvSpPr>
            <a:spLocks noChangeArrowheads="1"/>
          </p:cNvSpPr>
          <p:nvPr/>
        </p:nvSpPr>
        <p:spPr bwMode="auto">
          <a:xfrm>
            <a:off x="4214813" y="1363663"/>
            <a:ext cx="1300162" cy="258762"/>
          </a:xfrm>
          <a:prstGeom prst="rect">
            <a:avLst/>
          </a:prstGeom>
          <a:noFill/>
          <a:ln w="9525">
            <a:noFill/>
            <a:miter lim="800000"/>
            <a:headEnd/>
            <a:tailEnd/>
          </a:ln>
        </p:spPr>
        <p:txBody>
          <a:bodyPr wrap="none" lIns="0" tIns="0" rIns="0" bIns="0">
            <a:spAutoFit/>
          </a:bodyPr>
          <a:lstStyle/>
          <a:p>
            <a:r>
              <a:rPr lang="en-GB" sz="1700">
                <a:solidFill>
                  <a:srgbClr val="000000"/>
                </a:solidFill>
              </a:rPr>
              <a:t>Event service</a:t>
            </a:r>
            <a:endParaRPr lang="en-GB" sz="2400">
              <a:latin typeface="Times" charset="0"/>
            </a:endParaRPr>
          </a:p>
        </p:txBody>
      </p:sp>
      <p:grpSp>
        <p:nvGrpSpPr>
          <p:cNvPr id="78854" name="Group 13"/>
          <p:cNvGrpSpPr>
            <a:grpSpLocks/>
          </p:cNvGrpSpPr>
          <p:nvPr/>
        </p:nvGrpSpPr>
        <p:grpSpPr bwMode="auto">
          <a:xfrm>
            <a:off x="4884738" y="2814638"/>
            <a:ext cx="841375" cy="815975"/>
            <a:chOff x="2997" y="1773"/>
            <a:chExt cx="530" cy="514"/>
          </a:xfrm>
        </p:grpSpPr>
        <p:sp>
          <p:nvSpPr>
            <p:cNvPr id="78918" name="AutoShape 14"/>
            <p:cNvSpPr>
              <a:spLocks noChangeArrowheads="1"/>
            </p:cNvSpPr>
            <p:nvPr/>
          </p:nvSpPr>
          <p:spPr bwMode="auto">
            <a:xfrm>
              <a:off x="3161" y="1945"/>
              <a:ext cx="212" cy="326"/>
            </a:xfrm>
            <a:prstGeom prst="roundRect">
              <a:avLst>
                <a:gd name="adj" fmla="val 32546"/>
              </a:avLst>
            </a:prstGeom>
            <a:solidFill>
              <a:srgbClr val="FFDC99"/>
            </a:solidFill>
            <a:ln w="9525">
              <a:noFill/>
              <a:round/>
              <a:headEnd/>
              <a:tailEnd/>
            </a:ln>
          </p:spPr>
          <p:txBody>
            <a:bodyPr/>
            <a:lstStyle/>
            <a:p>
              <a:endParaRPr lang="nl-BE"/>
            </a:p>
          </p:txBody>
        </p:sp>
        <p:sp>
          <p:nvSpPr>
            <p:cNvPr id="78919" name="AutoShape 15"/>
            <p:cNvSpPr>
              <a:spLocks noChangeArrowheads="1"/>
            </p:cNvSpPr>
            <p:nvPr/>
          </p:nvSpPr>
          <p:spPr bwMode="auto">
            <a:xfrm>
              <a:off x="3161" y="1945"/>
              <a:ext cx="229" cy="342"/>
            </a:xfrm>
            <a:prstGeom prst="roundRect">
              <a:avLst>
                <a:gd name="adj" fmla="val 30130"/>
              </a:avLst>
            </a:prstGeom>
            <a:noFill/>
            <a:ln w="38100">
              <a:solidFill>
                <a:srgbClr val="FFDC99"/>
              </a:solidFill>
              <a:round/>
              <a:headEnd/>
              <a:tailEnd/>
            </a:ln>
          </p:spPr>
          <p:txBody>
            <a:bodyPr/>
            <a:lstStyle/>
            <a:p>
              <a:endParaRPr lang="nl-BE"/>
            </a:p>
          </p:txBody>
        </p:sp>
        <p:sp>
          <p:nvSpPr>
            <p:cNvPr id="78920" name="Rectangle 16"/>
            <p:cNvSpPr>
              <a:spLocks noChangeArrowheads="1"/>
            </p:cNvSpPr>
            <p:nvPr/>
          </p:nvSpPr>
          <p:spPr bwMode="auto">
            <a:xfrm>
              <a:off x="3161" y="1945"/>
              <a:ext cx="212" cy="163"/>
            </a:xfrm>
            <a:prstGeom prst="rect">
              <a:avLst/>
            </a:prstGeom>
            <a:solidFill>
              <a:srgbClr val="FFFFFF"/>
            </a:solidFill>
            <a:ln w="9525">
              <a:noFill/>
              <a:miter lim="800000"/>
              <a:headEnd/>
              <a:tailEnd/>
            </a:ln>
          </p:spPr>
          <p:txBody>
            <a:bodyPr/>
            <a:lstStyle/>
            <a:p>
              <a:endParaRPr lang="nl-BE"/>
            </a:p>
          </p:txBody>
        </p:sp>
        <p:sp>
          <p:nvSpPr>
            <p:cNvPr id="78921" name="Rectangle 17"/>
            <p:cNvSpPr>
              <a:spLocks noChangeArrowheads="1"/>
            </p:cNvSpPr>
            <p:nvPr/>
          </p:nvSpPr>
          <p:spPr bwMode="auto">
            <a:xfrm>
              <a:off x="3161" y="1945"/>
              <a:ext cx="229" cy="179"/>
            </a:xfrm>
            <a:prstGeom prst="rect">
              <a:avLst/>
            </a:prstGeom>
            <a:noFill/>
            <a:ln w="38100">
              <a:solidFill>
                <a:srgbClr val="FFFFFF"/>
              </a:solidFill>
              <a:miter lim="800000"/>
              <a:headEnd/>
              <a:tailEnd/>
            </a:ln>
          </p:spPr>
          <p:txBody>
            <a:bodyPr/>
            <a:lstStyle/>
            <a:p>
              <a:endParaRPr lang="nl-BE"/>
            </a:p>
          </p:txBody>
        </p:sp>
        <p:sp>
          <p:nvSpPr>
            <p:cNvPr id="78922" name="AutoShape 18"/>
            <p:cNvSpPr>
              <a:spLocks noChangeArrowheads="1"/>
            </p:cNvSpPr>
            <p:nvPr/>
          </p:nvSpPr>
          <p:spPr bwMode="auto">
            <a:xfrm>
              <a:off x="3161" y="1945"/>
              <a:ext cx="229" cy="342"/>
            </a:xfrm>
            <a:prstGeom prst="roundRect">
              <a:avLst>
                <a:gd name="adj" fmla="val 30130"/>
              </a:avLst>
            </a:prstGeom>
            <a:noFill/>
            <a:ln w="38100">
              <a:solidFill>
                <a:srgbClr val="000000"/>
              </a:solidFill>
              <a:round/>
              <a:headEnd/>
              <a:tailEnd/>
            </a:ln>
          </p:spPr>
          <p:txBody>
            <a:bodyPr/>
            <a:lstStyle/>
            <a:p>
              <a:endParaRPr lang="nl-BE"/>
            </a:p>
          </p:txBody>
        </p:sp>
        <p:sp>
          <p:nvSpPr>
            <p:cNvPr id="78923" name="Line 19"/>
            <p:cNvSpPr>
              <a:spLocks noChangeShapeType="1"/>
            </p:cNvSpPr>
            <p:nvPr/>
          </p:nvSpPr>
          <p:spPr bwMode="auto">
            <a:xfrm>
              <a:off x="3161" y="2108"/>
              <a:ext cx="212" cy="1"/>
            </a:xfrm>
            <a:prstGeom prst="line">
              <a:avLst/>
            </a:prstGeom>
            <a:noFill/>
            <a:ln w="38100">
              <a:solidFill>
                <a:srgbClr val="000000"/>
              </a:solidFill>
              <a:round/>
              <a:headEnd/>
              <a:tailEnd/>
            </a:ln>
          </p:spPr>
          <p:txBody>
            <a:bodyPr/>
            <a:lstStyle/>
            <a:p>
              <a:endParaRPr lang="nl-BE"/>
            </a:p>
          </p:txBody>
        </p:sp>
        <p:sp>
          <p:nvSpPr>
            <p:cNvPr id="78924" name="Rectangle 20"/>
            <p:cNvSpPr>
              <a:spLocks noChangeArrowheads="1"/>
            </p:cNvSpPr>
            <p:nvPr/>
          </p:nvSpPr>
          <p:spPr bwMode="auto">
            <a:xfrm>
              <a:off x="2997" y="1773"/>
              <a:ext cx="530" cy="163"/>
            </a:xfrm>
            <a:prstGeom prst="rect">
              <a:avLst/>
            </a:prstGeom>
            <a:noFill/>
            <a:ln w="9525">
              <a:noFill/>
              <a:miter lim="800000"/>
              <a:headEnd/>
              <a:tailEnd/>
            </a:ln>
          </p:spPr>
          <p:txBody>
            <a:bodyPr wrap="none" lIns="0" tIns="0" rIns="0" bIns="0">
              <a:spAutoFit/>
            </a:bodyPr>
            <a:lstStyle/>
            <a:p>
              <a:r>
                <a:rPr lang="en-GB" sz="1700">
                  <a:solidFill>
                    <a:srgbClr val="000000"/>
                  </a:solidFill>
                </a:rPr>
                <a:t>observer</a:t>
              </a:r>
              <a:endParaRPr lang="en-GB" sz="2400">
                <a:latin typeface="Times" charset="0"/>
              </a:endParaRPr>
            </a:p>
          </p:txBody>
        </p:sp>
      </p:grpSp>
      <p:grpSp>
        <p:nvGrpSpPr>
          <p:cNvPr id="78855" name="Group 21"/>
          <p:cNvGrpSpPr>
            <a:grpSpLocks/>
          </p:cNvGrpSpPr>
          <p:nvPr/>
        </p:nvGrpSpPr>
        <p:grpSpPr bwMode="auto">
          <a:xfrm>
            <a:off x="7704138" y="1674813"/>
            <a:ext cx="1071562" cy="3095625"/>
            <a:chOff x="4869" y="1055"/>
            <a:chExt cx="675" cy="1950"/>
          </a:xfrm>
        </p:grpSpPr>
        <p:sp>
          <p:nvSpPr>
            <p:cNvPr id="78897" name="Rectangle 22"/>
            <p:cNvSpPr>
              <a:spLocks noChangeArrowheads="1"/>
            </p:cNvSpPr>
            <p:nvPr/>
          </p:nvSpPr>
          <p:spPr bwMode="auto">
            <a:xfrm>
              <a:off x="4916" y="2458"/>
              <a:ext cx="628" cy="163"/>
            </a:xfrm>
            <a:prstGeom prst="rect">
              <a:avLst/>
            </a:prstGeom>
            <a:noFill/>
            <a:ln w="9525">
              <a:noFill/>
              <a:miter lim="800000"/>
              <a:headEnd/>
              <a:tailEnd/>
            </a:ln>
          </p:spPr>
          <p:txBody>
            <a:bodyPr wrap="none" lIns="0" tIns="0" rIns="0" bIns="0">
              <a:spAutoFit/>
            </a:bodyPr>
            <a:lstStyle/>
            <a:p>
              <a:r>
                <a:rPr lang="en-GB" sz="1700">
                  <a:solidFill>
                    <a:srgbClr val="000000"/>
                  </a:solidFill>
                </a:rPr>
                <a:t>subscriber</a:t>
              </a:r>
              <a:endParaRPr lang="en-GB" sz="2400">
                <a:latin typeface="Times" charset="0"/>
              </a:endParaRPr>
            </a:p>
          </p:txBody>
        </p:sp>
        <p:sp>
          <p:nvSpPr>
            <p:cNvPr id="78898" name="AutoShape 23"/>
            <p:cNvSpPr>
              <a:spLocks noChangeArrowheads="1"/>
            </p:cNvSpPr>
            <p:nvPr/>
          </p:nvSpPr>
          <p:spPr bwMode="auto">
            <a:xfrm>
              <a:off x="5102" y="1945"/>
              <a:ext cx="228" cy="326"/>
            </a:xfrm>
            <a:prstGeom prst="roundRect">
              <a:avLst>
                <a:gd name="adj" fmla="val 30264"/>
              </a:avLst>
            </a:prstGeom>
            <a:solidFill>
              <a:srgbClr val="FFDC99"/>
            </a:solidFill>
            <a:ln w="9525">
              <a:noFill/>
              <a:round/>
              <a:headEnd/>
              <a:tailEnd/>
            </a:ln>
          </p:spPr>
          <p:txBody>
            <a:bodyPr/>
            <a:lstStyle/>
            <a:p>
              <a:endParaRPr lang="nl-BE"/>
            </a:p>
          </p:txBody>
        </p:sp>
        <p:sp>
          <p:nvSpPr>
            <p:cNvPr id="78899" name="AutoShape 24"/>
            <p:cNvSpPr>
              <a:spLocks noChangeArrowheads="1"/>
            </p:cNvSpPr>
            <p:nvPr/>
          </p:nvSpPr>
          <p:spPr bwMode="auto">
            <a:xfrm>
              <a:off x="5102" y="1945"/>
              <a:ext cx="244" cy="342"/>
            </a:xfrm>
            <a:prstGeom prst="roundRect">
              <a:avLst>
                <a:gd name="adj" fmla="val 28278"/>
              </a:avLst>
            </a:prstGeom>
            <a:noFill/>
            <a:ln w="38100">
              <a:solidFill>
                <a:srgbClr val="FFDC99"/>
              </a:solidFill>
              <a:round/>
              <a:headEnd/>
              <a:tailEnd/>
            </a:ln>
          </p:spPr>
          <p:txBody>
            <a:bodyPr/>
            <a:lstStyle/>
            <a:p>
              <a:endParaRPr lang="nl-BE"/>
            </a:p>
          </p:txBody>
        </p:sp>
        <p:sp>
          <p:nvSpPr>
            <p:cNvPr id="78900" name="Rectangle 25"/>
            <p:cNvSpPr>
              <a:spLocks noChangeArrowheads="1"/>
            </p:cNvSpPr>
            <p:nvPr/>
          </p:nvSpPr>
          <p:spPr bwMode="auto">
            <a:xfrm>
              <a:off x="5118" y="1945"/>
              <a:ext cx="212" cy="163"/>
            </a:xfrm>
            <a:prstGeom prst="rect">
              <a:avLst/>
            </a:prstGeom>
            <a:solidFill>
              <a:srgbClr val="FFFFFF"/>
            </a:solidFill>
            <a:ln w="9525">
              <a:noFill/>
              <a:miter lim="800000"/>
              <a:headEnd/>
              <a:tailEnd/>
            </a:ln>
          </p:spPr>
          <p:txBody>
            <a:bodyPr/>
            <a:lstStyle/>
            <a:p>
              <a:endParaRPr lang="nl-BE"/>
            </a:p>
          </p:txBody>
        </p:sp>
        <p:sp>
          <p:nvSpPr>
            <p:cNvPr id="78901" name="Rectangle 26"/>
            <p:cNvSpPr>
              <a:spLocks noChangeArrowheads="1"/>
            </p:cNvSpPr>
            <p:nvPr/>
          </p:nvSpPr>
          <p:spPr bwMode="auto">
            <a:xfrm>
              <a:off x="5118" y="1945"/>
              <a:ext cx="228" cy="179"/>
            </a:xfrm>
            <a:prstGeom prst="rect">
              <a:avLst/>
            </a:prstGeom>
            <a:noFill/>
            <a:ln w="38100">
              <a:solidFill>
                <a:srgbClr val="FFFFFF"/>
              </a:solidFill>
              <a:miter lim="800000"/>
              <a:headEnd/>
              <a:tailEnd/>
            </a:ln>
          </p:spPr>
          <p:txBody>
            <a:bodyPr/>
            <a:lstStyle/>
            <a:p>
              <a:endParaRPr lang="nl-BE"/>
            </a:p>
          </p:txBody>
        </p:sp>
        <p:sp>
          <p:nvSpPr>
            <p:cNvPr id="78902" name="AutoShape 27"/>
            <p:cNvSpPr>
              <a:spLocks noChangeArrowheads="1"/>
            </p:cNvSpPr>
            <p:nvPr/>
          </p:nvSpPr>
          <p:spPr bwMode="auto">
            <a:xfrm>
              <a:off x="5102" y="1945"/>
              <a:ext cx="244" cy="342"/>
            </a:xfrm>
            <a:prstGeom prst="roundRect">
              <a:avLst>
                <a:gd name="adj" fmla="val 28278"/>
              </a:avLst>
            </a:prstGeom>
            <a:noFill/>
            <a:ln w="38100">
              <a:solidFill>
                <a:srgbClr val="000000"/>
              </a:solidFill>
              <a:round/>
              <a:headEnd/>
              <a:tailEnd/>
            </a:ln>
          </p:spPr>
          <p:txBody>
            <a:bodyPr/>
            <a:lstStyle/>
            <a:p>
              <a:endParaRPr lang="nl-BE"/>
            </a:p>
          </p:txBody>
        </p:sp>
        <p:sp>
          <p:nvSpPr>
            <p:cNvPr id="78903" name="Line 28"/>
            <p:cNvSpPr>
              <a:spLocks noChangeShapeType="1"/>
            </p:cNvSpPr>
            <p:nvPr/>
          </p:nvSpPr>
          <p:spPr bwMode="auto">
            <a:xfrm>
              <a:off x="5102" y="2108"/>
              <a:ext cx="228" cy="1"/>
            </a:xfrm>
            <a:prstGeom prst="line">
              <a:avLst/>
            </a:prstGeom>
            <a:noFill/>
            <a:ln w="38100">
              <a:solidFill>
                <a:srgbClr val="000000"/>
              </a:solidFill>
              <a:round/>
              <a:headEnd/>
              <a:tailEnd/>
            </a:ln>
          </p:spPr>
          <p:txBody>
            <a:bodyPr/>
            <a:lstStyle/>
            <a:p>
              <a:endParaRPr lang="nl-BE"/>
            </a:p>
          </p:txBody>
        </p:sp>
        <p:sp>
          <p:nvSpPr>
            <p:cNvPr id="78904" name="AutoShape 29"/>
            <p:cNvSpPr>
              <a:spLocks noChangeArrowheads="1"/>
            </p:cNvSpPr>
            <p:nvPr/>
          </p:nvSpPr>
          <p:spPr bwMode="auto">
            <a:xfrm>
              <a:off x="5053" y="1276"/>
              <a:ext cx="228" cy="326"/>
            </a:xfrm>
            <a:prstGeom prst="roundRect">
              <a:avLst>
                <a:gd name="adj" fmla="val 30264"/>
              </a:avLst>
            </a:prstGeom>
            <a:solidFill>
              <a:srgbClr val="FFDC99"/>
            </a:solidFill>
            <a:ln w="9525">
              <a:noFill/>
              <a:round/>
              <a:headEnd/>
              <a:tailEnd/>
            </a:ln>
          </p:spPr>
          <p:txBody>
            <a:bodyPr/>
            <a:lstStyle/>
            <a:p>
              <a:endParaRPr lang="nl-BE"/>
            </a:p>
          </p:txBody>
        </p:sp>
        <p:sp>
          <p:nvSpPr>
            <p:cNvPr id="78905" name="AutoShape 30"/>
            <p:cNvSpPr>
              <a:spLocks noChangeArrowheads="1"/>
            </p:cNvSpPr>
            <p:nvPr/>
          </p:nvSpPr>
          <p:spPr bwMode="auto">
            <a:xfrm>
              <a:off x="5053" y="1276"/>
              <a:ext cx="244" cy="342"/>
            </a:xfrm>
            <a:prstGeom prst="roundRect">
              <a:avLst>
                <a:gd name="adj" fmla="val 28278"/>
              </a:avLst>
            </a:prstGeom>
            <a:noFill/>
            <a:ln w="38100">
              <a:solidFill>
                <a:srgbClr val="FFDC99"/>
              </a:solidFill>
              <a:round/>
              <a:headEnd/>
              <a:tailEnd/>
            </a:ln>
          </p:spPr>
          <p:txBody>
            <a:bodyPr/>
            <a:lstStyle/>
            <a:p>
              <a:endParaRPr lang="nl-BE"/>
            </a:p>
          </p:txBody>
        </p:sp>
        <p:sp>
          <p:nvSpPr>
            <p:cNvPr id="78906" name="Rectangle 31"/>
            <p:cNvSpPr>
              <a:spLocks noChangeArrowheads="1"/>
            </p:cNvSpPr>
            <p:nvPr/>
          </p:nvSpPr>
          <p:spPr bwMode="auto">
            <a:xfrm>
              <a:off x="5069" y="1276"/>
              <a:ext cx="212" cy="163"/>
            </a:xfrm>
            <a:prstGeom prst="rect">
              <a:avLst/>
            </a:prstGeom>
            <a:solidFill>
              <a:srgbClr val="FFFFFF"/>
            </a:solidFill>
            <a:ln w="9525">
              <a:noFill/>
              <a:miter lim="800000"/>
              <a:headEnd/>
              <a:tailEnd/>
            </a:ln>
          </p:spPr>
          <p:txBody>
            <a:bodyPr/>
            <a:lstStyle/>
            <a:p>
              <a:endParaRPr lang="nl-BE"/>
            </a:p>
          </p:txBody>
        </p:sp>
        <p:sp>
          <p:nvSpPr>
            <p:cNvPr id="78907" name="Rectangle 32"/>
            <p:cNvSpPr>
              <a:spLocks noChangeArrowheads="1"/>
            </p:cNvSpPr>
            <p:nvPr/>
          </p:nvSpPr>
          <p:spPr bwMode="auto">
            <a:xfrm>
              <a:off x="5069" y="1276"/>
              <a:ext cx="228" cy="179"/>
            </a:xfrm>
            <a:prstGeom prst="rect">
              <a:avLst/>
            </a:prstGeom>
            <a:noFill/>
            <a:ln w="38100">
              <a:solidFill>
                <a:srgbClr val="FFFFFF"/>
              </a:solidFill>
              <a:miter lim="800000"/>
              <a:headEnd/>
              <a:tailEnd/>
            </a:ln>
          </p:spPr>
          <p:txBody>
            <a:bodyPr/>
            <a:lstStyle/>
            <a:p>
              <a:endParaRPr lang="nl-BE"/>
            </a:p>
          </p:txBody>
        </p:sp>
        <p:sp>
          <p:nvSpPr>
            <p:cNvPr id="78908" name="AutoShape 33"/>
            <p:cNvSpPr>
              <a:spLocks noChangeArrowheads="1"/>
            </p:cNvSpPr>
            <p:nvPr/>
          </p:nvSpPr>
          <p:spPr bwMode="auto">
            <a:xfrm>
              <a:off x="5053" y="1276"/>
              <a:ext cx="244" cy="342"/>
            </a:xfrm>
            <a:prstGeom prst="roundRect">
              <a:avLst>
                <a:gd name="adj" fmla="val 28278"/>
              </a:avLst>
            </a:prstGeom>
            <a:noFill/>
            <a:ln w="38100">
              <a:solidFill>
                <a:srgbClr val="000000"/>
              </a:solidFill>
              <a:round/>
              <a:headEnd/>
              <a:tailEnd/>
            </a:ln>
          </p:spPr>
          <p:txBody>
            <a:bodyPr/>
            <a:lstStyle/>
            <a:p>
              <a:endParaRPr lang="nl-BE"/>
            </a:p>
          </p:txBody>
        </p:sp>
        <p:sp>
          <p:nvSpPr>
            <p:cNvPr id="78909" name="Line 34"/>
            <p:cNvSpPr>
              <a:spLocks noChangeShapeType="1"/>
            </p:cNvSpPr>
            <p:nvPr/>
          </p:nvSpPr>
          <p:spPr bwMode="auto">
            <a:xfrm>
              <a:off x="5053" y="1439"/>
              <a:ext cx="228" cy="1"/>
            </a:xfrm>
            <a:prstGeom prst="line">
              <a:avLst/>
            </a:prstGeom>
            <a:noFill/>
            <a:ln w="38100">
              <a:solidFill>
                <a:srgbClr val="000000"/>
              </a:solidFill>
              <a:round/>
              <a:headEnd/>
              <a:tailEnd/>
            </a:ln>
          </p:spPr>
          <p:txBody>
            <a:bodyPr/>
            <a:lstStyle/>
            <a:p>
              <a:endParaRPr lang="nl-BE"/>
            </a:p>
          </p:txBody>
        </p:sp>
        <p:sp>
          <p:nvSpPr>
            <p:cNvPr id="78910" name="AutoShape 35"/>
            <p:cNvSpPr>
              <a:spLocks noChangeArrowheads="1"/>
            </p:cNvSpPr>
            <p:nvPr/>
          </p:nvSpPr>
          <p:spPr bwMode="auto">
            <a:xfrm>
              <a:off x="5069" y="2646"/>
              <a:ext cx="228" cy="343"/>
            </a:xfrm>
            <a:prstGeom prst="roundRect">
              <a:avLst>
                <a:gd name="adj" fmla="val 30264"/>
              </a:avLst>
            </a:prstGeom>
            <a:solidFill>
              <a:srgbClr val="FFDC99"/>
            </a:solidFill>
            <a:ln w="9525">
              <a:noFill/>
              <a:round/>
              <a:headEnd/>
              <a:tailEnd/>
            </a:ln>
          </p:spPr>
          <p:txBody>
            <a:bodyPr/>
            <a:lstStyle/>
            <a:p>
              <a:endParaRPr lang="nl-BE"/>
            </a:p>
          </p:txBody>
        </p:sp>
        <p:sp>
          <p:nvSpPr>
            <p:cNvPr id="78911" name="AutoShape 36"/>
            <p:cNvSpPr>
              <a:spLocks noChangeArrowheads="1"/>
            </p:cNvSpPr>
            <p:nvPr/>
          </p:nvSpPr>
          <p:spPr bwMode="auto">
            <a:xfrm>
              <a:off x="5069" y="2646"/>
              <a:ext cx="245" cy="359"/>
            </a:xfrm>
            <a:prstGeom prst="roundRect">
              <a:avLst>
                <a:gd name="adj" fmla="val 28162"/>
              </a:avLst>
            </a:prstGeom>
            <a:noFill/>
            <a:ln w="38100">
              <a:solidFill>
                <a:srgbClr val="FFDC99"/>
              </a:solidFill>
              <a:round/>
              <a:headEnd/>
              <a:tailEnd/>
            </a:ln>
          </p:spPr>
          <p:txBody>
            <a:bodyPr/>
            <a:lstStyle/>
            <a:p>
              <a:endParaRPr lang="nl-BE"/>
            </a:p>
          </p:txBody>
        </p:sp>
        <p:sp>
          <p:nvSpPr>
            <p:cNvPr id="78912" name="Rectangle 37"/>
            <p:cNvSpPr>
              <a:spLocks noChangeArrowheads="1"/>
            </p:cNvSpPr>
            <p:nvPr/>
          </p:nvSpPr>
          <p:spPr bwMode="auto">
            <a:xfrm>
              <a:off x="5069" y="2663"/>
              <a:ext cx="228" cy="146"/>
            </a:xfrm>
            <a:prstGeom prst="rect">
              <a:avLst/>
            </a:prstGeom>
            <a:solidFill>
              <a:srgbClr val="FFFFFF"/>
            </a:solidFill>
            <a:ln w="9525">
              <a:noFill/>
              <a:miter lim="800000"/>
              <a:headEnd/>
              <a:tailEnd/>
            </a:ln>
          </p:spPr>
          <p:txBody>
            <a:bodyPr/>
            <a:lstStyle/>
            <a:p>
              <a:endParaRPr lang="nl-BE"/>
            </a:p>
          </p:txBody>
        </p:sp>
        <p:sp>
          <p:nvSpPr>
            <p:cNvPr id="78913" name="Rectangle 38"/>
            <p:cNvSpPr>
              <a:spLocks noChangeArrowheads="1"/>
            </p:cNvSpPr>
            <p:nvPr/>
          </p:nvSpPr>
          <p:spPr bwMode="auto">
            <a:xfrm>
              <a:off x="5069" y="2663"/>
              <a:ext cx="245" cy="163"/>
            </a:xfrm>
            <a:prstGeom prst="rect">
              <a:avLst/>
            </a:prstGeom>
            <a:noFill/>
            <a:ln w="38100">
              <a:solidFill>
                <a:srgbClr val="FFFFFF"/>
              </a:solidFill>
              <a:miter lim="800000"/>
              <a:headEnd/>
              <a:tailEnd/>
            </a:ln>
          </p:spPr>
          <p:txBody>
            <a:bodyPr/>
            <a:lstStyle/>
            <a:p>
              <a:endParaRPr lang="nl-BE"/>
            </a:p>
          </p:txBody>
        </p:sp>
        <p:sp>
          <p:nvSpPr>
            <p:cNvPr id="78914" name="AutoShape 39"/>
            <p:cNvSpPr>
              <a:spLocks noChangeArrowheads="1"/>
            </p:cNvSpPr>
            <p:nvPr/>
          </p:nvSpPr>
          <p:spPr bwMode="auto">
            <a:xfrm>
              <a:off x="5069" y="2646"/>
              <a:ext cx="245" cy="359"/>
            </a:xfrm>
            <a:prstGeom prst="roundRect">
              <a:avLst>
                <a:gd name="adj" fmla="val 28162"/>
              </a:avLst>
            </a:prstGeom>
            <a:noFill/>
            <a:ln w="38100">
              <a:solidFill>
                <a:srgbClr val="000000"/>
              </a:solidFill>
              <a:round/>
              <a:headEnd/>
              <a:tailEnd/>
            </a:ln>
          </p:spPr>
          <p:txBody>
            <a:bodyPr/>
            <a:lstStyle/>
            <a:p>
              <a:endParaRPr lang="nl-BE"/>
            </a:p>
          </p:txBody>
        </p:sp>
        <p:sp>
          <p:nvSpPr>
            <p:cNvPr id="78915" name="Line 40"/>
            <p:cNvSpPr>
              <a:spLocks noChangeShapeType="1"/>
            </p:cNvSpPr>
            <p:nvPr/>
          </p:nvSpPr>
          <p:spPr bwMode="auto">
            <a:xfrm>
              <a:off x="5069" y="2809"/>
              <a:ext cx="228" cy="1"/>
            </a:xfrm>
            <a:prstGeom prst="line">
              <a:avLst/>
            </a:prstGeom>
            <a:noFill/>
            <a:ln w="38100">
              <a:solidFill>
                <a:srgbClr val="000000"/>
              </a:solidFill>
              <a:round/>
              <a:headEnd/>
              <a:tailEnd/>
            </a:ln>
          </p:spPr>
          <p:txBody>
            <a:bodyPr/>
            <a:lstStyle/>
            <a:p>
              <a:endParaRPr lang="nl-BE"/>
            </a:p>
          </p:txBody>
        </p:sp>
        <p:sp>
          <p:nvSpPr>
            <p:cNvPr id="78916" name="Rectangle 41"/>
            <p:cNvSpPr>
              <a:spLocks noChangeArrowheads="1"/>
            </p:cNvSpPr>
            <p:nvPr/>
          </p:nvSpPr>
          <p:spPr bwMode="auto">
            <a:xfrm>
              <a:off x="4869" y="1055"/>
              <a:ext cx="628" cy="163"/>
            </a:xfrm>
            <a:prstGeom prst="rect">
              <a:avLst/>
            </a:prstGeom>
            <a:noFill/>
            <a:ln w="9525">
              <a:noFill/>
              <a:miter lim="800000"/>
              <a:headEnd/>
              <a:tailEnd/>
            </a:ln>
          </p:spPr>
          <p:txBody>
            <a:bodyPr wrap="none" lIns="0" tIns="0" rIns="0" bIns="0">
              <a:spAutoFit/>
            </a:bodyPr>
            <a:lstStyle/>
            <a:p>
              <a:r>
                <a:rPr lang="en-GB" sz="1700">
                  <a:solidFill>
                    <a:srgbClr val="000000"/>
                  </a:solidFill>
                </a:rPr>
                <a:t>subscriber</a:t>
              </a:r>
              <a:endParaRPr lang="en-GB" sz="2400">
                <a:latin typeface="Times" charset="0"/>
              </a:endParaRPr>
            </a:p>
          </p:txBody>
        </p:sp>
        <p:sp>
          <p:nvSpPr>
            <p:cNvPr id="78917" name="Rectangle 42"/>
            <p:cNvSpPr>
              <a:spLocks noChangeArrowheads="1"/>
            </p:cNvSpPr>
            <p:nvPr/>
          </p:nvSpPr>
          <p:spPr bwMode="auto">
            <a:xfrm>
              <a:off x="4916" y="1773"/>
              <a:ext cx="628" cy="163"/>
            </a:xfrm>
            <a:prstGeom prst="rect">
              <a:avLst/>
            </a:prstGeom>
            <a:noFill/>
            <a:ln w="9525">
              <a:noFill/>
              <a:miter lim="800000"/>
              <a:headEnd/>
              <a:tailEnd/>
            </a:ln>
          </p:spPr>
          <p:txBody>
            <a:bodyPr wrap="none" lIns="0" tIns="0" rIns="0" bIns="0">
              <a:spAutoFit/>
            </a:bodyPr>
            <a:lstStyle/>
            <a:p>
              <a:r>
                <a:rPr lang="en-GB" sz="1700">
                  <a:solidFill>
                    <a:srgbClr val="000000"/>
                  </a:solidFill>
                </a:rPr>
                <a:t>subscriber</a:t>
              </a:r>
              <a:endParaRPr lang="en-GB" sz="2400">
                <a:latin typeface="Times" charset="0"/>
              </a:endParaRPr>
            </a:p>
          </p:txBody>
        </p:sp>
      </p:grpSp>
      <p:grpSp>
        <p:nvGrpSpPr>
          <p:cNvPr id="78856" name="Group 43"/>
          <p:cNvGrpSpPr>
            <a:grpSpLocks/>
          </p:cNvGrpSpPr>
          <p:nvPr/>
        </p:nvGrpSpPr>
        <p:grpSpPr bwMode="auto">
          <a:xfrm>
            <a:off x="723900" y="3902075"/>
            <a:ext cx="1589088" cy="842963"/>
            <a:chOff x="456" y="2458"/>
            <a:chExt cx="1001" cy="531"/>
          </a:xfrm>
        </p:grpSpPr>
        <p:sp>
          <p:nvSpPr>
            <p:cNvPr id="78889" name="Rectangle 44"/>
            <p:cNvSpPr>
              <a:spLocks noChangeArrowheads="1"/>
            </p:cNvSpPr>
            <p:nvPr/>
          </p:nvSpPr>
          <p:spPr bwMode="auto">
            <a:xfrm>
              <a:off x="456" y="2458"/>
              <a:ext cx="1001" cy="163"/>
            </a:xfrm>
            <a:prstGeom prst="rect">
              <a:avLst/>
            </a:prstGeom>
            <a:noFill/>
            <a:ln w="9525">
              <a:noFill/>
              <a:miter lim="800000"/>
              <a:headEnd/>
              <a:tailEnd/>
            </a:ln>
          </p:spPr>
          <p:txBody>
            <a:bodyPr wrap="none" lIns="0" tIns="0" rIns="0" bIns="0">
              <a:spAutoFit/>
            </a:bodyPr>
            <a:lstStyle/>
            <a:p>
              <a:r>
                <a:rPr lang="en-GB" sz="1700">
                  <a:solidFill>
                    <a:srgbClr val="000000"/>
                  </a:solidFill>
                </a:rPr>
                <a:t>object of interest</a:t>
              </a:r>
              <a:endParaRPr lang="en-GB" sz="2400">
                <a:latin typeface="Times" charset="0"/>
              </a:endParaRPr>
            </a:p>
          </p:txBody>
        </p:sp>
        <p:sp>
          <p:nvSpPr>
            <p:cNvPr id="78890" name="AutoShape 45"/>
            <p:cNvSpPr>
              <a:spLocks noChangeArrowheads="1"/>
            </p:cNvSpPr>
            <p:nvPr/>
          </p:nvSpPr>
          <p:spPr bwMode="auto">
            <a:xfrm>
              <a:off x="797" y="2646"/>
              <a:ext cx="212" cy="327"/>
            </a:xfrm>
            <a:prstGeom prst="roundRect">
              <a:avLst>
                <a:gd name="adj" fmla="val 32546"/>
              </a:avLst>
            </a:prstGeom>
            <a:solidFill>
              <a:srgbClr val="FFDC99"/>
            </a:solidFill>
            <a:ln w="9525">
              <a:noFill/>
              <a:round/>
              <a:headEnd/>
              <a:tailEnd/>
            </a:ln>
          </p:spPr>
          <p:txBody>
            <a:bodyPr/>
            <a:lstStyle/>
            <a:p>
              <a:endParaRPr lang="nl-BE"/>
            </a:p>
          </p:txBody>
        </p:sp>
        <p:sp>
          <p:nvSpPr>
            <p:cNvPr id="78891" name="AutoShape 46"/>
            <p:cNvSpPr>
              <a:spLocks noChangeArrowheads="1"/>
            </p:cNvSpPr>
            <p:nvPr/>
          </p:nvSpPr>
          <p:spPr bwMode="auto">
            <a:xfrm>
              <a:off x="797" y="2646"/>
              <a:ext cx="228" cy="343"/>
            </a:xfrm>
            <a:prstGeom prst="roundRect">
              <a:avLst>
                <a:gd name="adj" fmla="val 30264"/>
              </a:avLst>
            </a:prstGeom>
            <a:noFill/>
            <a:ln w="38100">
              <a:solidFill>
                <a:srgbClr val="FFDC99"/>
              </a:solidFill>
              <a:round/>
              <a:headEnd/>
              <a:tailEnd/>
            </a:ln>
          </p:spPr>
          <p:txBody>
            <a:bodyPr/>
            <a:lstStyle/>
            <a:p>
              <a:endParaRPr lang="nl-BE"/>
            </a:p>
          </p:txBody>
        </p:sp>
        <p:sp>
          <p:nvSpPr>
            <p:cNvPr id="78892" name="Rectangle 47"/>
            <p:cNvSpPr>
              <a:spLocks noChangeArrowheads="1"/>
            </p:cNvSpPr>
            <p:nvPr/>
          </p:nvSpPr>
          <p:spPr bwMode="auto">
            <a:xfrm>
              <a:off x="797" y="2646"/>
              <a:ext cx="212" cy="163"/>
            </a:xfrm>
            <a:prstGeom prst="rect">
              <a:avLst/>
            </a:prstGeom>
            <a:solidFill>
              <a:srgbClr val="FFFFFF"/>
            </a:solidFill>
            <a:ln w="9525">
              <a:noFill/>
              <a:miter lim="800000"/>
              <a:headEnd/>
              <a:tailEnd/>
            </a:ln>
          </p:spPr>
          <p:txBody>
            <a:bodyPr/>
            <a:lstStyle/>
            <a:p>
              <a:endParaRPr lang="nl-BE"/>
            </a:p>
          </p:txBody>
        </p:sp>
        <p:sp>
          <p:nvSpPr>
            <p:cNvPr id="78893" name="Rectangle 48"/>
            <p:cNvSpPr>
              <a:spLocks noChangeArrowheads="1"/>
            </p:cNvSpPr>
            <p:nvPr/>
          </p:nvSpPr>
          <p:spPr bwMode="auto">
            <a:xfrm>
              <a:off x="797" y="2646"/>
              <a:ext cx="228" cy="180"/>
            </a:xfrm>
            <a:prstGeom prst="rect">
              <a:avLst/>
            </a:prstGeom>
            <a:noFill/>
            <a:ln w="38100">
              <a:solidFill>
                <a:srgbClr val="FFFFFF"/>
              </a:solidFill>
              <a:miter lim="800000"/>
              <a:headEnd/>
              <a:tailEnd/>
            </a:ln>
          </p:spPr>
          <p:txBody>
            <a:bodyPr/>
            <a:lstStyle/>
            <a:p>
              <a:endParaRPr lang="nl-BE"/>
            </a:p>
          </p:txBody>
        </p:sp>
        <p:sp>
          <p:nvSpPr>
            <p:cNvPr id="78894" name="AutoShape 49"/>
            <p:cNvSpPr>
              <a:spLocks noChangeArrowheads="1"/>
            </p:cNvSpPr>
            <p:nvPr/>
          </p:nvSpPr>
          <p:spPr bwMode="auto">
            <a:xfrm>
              <a:off x="797" y="2646"/>
              <a:ext cx="228" cy="343"/>
            </a:xfrm>
            <a:prstGeom prst="roundRect">
              <a:avLst>
                <a:gd name="adj" fmla="val 30264"/>
              </a:avLst>
            </a:prstGeom>
            <a:noFill/>
            <a:ln w="38100">
              <a:solidFill>
                <a:srgbClr val="000000"/>
              </a:solidFill>
              <a:round/>
              <a:headEnd/>
              <a:tailEnd/>
            </a:ln>
          </p:spPr>
          <p:txBody>
            <a:bodyPr/>
            <a:lstStyle/>
            <a:p>
              <a:endParaRPr lang="nl-BE"/>
            </a:p>
          </p:txBody>
        </p:sp>
        <p:sp>
          <p:nvSpPr>
            <p:cNvPr id="78895" name="Line 50"/>
            <p:cNvSpPr>
              <a:spLocks noChangeShapeType="1"/>
            </p:cNvSpPr>
            <p:nvPr/>
          </p:nvSpPr>
          <p:spPr bwMode="auto">
            <a:xfrm>
              <a:off x="797" y="2809"/>
              <a:ext cx="212" cy="1"/>
            </a:xfrm>
            <a:prstGeom prst="line">
              <a:avLst/>
            </a:prstGeom>
            <a:noFill/>
            <a:ln w="38100">
              <a:solidFill>
                <a:srgbClr val="000000"/>
              </a:solidFill>
              <a:round/>
              <a:headEnd/>
              <a:tailEnd/>
            </a:ln>
          </p:spPr>
          <p:txBody>
            <a:bodyPr/>
            <a:lstStyle/>
            <a:p>
              <a:endParaRPr lang="nl-BE"/>
            </a:p>
          </p:txBody>
        </p:sp>
        <p:sp>
          <p:nvSpPr>
            <p:cNvPr id="78896" name="Rectangle 51"/>
            <p:cNvSpPr>
              <a:spLocks noChangeArrowheads="1"/>
            </p:cNvSpPr>
            <p:nvPr/>
          </p:nvSpPr>
          <p:spPr bwMode="auto">
            <a:xfrm>
              <a:off x="502" y="2785"/>
              <a:ext cx="114" cy="163"/>
            </a:xfrm>
            <a:prstGeom prst="rect">
              <a:avLst/>
            </a:prstGeom>
            <a:noFill/>
            <a:ln w="9525">
              <a:noFill/>
              <a:miter lim="800000"/>
              <a:headEnd/>
              <a:tailEnd/>
            </a:ln>
          </p:spPr>
          <p:txBody>
            <a:bodyPr wrap="none" lIns="0" tIns="0" rIns="0" bIns="0">
              <a:spAutoFit/>
            </a:bodyPr>
            <a:lstStyle/>
            <a:p>
              <a:r>
                <a:rPr lang="en-GB" sz="1700">
                  <a:solidFill>
                    <a:srgbClr val="000000"/>
                  </a:solidFill>
                </a:rPr>
                <a:t>3.</a:t>
              </a:r>
              <a:endParaRPr lang="en-GB" sz="2400">
                <a:latin typeface="Times" charset="0"/>
              </a:endParaRPr>
            </a:p>
          </p:txBody>
        </p:sp>
      </p:grpSp>
      <p:grpSp>
        <p:nvGrpSpPr>
          <p:cNvPr id="78857" name="Group 52"/>
          <p:cNvGrpSpPr>
            <a:grpSpLocks/>
          </p:cNvGrpSpPr>
          <p:nvPr/>
        </p:nvGrpSpPr>
        <p:grpSpPr bwMode="auto">
          <a:xfrm>
            <a:off x="2506663" y="1752600"/>
            <a:ext cx="2143125" cy="1878013"/>
            <a:chOff x="1539" y="1104"/>
            <a:chExt cx="1350" cy="1183"/>
          </a:xfrm>
        </p:grpSpPr>
        <p:sp>
          <p:nvSpPr>
            <p:cNvPr id="78873" name="AutoShape 53"/>
            <p:cNvSpPr>
              <a:spLocks noChangeArrowheads="1"/>
            </p:cNvSpPr>
            <p:nvPr/>
          </p:nvSpPr>
          <p:spPr bwMode="auto">
            <a:xfrm>
              <a:off x="1856" y="1945"/>
              <a:ext cx="212" cy="326"/>
            </a:xfrm>
            <a:prstGeom prst="roundRect">
              <a:avLst>
                <a:gd name="adj" fmla="val 32546"/>
              </a:avLst>
            </a:prstGeom>
            <a:solidFill>
              <a:srgbClr val="FFDC99"/>
            </a:solidFill>
            <a:ln w="9525">
              <a:noFill/>
              <a:round/>
              <a:headEnd/>
              <a:tailEnd/>
            </a:ln>
          </p:spPr>
          <p:txBody>
            <a:bodyPr/>
            <a:lstStyle/>
            <a:p>
              <a:endParaRPr lang="nl-BE"/>
            </a:p>
          </p:txBody>
        </p:sp>
        <p:sp>
          <p:nvSpPr>
            <p:cNvPr id="78874" name="AutoShape 54"/>
            <p:cNvSpPr>
              <a:spLocks noChangeArrowheads="1"/>
            </p:cNvSpPr>
            <p:nvPr/>
          </p:nvSpPr>
          <p:spPr bwMode="auto">
            <a:xfrm>
              <a:off x="1856" y="1945"/>
              <a:ext cx="229" cy="342"/>
            </a:xfrm>
            <a:prstGeom prst="roundRect">
              <a:avLst>
                <a:gd name="adj" fmla="val 30130"/>
              </a:avLst>
            </a:prstGeom>
            <a:noFill/>
            <a:ln w="38100">
              <a:solidFill>
                <a:srgbClr val="FFDC99"/>
              </a:solidFill>
              <a:round/>
              <a:headEnd/>
              <a:tailEnd/>
            </a:ln>
          </p:spPr>
          <p:txBody>
            <a:bodyPr/>
            <a:lstStyle/>
            <a:p>
              <a:endParaRPr lang="nl-BE"/>
            </a:p>
          </p:txBody>
        </p:sp>
        <p:sp>
          <p:nvSpPr>
            <p:cNvPr id="78875" name="Rectangle 55"/>
            <p:cNvSpPr>
              <a:spLocks noChangeArrowheads="1"/>
            </p:cNvSpPr>
            <p:nvPr/>
          </p:nvSpPr>
          <p:spPr bwMode="auto">
            <a:xfrm>
              <a:off x="1856" y="1945"/>
              <a:ext cx="212" cy="163"/>
            </a:xfrm>
            <a:prstGeom prst="rect">
              <a:avLst/>
            </a:prstGeom>
            <a:solidFill>
              <a:srgbClr val="FFFFFF"/>
            </a:solidFill>
            <a:ln w="9525">
              <a:noFill/>
              <a:miter lim="800000"/>
              <a:headEnd/>
              <a:tailEnd/>
            </a:ln>
          </p:spPr>
          <p:txBody>
            <a:bodyPr/>
            <a:lstStyle/>
            <a:p>
              <a:endParaRPr lang="nl-BE"/>
            </a:p>
          </p:txBody>
        </p:sp>
        <p:sp>
          <p:nvSpPr>
            <p:cNvPr id="78876" name="Rectangle 56"/>
            <p:cNvSpPr>
              <a:spLocks noChangeArrowheads="1"/>
            </p:cNvSpPr>
            <p:nvPr/>
          </p:nvSpPr>
          <p:spPr bwMode="auto">
            <a:xfrm>
              <a:off x="1856" y="1945"/>
              <a:ext cx="229" cy="179"/>
            </a:xfrm>
            <a:prstGeom prst="rect">
              <a:avLst/>
            </a:prstGeom>
            <a:noFill/>
            <a:ln w="38100">
              <a:solidFill>
                <a:srgbClr val="FFFFFF"/>
              </a:solidFill>
              <a:miter lim="800000"/>
              <a:headEnd/>
              <a:tailEnd/>
            </a:ln>
          </p:spPr>
          <p:txBody>
            <a:bodyPr/>
            <a:lstStyle/>
            <a:p>
              <a:endParaRPr lang="nl-BE"/>
            </a:p>
          </p:txBody>
        </p:sp>
        <p:sp>
          <p:nvSpPr>
            <p:cNvPr id="78877" name="AutoShape 57"/>
            <p:cNvSpPr>
              <a:spLocks noChangeArrowheads="1"/>
            </p:cNvSpPr>
            <p:nvPr/>
          </p:nvSpPr>
          <p:spPr bwMode="auto">
            <a:xfrm>
              <a:off x="1856" y="1945"/>
              <a:ext cx="229" cy="342"/>
            </a:xfrm>
            <a:prstGeom prst="roundRect">
              <a:avLst>
                <a:gd name="adj" fmla="val 30130"/>
              </a:avLst>
            </a:prstGeom>
            <a:noFill/>
            <a:ln w="38100">
              <a:solidFill>
                <a:srgbClr val="000000"/>
              </a:solidFill>
              <a:round/>
              <a:headEnd/>
              <a:tailEnd/>
            </a:ln>
          </p:spPr>
          <p:txBody>
            <a:bodyPr/>
            <a:lstStyle/>
            <a:p>
              <a:endParaRPr lang="nl-BE"/>
            </a:p>
          </p:txBody>
        </p:sp>
        <p:sp>
          <p:nvSpPr>
            <p:cNvPr id="78878" name="Line 58"/>
            <p:cNvSpPr>
              <a:spLocks noChangeShapeType="1"/>
            </p:cNvSpPr>
            <p:nvPr/>
          </p:nvSpPr>
          <p:spPr bwMode="auto">
            <a:xfrm>
              <a:off x="1856" y="2108"/>
              <a:ext cx="212" cy="1"/>
            </a:xfrm>
            <a:prstGeom prst="line">
              <a:avLst/>
            </a:prstGeom>
            <a:noFill/>
            <a:ln w="38100">
              <a:solidFill>
                <a:srgbClr val="000000"/>
              </a:solidFill>
              <a:round/>
              <a:headEnd/>
              <a:tailEnd/>
            </a:ln>
          </p:spPr>
          <p:txBody>
            <a:bodyPr/>
            <a:lstStyle/>
            <a:p>
              <a:endParaRPr lang="nl-BE"/>
            </a:p>
          </p:txBody>
        </p:sp>
        <p:sp>
          <p:nvSpPr>
            <p:cNvPr id="78879" name="AutoShape 59"/>
            <p:cNvSpPr>
              <a:spLocks noChangeArrowheads="1"/>
            </p:cNvSpPr>
            <p:nvPr/>
          </p:nvSpPr>
          <p:spPr bwMode="auto">
            <a:xfrm>
              <a:off x="2280" y="1276"/>
              <a:ext cx="229" cy="326"/>
            </a:xfrm>
            <a:prstGeom prst="roundRect">
              <a:avLst>
                <a:gd name="adj" fmla="val 30130"/>
              </a:avLst>
            </a:prstGeom>
            <a:solidFill>
              <a:srgbClr val="FFDC99"/>
            </a:solidFill>
            <a:ln w="9525">
              <a:noFill/>
              <a:round/>
              <a:headEnd/>
              <a:tailEnd/>
            </a:ln>
          </p:spPr>
          <p:txBody>
            <a:bodyPr/>
            <a:lstStyle/>
            <a:p>
              <a:endParaRPr lang="nl-BE"/>
            </a:p>
          </p:txBody>
        </p:sp>
        <p:sp>
          <p:nvSpPr>
            <p:cNvPr id="78880" name="AutoShape 60"/>
            <p:cNvSpPr>
              <a:spLocks noChangeArrowheads="1"/>
            </p:cNvSpPr>
            <p:nvPr/>
          </p:nvSpPr>
          <p:spPr bwMode="auto">
            <a:xfrm>
              <a:off x="2280" y="1276"/>
              <a:ext cx="245" cy="342"/>
            </a:xfrm>
            <a:prstGeom prst="roundRect">
              <a:avLst>
                <a:gd name="adj" fmla="val 28162"/>
              </a:avLst>
            </a:prstGeom>
            <a:noFill/>
            <a:ln w="38100">
              <a:solidFill>
                <a:srgbClr val="FFDC99"/>
              </a:solidFill>
              <a:round/>
              <a:headEnd/>
              <a:tailEnd/>
            </a:ln>
          </p:spPr>
          <p:txBody>
            <a:bodyPr/>
            <a:lstStyle/>
            <a:p>
              <a:endParaRPr lang="nl-BE"/>
            </a:p>
          </p:txBody>
        </p:sp>
        <p:sp>
          <p:nvSpPr>
            <p:cNvPr id="78881" name="Rectangle 61"/>
            <p:cNvSpPr>
              <a:spLocks noChangeArrowheads="1"/>
            </p:cNvSpPr>
            <p:nvPr/>
          </p:nvSpPr>
          <p:spPr bwMode="auto">
            <a:xfrm>
              <a:off x="2297" y="1276"/>
              <a:ext cx="212" cy="163"/>
            </a:xfrm>
            <a:prstGeom prst="rect">
              <a:avLst/>
            </a:prstGeom>
            <a:solidFill>
              <a:srgbClr val="FFFFFF"/>
            </a:solidFill>
            <a:ln w="9525">
              <a:noFill/>
              <a:miter lim="800000"/>
              <a:headEnd/>
              <a:tailEnd/>
            </a:ln>
          </p:spPr>
          <p:txBody>
            <a:bodyPr/>
            <a:lstStyle/>
            <a:p>
              <a:endParaRPr lang="nl-BE"/>
            </a:p>
          </p:txBody>
        </p:sp>
        <p:sp>
          <p:nvSpPr>
            <p:cNvPr id="78882" name="Rectangle 62"/>
            <p:cNvSpPr>
              <a:spLocks noChangeArrowheads="1"/>
            </p:cNvSpPr>
            <p:nvPr/>
          </p:nvSpPr>
          <p:spPr bwMode="auto">
            <a:xfrm>
              <a:off x="2297" y="1276"/>
              <a:ext cx="228" cy="179"/>
            </a:xfrm>
            <a:prstGeom prst="rect">
              <a:avLst/>
            </a:prstGeom>
            <a:noFill/>
            <a:ln w="38100">
              <a:solidFill>
                <a:srgbClr val="FFFFFF"/>
              </a:solidFill>
              <a:miter lim="800000"/>
              <a:headEnd/>
              <a:tailEnd/>
            </a:ln>
          </p:spPr>
          <p:txBody>
            <a:bodyPr/>
            <a:lstStyle/>
            <a:p>
              <a:endParaRPr lang="nl-BE"/>
            </a:p>
          </p:txBody>
        </p:sp>
        <p:sp>
          <p:nvSpPr>
            <p:cNvPr id="78883" name="AutoShape 63"/>
            <p:cNvSpPr>
              <a:spLocks noChangeArrowheads="1"/>
            </p:cNvSpPr>
            <p:nvPr/>
          </p:nvSpPr>
          <p:spPr bwMode="auto">
            <a:xfrm>
              <a:off x="2280" y="1276"/>
              <a:ext cx="245" cy="342"/>
            </a:xfrm>
            <a:prstGeom prst="roundRect">
              <a:avLst>
                <a:gd name="adj" fmla="val 28162"/>
              </a:avLst>
            </a:prstGeom>
            <a:noFill/>
            <a:ln w="38100">
              <a:solidFill>
                <a:srgbClr val="000000"/>
              </a:solidFill>
              <a:round/>
              <a:headEnd/>
              <a:tailEnd/>
            </a:ln>
          </p:spPr>
          <p:txBody>
            <a:bodyPr/>
            <a:lstStyle/>
            <a:p>
              <a:endParaRPr lang="nl-BE"/>
            </a:p>
          </p:txBody>
        </p:sp>
        <p:sp>
          <p:nvSpPr>
            <p:cNvPr id="78884" name="Line 64"/>
            <p:cNvSpPr>
              <a:spLocks noChangeShapeType="1"/>
            </p:cNvSpPr>
            <p:nvPr/>
          </p:nvSpPr>
          <p:spPr bwMode="auto">
            <a:xfrm>
              <a:off x="2280" y="1439"/>
              <a:ext cx="229" cy="1"/>
            </a:xfrm>
            <a:prstGeom prst="line">
              <a:avLst/>
            </a:prstGeom>
            <a:noFill/>
            <a:ln w="38100">
              <a:solidFill>
                <a:srgbClr val="000000"/>
              </a:solidFill>
              <a:round/>
              <a:headEnd/>
              <a:tailEnd/>
            </a:ln>
          </p:spPr>
          <p:txBody>
            <a:bodyPr/>
            <a:lstStyle/>
            <a:p>
              <a:endParaRPr lang="nl-BE"/>
            </a:p>
          </p:txBody>
        </p:sp>
        <p:sp>
          <p:nvSpPr>
            <p:cNvPr id="78885" name="Rectangle 65"/>
            <p:cNvSpPr>
              <a:spLocks noChangeArrowheads="1"/>
            </p:cNvSpPr>
            <p:nvPr/>
          </p:nvSpPr>
          <p:spPr bwMode="auto">
            <a:xfrm>
              <a:off x="1888" y="1104"/>
              <a:ext cx="1001" cy="163"/>
            </a:xfrm>
            <a:prstGeom prst="rect">
              <a:avLst/>
            </a:prstGeom>
            <a:noFill/>
            <a:ln w="9525">
              <a:noFill/>
              <a:miter lim="800000"/>
              <a:headEnd/>
              <a:tailEnd/>
            </a:ln>
          </p:spPr>
          <p:txBody>
            <a:bodyPr wrap="none" lIns="0" tIns="0" rIns="0" bIns="0">
              <a:spAutoFit/>
            </a:bodyPr>
            <a:lstStyle/>
            <a:p>
              <a:r>
                <a:rPr lang="en-GB" sz="1700">
                  <a:solidFill>
                    <a:srgbClr val="000000"/>
                  </a:solidFill>
                </a:rPr>
                <a:t>object of interest</a:t>
              </a:r>
              <a:endParaRPr lang="en-GB" sz="2400">
                <a:latin typeface="Times" charset="0"/>
              </a:endParaRPr>
            </a:p>
          </p:txBody>
        </p:sp>
        <p:sp>
          <p:nvSpPr>
            <p:cNvPr id="78886" name="Rectangle 66"/>
            <p:cNvSpPr>
              <a:spLocks noChangeArrowheads="1"/>
            </p:cNvSpPr>
            <p:nvPr/>
          </p:nvSpPr>
          <p:spPr bwMode="auto">
            <a:xfrm>
              <a:off x="1539" y="1773"/>
              <a:ext cx="1000" cy="163"/>
            </a:xfrm>
            <a:prstGeom prst="rect">
              <a:avLst/>
            </a:prstGeom>
            <a:noFill/>
            <a:ln w="9525">
              <a:noFill/>
              <a:miter lim="800000"/>
              <a:headEnd/>
              <a:tailEnd/>
            </a:ln>
          </p:spPr>
          <p:txBody>
            <a:bodyPr wrap="none" lIns="0" tIns="0" rIns="0" bIns="0">
              <a:spAutoFit/>
            </a:bodyPr>
            <a:lstStyle/>
            <a:p>
              <a:r>
                <a:rPr lang="en-GB" sz="1700">
                  <a:solidFill>
                    <a:srgbClr val="000000"/>
                  </a:solidFill>
                </a:rPr>
                <a:t>object of interest</a:t>
              </a:r>
              <a:endParaRPr lang="en-GB" sz="2400">
                <a:latin typeface="Times" charset="0"/>
              </a:endParaRPr>
            </a:p>
          </p:txBody>
        </p:sp>
        <p:sp>
          <p:nvSpPr>
            <p:cNvPr id="78887" name="Rectangle 67"/>
            <p:cNvSpPr>
              <a:spLocks noChangeArrowheads="1"/>
            </p:cNvSpPr>
            <p:nvPr/>
          </p:nvSpPr>
          <p:spPr bwMode="auto">
            <a:xfrm>
              <a:off x="1900" y="1398"/>
              <a:ext cx="114" cy="163"/>
            </a:xfrm>
            <a:prstGeom prst="rect">
              <a:avLst/>
            </a:prstGeom>
            <a:noFill/>
            <a:ln w="9525">
              <a:noFill/>
              <a:miter lim="800000"/>
              <a:headEnd/>
              <a:tailEnd/>
            </a:ln>
          </p:spPr>
          <p:txBody>
            <a:bodyPr wrap="none" lIns="0" tIns="0" rIns="0" bIns="0">
              <a:spAutoFit/>
            </a:bodyPr>
            <a:lstStyle/>
            <a:p>
              <a:r>
                <a:rPr lang="en-GB" sz="1700">
                  <a:solidFill>
                    <a:srgbClr val="000000"/>
                  </a:solidFill>
                </a:rPr>
                <a:t>1.</a:t>
              </a:r>
              <a:endParaRPr lang="en-GB" sz="2400">
                <a:latin typeface="Times" charset="0"/>
              </a:endParaRPr>
            </a:p>
          </p:txBody>
        </p:sp>
        <p:sp>
          <p:nvSpPr>
            <p:cNvPr id="78888" name="Rectangle 68"/>
            <p:cNvSpPr>
              <a:spLocks noChangeArrowheads="1"/>
            </p:cNvSpPr>
            <p:nvPr/>
          </p:nvSpPr>
          <p:spPr bwMode="auto">
            <a:xfrm>
              <a:off x="1563" y="2050"/>
              <a:ext cx="114" cy="163"/>
            </a:xfrm>
            <a:prstGeom prst="rect">
              <a:avLst/>
            </a:prstGeom>
            <a:noFill/>
            <a:ln w="9525">
              <a:noFill/>
              <a:miter lim="800000"/>
              <a:headEnd/>
              <a:tailEnd/>
            </a:ln>
          </p:spPr>
          <p:txBody>
            <a:bodyPr wrap="none" lIns="0" tIns="0" rIns="0" bIns="0">
              <a:spAutoFit/>
            </a:bodyPr>
            <a:lstStyle/>
            <a:p>
              <a:r>
                <a:rPr lang="en-GB" sz="1700">
                  <a:solidFill>
                    <a:srgbClr val="000000"/>
                  </a:solidFill>
                </a:rPr>
                <a:t>2.</a:t>
              </a:r>
              <a:endParaRPr lang="en-GB" sz="2400">
                <a:latin typeface="Times" charset="0"/>
              </a:endParaRPr>
            </a:p>
          </p:txBody>
        </p:sp>
      </p:grpSp>
      <p:grpSp>
        <p:nvGrpSpPr>
          <p:cNvPr id="78858" name="Group 69"/>
          <p:cNvGrpSpPr>
            <a:grpSpLocks/>
          </p:cNvGrpSpPr>
          <p:nvPr/>
        </p:nvGrpSpPr>
        <p:grpSpPr bwMode="auto">
          <a:xfrm>
            <a:off x="3381375" y="3217863"/>
            <a:ext cx="1789113" cy="373062"/>
            <a:chOff x="1954" y="2027"/>
            <a:chExt cx="1126" cy="235"/>
          </a:xfrm>
        </p:grpSpPr>
        <p:sp>
          <p:nvSpPr>
            <p:cNvPr id="78871" name="Line 70"/>
            <p:cNvSpPr>
              <a:spLocks noChangeShapeType="1"/>
            </p:cNvSpPr>
            <p:nvPr/>
          </p:nvSpPr>
          <p:spPr bwMode="auto">
            <a:xfrm flipH="1" flipV="1">
              <a:off x="1954" y="2027"/>
              <a:ext cx="1126" cy="10"/>
            </a:xfrm>
            <a:prstGeom prst="line">
              <a:avLst/>
            </a:prstGeom>
            <a:noFill/>
            <a:ln w="38100">
              <a:solidFill>
                <a:srgbClr val="000000"/>
              </a:solidFill>
              <a:round/>
              <a:headEnd type="arrow" w="med" len="med"/>
              <a:tailEnd/>
            </a:ln>
          </p:spPr>
          <p:txBody>
            <a:bodyPr/>
            <a:lstStyle/>
            <a:p>
              <a:endParaRPr lang="nl-BE"/>
            </a:p>
          </p:txBody>
        </p:sp>
        <p:sp>
          <p:nvSpPr>
            <p:cNvPr id="78872" name="Rectangle 71"/>
            <p:cNvSpPr>
              <a:spLocks noChangeArrowheads="1"/>
            </p:cNvSpPr>
            <p:nvPr/>
          </p:nvSpPr>
          <p:spPr bwMode="auto">
            <a:xfrm>
              <a:off x="2309" y="2099"/>
              <a:ext cx="652" cy="163"/>
            </a:xfrm>
            <a:prstGeom prst="rect">
              <a:avLst/>
            </a:prstGeom>
            <a:noFill/>
            <a:ln w="9525">
              <a:noFill/>
              <a:miter lim="800000"/>
              <a:headEnd/>
              <a:tailEnd/>
            </a:ln>
          </p:spPr>
          <p:txBody>
            <a:bodyPr wrap="none" lIns="0" tIns="0" rIns="0" bIns="0">
              <a:spAutoFit/>
            </a:bodyPr>
            <a:lstStyle/>
            <a:p>
              <a:r>
                <a:rPr lang="en-GB" sz="1700">
                  <a:solidFill>
                    <a:srgbClr val="000000"/>
                  </a:solidFill>
                </a:rPr>
                <a:t>notification</a:t>
              </a:r>
              <a:endParaRPr lang="en-GB" sz="2400">
                <a:latin typeface="Times" charset="0"/>
              </a:endParaRPr>
            </a:p>
          </p:txBody>
        </p:sp>
      </p:grpSp>
      <p:grpSp>
        <p:nvGrpSpPr>
          <p:cNvPr id="78859" name="Group 72"/>
          <p:cNvGrpSpPr>
            <a:grpSpLocks/>
          </p:cNvGrpSpPr>
          <p:nvPr/>
        </p:nvGrpSpPr>
        <p:grpSpPr bwMode="auto">
          <a:xfrm>
            <a:off x="3983038" y="4356100"/>
            <a:ext cx="3986212" cy="323850"/>
            <a:chOff x="2509" y="2744"/>
            <a:chExt cx="2511" cy="204"/>
          </a:xfrm>
        </p:grpSpPr>
        <p:sp>
          <p:nvSpPr>
            <p:cNvPr id="78869" name="Line 73"/>
            <p:cNvSpPr>
              <a:spLocks noChangeShapeType="1"/>
            </p:cNvSpPr>
            <p:nvPr/>
          </p:nvSpPr>
          <p:spPr bwMode="auto">
            <a:xfrm flipH="1">
              <a:off x="2509" y="2744"/>
              <a:ext cx="2511" cy="1"/>
            </a:xfrm>
            <a:prstGeom prst="line">
              <a:avLst/>
            </a:prstGeom>
            <a:noFill/>
            <a:ln w="38100">
              <a:solidFill>
                <a:srgbClr val="000000"/>
              </a:solidFill>
              <a:round/>
              <a:headEnd type="arrow" w="med" len="med"/>
              <a:tailEnd/>
            </a:ln>
          </p:spPr>
          <p:txBody>
            <a:bodyPr/>
            <a:lstStyle/>
            <a:p>
              <a:endParaRPr lang="nl-BE"/>
            </a:p>
          </p:txBody>
        </p:sp>
        <p:sp>
          <p:nvSpPr>
            <p:cNvPr id="78870" name="Rectangle 74"/>
            <p:cNvSpPr>
              <a:spLocks noChangeArrowheads="1"/>
            </p:cNvSpPr>
            <p:nvPr/>
          </p:nvSpPr>
          <p:spPr bwMode="auto">
            <a:xfrm>
              <a:off x="3999" y="2785"/>
              <a:ext cx="651" cy="163"/>
            </a:xfrm>
            <a:prstGeom prst="rect">
              <a:avLst/>
            </a:prstGeom>
            <a:noFill/>
            <a:ln w="9525">
              <a:noFill/>
              <a:miter lim="800000"/>
              <a:headEnd/>
              <a:tailEnd/>
            </a:ln>
          </p:spPr>
          <p:txBody>
            <a:bodyPr wrap="none" lIns="0" tIns="0" rIns="0" bIns="0">
              <a:spAutoFit/>
            </a:bodyPr>
            <a:lstStyle/>
            <a:p>
              <a:r>
                <a:rPr lang="en-GB" sz="1700">
                  <a:solidFill>
                    <a:srgbClr val="000000"/>
                  </a:solidFill>
                </a:rPr>
                <a:t>notification</a:t>
              </a:r>
              <a:endParaRPr lang="en-GB" sz="2400">
                <a:latin typeface="Times" charset="0"/>
              </a:endParaRPr>
            </a:p>
          </p:txBody>
        </p:sp>
      </p:grpSp>
      <p:grpSp>
        <p:nvGrpSpPr>
          <p:cNvPr id="78860" name="Group 75"/>
          <p:cNvGrpSpPr>
            <a:grpSpLocks/>
          </p:cNvGrpSpPr>
          <p:nvPr/>
        </p:nvGrpSpPr>
        <p:grpSpPr bwMode="auto">
          <a:xfrm>
            <a:off x="5514975" y="3217863"/>
            <a:ext cx="2560638" cy="347662"/>
            <a:chOff x="3123" y="2027"/>
            <a:chExt cx="1908" cy="219"/>
          </a:xfrm>
        </p:grpSpPr>
        <p:sp>
          <p:nvSpPr>
            <p:cNvPr id="78867" name="Line 76"/>
            <p:cNvSpPr>
              <a:spLocks noChangeShapeType="1"/>
            </p:cNvSpPr>
            <p:nvPr/>
          </p:nvSpPr>
          <p:spPr bwMode="auto">
            <a:xfrm flipH="1" flipV="1">
              <a:off x="3123" y="2027"/>
              <a:ext cx="1908" cy="10"/>
            </a:xfrm>
            <a:prstGeom prst="line">
              <a:avLst/>
            </a:prstGeom>
            <a:noFill/>
            <a:ln w="38100">
              <a:solidFill>
                <a:srgbClr val="000000"/>
              </a:solidFill>
              <a:round/>
              <a:headEnd type="arrow" w="med" len="med"/>
              <a:tailEnd/>
            </a:ln>
          </p:spPr>
          <p:txBody>
            <a:bodyPr/>
            <a:lstStyle/>
            <a:p>
              <a:endParaRPr lang="nl-BE"/>
            </a:p>
          </p:txBody>
        </p:sp>
        <p:sp>
          <p:nvSpPr>
            <p:cNvPr id="78868" name="Rectangle 77"/>
            <p:cNvSpPr>
              <a:spLocks noChangeArrowheads="1"/>
            </p:cNvSpPr>
            <p:nvPr/>
          </p:nvSpPr>
          <p:spPr bwMode="auto">
            <a:xfrm>
              <a:off x="4000" y="2083"/>
              <a:ext cx="771" cy="163"/>
            </a:xfrm>
            <a:prstGeom prst="rect">
              <a:avLst/>
            </a:prstGeom>
            <a:noFill/>
            <a:ln w="9525">
              <a:noFill/>
              <a:miter lim="800000"/>
              <a:headEnd/>
              <a:tailEnd/>
            </a:ln>
          </p:spPr>
          <p:txBody>
            <a:bodyPr wrap="none" lIns="0" tIns="0" rIns="0" bIns="0">
              <a:spAutoFit/>
            </a:bodyPr>
            <a:lstStyle/>
            <a:p>
              <a:r>
                <a:rPr lang="en-GB" sz="1700">
                  <a:solidFill>
                    <a:srgbClr val="000000"/>
                  </a:solidFill>
                </a:rPr>
                <a:t>notification</a:t>
              </a:r>
              <a:endParaRPr lang="en-GB" sz="2400">
                <a:latin typeface="Times" charset="0"/>
              </a:endParaRPr>
            </a:p>
          </p:txBody>
        </p:sp>
      </p:grpSp>
      <p:grpSp>
        <p:nvGrpSpPr>
          <p:cNvPr id="78861" name="Group 78"/>
          <p:cNvGrpSpPr>
            <a:grpSpLocks/>
          </p:cNvGrpSpPr>
          <p:nvPr/>
        </p:nvGrpSpPr>
        <p:grpSpPr bwMode="auto">
          <a:xfrm>
            <a:off x="4092575" y="2206625"/>
            <a:ext cx="3892550" cy="349250"/>
            <a:chOff x="2530" y="1390"/>
            <a:chExt cx="2452" cy="220"/>
          </a:xfrm>
        </p:grpSpPr>
        <p:sp>
          <p:nvSpPr>
            <p:cNvPr id="78865" name="Line 79"/>
            <p:cNvSpPr>
              <a:spLocks noChangeShapeType="1"/>
            </p:cNvSpPr>
            <p:nvPr/>
          </p:nvSpPr>
          <p:spPr bwMode="auto">
            <a:xfrm flipH="1">
              <a:off x="2530" y="1390"/>
              <a:ext cx="2452" cy="1"/>
            </a:xfrm>
            <a:prstGeom prst="line">
              <a:avLst/>
            </a:prstGeom>
            <a:noFill/>
            <a:ln w="38100">
              <a:solidFill>
                <a:srgbClr val="000000"/>
              </a:solidFill>
              <a:round/>
              <a:headEnd type="arrow" w="med" len="med"/>
              <a:tailEnd/>
            </a:ln>
          </p:spPr>
          <p:txBody>
            <a:bodyPr/>
            <a:lstStyle/>
            <a:p>
              <a:endParaRPr lang="nl-BE"/>
            </a:p>
          </p:txBody>
        </p:sp>
        <p:sp>
          <p:nvSpPr>
            <p:cNvPr id="78866" name="Rectangle 80"/>
            <p:cNvSpPr>
              <a:spLocks noChangeArrowheads="1"/>
            </p:cNvSpPr>
            <p:nvPr/>
          </p:nvSpPr>
          <p:spPr bwMode="auto">
            <a:xfrm>
              <a:off x="3999" y="1447"/>
              <a:ext cx="651" cy="163"/>
            </a:xfrm>
            <a:prstGeom prst="rect">
              <a:avLst/>
            </a:prstGeom>
            <a:noFill/>
            <a:ln w="9525">
              <a:noFill/>
              <a:miter lim="800000"/>
              <a:headEnd/>
              <a:tailEnd/>
            </a:ln>
          </p:spPr>
          <p:txBody>
            <a:bodyPr wrap="none" lIns="0" tIns="0" rIns="0" bIns="0">
              <a:spAutoFit/>
            </a:bodyPr>
            <a:lstStyle/>
            <a:p>
              <a:r>
                <a:rPr lang="en-GB" sz="1700">
                  <a:solidFill>
                    <a:srgbClr val="000000"/>
                  </a:solidFill>
                </a:rPr>
                <a:t>notification</a:t>
              </a:r>
              <a:endParaRPr lang="en-GB" sz="2400">
                <a:latin typeface="Times" charset="0"/>
              </a:endParaRPr>
            </a:p>
          </p:txBody>
        </p:sp>
      </p:grpSp>
      <p:sp>
        <p:nvSpPr>
          <p:cNvPr id="78862" name="Text Box 81"/>
          <p:cNvSpPr txBox="1">
            <a:spLocks noChangeArrowheads="1"/>
          </p:cNvSpPr>
          <p:nvPr/>
        </p:nvSpPr>
        <p:spPr bwMode="auto">
          <a:xfrm>
            <a:off x="1863725" y="5429250"/>
            <a:ext cx="7827963" cy="366713"/>
          </a:xfrm>
          <a:prstGeom prst="rect">
            <a:avLst/>
          </a:prstGeom>
          <a:noFill/>
          <a:ln w="9525">
            <a:noFill/>
            <a:miter lim="800000"/>
            <a:headEnd/>
            <a:tailEnd/>
          </a:ln>
        </p:spPr>
        <p:txBody>
          <a:bodyPr>
            <a:spAutoFit/>
          </a:bodyPr>
          <a:lstStyle/>
          <a:p>
            <a:pPr>
              <a:spcBef>
                <a:spcPct val="50000"/>
              </a:spcBef>
            </a:pPr>
            <a:r>
              <a:rPr lang="nl-BE" sz="1800" b="1" u="sng"/>
              <a:t>Notification</a:t>
            </a:r>
            <a:r>
              <a:rPr lang="nl-BE" sz="1800" b="1"/>
              <a:t> : object that contains information about event</a:t>
            </a:r>
          </a:p>
        </p:txBody>
      </p:sp>
      <p:sp>
        <p:nvSpPr>
          <p:cNvPr id="78863" name="Text Box 82"/>
          <p:cNvSpPr txBox="1">
            <a:spLocks noChangeArrowheads="1"/>
          </p:cNvSpPr>
          <p:nvPr/>
        </p:nvSpPr>
        <p:spPr bwMode="auto">
          <a:xfrm>
            <a:off x="1835150" y="5834063"/>
            <a:ext cx="7748588" cy="641350"/>
          </a:xfrm>
          <a:prstGeom prst="rect">
            <a:avLst/>
          </a:prstGeom>
          <a:noFill/>
          <a:ln w="9525">
            <a:noFill/>
            <a:miter lim="800000"/>
            <a:headEnd/>
            <a:tailEnd/>
          </a:ln>
        </p:spPr>
        <p:txBody>
          <a:bodyPr>
            <a:spAutoFit/>
          </a:bodyPr>
          <a:lstStyle/>
          <a:p>
            <a:pPr>
              <a:spcBef>
                <a:spcPct val="50000"/>
              </a:spcBef>
            </a:pPr>
            <a:r>
              <a:rPr lang="nl-BE" sz="1800" b="1" u="sng"/>
              <a:t>Observer</a:t>
            </a:r>
            <a:r>
              <a:rPr lang="nl-BE" sz="1800" b="1"/>
              <a:t> : decouple the object of interest from its subscribers (forwarding, filtering, patterns of events, notification mailbox)</a:t>
            </a:r>
            <a:endParaRPr lang="nl-BE" sz="2400" b="1"/>
          </a:p>
        </p:txBody>
      </p:sp>
      <p:sp>
        <p:nvSpPr>
          <p:cNvPr id="78864" name="Rectangle 83"/>
          <p:cNvSpPr>
            <a:spLocks noGrp="1" noChangeArrowheads="1"/>
          </p:cNvSpPr>
          <p:nvPr>
            <p:ph type="title"/>
          </p:nvPr>
        </p:nvSpPr>
        <p:spPr>
          <a:xfrm>
            <a:off x="193675" y="0"/>
            <a:ext cx="6784975" cy="477838"/>
          </a:xfrm>
        </p:spPr>
        <p:txBody>
          <a:bodyPr/>
          <a:lstStyle/>
          <a:p>
            <a:pPr algn="l"/>
            <a:r>
              <a:rPr lang="en-GB" sz="2400" b="1" smtClean="0">
                <a:solidFill>
                  <a:schemeClr val="tx1"/>
                </a:solidFill>
              </a:rPr>
              <a:t>Architecture for distributed event notification</a:t>
            </a:r>
            <a:endParaRPr lang="en-US" sz="2400" b="1" smtClean="0">
              <a:solidFill>
                <a:schemeClr val="tx1"/>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42900" y="0"/>
            <a:ext cx="5826125" cy="477838"/>
          </a:xfrm>
        </p:spPr>
        <p:txBody>
          <a:bodyPr/>
          <a:lstStyle/>
          <a:p>
            <a:pPr algn="l"/>
            <a:r>
              <a:rPr lang="en-US" sz="2400" b="1" smtClean="0"/>
              <a:t>CORBA Event Service</a:t>
            </a:r>
          </a:p>
        </p:txBody>
      </p:sp>
      <p:sp>
        <p:nvSpPr>
          <p:cNvPr id="79875" name="Rectangle 3"/>
          <p:cNvSpPr>
            <a:spLocks noGrp="1" noChangeArrowheads="1"/>
          </p:cNvSpPr>
          <p:nvPr>
            <p:ph type="body" idx="1"/>
          </p:nvPr>
        </p:nvSpPr>
        <p:spPr>
          <a:xfrm>
            <a:off x="233363" y="1195388"/>
            <a:ext cx="9669462" cy="5329237"/>
          </a:xfrm>
        </p:spPr>
        <p:txBody>
          <a:bodyPr/>
          <a:lstStyle/>
          <a:p>
            <a:r>
              <a:rPr lang="nl-BE" sz="2800" smtClean="0">
                <a:latin typeface="Calibri" pitchFamily="34" charset="0"/>
              </a:rPr>
              <a:t>Defines interfaces for:</a:t>
            </a:r>
          </a:p>
          <a:p>
            <a:pPr lvl="1"/>
            <a:r>
              <a:rPr lang="nl-BE" smtClean="0">
                <a:latin typeface="Calibri" pitchFamily="34" charset="0"/>
              </a:rPr>
              <a:t>Suppliers</a:t>
            </a:r>
          </a:p>
          <a:p>
            <a:pPr lvl="1"/>
            <a:r>
              <a:rPr lang="nl-BE" smtClean="0">
                <a:latin typeface="Calibri" pitchFamily="34" charset="0"/>
              </a:rPr>
              <a:t>Consumers </a:t>
            </a:r>
          </a:p>
          <a:p>
            <a:r>
              <a:rPr lang="nl-BE" sz="2800" smtClean="0">
                <a:latin typeface="Calibri" pitchFamily="34" charset="0"/>
              </a:rPr>
              <a:t>Push (by supplier to consumer)</a:t>
            </a:r>
          </a:p>
          <a:p>
            <a:pPr lvl="1"/>
            <a:r>
              <a:rPr lang="nl-BE" smtClean="0">
                <a:latin typeface="Calibri" pitchFamily="34" charset="0"/>
              </a:rPr>
              <a:t>PushConsumer interface {push (...);}</a:t>
            </a:r>
          </a:p>
          <a:p>
            <a:pPr lvl="1"/>
            <a:r>
              <a:rPr lang="nl-BE" smtClean="0">
                <a:latin typeface="Calibri" pitchFamily="34" charset="0"/>
              </a:rPr>
              <a:t>Consumer register their object references </a:t>
            </a:r>
          </a:p>
          <a:p>
            <a:r>
              <a:rPr lang="nl-BE" sz="2800" smtClean="0">
                <a:latin typeface="Calibri" pitchFamily="34" charset="0"/>
              </a:rPr>
              <a:t>Pull (by consumer from supplier)</a:t>
            </a:r>
          </a:p>
          <a:p>
            <a:pPr lvl="1"/>
            <a:r>
              <a:rPr lang="nl-BE" smtClean="0">
                <a:latin typeface="Calibri" pitchFamily="34" charset="0"/>
              </a:rPr>
              <a:t>PullSupplier interface { pull (...); }</a:t>
            </a:r>
          </a:p>
          <a:p>
            <a:pPr lvl="1"/>
            <a:r>
              <a:rPr lang="nl-BE" smtClean="0">
                <a:latin typeface="Calibri" pitchFamily="34" charset="0"/>
              </a:rPr>
              <a:t>Suppliers register their object references</a:t>
            </a:r>
          </a:p>
          <a:p>
            <a:pPr lvl="1"/>
            <a:endParaRPr lang="nl-BE" sz="3200" smtClean="0">
              <a:latin typeface="Calibri" pitchFamily="34" charset="0"/>
            </a:endParaRPr>
          </a:p>
          <a:p>
            <a:endParaRPr lang="nl-BE" sz="1800" smtClean="0">
              <a:latin typeface="Calibri"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42900" y="0"/>
            <a:ext cx="5826125" cy="477838"/>
          </a:xfrm>
        </p:spPr>
        <p:txBody>
          <a:bodyPr/>
          <a:lstStyle/>
          <a:p>
            <a:pPr algn="l"/>
            <a:r>
              <a:rPr lang="en-US" sz="2400" b="1" smtClean="0"/>
              <a:t>Corba Event Service (2)</a:t>
            </a:r>
            <a:endParaRPr lang="nl-BE" sz="2400" b="1" smtClean="0"/>
          </a:p>
        </p:txBody>
      </p:sp>
      <p:sp>
        <p:nvSpPr>
          <p:cNvPr id="80899" name="Rectangle 3"/>
          <p:cNvSpPr>
            <a:spLocks noGrp="1" noChangeArrowheads="1"/>
          </p:cNvSpPr>
          <p:nvPr>
            <p:ph type="body" idx="1"/>
          </p:nvPr>
        </p:nvSpPr>
        <p:spPr>
          <a:xfrm>
            <a:off x="233363" y="1123950"/>
            <a:ext cx="9669462" cy="5329238"/>
          </a:xfrm>
        </p:spPr>
        <p:txBody>
          <a:bodyPr/>
          <a:lstStyle/>
          <a:p>
            <a:r>
              <a:rPr lang="nl-BE" sz="2400" smtClean="0">
                <a:latin typeface="Calibri" pitchFamily="34" charset="0"/>
              </a:rPr>
              <a:t>Event Channels</a:t>
            </a:r>
          </a:p>
          <a:p>
            <a:pPr lvl="1"/>
            <a:r>
              <a:rPr lang="nl-BE" sz="2400" smtClean="0">
                <a:latin typeface="Calibri" pitchFamily="34" charset="0"/>
              </a:rPr>
              <a:t>Allow multiple suppliers to communicate with multiple consumers </a:t>
            </a:r>
          </a:p>
          <a:p>
            <a:pPr lvl="1"/>
            <a:r>
              <a:rPr lang="nl-BE" sz="2400" smtClean="0">
                <a:latin typeface="Calibri" pitchFamily="34" charset="0"/>
              </a:rPr>
              <a:t>Buffer between suppliers and consumers</a:t>
            </a:r>
          </a:p>
          <a:p>
            <a:pPr lvl="1"/>
            <a:endParaRPr lang="nl-BE" sz="2400" i="1" smtClean="0">
              <a:latin typeface="Calibri" pitchFamily="34" charset="0"/>
            </a:endParaRPr>
          </a:p>
          <a:p>
            <a:r>
              <a:rPr lang="nl-BE" sz="2400" i="1" smtClean="0">
                <a:latin typeface="Calibri" pitchFamily="34" charset="0"/>
              </a:rPr>
              <a:t>EventChannel</a:t>
            </a:r>
            <a:r>
              <a:rPr lang="nl-BE" sz="2400" smtClean="0">
                <a:latin typeface="Calibri" pitchFamily="34" charset="0"/>
              </a:rPr>
              <a:t> interface </a:t>
            </a:r>
          </a:p>
          <a:p>
            <a:pPr lvl="1"/>
            <a:r>
              <a:rPr lang="nl-BE" sz="2400" smtClean="0">
                <a:latin typeface="Calibri" pitchFamily="34" charset="0"/>
              </a:rPr>
              <a:t>implemented by objects in event server</a:t>
            </a:r>
          </a:p>
          <a:p>
            <a:pPr lvl="1">
              <a:buFontTx/>
              <a:buNone/>
            </a:pPr>
            <a:endParaRPr lang="nl-BE" sz="2400" smtClean="0">
              <a:latin typeface="Calibri" pitchFamily="34" charset="0"/>
            </a:endParaRPr>
          </a:p>
          <a:p>
            <a:r>
              <a:rPr lang="nl-BE" sz="2400" smtClean="0">
                <a:latin typeface="Calibri" pitchFamily="34" charset="0"/>
              </a:rPr>
              <a:t>Chains of event channels</a:t>
            </a:r>
          </a:p>
          <a:p>
            <a:pPr lvl="1">
              <a:buFontTx/>
              <a:buNone/>
            </a:pPr>
            <a:r>
              <a:rPr lang="nl-BE" sz="2400" smtClean="0">
                <a:latin typeface="Calibri" pitchFamily="34" charset="0"/>
              </a:rPr>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14338" y="0"/>
            <a:ext cx="5826125" cy="477838"/>
          </a:xfrm>
        </p:spPr>
        <p:txBody>
          <a:bodyPr/>
          <a:lstStyle/>
          <a:p>
            <a:pPr algn="l"/>
            <a:r>
              <a:rPr lang="en-US" sz="2400" b="1" smtClean="0"/>
              <a:t>Notification Service</a:t>
            </a:r>
          </a:p>
        </p:txBody>
      </p:sp>
      <p:sp>
        <p:nvSpPr>
          <p:cNvPr id="81923" name="Rectangle 3"/>
          <p:cNvSpPr>
            <a:spLocks noGrp="1" noChangeArrowheads="1"/>
          </p:cNvSpPr>
          <p:nvPr>
            <p:ph type="body" idx="1"/>
          </p:nvPr>
        </p:nvSpPr>
        <p:spPr>
          <a:xfrm>
            <a:off x="233363" y="765175"/>
            <a:ext cx="9669462" cy="5329238"/>
          </a:xfrm>
        </p:spPr>
        <p:txBody>
          <a:bodyPr/>
          <a:lstStyle/>
          <a:p>
            <a:r>
              <a:rPr lang="nl-BE" sz="2400" smtClean="0">
                <a:latin typeface="Calibri" pitchFamily="34" charset="0"/>
              </a:rPr>
              <a:t>Extends Event Service with filters</a:t>
            </a:r>
          </a:p>
          <a:p>
            <a:pPr lvl="1"/>
            <a:r>
              <a:rPr lang="nl-BE" sz="2400" smtClean="0">
                <a:latin typeface="Calibri" pitchFamily="34" charset="0"/>
              </a:rPr>
              <a:t>Notifications have datatype ( &lt;-&gt; any )</a:t>
            </a:r>
          </a:p>
          <a:p>
            <a:pPr lvl="1"/>
            <a:r>
              <a:rPr lang="nl-BE" sz="2400" smtClean="0">
                <a:latin typeface="Calibri" pitchFamily="34" charset="0"/>
              </a:rPr>
              <a:t>Event Consumers may use filters</a:t>
            </a:r>
          </a:p>
          <a:p>
            <a:pPr lvl="2"/>
            <a:r>
              <a:rPr lang="nl-BE" smtClean="0">
                <a:latin typeface="Calibri" pitchFamily="34" charset="0"/>
              </a:rPr>
              <a:t>Specify events they are interested in</a:t>
            </a:r>
          </a:p>
          <a:p>
            <a:pPr lvl="2"/>
            <a:r>
              <a:rPr lang="nl-BE" smtClean="0">
                <a:latin typeface="Calibri" pitchFamily="34" charset="0"/>
              </a:rPr>
              <a:t>Proxies forward notifications to consumers according to constraints specified in filters</a:t>
            </a:r>
          </a:p>
          <a:p>
            <a:pPr lvl="1"/>
            <a:r>
              <a:rPr lang="nl-BE" sz="2400" smtClean="0">
                <a:latin typeface="Calibri" pitchFamily="34" charset="0"/>
              </a:rPr>
              <a:t>Event Suppliers can discover the events the consumer are interested in</a:t>
            </a:r>
          </a:p>
          <a:p>
            <a:pPr lvl="1"/>
            <a:r>
              <a:rPr lang="nl-BE" sz="2400" smtClean="0">
                <a:latin typeface="Calibri" pitchFamily="34" charset="0"/>
              </a:rPr>
              <a:t>Event Consumers can discover a set of event types (subscribe to new event)</a:t>
            </a:r>
          </a:p>
          <a:p>
            <a:pPr lvl="1"/>
            <a:r>
              <a:rPr lang="nl-BE" sz="2400" smtClean="0">
                <a:latin typeface="Calibri" pitchFamily="34" charset="0"/>
              </a:rPr>
              <a:t>Configure properties of Event Channel</a:t>
            </a:r>
          </a:p>
          <a:p>
            <a:pPr lvl="2"/>
            <a:r>
              <a:rPr lang="nl-BE" smtClean="0">
                <a:latin typeface="Calibri" pitchFamily="34" charset="0"/>
              </a:rPr>
              <a:t>Reliability, priority of events, required ordering, policy for discarding stored events</a:t>
            </a:r>
          </a:p>
          <a:p>
            <a:pPr lvl="1"/>
            <a:r>
              <a:rPr lang="nl-BE" sz="2400" smtClean="0">
                <a:latin typeface="Calibri" pitchFamily="34" charset="0"/>
              </a:rPr>
              <a:t>Event type repository</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Corba Event service (1)</a:t>
            </a:r>
            <a:endParaRPr lang="nl-BE" smtClean="0"/>
          </a:p>
        </p:txBody>
      </p:sp>
      <p:sp>
        <p:nvSpPr>
          <p:cNvPr id="82947" name="Content Placeholder 2"/>
          <p:cNvSpPr>
            <a:spLocks noGrp="1"/>
          </p:cNvSpPr>
          <p:nvPr>
            <p:ph idx="1"/>
          </p:nvPr>
        </p:nvSpPr>
        <p:spPr/>
        <p:txBody>
          <a:bodyPr/>
          <a:lstStyle/>
          <a:p>
            <a:endParaRPr lang="nl-BE" smtClean="0"/>
          </a:p>
        </p:txBody>
      </p:sp>
      <p:sp>
        <p:nvSpPr>
          <p:cNvPr id="82948" name="Slide Number Placeholder 3"/>
          <p:cNvSpPr>
            <a:spLocks noGrp="1"/>
          </p:cNvSpPr>
          <p:nvPr>
            <p:ph type="sldNum" sz="quarter" idx="10"/>
          </p:nvPr>
        </p:nvSpPr>
        <p:spPr>
          <a:noFill/>
        </p:spPr>
        <p:txBody>
          <a:bodyPr/>
          <a:lstStyle/>
          <a:p>
            <a:fld id="{EC29EF5D-0ACC-4AFA-9537-68F4623EDEE4}" type="slidenum">
              <a:rPr lang="en-US" smtClean="0">
                <a:latin typeface="Arial" pitchFamily="34" charset="0"/>
              </a:rPr>
              <a:pPr/>
              <a:t>78</a:t>
            </a:fld>
            <a:endParaRPr lang="en-US" smtClean="0">
              <a:latin typeface="Arial" pitchFamily="34" charset="0"/>
            </a:endParaRPr>
          </a:p>
        </p:txBody>
      </p:sp>
      <p:pic>
        <p:nvPicPr>
          <p:cNvPr id="82949" name="Picture 3"/>
          <p:cNvPicPr>
            <a:picLocks noChangeAspect="1" noChangeArrowheads="1"/>
          </p:cNvPicPr>
          <p:nvPr/>
        </p:nvPicPr>
        <p:blipFill>
          <a:blip r:embed="rId2" cstate="print"/>
          <a:srcRect/>
          <a:stretch>
            <a:fillRect/>
          </a:stretch>
        </p:blipFill>
        <p:spPr bwMode="auto">
          <a:xfrm>
            <a:off x="630238" y="1557338"/>
            <a:ext cx="8866187" cy="2490787"/>
          </a:xfrm>
          <a:prstGeom prst="rect">
            <a:avLst/>
          </a:prstGeom>
          <a:noFill/>
          <a:ln w="12700">
            <a:noFill/>
            <a:miter lim="800000"/>
            <a:headEnd type="none" w="sm" len="sm"/>
            <a:tailEnd type="none" w="sm" len="sm"/>
          </a:ln>
        </p:spPr>
      </p:pic>
      <p:sp>
        <p:nvSpPr>
          <p:cNvPr id="82950" name="TextBox 6"/>
          <p:cNvSpPr txBox="1">
            <a:spLocks noChangeArrowheads="1"/>
          </p:cNvSpPr>
          <p:nvPr/>
        </p:nvSpPr>
        <p:spPr bwMode="auto">
          <a:xfrm>
            <a:off x="3151188" y="4797425"/>
            <a:ext cx="4032250" cy="461963"/>
          </a:xfrm>
          <a:prstGeom prst="rect">
            <a:avLst/>
          </a:prstGeom>
          <a:noFill/>
          <a:ln w="9525">
            <a:noFill/>
            <a:miter lim="800000"/>
            <a:headEnd/>
            <a:tailEnd/>
          </a:ln>
        </p:spPr>
        <p:txBody>
          <a:bodyPr>
            <a:spAutoFit/>
          </a:bodyPr>
          <a:lstStyle/>
          <a:p>
            <a:pPr algn="ctr"/>
            <a:r>
              <a:rPr lang="en-US" sz="2400">
                <a:latin typeface="Calibri" pitchFamily="34" charset="0"/>
              </a:rPr>
              <a:t>Push event delivery model</a:t>
            </a:r>
            <a:endParaRPr lang="nl-BE" sz="2400">
              <a:latin typeface="Calibri" pitchFamily="34"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t>Corba Event service (2)</a:t>
            </a:r>
            <a:endParaRPr lang="nl-BE" smtClean="0"/>
          </a:p>
        </p:txBody>
      </p:sp>
      <p:sp>
        <p:nvSpPr>
          <p:cNvPr id="83971" name="Content Placeholder 2"/>
          <p:cNvSpPr>
            <a:spLocks noGrp="1"/>
          </p:cNvSpPr>
          <p:nvPr>
            <p:ph idx="1"/>
          </p:nvPr>
        </p:nvSpPr>
        <p:spPr/>
        <p:txBody>
          <a:bodyPr/>
          <a:lstStyle/>
          <a:p>
            <a:endParaRPr lang="nl-BE" smtClean="0"/>
          </a:p>
        </p:txBody>
      </p:sp>
      <p:sp>
        <p:nvSpPr>
          <p:cNvPr id="83972" name="Slide Number Placeholder 3"/>
          <p:cNvSpPr>
            <a:spLocks noGrp="1"/>
          </p:cNvSpPr>
          <p:nvPr>
            <p:ph type="sldNum" sz="quarter" idx="10"/>
          </p:nvPr>
        </p:nvSpPr>
        <p:spPr>
          <a:noFill/>
        </p:spPr>
        <p:txBody>
          <a:bodyPr/>
          <a:lstStyle/>
          <a:p>
            <a:fld id="{086C9D59-5033-4741-ADCD-7446A521A397}" type="slidenum">
              <a:rPr lang="en-US" smtClean="0">
                <a:latin typeface="Arial" pitchFamily="34" charset="0"/>
              </a:rPr>
              <a:pPr/>
              <a:t>79</a:t>
            </a:fld>
            <a:endParaRPr lang="en-US" smtClean="0">
              <a:latin typeface="Arial" pitchFamily="34" charset="0"/>
            </a:endParaRPr>
          </a:p>
        </p:txBody>
      </p:sp>
      <p:pic>
        <p:nvPicPr>
          <p:cNvPr id="83973" name="Picture 3"/>
          <p:cNvPicPr>
            <a:picLocks noChangeAspect="1" noChangeArrowheads="1"/>
          </p:cNvPicPr>
          <p:nvPr/>
        </p:nvPicPr>
        <p:blipFill>
          <a:blip r:embed="rId2" cstate="print"/>
          <a:srcRect/>
          <a:stretch>
            <a:fillRect/>
          </a:stretch>
        </p:blipFill>
        <p:spPr bwMode="auto">
          <a:xfrm>
            <a:off x="414338" y="1628775"/>
            <a:ext cx="9256712" cy="2600325"/>
          </a:xfrm>
          <a:prstGeom prst="rect">
            <a:avLst/>
          </a:prstGeom>
          <a:noFill/>
          <a:ln w="12700">
            <a:noFill/>
            <a:miter lim="800000"/>
            <a:headEnd type="none" w="sm" len="sm"/>
            <a:tailEnd type="none" w="sm" len="sm"/>
          </a:ln>
        </p:spPr>
      </p:pic>
      <p:sp>
        <p:nvSpPr>
          <p:cNvPr id="83974" name="TextBox 6"/>
          <p:cNvSpPr txBox="1">
            <a:spLocks noChangeArrowheads="1"/>
          </p:cNvSpPr>
          <p:nvPr/>
        </p:nvSpPr>
        <p:spPr bwMode="auto">
          <a:xfrm>
            <a:off x="3151188" y="4797425"/>
            <a:ext cx="4032250" cy="461963"/>
          </a:xfrm>
          <a:prstGeom prst="rect">
            <a:avLst/>
          </a:prstGeom>
          <a:noFill/>
          <a:ln w="9525">
            <a:noFill/>
            <a:miter lim="800000"/>
            <a:headEnd/>
            <a:tailEnd/>
          </a:ln>
        </p:spPr>
        <p:txBody>
          <a:bodyPr>
            <a:spAutoFit/>
          </a:bodyPr>
          <a:lstStyle/>
          <a:p>
            <a:pPr algn="ctr"/>
            <a:r>
              <a:rPr lang="en-US" sz="2400">
                <a:latin typeface="Calibri" pitchFamily="34" charset="0"/>
              </a:rPr>
              <a:t>Pull event delivery model</a:t>
            </a:r>
            <a:endParaRPr lang="nl-BE" sz="2400">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p:spPr>
        <p:txBody>
          <a:bodyPr/>
          <a:lstStyle/>
          <a:p>
            <a:fld id="{523484A8-7464-486C-BF52-873E18905F9A}" type="slidenum">
              <a:rPr lang="en-US" smtClean="0">
                <a:latin typeface="Arial" pitchFamily="34" charset="0"/>
              </a:rPr>
              <a:pPr/>
              <a:t>8</a:t>
            </a:fld>
            <a:endParaRPr lang="en-US" smtClean="0">
              <a:latin typeface="Arial" pitchFamily="34" charset="0"/>
            </a:endParaRPr>
          </a:p>
        </p:txBody>
      </p:sp>
      <p:sp>
        <p:nvSpPr>
          <p:cNvPr id="11267" name="Text Box 3"/>
          <p:cNvSpPr txBox="1">
            <a:spLocks noChangeArrowheads="1"/>
          </p:cNvSpPr>
          <p:nvPr/>
        </p:nvSpPr>
        <p:spPr bwMode="auto">
          <a:xfrm>
            <a:off x="271463" y="-6350"/>
            <a:ext cx="5556250" cy="457200"/>
          </a:xfrm>
          <a:prstGeom prst="rect">
            <a:avLst/>
          </a:prstGeom>
          <a:noFill/>
          <a:ln w="9525">
            <a:noFill/>
            <a:miter lim="800000"/>
            <a:headEnd/>
            <a:tailEnd/>
          </a:ln>
        </p:spPr>
        <p:txBody>
          <a:bodyPr wrap="none">
            <a:spAutoFit/>
          </a:bodyPr>
          <a:lstStyle/>
          <a:p>
            <a:pPr marL="457200" indent="-457200"/>
            <a:r>
              <a:rPr lang="en-US" sz="2400" b="1"/>
              <a:t>Remote interface : Java RMI example</a:t>
            </a:r>
            <a:endParaRPr lang="en-US" sz="2400">
              <a:solidFill>
                <a:schemeClr val="bg2"/>
              </a:solidFill>
            </a:endParaRPr>
          </a:p>
        </p:txBody>
      </p:sp>
      <p:sp>
        <p:nvSpPr>
          <p:cNvPr id="11268" name="Text Box 44"/>
          <p:cNvSpPr txBox="1">
            <a:spLocks noChangeArrowheads="1"/>
          </p:cNvSpPr>
          <p:nvPr/>
        </p:nvSpPr>
        <p:spPr bwMode="auto">
          <a:xfrm>
            <a:off x="342900" y="1555750"/>
            <a:ext cx="8451850" cy="1958975"/>
          </a:xfrm>
          <a:prstGeom prst="rect">
            <a:avLst/>
          </a:prstGeom>
          <a:noFill/>
          <a:ln w="38100">
            <a:solidFill>
              <a:srgbClr val="333399"/>
            </a:solidFill>
            <a:miter lim="800000"/>
            <a:headEnd/>
            <a:tailEnd/>
          </a:ln>
        </p:spPr>
        <p:txBody>
          <a:bodyPr wrap="none">
            <a:spAutoFit/>
          </a:bodyPr>
          <a:lstStyle/>
          <a:p>
            <a:r>
              <a:rPr lang="en-US" b="1">
                <a:latin typeface="Courier New" pitchFamily="49" charset="0"/>
              </a:rPr>
              <a:t>import java.rmi.*;</a:t>
            </a:r>
          </a:p>
          <a:p>
            <a:endParaRPr lang="en-US" b="1">
              <a:latin typeface="Courier New" pitchFamily="49" charset="0"/>
            </a:endParaRPr>
          </a:p>
          <a:p>
            <a:r>
              <a:rPr lang="en-US" b="1">
                <a:latin typeface="Courier New" pitchFamily="49" charset="0"/>
              </a:rPr>
              <a:t>public interface UpperServerInterface </a:t>
            </a:r>
            <a:r>
              <a:rPr lang="en-US" b="1">
                <a:solidFill>
                  <a:schemeClr val="hlink"/>
                </a:solidFill>
                <a:latin typeface="Courier New" pitchFamily="49" charset="0"/>
              </a:rPr>
              <a:t>extends Remote</a:t>
            </a:r>
            <a:r>
              <a:rPr lang="en-US" b="1">
                <a:latin typeface="Courier New" pitchFamily="49" charset="0"/>
              </a:rPr>
              <a:t> {</a:t>
            </a:r>
          </a:p>
          <a:p>
            <a:r>
              <a:rPr lang="en-US" b="1">
                <a:latin typeface="Courier New" pitchFamily="49" charset="0"/>
              </a:rPr>
              <a:t>	String toUpper(String s) </a:t>
            </a:r>
            <a:r>
              <a:rPr lang="en-US" b="1">
                <a:solidFill>
                  <a:schemeClr val="hlink"/>
                </a:solidFill>
                <a:latin typeface="Courier New" pitchFamily="49" charset="0"/>
              </a:rPr>
              <a:t>throws RemoteException</a:t>
            </a:r>
            <a:r>
              <a:rPr lang="en-US" b="1">
                <a:latin typeface="Courier New" pitchFamily="49" charset="0"/>
              </a:rPr>
              <a:t>;</a:t>
            </a:r>
          </a:p>
          <a:p>
            <a:r>
              <a:rPr lang="en-US" b="1">
                <a:latin typeface="Courier New" pitchFamily="49" charset="0"/>
              </a:rPr>
              <a:t>	String getServerName() </a:t>
            </a:r>
            <a:r>
              <a:rPr lang="en-US" b="1">
                <a:solidFill>
                  <a:schemeClr val="hlink"/>
                </a:solidFill>
                <a:latin typeface="Courier New" pitchFamily="49" charset="0"/>
              </a:rPr>
              <a:t>throws RemoteException</a:t>
            </a:r>
            <a:r>
              <a:rPr lang="en-US" b="1">
                <a:latin typeface="Courier New" pitchFamily="49" charset="0"/>
              </a:rPr>
              <a:t>;</a:t>
            </a:r>
          </a:p>
          <a:p>
            <a:r>
              <a:rPr lang="en-US" b="1">
                <a:latin typeface="Courier New" pitchFamily="49" charset="0"/>
              </a:rPr>
              <a:t>}</a:t>
            </a:r>
          </a:p>
        </p:txBody>
      </p:sp>
      <p:sp>
        <p:nvSpPr>
          <p:cNvPr id="11269" name="Text Box 45"/>
          <p:cNvSpPr txBox="1">
            <a:spLocks noChangeArrowheads="1"/>
          </p:cNvSpPr>
          <p:nvPr/>
        </p:nvSpPr>
        <p:spPr bwMode="auto">
          <a:xfrm>
            <a:off x="3727450" y="3284538"/>
            <a:ext cx="4032250" cy="400050"/>
          </a:xfrm>
          <a:prstGeom prst="rect">
            <a:avLst/>
          </a:prstGeom>
          <a:solidFill>
            <a:schemeClr val="bg1"/>
          </a:solidFill>
          <a:ln w="38100">
            <a:solidFill>
              <a:srgbClr val="333399"/>
            </a:solidFill>
            <a:miter lim="800000"/>
            <a:headEnd type="none" w="sm" len="sm"/>
            <a:tailEnd type="none" w="sm" len="sm"/>
          </a:ln>
        </p:spPr>
        <p:txBody>
          <a:bodyPr wrap="none">
            <a:spAutoFit/>
          </a:bodyPr>
          <a:lstStyle/>
          <a:p>
            <a:r>
              <a:rPr lang="en-US" b="1">
                <a:latin typeface="Courier New" pitchFamily="49" charset="0"/>
              </a:rPr>
              <a:t>UpperServerInterface.java</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t>Corba Event service (3)</a:t>
            </a:r>
            <a:endParaRPr lang="nl-BE" smtClean="0"/>
          </a:p>
        </p:txBody>
      </p:sp>
      <p:sp>
        <p:nvSpPr>
          <p:cNvPr id="84995" name="Content Placeholder 2"/>
          <p:cNvSpPr>
            <a:spLocks noGrp="1"/>
          </p:cNvSpPr>
          <p:nvPr>
            <p:ph idx="1"/>
          </p:nvPr>
        </p:nvSpPr>
        <p:spPr/>
        <p:txBody>
          <a:bodyPr/>
          <a:lstStyle/>
          <a:p>
            <a:endParaRPr lang="nl-BE" smtClean="0"/>
          </a:p>
        </p:txBody>
      </p:sp>
      <p:sp>
        <p:nvSpPr>
          <p:cNvPr id="84996" name="Slide Number Placeholder 3"/>
          <p:cNvSpPr>
            <a:spLocks noGrp="1"/>
          </p:cNvSpPr>
          <p:nvPr>
            <p:ph type="sldNum" sz="quarter" idx="10"/>
          </p:nvPr>
        </p:nvSpPr>
        <p:spPr>
          <a:noFill/>
        </p:spPr>
        <p:txBody>
          <a:bodyPr/>
          <a:lstStyle/>
          <a:p>
            <a:fld id="{9BE36FE5-882D-4162-8762-5FDF32EEF9A0}" type="slidenum">
              <a:rPr lang="en-US" smtClean="0">
                <a:latin typeface="Arial" pitchFamily="34" charset="0"/>
              </a:rPr>
              <a:pPr/>
              <a:t>80</a:t>
            </a:fld>
            <a:endParaRPr lang="en-US" smtClean="0">
              <a:latin typeface="Arial" pitchFamily="34" charset="0"/>
            </a:endParaRPr>
          </a:p>
        </p:txBody>
      </p:sp>
      <p:pic>
        <p:nvPicPr>
          <p:cNvPr id="84997" name="Picture 3"/>
          <p:cNvPicPr>
            <a:picLocks noChangeAspect="1" noChangeArrowheads="1"/>
          </p:cNvPicPr>
          <p:nvPr/>
        </p:nvPicPr>
        <p:blipFill>
          <a:blip r:embed="rId2" cstate="print"/>
          <a:srcRect/>
          <a:stretch>
            <a:fillRect/>
          </a:stretch>
        </p:blipFill>
        <p:spPr bwMode="auto">
          <a:xfrm>
            <a:off x="487363" y="765175"/>
            <a:ext cx="8856662" cy="5487988"/>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smtClean="0"/>
              <a:t>Corba Event service (4)</a:t>
            </a:r>
            <a:endParaRPr lang="nl-BE" smtClean="0"/>
          </a:p>
        </p:txBody>
      </p:sp>
      <p:sp>
        <p:nvSpPr>
          <p:cNvPr id="86019" name="Content Placeholder 2"/>
          <p:cNvSpPr>
            <a:spLocks noGrp="1"/>
          </p:cNvSpPr>
          <p:nvPr>
            <p:ph idx="1"/>
          </p:nvPr>
        </p:nvSpPr>
        <p:spPr/>
        <p:txBody>
          <a:bodyPr/>
          <a:lstStyle/>
          <a:p>
            <a:endParaRPr lang="nl-BE" smtClean="0"/>
          </a:p>
        </p:txBody>
      </p:sp>
      <p:sp>
        <p:nvSpPr>
          <p:cNvPr id="86020" name="Slide Number Placeholder 3"/>
          <p:cNvSpPr>
            <a:spLocks noGrp="1"/>
          </p:cNvSpPr>
          <p:nvPr>
            <p:ph type="sldNum" sz="quarter" idx="10"/>
          </p:nvPr>
        </p:nvSpPr>
        <p:spPr>
          <a:noFill/>
        </p:spPr>
        <p:txBody>
          <a:bodyPr/>
          <a:lstStyle/>
          <a:p>
            <a:fld id="{1DDE447E-98CC-4CD3-83AC-CF4283B9E705}" type="slidenum">
              <a:rPr lang="en-US" smtClean="0">
                <a:latin typeface="Arial" pitchFamily="34" charset="0"/>
              </a:rPr>
              <a:pPr/>
              <a:t>81</a:t>
            </a:fld>
            <a:endParaRPr lang="en-US" smtClean="0">
              <a:latin typeface="Arial" pitchFamily="34" charset="0"/>
            </a:endParaRPr>
          </a:p>
        </p:txBody>
      </p:sp>
      <p:pic>
        <p:nvPicPr>
          <p:cNvPr id="86021" name="Picture 3"/>
          <p:cNvPicPr>
            <a:picLocks noChangeAspect="1" noChangeArrowheads="1"/>
          </p:cNvPicPr>
          <p:nvPr/>
        </p:nvPicPr>
        <p:blipFill>
          <a:blip r:embed="rId2" cstate="print"/>
          <a:srcRect/>
          <a:stretch>
            <a:fillRect/>
          </a:stretch>
        </p:blipFill>
        <p:spPr bwMode="auto">
          <a:xfrm>
            <a:off x="774700" y="989013"/>
            <a:ext cx="8208963" cy="5086350"/>
          </a:xfrm>
          <a:prstGeom prst="rect">
            <a:avLst/>
          </a:prstGeom>
          <a:noFill/>
          <a:ln w="12700">
            <a:noFill/>
            <a:miter lim="800000"/>
            <a:headEnd type="none" w="sm" len="sm"/>
            <a:tailEnd type="none" w="sm" len="sm"/>
          </a:ln>
        </p:spPr>
      </p:pic>
      <p:sp>
        <p:nvSpPr>
          <p:cNvPr id="86022" name="TextBox 6"/>
          <p:cNvSpPr txBox="1">
            <a:spLocks noChangeArrowheads="1"/>
          </p:cNvSpPr>
          <p:nvPr/>
        </p:nvSpPr>
        <p:spPr bwMode="auto">
          <a:xfrm>
            <a:off x="2430463" y="6308725"/>
            <a:ext cx="5807075" cy="461963"/>
          </a:xfrm>
          <a:prstGeom prst="rect">
            <a:avLst/>
          </a:prstGeom>
          <a:noFill/>
          <a:ln w="9525">
            <a:noFill/>
            <a:miter lim="800000"/>
            <a:headEnd/>
            <a:tailEnd/>
          </a:ln>
        </p:spPr>
        <p:txBody>
          <a:bodyPr>
            <a:spAutoFit/>
          </a:bodyPr>
          <a:lstStyle/>
          <a:p>
            <a:pPr algn="ctr"/>
            <a:r>
              <a:rPr lang="en-US" sz="2400">
                <a:latin typeface="Calibri" pitchFamily="34" charset="0"/>
              </a:rPr>
              <a:t>Hybrid Push/Pull event delivery model</a:t>
            </a:r>
            <a:endParaRPr lang="nl-BE" sz="2400">
              <a:latin typeface="Calibri" pitchFamily="34"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mtClean="0"/>
              <a:t>Corba Event service (5)</a:t>
            </a:r>
            <a:endParaRPr lang="nl-BE" smtClean="0"/>
          </a:p>
        </p:txBody>
      </p:sp>
      <p:sp>
        <p:nvSpPr>
          <p:cNvPr id="87043" name="Content Placeholder 2"/>
          <p:cNvSpPr>
            <a:spLocks noGrp="1"/>
          </p:cNvSpPr>
          <p:nvPr>
            <p:ph idx="1"/>
          </p:nvPr>
        </p:nvSpPr>
        <p:spPr/>
        <p:txBody>
          <a:bodyPr/>
          <a:lstStyle/>
          <a:p>
            <a:endParaRPr lang="nl-BE" smtClean="0"/>
          </a:p>
        </p:txBody>
      </p:sp>
      <p:sp>
        <p:nvSpPr>
          <p:cNvPr id="87044" name="Slide Number Placeholder 3"/>
          <p:cNvSpPr>
            <a:spLocks noGrp="1"/>
          </p:cNvSpPr>
          <p:nvPr>
            <p:ph type="sldNum" sz="quarter" idx="10"/>
          </p:nvPr>
        </p:nvSpPr>
        <p:spPr>
          <a:noFill/>
        </p:spPr>
        <p:txBody>
          <a:bodyPr/>
          <a:lstStyle/>
          <a:p>
            <a:fld id="{A2BE507E-E242-4FAB-ADFD-16219CFDA656}" type="slidenum">
              <a:rPr lang="en-US" smtClean="0">
                <a:latin typeface="Arial" pitchFamily="34" charset="0"/>
              </a:rPr>
              <a:pPr/>
              <a:t>82</a:t>
            </a:fld>
            <a:endParaRPr lang="en-US" smtClean="0">
              <a:latin typeface="Arial" pitchFamily="34" charset="0"/>
            </a:endParaRPr>
          </a:p>
        </p:txBody>
      </p:sp>
      <p:pic>
        <p:nvPicPr>
          <p:cNvPr id="87045" name="Picture 2"/>
          <p:cNvPicPr>
            <a:picLocks noChangeAspect="1" noChangeArrowheads="1"/>
          </p:cNvPicPr>
          <p:nvPr/>
        </p:nvPicPr>
        <p:blipFill>
          <a:blip r:embed="rId2" cstate="print"/>
          <a:srcRect/>
          <a:stretch>
            <a:fillRect/>
          </a:stretch>
        </p:blipFill>
        <p:spPr bwMode="auto">
          <a:xfrm>
            <a:off x="630238" y="1773238"/>
            <a:ext cx="8670925" cy="1816100"/>
          </a:xfrm>
          <a:prstGeom prst="rect">
            <a:avLst/>
          </a:prstGeom>
          <a:noFill/>
          <a:ln w="12700">
            <a:noFill/>
            <a:miter lim="800000"/>
            <a:headEnd type="none" w="sm" len="sm"/>
            <a:tailEnd type="none" w="sm" len="sm"/>
          </a:ln>
        </p:spPr>
      </p:pic>
      <p:sp>
        <p:nvSpPr>
          <p:cNvPr id="87046" name="TextBox 5"/>
          <p:cNvSpPr txBox="1">
            <a:spLocks noChangeArrowheads="1"/>
          </p:cNvSpPr>
          <p:nvPr/>
        </p:nvSpPr>
        <p:spPr bwMode="auto">
          <a:xfrm>
            <a:off x="2646363" y="4652963"/>
            <a:ext cx="4681537" cy="461962"/>
          </a:xfrm>
          <a:prstGeom prst="rect">
            <a:avLst/>
          </a:prstGeom>
          <a:noFill/>
          <a:ln w="9525">
            <a:noFill/>
            <a:miter lim="800000"/>
            <a:headEnd/>
            <a:tailEnd/>
          </a:ln>
        </p:spPr>
        <p:txBody>
          <a:bodyPr>
            <a:spAutoFit/>
          </a:bodyPr>
          <a:lstStyle/>
          <a:p>
            <a:pPr algn="ctr"/>
            <a:r>
              <a:rPr lang="en-US" sz="2400">
                <a:latin typeface="Calibri" pitchFamily="34" charset="0"/>
              </a:rPr>
              <a:t>Event Channel Interfaces</a:t>
            </a:r>
            <a:endParaRPr lang="nl-BE" sz="2400">
              <a:latin typeface="Calibri"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Corba Event service (6)</a:t>
            </a:r>
            <a:endParaRPr lang="nl-BE" smtClean="0"/>
          </a:p>
        </p:txBody>
      </p:sp>
      <p:sp>
        <p:nvSpPr>
          <p:cNvPr id="88067" name="Content Placeholder 2"/>
          <p:cNvSpPr>
            <a:spLocks noGrp="1"/>
          </p:cNvSpPr>
          <p:nvPr>
            <p:ph idx="1"/>
          </p:nvPr>
        </p:nvSpPr>
        <p:spPr/>
        <p:txBody>
          <a:bodyPr/>
          <a:lstStyle/>
          <a:p>
            <a:endParaRPr lang="nl-BE" smtClean="0"/>
          </a:p>
        </p:txBody>
      </p:sp>
      <p:sp>
        <p:nvSpPr>
          <p:cNvPr id="88068" name="Slide Number Placeholder 3"/>
          <p:cNvSpPr>
            <a:spLocks noGrp="1"/>
          </p:cNvSpPr>
          <p:nvPr>
            <p:ph type="sldNum" sz="quarter" idx="10"/>
          </p:nvPr>
        </p:nvSpPr>
        <p:spPr>
          <a:noFill/>
        </p:spPr>
        <p:txBody>
          <a:bodyPr/>
          <a:lstStyle/>
          <a:p>
            <a:fld id="{37F4E005-740D-465C-A9B6-27A3FFBF721A}" type="slidenum">
              <a:rPr lang="en-US" smtClean="0">
                <a:latin typeface="Arial" pitchFamily="34" charset="0"/>
              </a:rPr>
              <a:pPr/>
              <a:t>83</a:t>
            </a:fld>
            <a:endParaRPr lang="en-US" smtClean="0">
              <a:latin typeface="Arial" pitchFamily="34" charset="0"/>
            </a:endParaRPr>
          </a:p>
        </p:txBody>
      </p:sp>
      <p:pic>
        <p:nvPicPr>
          <p:cNvPr id="88069" name="Picture 5"/>
          <p:cNvPicPr>
            <a:picLocks noChangeAspect="1" noChangeArrowheads="1"/>
          </p:cNvPicPr>
          <p:nvPr/>
        </p:nvPicPr>
        <p:blipFill>
          <a:blip r:embed="rId2" cstate="print"/>
          <a:srcRect/>
          <a:stretch>
            <a:fillRect/>
          </a:stretch>
        </p:blipFill>
        <p:spPr bwMode="auto">
          <a:xfrm>
            <a:off x="1206500" y="620713"/>
            <a:ext cx="7561263" cy="5894387"/>
          </a:xfrm>
          <a:prstGeom prst="rect">
            <a:avLst/>
          </a:prstGeom>
          <a:noFill/>
          <a:ln w="12700">
            <a:noFill/>
            <a:miter lim="800000"/>
            <a:headEnd type="none" w="sm" len="sm"/>
            <a:tailEnd type="none" w="sm" len="sm"/>
          </a:ln>
        </p:spPr>
      </p:pic>
      <p:sp>
        <p:nvSpPr>
          <p:cNvPr id="88070" name="TextBox 9"/>
          <p:cNvSpPr txBox="1">
            <a:spLocks noChangeArrowheads="1"/>
          </p:cNvSpPr>
          <p:nvPr/>
        </p:nvSpPr>
        <p:spPr bwMode="auto">
          <a:xfrm>
            <a:off x="2287588" y="6453188"/>
            <a:ext cx="5256212" cy="461962"/>
          </a:xfrm>
          <a:prstGeom prst="rect">
            <a:avLst/>
          </a:prstGeom>
          <a:noFill/>
          <a:ln w="9525">
            <a:noFill/>
            <a:miter lim="800000"/>
            <a:headEnd/>
            <a:tailEnd/>
          </a:ln>
        </p:spPr>
        <p:txBody>
          <a:bodyPr>
            <a:spAutoFit/>
          </a:bodyPr>
          <a:lstStyle/>
          <a:p>
            <a:pPr algn="ctr"/>
            <a:r>
              <a:rPr lang="en-US" sz="2400">
                <a:latin typeface="Calibri" pitchFamily="34" charset="0"/>
              </a:rPr>
              <a:t>Chaining of event channels (federation)</a:t>
            </a:r>
            <a:endParaRPr lang="nl-BE" sz="2400">
              <a:latin typeface="Calibri"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t>Corba Transaction service (1)</a:t>
            </a:r>
            <a:endParaRPr lang="nl-BE" smtClean="0"/>
          </a:p>
        </p:txBody>
      </p:sp>
      <p:sp>
        <p:nvSpPr>
          <p:cNvPr id="89091" name="Content Placeholder 2"/>
          <p:cNvSpPr>
            <a:spLocks noGrp="1"/>
          </p:cNvSpPr>
          <p:nvPr>
            <p:ph idx="1"/>
          </p:nvPr>
        </p:nvSpPr>
        <p:spPr/>
        <p:txBody>
          <a:bodyPr/>
          <a:lstStyle/>
          <a:p>
            <a:endParaRPr lang="nl-BE" smtClean="0"/>
          </a:p>
        </p:txBody>
      </p:sp>
      <p:sp>
        <p:nvSpPr>
          <p:cNvPr id="89092" name="Slide Number Placeholder 3"/>
          <p:cNvSpPr>
            <a:spLocks noGrp="1"/>
          </p:cNvSpPr>
          <p:nvPr>
            <p:ph type="sldNum" sz="quarter" idx="10"/>
          </p:nvPr>
        </p:nvSpPr>
        <p:spPr>
          <a:noFill/>
        </p:spPr>
        <p:txBody>
          <a:bodyPr/>
          <a:lstStyle/>
          <a:p>
            <a:fld id="{E0779625-6383-4662-B62E-0D1354FE25EA}" type="slidenum">
              <a:rPr lang="en-US" smtClean="0">
                <a:latin typeface="Arial" pitchFamily="34" charset="0"/>
              </a:rPr>
              <a:pPr/>
              <a:t>84</a:t>
            </a:fld>
            <a:endParaRPr lang="en-US" smtClean="0">
              <a:latin typeface="Arial" pitchFamily="34" charset="0"/>
            </a:endParaRPr>
          </a:p>
        </p:txBody>
      </p:sp>
      <p:pic>
        <p:nvPicPr>
          <p:cNvPr id="89093" name="Picture 3"/>
          <p:cNvPicPr>
            <a:picLocks noChangeAspect="1" noChangeArrowheads="1"/>
          </p:cNvPicPr>
          <p:nvPr/>
        </p:nvPicPr>
        <p:blipFill>
          <a:blip r:embed="rId2" cstate="print"/>
          <a:srcRect/>
          <a:stretch>
            <a:fillRect/>
          </a:stretch>
        </p:blipFill>
        <p:spPr bwMode="auto">
          <a:xfrm>
            <a:off x="1406525" y="1341438"/>
            <a:ext cx="7361238" cy="4103687"/>
          </a:xfrm>
          <a:prstGeom prst="rect">
            <a:avLst/>
          </a:prstGeom>
          <a:noFill/>
          <a:ln w="12700">
            <a:noFill/>
            <a:miter lim="800000"/>
            <a:headEnd type="none" w="sm" len="sm"/>
            <a:tailEnd type="none" w="sm" len="sm"/>
          </a:ln>
        </p:spPr>
      </p:pic>
      <p:sp>
        <p:nvSpPr>
          <p:cNvPr id="89094" name="TextBox 6"/>
          <p:cNvSpPr txBox="1">
            <a:spLocks noChangeArrowheads="1"/>
          </p:cNvSpPr>
          <p:nvPr/>
        </p:nvSpPr>
        <p:spPr bwMode="auto">
          <a:xfrm>
            <a:off x="2646363" y="6021388"/>
            <a:ext cx="4681537" cy="461962"/>
          </a:xfrm>
          <a:prstGeom prst="rect">
            <a:avLst/>
          </a:prstGeom>
          <a:noFill/>
          <a:ln w="9525">
            <a:noFill/>
            <a:miter lim="800000"/>
            <a:headEnd/>
            <a:tailEnd/>
          </a:ln>
        </p:spPr>
        <p:txBody>
          <a:bodyPr>
            <a:spAutoFit/>
          </a:bodyPr>
          <a:lstStyle/>
          <a:p>
            <a:pPr algn="ctr"/>
            <a:r>
              <a:rPr lang="en-US" sz="2400">
                <a:latin typeface="Calibri" pitchFamily="34" charset="0"/>
              </a:rPr>
              <a:t>Transaction scenario – part I</a:t>
            </a:r>
            <a:endParaRPr lang="nl-BE" sz="2400">
              <a:latin typeface="Calibri"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smtClean="0"/>
              <a:t>Corba Transaction service (2)</a:t>
            </a:r>
            <a:endParaRPr lang="nl-BE" smtClean="0"/>
          </a:p>
        </p:txBody>
      </p:sp>
      <p:sp>
        <p:nvSpPr>
          <p:cNvPr id="90115" name="Content Placeholder 2"/>
          <p:cNvSpPr>
            <a:spLocks noGrp="1"/>
          </p:cNvSpPr>
          <p:nvPr>
            <p:ph idx="1"/>
          </p:nvPr>
        </p:nvSpPr>
        <p:spPr/>
        <p:txBody>
          <a:bodyPr/>
          <a:lstStyle/>
          <a:p>
            <a:endParaRPr lang="nl-BE" smtClean="0"/>
          </a:p>
        </p:txBody>
      </p:sp>
      <p:sp>
        <p:nvSpPr>
          <p:cNvPr id="90116" name="Slide Number Placeholder 3"/>
          <p:cNvSpPr>
            <a:spLocks noGrp="1"/>
          </p:cNvSpPr>
          <p:nvPr>
            <p:ph type="sldNum" sz="quarter" idx="10"/>
          </p:nvPr>
        </p:nvSpPr>
        <p:spPr>
          <a:noFill/>
        </p:spPr>
        <p:txBody>
          <a:bodyPr/>
          <a:lstStyle/>
          <a:p>
            <a:fld id="{32E91C8A-3BAE-42D7-BFE1-90CC170558AE}" type="slidenum">
              <a:rPr lang="en-US" smtClean="0">
                <a:latin typeface="Arial" pitchFamily="34" charset="0"/>
              </a:rPr>
              <a:pPr/>
              <a:t>85</a:t>
            </a:fld>
            <a:endParaRPr lang="en-US" smtClean="0">
              <a:latin typeface="Arial" pitchFamily="34" charset="0"/>
            </a:endParaRPr>
          </a:p>
        </p:txBody>
      </p:sp>
      <p:pic>
        <p:nvPicPr>
          <p:cNvPr id="90117" name="Picture 4"/>
          <p:cNvPicPr>
            <a:picLocks noChangeAspect="1" noChangeArrowheads="1"/>
          </p:cNvPicPr>
          <p:nvPr/>
        </p:nvPicPr>
        <p:blipFill>
          <a:blip r:embed="rId2" cstate="print"/>
          <a:srcRect/>
          <a:stretch>
            <a:fillRect/>
          </a:stretch>
        </p:blipFill>
        <p:spPr bwMode="auto">
          <a:xfrm>
            <a:off x="647700" y="1069975"/>
            <a:ext cx="9056688" cy="4951413"/>
          </a:xfrm>
          <a:prstGeom prst="rect">
            <a:avLst/>
          </a:prstGeom>
          <a:noFill/>
          <a:ln w="12700">
            <a:noFill/>
            <a:miter lim="800000"/>
            <a:headEnd type="none" w="sm" len="sm"/>
            <a:tailEnd type="none" w="sm" len="sm"/>
          </a:ln>
        </p:spPr>
      </p:pic>
      <p:sp>
        <p:nvSpPr>
          <p:cNvPr id="90118" name="TextBox 7"/>
          <p:cNvSpPr txBox="1">
            <a:spLocks noChangeArrowheads="1"/>
          </p:cNvSpPr>
          <p:nvPr/>
        </p:nvSpPr>
        <p:spPr bwMode="auto">
          <a:xfrm>
            <a:off x="2646363" y="6124575"/>
            <a:ext cx="4681537" cy="461963"/>
          </a:xfrm>
          <a:prstGeom prst="rect">
            <a:avLst/>
          </a:prstGeom>
          <a:noFill/>
          <a:ln w="9525">
            <a:noFill/>
            <a:miter lim="800000"/>
            <a:headEnd/>
            <a:tailEnd/>
          </a:ln>
        </p:spPr>
        <p:txBody>
          <a:bodyPr>
            <a:spAutoFit/>
          </a:bodyPr>
          <a:lstStyle/>
          <a:p>
            <a:pPr algn="ctr"/>
            <a:r>
              <a:rPr lang="en-US" sz="2400">
                <a:latin typeface="Calibri" pitchFamily="34" charset="0"/>
              </a:rPr>
              <a:t>Transaction scenario – part II</a:t>
            </a:r>
            <a:endParaRPr lang="nl-BE" sz="2400">
              <a:latin typeface="Calibri"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mtClean="0"/>
              <a:t>Corba Transaction service (3)</a:t>
            </a:r>
            <a:endParaRPr lang="nl-BE" smtClean="0"/>
          </a:p>
        </p:txBody>
      </p:sp>
      <p:sp>
        <p:nvSpPr>
          <p:cNvPr id="91139" name="Content Placeholder 2"/>
          <p:cNvSpPr>
            <a:spLocks noGrp="1"/>
          </p:cNvSpPr>
          <p:nvPr>
            <p:ph idx="1"/>
          </p:nvPr>
        </p:nvSpPr>
        <p:spPr/>
        <p:txBody>
          <a:bodyPr/>
          <a:lstStyle/>
          <a:p>
            <a:endParaRPr lang="nl-BE" smtClean="0"/>
          </a:p>
        </p:txBody>
      </p:sp>
      <p:sp>
        <p:nvSpPr>
          <p:cNvPr id="91140" name="Slide Number Placeholder 3"/>
          <p:cNvSpPr>
            <a:spLocks noGrp="1"/>
          </p:cNvSpPr>
          <p:nvPr>
            <p:ph type="sldNum" sz="quarter" idx="10"/>
          </p:nvPr>
        </p:nvSpPr>
        <p:spPr>
          <a:noFill/>
        </p:spPr>
        <p:txBody>
          <a:bodyPr/>
          <a:lstStyle/>
          <a:p>
            <a:fld id="{D0ECC2CD-171C-4062-A498-839617126D87}" type="slidenum">
              <a:rPr lang="en-US" smtClean="0">
                <a:latin typeface="Arial" pitchFamily="34" charset="0"/>
              </a:rPr>
              <a:pPr/>
              <a:t>86</a:t>
            </a:fld>
            <a:endParaRPr lang="en-US" smtClean="0">
              <a:latin typeface="Arial" pitchFamily="34" charset="0"/>
            </a:endParaRPr>
          </a:p>
        </p:txBody>
      </p:sp>
      <p:pic>
        <p:nvPicPr>
          <p:cNvPr id="91141" name="Picture 3"/>
          <p:cNvPicPr>
            <a:picLocks noChangeAspect="1" noChangeArrowheads="1"/>
          </p:cNvPicPr>
          <p:nvPr/>
        </p:nvPicPr>
        <p:blipFill>
          <a:blip r:embed="rId2" cstate="print"/>
          <a:srcRect/>
          <a:stretch>
            <a:fillRect/>
          </a:stretch>
        </p:blipFill>
        <p:spPr bwMode="auto">
          <a:xfrm>
            <a:off x="630238" y="998538"/>
            <a:ext cx="8137525" cy="5019675"/>
          </a:xfrm>
          <a:prstGeom prst="rect">
            <a:avLst/>
          </a:prstGeom>
          <a:noFill/>
          <a:ln w="12700">
            <a:noFill/>
            <a:miter lim="800000"/>
            <a:headEnd type="none" w="sm" len="sm"/>
            <a:tailEnd type="none" w="sm" len="sm"/>
          </a:ln>
        </p:spPr>
      </p:pic>
      <p:sp>
        <p:nvSpPr>
          <p:cNvPr id="91142" name="TextBox 6"/>
          <p:cNvSpPr txBox="1">
            <a:spLocks noChangeArrowheads="1"/>
          </p:cNvSpPr>
          <p:nvPr/>
        </p:nvSpPr>
        <p:spPr bwMode="auto">
          <a:xfrm>
            <a:off x="2646363" y="6021388"/>
            <a:ext cx="4681537" cy="461962"/>
          </a:xfrm>
          <a:prstGeom prst="rect">
            <a:avLst/>
          </a:prstGeom>
          <a:noFill/>
          <a:ln w="9525">
            <a:noFill/>
            <a:miter lim="800000"/>
            <a:headEnd/>
            <a:tailEnd/>
          </a:ln>
        </p:spPr>
        <p:txBody>
          <a:bodyPr>
            <a:spAutoFit/>
          </a:bodyPr>
          <a:lstStyle/>
          <a:p>
            <a:pPr algn="ctr"/>
            <a:r>
              <a:rPr lang="en-US" sz="2400">
                <a:latin typeface="Calibri" pitchFamily="34" charset="0"/>
              </a:rPr>
              <a:t>Transaction scenario – part III</a:t>
            </a:r>
            <a:endParaRPr lang="nl-BE" sz="2400">
              <a:latin typeface="Calibri" pitchFamily="3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smtClean="0"/>
              <a:t>Corba Transaction service (4)</a:t>
            </a:r>
            <a:endParaRPr lang="nl-BE" smtClean="0"/>
          </a:p>
        </p:txBody>
      </p:sp>
      <p:sp>
        <p:nvSpPr>
          <p:cNvPr id="92163" name="Content Placeholder 2"/>
          <p:cNvSpPr>
            <a:spLocks noGrp="1"/>
          </p:cNvSpPr>
          <p:nvPr>
            <p:ph idx="1"/>
          </p:nvPr>
        </p:nvSpPr>
        <p:spPr/>
        <p:txBody>
          <a:bodyPr/>
          <a:lstStyle/>
          <a:p>
            <a:endParaRPr lang="nl-BE" smtClean="0"/>
          </a:p>
        </p:txBody>
      </p:sp>
      <p:sp>
        <p:nvSpPr>
          <p:cNvPr id="92164" name="Slide Number Placeholder 3"/>
          <p:cNvSpPr>
            <a:spLocks noGrp="1"/>
          </p:cNvSpPr>
          <p:nvPr>
            <p:ph type="sldNum" sz="quarter" idx="10"/>
          </p:nvPr>
        </p:nvSpPr>
        <p:spPr>
          <a:noFill/>
        </p:spPr>
        <p:txBody>
          <a:bodyPr/>
          <a:lstStyle/>
          <a:p>
            <a:fld id="{6E0E2A35-D77D-4FD0-97EF-2A8D7844F057}" type="slidenum">
              <a:rPr lang="en-US" smtClean="0">
                <a:latin typeface="Arial" pitchFamily="34" charset="0"/>
              </a:rPr>
              <a:pPr/>
              <a:t>87</a:t>
            </a:fld>
            <a:endParaRPr lang="en-US" smtClean="0">
              <a:latin typeface="Arial" pitchFamily="34" charset="0"/>
            </a:endParaRPr>
          </a:p>
        </p:txBody>
      </p:sp>
      <p:pic>
        <p:nvPicPr>
          <p:cNvPr id="92165" name="Picture 3"/>
          <p:cNvPicPr>
            <a:picLocks noChangeAspect="1" noChangeArrowheads="1"/>
          </p:cNvPicPr>
          <p:nvPr/>
        </p:nvPicPr>
        <p:blipFill>
          <a:blip r:embed="rId2" cstate="print"/>
          <a:srcRect/>
          <a:stretch>
            <a:fillRect/>
          </a:stretch>
        </p:blipFill>
        <p:spPr bwMode="auto">
          <a:xfrm>
            <a:off x="919163" y="1628775"/>
            <a:ext cx="7789862" cy="3960813"/>
          </a:xfrm>
          <a:prstGeom prst="rect">
            <a:avLst/>
          </a:prstGeom>
          <a:noFill/>
          <a:ln w="12700">
            <a:noFill/>
            <a:miter lim="800000"/>
            <a:headEnd type="none" w="sm" len="sm"/>
            <a:tailEnd type="none" w="sm" len="sm"/>
          </a:ln>
        </p:spPr>
      </p:pic>
      <p:sp>
        <p:nvSpPr>
          <p:cNvPr id="92166" name="TextBox 6"/>
          <p:cNvSpPr txBox="1">
            <a:spLocks noChangeArrowheads="1"/>
          </p:cNvSpPr>
          <p:nvPr/>
        </p:nvSpPr>
        <p:spPr bwMode="auto">
          <a:xfrm>
            <a:off x="2646363" y="6021388"/>
            <a:ext cx="4681537" cy="461962"/>
          </a:xfrm>
          <a:prstGeom prst="rect">
            <a:avLst/>
          </a:prstGeom>
          <a:noFill/>
          <a:ln w="9525">
            <a:noFill/>
            <a:miter lim="800000"/>
            <a:headEnd/>
            <a:tailEnd/>
          </a:ln>
        </p:spPr>
        <p:txBody>
          <a:bodyPr>
            <a:spAutoFit/>
          </a:bodyPr>
          <a:lstStyle/>
          <a:p>
            <a:pPr algn="ctr"/>
            <a:r>
              <a:rPr lang="en-US" sz="2400">
                <a:latin typeface="Calibri" pitchFamily="34" charset="0"/>
              </a:rPr>
              <a:t>Transaction scenario – part IV</a:t>
            </a:r>
            <a:endParaRPr lang="nl-BE" sz="2400">
              <a:latin typeface="Calibri"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127000" y="38100"/>
            <a:ext cx="5826125" cy="477838"/>
          </a:xfrm>
        </p:spPr>
        <p:txBody>
          <a:bodyPr/>
          <a:lstStyle/>
          <a:p>
            <a:pPr algn="l"/>
            <a:r>
              <a:rPr lang="en-US" sz="2400" b="1" smtClean="0"/>
              <a:t>Persistence service</a:t>
            </a:r>
            <a:endParaRPr lang="nl-BE" sz="2400" b="1" smtClean="0"/>
          </a:p>
        </p:txBody>
      </p:sp>
      <p:sp>
        <p:nvSpPr>
          <p:cNvPr id="93187" name="Slide Number Placeholder 3"/>
          <p:cNvSpPr>
            <a:spLocks noGrp="1"/>
          </p:cNvSpPr>
          <p:nvPr>
            <p:ph type="sldNum" sz="quarter" idx="10"/>
          </p:nvPr>
        </p:nvSpPr>
        <p:spPr>
          <a:noFill/>
        </p:spPr>
        <p:txBody>
          <a:bodyPr/>
          <a:lstStyle/>
          <a:p>
            <a:fld id="{DDD937FF-3062-45DD-A31D-9444FFF41446}" type="slidenum">
              <a:rPr lang="en-US" smtClean="0">
                <a:latin typeface="Arial" pitchFamily="34" charset="0"/>
              </a:rPr>
              <a:pPr/>
              <a:t>88</a:t>
            </a:fld>
            <a:endParaRPr lang="en-US" smtClean="0">
              <a:latin typeface="Arial" pitchFamily="34" charset="0"/>
            </a:endParaRPr>
          </a:p>
        </p:txBody>
      </p:sp>
      <p:sp>
        <p:nvSpPr>
          <p:cNvPr id="93188" name="TextBox 4"/>
          <p:cNvSpPr txBox="1">
            <a:spLocks noChangeArrowheads="1"/>
          </p:cNvSpPr>
          <p:nvPr/>
        </p:nvSpPr>
        <p:spPr bwMode="auto">
          <a:xfrm>
            <a:off x="1206500" y="1500188"/>
            <a:ext cx="6388100" cy="954087"/>
          </a:xfrm>
          <a:prstGeom prst="rect">
            <a:avLst/>
          </a:prstGeom>
          <a:noFill/>
          <a:ln w="9525">
            <a:noFill/>
            <a:miter lim="800000"/>
            <a:headEnd/>
            <a:tailEnd/>
          </a:ln>
        </p:spPr>
        <p:txBody>
          <a:bodyPr>
            <a:spAutoFit/>
          </a:bodyPr>
          <a:lstStyle/>
          <a:p>
            <a:pPr algn="ctr"/>
            <a:r>
              <a:rPr lang="en-US" sz="2800"/>
              <a:t>Automated storing and retrieving data to/from databases</a:t>
            </a:r>
            <a:endParaRPr lang="nl-BE" sz="2800"/>
          </a:p>
        </p:txBody>
      </p:sp>
      <p:sp>
        <p:nvSpPr>
          <p:cNvPr id="96261" name="TextBox 6"/>
          <p:cNvSpPr txBox="1">
            <a:spLocks noChangeArrowheads="1"/>
          </p:cNvSpPr>
          <p:nvPr/>
        </p:nvSpPr>
        <p:spPr bwMode="auto">
          <a:xfrm>
            <a:off x="1495425" y="3357563"/>
            <a:ext cx="3455988" cy="523875"/>
          </a:xfrm>
          <a:prstGeom prst="rect">
            <a:avLst/>
          </a:prstGeom>
          <a:noFill/>
          <a:ln w="9525">
            <a:noFill/>
            <a:miter lim="800000"/>
            <a:headEnd/>
            <a:tailEnd/>
          </a:ln>
        </p:spPr>
        <p:txBody>
          <a:bodyPr>
            <a:spAutoFit/>
          </a:bodyPr>
          <a:lstStyle/>
          <a:p>
            <a:r>
              <a:rPr lang="en-US" sz="2800"/>
              <a:t>-&gt; next chapter</a:t>
            </a:r>
            <a:endParaRPr lang="nl-BE"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2"/>
          <p:cNvSpPr>
            <a:spLocks noGrp="1"/>
          </p:cNvSpPr>
          <p:nvPr>
            <p:ph type="sldNum" sz="quarter" idx="10"/>
          </p:nvPr>
        </p:nvSpPr>
        <p:spPr>
          <a:noFill/>
        </p:spPr>
        <p:txBody>
          <a:bodyPr/>
          <a:lstStyle/>
          <a:p>
            <a:fld id="{91E54DB7-98CF-4EEA-854A-D819F8D989B2}" type="slidenum">
              <a:rPr lang="en-US" smtClean="0">
                <a:latin typeface="Arial" pitchFamily="34" charset="0"/>
              </a:rPr>
              <a:pPr/>
              <a:t>89</a:t>
            </a:fld>
            <a:endParaRPr lang="en-US" smtClean="0">
              <a:latin typeface="Arial" pitchFamily="34" charset="0"/>
            </a:endParaRPr>
          </a:p>
        </p:txBody>
      </p:sp>
      <p:sp>
        <p:nvSpPr>
          <p:cNvPr id="94211" name="Text Box 3"/>
          <p:cNvSpPr txBox="1">
            <a:spLocks noChangeArrowheads="1"/>
          </p:cNvSpPr>
          <p:nvPr/>
        </p:nvSpPr>
        <p:spPr bwMode="auto">
          <a:xfrm>
            <a:off x="271463" y="-6350"/>
            <a:ext cx="2854325" cy="461963"/>
          </a:xfrm>
          <a:prstGeom prst="rect">
            <a:avLst/>
          </a:prstGeom>
          <a:noFill/>
          <a:ln w="9525">
            <a:noFill/>
            <a:miter lim="800000"/>
            <a:headEnd/>
            <a:tailEnd/>
          </a:ln>
        </p:spPr>
        <p:txBody>
          <a:bodyPr wrap="none">
            <a:spAutoFit/>
          </a:bodyPr>
          <a:lstStyle/>
          <a:p>
            <a:pPr marL="457200" indent="-457200"/>
            <a:r>
              <a:rPr lang="en-US" sz="2400" b="1"/>
              <a:t>Activation Service</a:t>
            </a:r>
            <a:endParaRPr lang="en-US" sz="2400">
              <a:solidFill>
                <a:schemeClr val="bg2"/>
              </a:solidFill>
            </a:endParaRPr>
          </a:p>
        </p:txBody>
      </p:sp>
      <p:sp>
        <p:nvSpPr>
          <p:cNvPr id="94212" name="Text Box 5"/>
          <p:cNvSpPr txBox="1">
            <a:spLocks noChangeArrowheads="1"/>
          </p:cNvSpPr>
          <p:nvPr/>
        </p:nvSpPr>
        <p:spPr bwMode="auto">
          <a:xfrm>
            <a:off x="630238" y="620713"/>
            <a:ext cx="8990012" cy="6062662"/>
          </a:xfrm>
          <a:prstGeom prst="rect">
            <a:avLst/>
          </a:prstGeom>
          <a:noFill/>
          <a:ln w="9525">
            <a:noFill/>
            <a:miter lim="800000"/>
            <a:headEnd/>
            <a:tailEnd/>
          </a:ln>
        </p:spPr>
        <p:txBody>
          <a:bodyPr>
            <a:spAutoFit/>
          </a:bodyPr>
          <a:lstStyle/>
          <a:p>
            <a:r>
              <a:rPr lang="en-US" sz="2800" b="1">
                <a:solidFill>
                  <a:srgbClr val="0033CC"/>
                </a:solidFill>
                <a:latin typeface="Calibri" pitchFamily="34" charset="0"/>
              </a:rPr>
              <a:t>Activation service</a:t>
            </a:r>
          </a:p>
          <a:p>
            <a:r>
              <a:rPr lang="en-US" sz="2400">
                <a:solidFill>
                  <a:srgbClr val="0033CC"/>
                </a:solidFill>
                <a:latin typeface="Calibri" pitchFamily="34" charset="0"/>
              </a:rPr>
              <a:t>Activation</a:t>
            </a:r>
          </a:p>
          <a:p>
            <a:r>
              <a:rPr lang="en-US" sz="2400">
                <a:latin typeface="Calibri" pitchFamily="34" charset="0"/>
              </a:rPr>
              <a:t>= on demand execution of services to reduce server processes/threads</a:t>
            </a:r>
          </a:p>
          <a:p>
            <a:r>
              <a:rPr lang="en-US" sz="2400">
                <a:latin typeface="Calibri" pitchFamily="34" charset="0"/>
              </a:rPr>
              <a:t> 	</a:t>
            </a:r>
            <a:r>
              <a:rPr lang="en-US" sz="2400" b="1">
                <a:latin typeface="Calibri" pitchFamily="34" charset="0"/>
              </a:rPr>
              <a:t>activate</a:t>
            </a:r>
            <a:r>
              <a:rPr lang="en-US" sz="2400">
                <a:latin typeface="Calibri" pitchFamily="34" charset="0"/>
              </a:rPr>
              <a:t> objects when requests arrive</a:t>
            </a:r>
          </a:p>
          <a:p>
            <a:r>
              <a:rPr lang="en-US" sz="2400">
                <a:latin typeface="Calibri" pitchFamily="34" charset="0"/>
              </a:rPr>
              <a:t> 	</a:t>
            </a:r>
            <a:r>
              <a:rPr lang="en-US" sz="2400" b="1">
                <a:latin typeface="Calibri" pitchFamily="34" charset="0"/>
              </a:rPr>
              <a:t>passivate</a:t>
            </a:r>
            <a:r>
              <a:rPr lang="en-US" sz="2400">
                <a:latin typeface="Calibri" pitchFamily="34" charset="0"/>
              </a:rPr>
              <a:t> objects if in consistent state</a:t>
            </a:r>
          </a:p>
          <a:p>
            <a:endParaRPr lang="en-US" sz="2400">
              <a:latin typeface="Calibri" pitchFamily="34" charset="0"/>
            </a:endParaRPr>
          </a:p>
          <a:p>
            <a:r>
              <a:rPr lang="en-US" sz="2400">
                <a:solidFill>
                  <a:srgbClr val="0033CC"/>
                </a:solidFill>
                <a:latin typeface="Calibri" pitchFamily="34" charset="0"/>
              </a:rPr>
              <a:t>Activator</a:t>
            </a:r>
          </a:p>
          <a:p>
            <a:pPr>
              <a:buFontTx/>
              <a:buChar char="•"/>
            </a:pPr>
            <a:r>
              <a:rPr lang="en-US" sz="2400">
                <a:latin typeface="Calibri" pitchFamily="34" charset="0"/>
              </a:rPr>
              <a:t> keeps table of passive (activatable) objects</a:t>
            </a:r>
          </a:p>
          <a:p>
            <a:pPr>
              <a:buFontTx/>
              <a:buChar char="•"/>
            </a:pPr>
            <a:r>
              <a:rPr lang="en-US" sz="2400">
                <a:latin typeface="Calibri" pitchFamily="34" charset="0"/>
              </a:rPr>
              <a:t> start server processes on demand</a:t>
            </a:r>
          </a:p>
          <a:p>
            <a:pPr>
              <a:buFontTx/>
              <a:buChar char="•"/>
            </a:pPr>
            <a:r>
              <a:rPr lang="en-US" sz="2400">
                <a:latin typeface="Calibri" pitchFamily="34" charset="0"/>
              </a:rPr>
              <a:t> create active server objects from passive state</a:t>
            </a:r>
            <a:br>
              <a:rPr lang="en-US" sz="2400">
                <a:latin typeface="Calibri" pitchFamily="34" charset="0"/>
              </a:rPr>
            </a:br>
            <a:r>
              <a:rPr lang="en-US" sz="2400">
                <a:latin typeface="Calibri" pitchFamily="34" charset="0"/>
              </a:rPr>
              <a:t>  (e.g. serialized state)</a:t>
            </a:r>
          </a:p>
          <a:p>
            <a:pPr>
              <a:buFontTx/>
              <a:buChar char="•"/>
            </a:pPr>
            <a:r>
              <a:rPr lang="en-US" sz="2400">
                <a:latin typeface="Calibri" pitchFamily="34" charset="0"/>
              </a:rPr>
              <a:t> keeps table of activated objects and their location</a:t>
            </a:r>
          </a:p>
          <a:p>
            <a:endParaRPr lang="en-US" sz="2400">
              <a:latin typeface="Calibri" pitchFamily="34" charset="0"/>
            </a:endParaRPr>
          </a:p>
          <a:p>
            <a:r>
              <a:rPr lang="en-US" sz="2400">
                <a:solidFill>
                  <a:srgbClr val="0033CC"/>
                </a:solidFill>
                <a:latin typeface="Calibri" pitchFamily="34" charset="0"/>
              </a:rPr>
              <a:t>In practice ...</a:t>
            </a:r>
          </a:p>
          <a:p>
            <a:r>
              <a:rPr lang="en-US" sz="2400">
                <a:latin typeface="Calibri" pitchFamily="34" charset="0"/>
              </a:rPr>
              <a:t>CORBA : activator service</a:t>
            </a:r>
          </a:p>
          <a:p>
            <a:r>
              <a:rPr lang="en-US" sz="2400">
                <a:latin typeface="Calibri" pitchFamily="34" charset="0"/>
              </a:rPr>
              <a:t>Java RMI : 1 activator on each server computer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0"/>
          </p:nvPr>
        </p:nvSpPr>
        <p:spPr>
          <a:noFill/>
        </p:spPr>
        <p:txBody>
          <a:bodyPr/>
          <a:lstStyle/>
          <a:p>
            <a:fld id="{BDC652EA-9046-4753-8F3D-1AD0B8287815}" type="slidenum">
              <a:rPr lang="en-US" smtClean="0">
                <a:latin typeface="Calibri" pitchFamily="34" charset="0"/>
                <a:cs typeface="Calibri" pitchFamily="34" charset="0"/>
              </a:rPr>
              <a:pPr/>
              <a:t>9</a:t>
            </a:fld>
            <a:endParaRPr lang="en-US" smtClean="0">
              <a:latin typeface="Calibri" pitchFamily="34" charset="0"/>
              <a:cs typeface="Calibri" pitchFamily="34" charset="0"/>
            </a:endParaRPr>
          </a:p>
        </p:txBody>
      </p:sp>
      <p:sp>
        <p:nvSpPr>
          <p:cNvPr id="12291" name="Text Box 3"/>
          <p:cNvSpPr txBox="1">
            <a:spLocks noChangeArrowheads="1"/>
          </p:cNvSpPr>
          <p:nvPr/>
        </p:nvSpPr>
        <p:spPr bwMode="auto">
          <a:xfrm>
            <a:off x="271463" y="-6350"/>
            <a:ext cx="3913187" cy="457200"/>
          </a:xfrm>
          <a:prstGeom prst="rect">
            <a:avLst/>
          </a:prstGeom>
          <a:noFill/>
          <a:ln w="9525">
            <a:noFill/>
            <a:miter lim="800000"/>
            <a:headEnd/>
            <a:tailEnd/>
          </a:ln>
        </p:spPr>
        <p:txBody>
          <a:bodyPr wrap="none">
            <a:spAutoFit/>
          </a:bodyPr>
          <a:lstStyle/>
          <a:p>
            <a:pPr marL="457200" indent="-457200"/>
            <a:r>
              <a:rPr lang="en-US" sz="2400" b="1"/>
              <a:t>Remote object references</a:t>
            </a:r>
            <a:endParaRPr lang="en-US" sz="2400">
              <a:solidFill>
                <a:schemeClr val="bg2"/>
              </a:solidFill>
            </a:endParaRPr>
          </a:p>
        </p:txBody>
      </p:sp>
      <p:sp>
        <p:nvSpPr>
          <p:cNvPr id="12296" name="Text Box 29"/>
          <p:cNvSpPr txBox="1">
            <a:spLocks noChangeArrowheads="1"/>
          </p:cNvSpPr>
          <p:nvPr/>
        </p:nvSpPr>
        <p:spPr bwMode="auto">
          <a:xfrm>
            <a:off x="847725" y="785813"/>
            <a:ext cx="7116763" cy="1200150"/>
          </a:xfrm>
          <a:prstGeom prst="rect">
            <a:avLst/>
          </a:prstGeom>
          <a:noFill/>
          <a:ln w="9525">
            <a:noFill/>
            <a:miter lim="800000"/>
            <a:headEnd/>
            <a:tailEnd/>
          </a:ln>
        </p:spPr>
        <p:txBody>
          <a:bodyPr wrap="none">
            <a:spAutoFit/>
          </a:bodyPr>
          <a:lstStyle/>
          <a:p>
            <a:pPr>
              <a:buFontTx/>
              <a:buChar char="•"/>
            </a:pPr>
            <a:r>
              <a:rPr lang="en-US" sz="2400" b="1">
                <a:latin typeface="Comic Sans MS" pitchFamily="66" charset="0"/>
              </a:rPr>
              <a:t> </a:t>
            </a:r>
            <a:r>
              <a:rPr lang="en-US" sz="2400" b="1">
                <a:latin typeface="Calibri" pitchFamily="34" charset="0"/>
                <a:cs typeface="Calibri" pitchFamily="34" charset="0"/>
              </a:rPr>
              <a:t>purpose : unique ID for objects in distributed system</a:t>
            </a:r>
          </a:p>
          <a:p>
            <a:pPr lvl="1">
              <a:buFontTx/>
              <a:buChar char="•"/>
            </a:pPr>
            <a:r>
              <a:rPr lang="en-US" sz="2400" b="1">
                <a:latin typeface="Calibri" pitchFamily="34" charset="0"/>
                <a:cs typeface="Calibri" pitchFamily="34" charset="0"/>
              </a:rPr>
              <a:t> uniqueness over </a:t>
            </a:r>
            <a:r>
              <a:rPr lang="en-US" sz="2400" b="1">
                <a:solidFill>
                  <a:schemeClr val="accent2"/>
                </a:solidFill>
                <a:latin typeface="Calibri" pitchFamily="34" charset="0"/>
                <a:cs typeface="Calibri" pitchFamily="34" charset="0"/>
              </a:rPr>
              <a:t>time</a:t>
            </a:r>
          </a:p>
          <a:p>
            <a:pPr lvl="1">
              <a:buFontTx/>
              <a:buChar char="•"/>
            </a:pPr>
            <a:r>
              <a:rPr lang="en-US" sz="2400" b="1">
                <a:latin typeface="Calibri" pitchFamily="34" charset="0"/>
                <a:cs typeface="Calibri" pitchFamily="34" charset="0"/>
              </a:rPr>
              <a:t> uniqueness over </a:t>
            </a:r>
            <a:r>
              <a:rPr lang="en-US" sz="2400" b="1">
                <a:solidFill>
                  <a:srgbClr val="FF0000"/>
                </a:solidFill>
                <a:latin typeface="Calibri" pitchFamily="34" charset="0"/>
                <a:cs typeface="Calibri" pitchFamily="34" charset="0"/>
              </a:rPr>
              <a:t>space </a:t>
            </a:r>
            <a:endParaRPr lang="en-US" sz="2400" b="1">
              <a:latin typeface="Calibri" pitchFamily="34" charset="0"/>
              <a:cs typeface="Calibri" pitchFamily="34" charset="0"/>
            </a:endParaRPr>
          </a:p>
        </p:txBody>
      </p:sp>
      <p:grpSp>
        <p:nvGrpSpPr>
          <p:cNvPr id="2" name="Group 43"/>
          <p:cNvGrpSpPr>
            <a:grpSpLocks/>
          </p:cNvGrpSpPr>
          <p:nvPr/>
        </p:nvGrpSpPr>
        <p:grpSpPr bwMode="auto">
          <a:xfrm>
            <a:off x="3149600" y="2071688"/>
            <a:ext cx="3602038" cy="1871662"/>
            <a:chOff x="3149600" y="2205038"/>
            <a:chExt cx="3602038" cy="1871662"/>
          </a:xfrm>
        </p:grpSpPr>
        <p:sp>
          <p:nvSpPr>
            <p:cNvPr id="12318" name="Rectangle 25"/>
            <p:cNvSpPr>
              <a:spLocks noChangeArrowheads="1"/>
            </p:cNvSpPr>
            <p:nvPr/>
          </p:nvSpPr>
          <p:spPr bwMode="auto">
            <a:xfrm>
              <a:off x="3294063" y="2205038"/>
              <a:ext cx="3457575" cy="1871662"/>
            </a:xfrm>
            <a:prstGeom prst="rect">
              <a:avLst/>
            </a:prstGeom>
            <a:solidFill>
              <a:srgbClr val="9999FF"/>
            </a:solidFill>
            <a:ln w="9525">
              <a:solidFill>
                <a:srgbClr val="9999FF"/>
              </a:solidFill>
              <a:miter lim="800000"/>
              <a:headEnd/>
              <a:tailEnd/>
            </a:ln>
          </p:spPr>
          <p:txBody>
            <a:bodyPr wrap="none" anchor="ctr"/>
            <a:lstStyle/>
            <a:p>
              <a:endParaRPr lang="nl-BE"/>
            </a:p>
          </p:txBody>
        </p:sp>
        <p:sp>
          <p:nvSpPr>
            <p:cNvPr id="12319" name="Oval 26"/>
            <p:cNvSpPr>
              <a:spLocks noChangeArrowheads="1"/>
            </p:cNvSpPr>
            <p:nvPr/>
          </p:nvSpPr>
          <p:spPr bwMode="auto">
            <a:xfrm>
              <a:off x="3438525" y="2346325"/>
              <a:ext cx="3168650" cy="1657350"/>
            </a:xfrm>
            <a:prstGeom prst="ellipse">
              <a:avLst/>
            </a:prstGeom>
            <a:solidFill>
              <a:schemeClr val="bg1"/>
            </a:solidFill>
            <a:ln w="9525">
              <a:solidFill>
                <a:schemeClr val="tx1"/>
              </a:solidFill>
              <a:round/>
              <a:headEnd/>
              <a:tailEnd/>
            </a:ln>
          </p:spPr>
          <p:txBody>
            <a:bodyPr wrap="none" anchor="ctr"/>
            <a:lstStyle/>
            <a:p>
              <a:endParaRPr lang="nl-BE"/>
            </a:p>
          </p:txBody>
        </p:sp>
        <p:sp>
          <p:nvSpPr>
            <p:cNvPr id="12320" name="Rectangle 27"/>
            <p:cNvSpPr>
              <a:spLocks noChangeArrowheads="1"/>
            </p:cNvSpPr>
            <p:nvPr/>
          </p:nvSpPr>
          <p:spPr bwMode="auto">
            <a:xfrm>
              <a:off x="4230688" y="2706688"/>
              <a:ext cx="1368425" cy="720725"/>
            </a:xfrm>
            <a:prstGeom prst="rect">
              <a:avLst/>
            </a:prstGeom>
            <a:solidFill>
              <a:schemeClr val="folHlink"/>
            </a:solidFill>
            <a:ln w="9525">
              <a:solidFill>
                <a:srgbClr val="9999FF"/>
              </a:solidFill>
              <a:miter lim="800000"/>
              <a:headEnd/>
              <a:tailEnd/>
            </a:ln>
          </p:spPr>
          <p:txBody>
            <a:bodyPr wrap="none" anchor="ctr"/>
            <a:lstStyle/>
            <a:p>
              <a:endParaRPr lang="nl-BE"/>
            </a:p>
          </p:txBody>
        </p:sp>
        <p:sp>
          <p:nvSpPr>
            <p:cNvPr id="12321" name="Text Box 28"/>
            <p:cNvSpPr txBox="1">
              <a:spLocks noChangeArrowheads="1"/>
            </p:cNvSpPr>
            <p:nvPr/>
          </p:nvSpPr>
          <p:spPr bwMode="auto">
            <a:xfrm>
              <a:off x="4356100" y="2640013"/>
              <a:ext cx="1182688" cy="830262"/>
            </a:xfrm>
            <a:prstGeom prst="rect">
              <a:avLst/>
            </a:prstGeom>
            <a:noFill/>
            <a:ln w="9525">
              <a:noFill/>
              <a:miter lim="800000"/>
              <a:headEnd/>
              <a:tailEnd/>
            </a:ln>
          </p:spPr>
          <p:txBody>
            <a:bodyPr wrap="none">
              <a:spAutoFit/>
            </a:bodyPr>
            <a:lstStyle/>
            <a:p>
              <a:pPr algn="ctr"/>
              <a:r>
                <a:rPr lang="en-US" sz="2400" b="1">
                  <a:solidFill>
                    <a:srgbClr val="333399"/>
                  </a:solidFill>
                  <a:latin typeface="Calibri" pitchFamily="34" charset="0"/>
                  <a:cs typeface="Calibri" pitchFamily="34" charset="0"/>
                </a:rPr>
                <a:t>Remote</a:t>
              </a:r>
            </a:p>
            <a:p>
              <a:pPr algn="ctr"/>
              <a:r>
                <a:rPr lang="en-US" sz="2400" b="1">
                  <a:solidFill>
                    <a:srgbClr val="333399"/>
                  </a:solidFill>
                  <a:latin typeface="Calibri" pitchFamily="34" charset="0"/>
                  <a:cs typeface="Calibri" pitchFamily="34" charset="0"/>
                </a:rPr>
                <a:t>object</a:t>
              </a:r>
            </a:p>
          </p:txBody>
        </p:sp>
        <p:grpSp>
          <p:nvGrpSpPr>
            <p:cNvPr id="12322" name="Group 30"/>
            <p:cNvGrpSpPr>
              <a:grpSpLocks/>
            </p:cNvGrpSpPr>
            <p:nvPr/>
          </p:nvGrpSpPr>
          <p:grpSpPr bwMode="auto">
            <a:xfrm flipH="1">
              <a:off x="3149600" y="2276475"/>
              <a:ext cx="288925" cy="1655763"/>
              <a:chOff x="5206" y="1570"/>
              <a:chExt cx="182" cy="1043"/>
            </a:xfrm>
          </p:grpSpPr>
          <p:grpSp>
            <p:nvGrpSpPr>
              <p:cNvPr id="12323" name="Group 31"/>
              <p:cNvGrpSpPr>
                <a:grpSpLocks/>
              </p:cNvGrpSpPr>
              <p:nvPr/>
            </p:nvGrpSpPr>
            <p:grpSpPr bwMode="auto">
              <a:xfrm>
                <a:off x="5206" y="1570"/>
                <a:ext cx="182" cy="227"/>
                <a:chOff x="1032" y="2432"/>
                <a:chExt cx="182" cy="227"/>
              </a:xfrm>
            </p:grpSpPr>
            <p:sp>
              <p:nvSpPr>
                <p:cNvPr id="12333" name="Oval 32"/>
                <p:cNvSpPr>
                  <a:spLocks noChangeArrowheads="1"/>
                </p:cNvSpPr>
                <p:nvPr/>
              </p:nvSpPr>
              <p:spPr bwMode="auto">
                <a:xfrm>
                  <a:off x="1032" y="2432"/>
                  <a:ext cx="182" cy="227"/>
                </a:xfrm>
                <a:prstGeom prst="ellipse">
                  <a:avLst/>
                </a:prstGeom>
                <a:solidFill>
                  <a:srgbClr val="FF0000"/>
                </a:solidFill>
                <a:ln w="9525">
                  <a:solidFill>
                    <a:srgbClr val="9999FF"/>
                  </a:solidFill>
                  <a:round/>
                  <a:headEnd/>
                  <a:tailEnd/>
                </a:ln>
              </p:spPr>
              <p:txBody>
                <a:bodyPr wrap="none" anchor="ctr"/>
                <a:lstStyle/>
                <a:p>
                  <a:endParaRPr lang="nl-BE"/>
                </a:p>
              </p:txBody>
            </p:sp>
            <p:sp>
              <p:nvSpPr>
                <p:cNvPr id="12334" name="Rectangle 33"/>
                <p:cNvSpPr>
                  <a:spLocks noChangeArrowheads="1"/>
                </p:cNvSpPr>
                <p:nvPr/>
              </p:nvSpPr>
              <p:spPr bwMode="auto">
                <a:xfrm>
                  <a:off x="1032" y="2432"/>
                  <a:ext cx="91" cy="227"/>
                </a:xfrm>
                <a:prstGeom prst="rect">
                  <a:avLst/>
                </a:prstGeom>
                <a:solidFill>
                  <a:srgbClr val="9999FF"/>
                </a:solidFill>
                <a:ln w="9525">
                  <a:solidFill>
                    <a:srgbClr val="9999FF"/>
                  </a:solidFill>
                  <a:miter lim="800000"/>
                  <a:headEnd/>
                  <a:tailEnd/>
                </a:ln>
              </p:spPr>
              <p:txBody>
                <a:bodyPr wrap="none" anchor="ctr"/>
                <a:lstStyle/>
                <a:p>
                  <a:endParaRPr lang="nl-BE"/>
                </a:p>
              </p:txBody>
            </p:sp>
          </p:grpSp>
          <p:grpSp>
            <p:nvGrpSpPr>
              <p:cNvPr id="12324" name="Group 34"/>
              <p:cNvGrpSpPr>
                <a:grpSpLocks/>
              </p:cNvGrpSpPr>
              <p:nvPr/>
            </p:nvGrpSpPr>
            <p:grpSpPr bwMode="auto">
              <a:xfrm>
                <a:off x="5206" y="1842"/>
                <a:ext cx="182" cy="227"/>
                <a:chOff x="1032" y="2432"/>
                <a:chExt cx="182" cy="227"/>
              </a:xfrm>
            </p:grpSpPr>
            <p:sp>
              <p:nvSpPr>
                <p:cNvPr id="12331" name="Oval 35"/>
                <p:cNvSpPr>
                  <a:spLocks noChangeArrowheads="1"/>
                </p:cNvSpPr>
                <p:nvPr/>
              </p:nvSpPr>
              <p:spPr bwMode="auto">
                <a:xfrm>
                  <a:off x="1032" y="2432"/>
                  <a:ext cx="182" cy="227"/>
                </a:xfrm>
                <a:prstGeom prst="ellipse">
                  <a:avLst/>
                </a:prstGeom>
                <a:solidFill>
                  <a:srgbClr val="FF0000"/>
                </a:solidFill>
                <a:ln w="9525">
                  <a:solidFill>
                    <a:srgbClr val="9999FF"/>
                  </a:solidFill>
                  <a:round/>
                  <a:headEnd/>
                  <a:tailEnd/>
                </a:ln>
              </p:spPr>
              <p:txBody>
                <a:bodyPr wrap="none" anchor="ctr"/>
                <a:lstStyle/>
                <a:p>
                  <a:endParaRPr lang="nl-BE"/>
                </a:p>
              </p:txBody>
            </p:sp>
            <p:sp>
              <p:nvSpPr>
                <p:cNvPr id="12332" name="Rectangle 36"/>
                <p:cNvSpPr>
                  <a:spLocks noChangeArrowheads="1"/>
                </p:cNvSpPr>
                <p:nvPr/>
              </p:nvSpPr>
              <p:spPr bwMode="auto">
                <a:xfrm>
                  <a:off x="1032" y="2432"/>
                  <a:ext cx="91" cy="227"/>
                </a:xfrm>
                <a:prstGeom prst="rect">
                  <a:avLst/>
                </a:prstGeom>
                <a:solidFill>
                  <a:srgbClr val="9999FF"/>
                </a:solidFill>
                <a:ln w="9525">
                  <a:solidFill>
                    <a:srgbClr val="9999FF"/>
                  </a:solidFill>
                  <a:miter lim="800000"/>
                  <a:headEnd/>
                  <a:tailEnd/>
                </a:ln>
              </p:spPr>
              <p:txBody>
                <a:bodyPr wrap="none" anchor="ctr"/>
                <a:lstStyle/>
                <a:p>
                  <a:endParaRPr lang="nl-BE"/>
                </a:p>
              </p:txBody>
            </p:sp>
          </p:grpSp>
          <p:grpSp>
            <p:nvGrpSpPr>
              <p:cNvPr id="12325" name="Group 37"/>
              <p:cNvGrpSpPr>
                <a:grpSpLocks/>
              </p:cNvGrpSpPr>
              <p:nvPr/>
            </p:nvGrpSpPr>
            <p:grpSpPr bwMode="auto">
              <a:xfrm>
                <a:off x="5206" y="2114"/>
                <a:ext cx="182" cy="227"/>
                <a:chOff x="1032" y="2432"/>
                <a:chExt cx="182" cy="227"/>
              </a:xfrm>
            </p:grpSpPr>
            <p:sp>
              <p:nvSpPr>
                <p:cNvPr id="12329" name="Oval 38"/>
                <p:cNvSpPr>
                  <a:spLocks noChangeArrowheads="1"/>
                </p:cNvSpPr>
                <p:nvPr/>
              </p:nvSpPr>
              <p:spPr bwMode="auto">
                <a:xfrm>
                  <a:off x="1032" y="2432"/>
                  <a:ext cx="182" cy="227"/>
                </a:xfrm>
                <a:prstGeom prst="ellipse">
                  <a:avLst/>
                </a:prstGeom>
                <a:solidFill>
                  <a:srgbClr val="FF0000"/>
                </a:solidFill>
                <a:ln w="9525">
                  <a:solidFill>
                    <a:srgbClr val="9999FF"/>
                  </a:solidFill>
                  <a:round/>
                  <a:headEnd/>
                  <a:tailEnd/>
                </a:ln>
              </p:spPr>
              <p:txBody>
                <a:bodyPr wrap="none" anchor="ctr"/>
                <a:lstStyle/>
                <a:p>
                  <a:endParaRPr lang="nl-BE"/>
                </a:p>
              </p:txBody>
            </p:sp>
            <p:sp>
              <p:nvSpPr>
                <p:cNvPr id="12330" name="Rectangle 39"/>
                <p:cNvSpPr>
                  <a:spLocks noChangeArrowheads="1"/>
                </p:cNvSpPr>
                <p:nvPr/>
              </p:nvSpPr>
              <p:spPr bwMode="auto">
                <a:xfrm>
                  <a:off x="1032" y="2432"/>
                  <a:ext cx="91" cy="227"/>
                </a:xfrm>
                <a:prstGeom prst="rect">
                  <a:avLst/>
                </a:prstGeom>
                <a:solidFill>
                  <a:srgbClr val="9999FF"/>
                </a:solidFill>
                <a:ln w="9525">
                  <a:solidFill>
                    <a:srgbClr val="9999FF"/>
                  </a:solidFill>
                  <a:miter lim="800000"/>
                  <a:headEnd/>
                  <a:tailEnd/>
                </a:ln>
              </p:spPr>
              <p:txBody>
                <a:bodyPr wrap="none" anchor="ctr"/>
                <a:lstStyle/>
                <a:p>
                  <a:endParaRPr lang="nl-BE"/>
                </a:p>
              </p:txBody>
            </p:sp>
          </p:grpSp>
          <p:grpSp>
            <p:nvGrpSpPr>
              <p:cNvPr id="12326" name="Group 40"/>
              <p:cNvGrpSpPr>
                <a:grpSpLocks/>
              </p:cNvGrpSpPr>
              <p:nvPr/>
            </p:nvGrpSpPr>
            <p:grpSpPr bwMode="auto">
              <a:xfrm>
                <a:off x="5206" y="2386"/>
                <a:ext cx="182" cy="227"/>
                <a:chOff x="1032" y="2432"/>
                <a:chExt cx="182" cy="227"/>
              </a:xfrm>
            </p:grpSpPr>
            <p:sp>
              <p:nvSpPr>
                <p:cNvPr id="12327" name="Oval 41"/>
                <p:cNvSpPr>
                  <a:spLocks noChangeArrowheads="1"/>
                </p:cNvSpPr>
                <p:nvPr/>
              </p:nvSpPr>
              <p:spPr bwMode="auto">
                <a:xfrm>
                  <a:off x="1032" y="2432"/>
                  <a:ext cx="182" cy="227"/>
                </a:xfrm>
                <a:prstGeom prst="ellipse">
                  <a:avLst/>
                </a:prstGeom>
                <a:solidFill>
                  <a:srgbClr val="FF0000"/>
                </a:solidFill>
                <a:ln w="9525">
                  <a:solidFill>
                    <a:srgbClr val="9999FF"/>
                  </a:solidFill>
                  <a:round/>
                  <a:headEnd/>
                  <a:tailEnd/>
                </a:ln>
              </p:spPr>
              <p:txBody>
                <a:bodyPr wrap="none" anchor="ctr"/>
                <a:lstStyle/>
                <a:p>
                  <a:endParaRPr lang="nl-BE"/>
                </a:p>
              </p:txBody>
            </p:sp>
            <p:sp>
              <p:nvSpPr>
                <p:cNvPr id="12328" name="Rectangle 42"/>
                <p:cNvSpPr>
                  <a:spLocks noChangeArrowheads="1"/>
                </p:cNvSpPr>
                <p:nvPr/>
              </p:nvSpPr>
              <p:spPr bwMode="auto">
                <a:xfrm>
                  <a:off x="1032" y="2432"/>
                  <a:ext cx="91" cy="227"/>
                </a:xfrm>
                <a:prstGeom prst="rect">
                  <a:avLst/>
                </a:prstGeom>
                <a:solidFill>
                  <a:srgbClr val="9999FF"/>
                </a:solidFill>
                <a:ln w="9525">
                  <a:solidFill>
                    <a:srgbClr val="9999FF"/>
                  </a:solidFill>
                  <a:miter lim="800000"/>
                  <a:headEnd/>
                  <a:tailEnd/>
                </a:ln>
              </p:spPr>
              <p:txBody>
                <a:bodyPr wrap="none" anchor="ctr"/>
                <a:lstStyle/>
                <a:p>
                  <a:endParaRPr lang="nl-BE"/>
                </a:p>
              </p:txBody>
            </p:sp>
          </p:grpSp>
        </p:grpSp>
      </p:grpSp>
      <p:sp>
        <p:nvSpPr>
          <p:cNvPr id="12298" name="Text Box 43"/>
          <p:cNvSpPr txBox="1">
            <a:spLocks noChangeArrowheads="1"/>
          </p:cNvSpPr>
          <p:nvPr/>
        </p:nvSpPr>
        <p:spPr bwMode="auto">
          <a:xfrm>
            <a:off x="1736725" y="3930650"/>
            <a:ext cx="6026150" cy="1570038"/>
          </a:xfrm>
          <a:prstGeom prst="rect">
            <a:avLst/>
          </a:prstGeom>
          <a:noFill/>
          <a:ln w="9525">
            <a:noFill/>
            <a:miter lim="800000"/>
            <a:headEnd/>
            <a:tailEnd/>
          </a:ln>
        </p:spPr>
        <p:txBody>
          <a:bodyPr wrap="none">
            <a:spAutoFit/>
          </a:bodyPr>
          <a:lstStyle/>
          <a:p>
            <a:r>
              <a:rPr lang="en-US" sz="2400" b="1">
                <a:latin typeface="Calibri" pitchFamily="34" charset="0"/>
                <a:cs typeface="Calibri" pitchFamily="34" charset="0"/>
              </a:rPr>
              <a:t>Host : Internet Address</a:t>
            </a:r>
          </a:p>
          <a:p>
            <a:r>
              <a:rPr lang="en-US" sz="2400" b="1">
                <a:latin typeface="Calibri" pitchFamily="34" charset="0"/>
                <a:cs typeface="Calibri" pitchFamily="34" charset="0"/>
              </a:rPr>
              <a:t>Process : Port number + process creation time</a:t>
            </a:r>
          </a:p>
          <a:p>
            <a:r>
              <a:rPr lang="en-US" sz="2400" b="1">
                <a:latin typeface="Calibri" pitchFamily="34" charset="0"/>
                <a:cs typeface="Calibri" pitchFamily="34" charset="0"/>
              </a:rPr>
              <a:t>Object : object number</a:t>
            </a:r>
          </a:p>
          <a:p>
            <a:r>
              <a:rPr lang="en-US" sz="2400" b="1">
                <a:latin typeface="Calibri" pitchFamily="34" charset="0"/>
                <a:cs typeface="Calibri" pitchFamily="34" charset="0"/>
              </a:rPr>
              <a:t>Object type : remote interface</a:t>
            </a:r>
          </a:p>
        </p:txBody>
      </p:sp>
      <p:grpSp>
        <p:nvGrpSpPr>
          <p:cNvPr id="8" name="Group 46"/>
          <p:cNvGrpSpPr>
            <a:grpSpLocks/>
          </p:cNvGrpSpPr>
          <p:nvPr/>
        </p:nvGrpSpPr>
        <p:grpSpPr bwMode="auto">
          <a:xfrm>
            <a:off x="1638300" y="5610225"/>
            <a:ext cx="8066088" cy="989013"/>
            <a:chOff x="1638300" y="5610225"/>
            <a:chExt cx="8066088" cy="989013"/>
          </a:xfrm>
        </p:grpSpPr>
        <p:grpSp>
          <p:nvGrpSpPr>
            <p:cNvPr id="3" name="Group 44"/>
            <p:cNvGrpSpPr>
              <a:grpSpLocks/>
            </p:cNvGrpSpPr>
            <p:nvPr/>
          </p:nvGrpSpPr>
          <p:grpSpPr bwMode="auto">
            <a:xfrm>
              <a:off x="1638300" y="5610225"/>
              <a:ext cx="8066088" cy="574675"/>
              <a:chOff x="1638300" y="5610225"/>
              <a:chExt cx="8066088" cy="574675"/>
            </a:xfrm>
          </p:grpSpPr>
          <p:sp>
            <p:nvSpPr>
              <p:cNvPr id="12308" name="Rectangle 44"/>
              <p:cNvSpPr>
                <a:spLocks noChangeArrowheads="1"/>
              </p:cNvSpPr>
              <p:nvPr/>
            </p:nvSpPr>
            <p:spPr bwMode="auto">
              <a:xfrm>
                <a:off x="1638300" y="5610225"/>
                <a:ext cx="8066088" cy="574675"/>
              </a:xfrm>
              <a:prstGeom prst="rect">
                <a:avLst/>
              </a:prstGeom>
              <a:solidFill>
                <a:srgbClr val="9999FF"/>
              </a:solidFill>
              <a:ln w="9525">
                <a:solidFill>
                  <a:schemeClr val="folHlink"/>
                </a:solidFill>
                <a:miter lim="800000"/>
                <a:headEnd/>
                <a:tailEnd/>
              </a:ln>
            </p:spPr>
            <p:txBody>
              <a:bodyPr wrap="none" anchor="ctr"/>
              <a:lstStyle/>
              <a:p>
                <a:endParaRPr lang="nl-BE">
                  <a:latin typeface="Calibri" pitchFamily="34" charset="0"/>
                  <a:cs typeface="Calibri" pitchFamily="34" charset="0"/>
                </a:endParaRPr>
              </a:p>
            </p:txBody>
          </p:sp>
          <p:sp>
            <p:nvSpPr>
              <p:cNvPr id="12309" name="Rectangle 45"/>
              <p:cNvSpPr>
                <a:spLocks noChangeArrowheads="1"/>
              </p:cNvSpPr>
              <p:nvPr/>
            </p:nvSpPr>
            <p:spPr bwMode="auto">
              <a:xfrm>
                <a:off x="1638300" y="5610225"/>
                <a:ext cx="1728788" cy="574675"/>
              </a:xfrm>
              <a:prstGeom prst="rect">
                <a:avLst/>
              </a:prstGeom>
              <a:solidFill>
                <a:srgbClr val="9999FF"/>
              </a:solidFill>
              <a:ln w="9525">
                <a:solidFill>
                  <a:schemeClr val="folHlink"/>
                </a:solidFill>
                <a:miter lim="800000"/>
                <a:headEnd/>
                <a:tailEnd/>
              </a:ln>
            </p:spPr>
            <p:txBody>
              <a:bodyPr wrap="none" anchor="ctr"/>
              <a:lstStyle/>
              <a:p>
                <a:endParaRPr lang="nl-BE">
                  <a:latin typeface="Calibri" pitchFamily="34" charset="0"/>
                  <a:cs typeface="Calibri" pitchFamily="34" charset="0"/>
                </a:endParaRPr>
              </a:p>
            </p:txBody>
          </p:sp>
          <p:sp>
            <p:nvSpPr>
              <p:cNvPr id="12310" name="Text Box 46"/>
              <p:cNvSpPr txBox="1">
                <a:spLocks noChangeArrowheads="1"/>
              </p:cNvSpPr>
              <p:nvPr/>
            </p:nvSpPr>
            <p:spPr bwMode="auto">
              <a:xfrm>
                <a:off x="1931988" y="5757863"/>
                <a:ext cx="1071562" cy="338137"/>
              </a:xfrm>
              <a:prstGeom prst="rect">
                <a:avLst/>
              </a:prstGeom>
              <a:noFill/>
              <a:ln w="9525">
                <a:noFill/>
                <a:miter lim="800000"/>
                <a:headEnd/>
                <a:tailEnd/>
              </a:ln>
            </p:spPr>
            <p:txBody>
              <a:bodyPr wrap="none">
                <a:spAutoFit/>
              </a:bodyPr>
              <a:lstStyle/>
              <a:p>
                <a:pPr algn="ctr"/>
                <a:r>
                  <a:rPr lang="en-US" sz="1600" b="1">
                    <a:latin typeface="Calibri" pitchFamily="34" charset="0"/>
                    <a:cs typeface="Calibri" pitchFamily="34" charset="0"/>
                  </a:rPr>
                  <a:t>IP-address</a:t>
                </a:r>
              </a:p>
            </p:txBody>
          </p:sp>
          <p:sp>
            <p:nvSpPr>
              <p:cNvPr id="12311" name="Rectangle 47"/>
              <p:cNvSpPr>
                <a:spLocks noChangeArrowheads="1"/>
              </p:cNvSpPr>
              <p:nvPr/>
            </p:nvSpPr>
            <p:spPr bwMode="auto">
              <a:xfrm>
                <a:off x="3365500" y="5610225"/>
                <a:ext cx="1728788" cy="574675"/>
              </a:xfrm>
              <a:prstGeom prst="rect">
                <a:avLst/>
              </a:prstGeom>
              <a:solidFill>
                <a:srgbClr val="9999FF"/>
              </a:solidFill>
              <a:ln w="9525">
                <a:solidFill>
                  <a:schemeClr val="folHlink"/>
                </a:solidFill>
                <a:miter lim="800000"/>
                <a:headEnd/>
                <a:tailEnd/>
              </a:ln>
            </p:spPr>
            <p:txBody>
              <a:bodyPr wrap="none" anchor="ctr"/>
              <a:lstStyle/>
              <a:p>
                <a:endParaRPr lang="nl-BE">
                  <a:latin typeface="Calibri" pitchFamily="34" charset="0"/>
                  <a:cs typeface="Calibri" pitchFamily="34" charset="0"/>
                </a:endParaRPr>
              </a:p>
            </p:txBody>
          </p:sp>
          <p:sp>
            <p:nvSpPr>
              <p:cNvPr id="12312" name="Text Box 48"/>
              <p:cNvSpPr txBox="1">
                <a:spLocks noChangeArrowheads="1"/>
              </p:cNvSpPr>
              <p:nvPr/>
            </p:nvSpPr>
            <p:spPr bwMode="auto">
              <a:xfrm>
                <a:off x="3562350" y="5757863"/>
                <a:ext cx="1266825" cy="338137"/>
              </a:xfrm>
              <a:prstGeom prst="rect">
                <a:avLst/>
              </a:prstGeom>
              <a:noFill/>
              <a:ln w="9525">
                <a:noFill/>
                <a:miter lim="800000"/>
                <a:headEnd/>
                <a:tailEnd/>
              </a:ln>
            </p:spPr>
            <p:txBody>
              <a:bodyPr wrap="none">
                <a:spAutoFit/>
              </a:bodyPr>
              <a:lstStyle/>
              <a:p>
                <a:pPr algn="ctr"/>
                <a:r>
                  <a:rPr lang="en-US" sz="1600" b="1">
                    <a:latin typeface="Calibri" pitchFamily="34" charset="0"/>
                    <a:cs typeface="Calibri" pitchFamily="34" charset="0"/>
                  </a:rPr>
                  <a:t>Port number</a:t>
                </a:r>
              </a:p>
            </p:txBody>
          </p:sp>
          <p:sp>
            <p:nvSpPr>
              <p:cNvPr id="12313" name="Rectangle 49"/>
              <p:cNvSpPr>
                <a:spLocks noChangeArrowheads="1"/>
              </p:cNvSpPr>
              <p:nvPr/>
            </p:nvSpPr>
            <p:spPr bwMode="auto">
              <a:xfrm>
                <a:off x="5094288" y="5610225"/>
                <a:ext cx="1728787" cy="574675"/>
              </a:xfrm>
              <a:prstGeom prst="rect">
                <a:avLst/>
              </a:prstGeom>
              <a:solidFill>
                <a:srgbClr val="9999FF"/>
              </a:solidFill>
              <a:ln w="9525">
                <a:solidFill>
                  <a:schemeClr val="folHlink"/>
                </a:solidFill>
                <a:miter lim="800000"/>
                <a:headEnd/>
                <a:tailEnd/>
              </a:ln>
            </p:spPr>
            <p:txBody>
              <a:bodyPr wrap="none" anchor="ctr"/>
              <a:lstStyle/>
              <a:p>
                <a:endParaRPr lang="nl-BE">
                  <a:latin typeface="Calibri" pitchFamily="34" charset="0"/>
                  <a:cs typeface="Calibri" pitchFamily="34" charset="0"/>
                </a:endParaRPr>
              </a:p>
            </p:txBody>
          </p:sp>
          <p:sp>
            <p:nvSpPr>
              <p:cNvPr id="12314" name="Text Box 50"/>
              <p:cNvSpPr txBox="1">
                <a:spLocks noChangeArrowheads="1"/>
              </p:cNvSpPr>
              <p:nvPr/>
            </p:nvSpPr>
            <p:spPr bwMode="auto">
              <a:xfrm>
                <a:off x="5254625" y="5757863"/>
                <a:ext cx="1344613" cy="338137"/>
              </a:xfrm>
              <a:prstGeom prst="rect">
                <a:avLst/>
              </a:prstGeom>
              <a:noFill/>
              <a:ln w="9525">
                <a:noFill/>
                <a:miter lim="800000"/>
                <a:headEnd/>
                <a:tailEnd/>
              </a:ln>
            </p:spPr>
            <p:txBody>
              <a:bodyPr wrap="none">
                <a:spAutoFit/>
              </a:bodyPr>
              <a:lstStyle/>
              <a:p>
                <a:pPr algn="ctr"/>
                <a:r>
                  <a:rPr lang="en-US" sz="1600" b="1">
                    <a:latin typeface="Calibri" pitchFamily="34" charset="0"/>
                    <a:cs typeface="Calibri" pitchFamily="34" charset="0"/>
                  </a:rPr>
                  <a:t>Creation time</a:t>
                </a:r>
              </a:p>
            </p:txBody>
          </p:sp>
          <p:sp>
            <p:nvSpPr>
              <p:cNvPr id="12315" name="Rectangle 51"/>
              <p:cNvSpPr>
                <a:spLocks noChangeArrowheads="1"/>
              </p:cNvSpPr>
              <p:nvPr/>
            </p:nvSpPr>
            <p:spPr bwMode="auto">
              <a:xfrm>
                <a:off x="6805613" y="5610225"/>
                <a:ext cx="1728787" cy="574675"/>
              </a:xfrm>
              <a:prstGeom prst="rect">
                <a:avLst/>
              </a:prstGeom>
              <a:solidFill>
                <a:srgbClr val="9999FF"/>
              </a:solidFill>
              <a:ln w="9525">
                <a:solidFill>
                  <a:schemeClr val="folHlink"/>
                </a:solidFill>
                <a:miter lim="800000"/>
                <a:headEnd/>
                <a:tailEnd/>
              </a:ln>
            </p:spPr>
            <p:txBody>
              <a:bodyPr wrap="none" anchor="ctr"/>
              <a:lstStyle/>
              <a:p>
                <a:endParaRPr lang="nl-BE">
                  <a:latin typeface="Calibri" pitchFamily="34" charset="0"/>
                  <a:cs typeface="Calibri" pitchFamily="34" charset="0"/>
                </a:endParaRPr>
              </a:p>
            </p:txBody>
          </p:sp>
          <p:sp>
            <p:nvSpPr>
              <p:cNvPr id="12316" name="Text Box 52"/>
              <p:cNvSpPr txBox="1">
                <a:spLocks noChangeArrowheads="1"/>
              </p:cNvSpPr>
              <p:nvPr/>
            </p:nvSpPr>
            <p:spPr bwMode="auto">
              <a:xfrm>
                <a:off x="6907213" y="5757863"/>
                <a:ext cx="1468437" cy="338137"/>
              </a:xfrm>
              <a:prstGeom prst="rect">
                <a:avLst/>
              </a:prstGeom>
              <a:noFill/>
              <a:ln w="9525">
                <a:noFill/>
                <a:miter lim="800000"/>
                <a:headEnd/>
                <a:tailEnd/>
              </a:ln>
            </p:spPr>
            <p:txBody>
              <a:bodyPr wrap="none">
                <a:spAutoFit/>
              </a:bodyPr>
              <a:lstStyle/>
              <a:p>
                <a:pPr algn="ctr"/>
                <a:r>
                  <a:rPr lang="en-US" sz="1600" b="1">
                    <a:latin typeface="Calibri" pitchFamily="34" charset="0"/>
                    <a:cs typeface="Calibri" pitchFamily="34" charset="0"/>
                  </a:rPr>
                  <a:t>Object number</a:t>
                </a:r>
              </a:p>
            </p:txBody>
          </p:sp>
          <p:sp>
            <p:nvSpPr>
              <p:cNvPr id="12317" name="Text Box 53"/>
              <p:cNvSpPr txBox="1">
                <a:spLocks noChangeArrowheads="1"/>
              </p:cNvSpPr>
              <p:nvPr/>
            </p:nvSpPr>
            <p:spPr bwMode="auto">
              <a:xfrm>
                <a:off x="8667750" y="5757863"/>
                <a:ext cx="944563" cy="338137"/>
              </a:xfrm>
              <a:prstGeom prst="rect">
                <a:avLst/>
              </a:prstGeom>
              <a:noFill/>
              <a:ln w="9525">
                <a:noFill/>
                <a:miter lim="800000"/>
                <a:headEnd/>
                <a:tailEnd/>
              </a:ln>
            </p:spPr>
            <p:txBody>
              <a:bodyPr wrap="none">
                <a:spAutoFit/>
              </a:bodyPr>
              <a:lstStyle/>
              <a:p>
                <a:pPr algn="ctr"/>
                <a:r>
                  <a:rPr lang="en-US" sz="1600" b="1">
                    <a:latin typeface="Calibri" pitchFamily="34" charset="0"/>
                    <a:cs typeface="Calibri" pitchFamily="34" charset="0"/>
                  </a:rPr>
                  <a:t>Interface</a:t>
                </a:r>
              </a:p>
            </p:txBody>
          </p:sp>
        </p:grpSp>
        <p:grpSp>
          <p:nvGrpSpPr>
            <p:cNvPr id="12297" name="Group 45"/>
            <p:cNvGrpSpPr>
              <a:grpSpLocks/>
            </p:cNvGrpSpPr>
            <p:nvPr/>
          </p:nvGrpSpPr>
          <p:grpSpPr bwMode="auto">
            <a:xfrm>
              <a:off x="1638300" y="6261100"/>
              <a:ext cx="8066088" cy="338138"/>
              <a:chOff x="1638300" y="6261100"/>
              <a:chExt cx="8066088" cy="338138"/>
            </a:xfrm>
          </p:grpSpPr>
          <p:sp>
            <p:nvSpPr>
              <p:cNvPr id="4" name="Line 54"/>
              <p:cNvSpPr>
                <a:spLocks noChangeShapeType="1"/>
              </p:cNvSpPr>
              <p:nvPr/>
            </p:nvSpPr>
            <p:spPr bwMode="auto">
              <a:xfrm>
                <a:off x="1638300" y="6400800"/>
                <a:ext cx="1728788" cy="0"/>
              </a:xfrm>
              <a:prstGeom prst="line">
                <a:avLst/>
              </a:prstGeom>
              <a:noFill/>
              <a:ln w="38100">
                <a:solidFill>
                  <a:srgbClr val="333399"/>
                </a:solidFill>
                <a:round/>
                <a:headEnd type="arrow" w="med" len="med"/>
                <a:tailEnd type="arrow" w="med" len="med"/>
              </a:ln>
            </p:spPr>
            <p:txBody>
              <a:bodyPr wrap="none" anchor="ctr"/>
              <a:lstStyle/>
              <a:p>
                <a:endParaRPr lang="nl-BE"/>
              </a:p>
            </p:txBody>
          </p:sp>
          <p:sp>
            <p:nvSpPr>
              <p:cNvPr id="12299" name="Text Box 55"/>
              <p:cNvSpPr txBox="1">
                <a:spLocks noChangeArrowheads="1"/>
              </p:cNvSpPr>
              <p:nvPr/>
            </p:nvSpPr>
            <p:spPr bwMode="auto">
              <a:xfrm>
                <a:off x="2222500" y="6261100"/>
                <a:ext cx="393700" cy="338138"/>
              </a:xfrm>
              <a:prstGeom prst="rect">
                <a:avLst/>
              </a:prstGeom>
              <a:solidFill>
                <a:schemeClr val="bg1"/>
              </a:solidFill>
              <a:ln w="9525">
                <a:noFill/>
                <a:miter lim="800000"/>
                <a:headEnd/>
                <a:tailEnd/>
              </a:ln>
            </p:spPr>
            <p:txBody>
              <a:bodyPr wrap="none">
                <a:spAutoFit/>
              </a:bodyPr>
              <a:lstStyle/>
              <a:p>
                <a:pPr algn="ctr"/>
                <a:r>
                  <a:rPr lang="en-US" sz="1600" b="1">
                    <a:latin typeface="Calibri" pitchFamily="34" charset="0"/>
                    <a:cs typeface="Calibri" pitchFamily="34" charset="0"/>
                  </a:rPr>
                  <a:t>32</a:t>
                </a:r>
              </a:p>
            </p:txBody>
          </p:sp>
          <p:sp>
            <p:nvSpPr>
              <p:cNvPr id="12300" name="Line 56"/>
              <p:cNvSpPr>
                <a:spLocks noChangeShapeType="1"/>
              </p:cNvSpPr>
              <p:nvPr/>
            </p:nvSpPr>
            <p:spPr bwMode="auto">
              <a:xfrm>
                <a:off x="3367088" y="6400800"/>
                <a:ext cx="1728787" cy="0"/>
              </a:xfrm>
              <a:prstGeom prst="line">
                <a:avLst/>
              </a:prstGeom>
              <a:noFill/>
              <a:ln w="38100">
                <a:solidFill>
                  <a:srgbClr val="333399"/>
                </a:solidFill>
                <a:round/>
                <a:headEnd type="arrow" w="med" len="med"/>
                <a:tailEnd type="arrow" w="med" len="med"/>
              </a:ln>
            </p:spPr>
            <p:txBody>
              <a:bodyPr wrap="none" anchor="ctr"/>
              <a:lstStyle/>
              <a:p>
                <a:endParaRPr lang="nl-BE"/>
              </a:p>
            </p:txBody>
          </p:sp>
          <p:sp>
            <p:nvSpPr>
              <p:cNvPr id="12301" name="Text Box 57"/>
              <p:cNvSpPr txBox="1">
                <a:spLocks noChangeArrowheads="1"/>
              </p:cNvSpPr>
              <p:nvPr/>
            </p:nvSpPr>
            <p:spPr bwMode="auto">
              <a:xfrm>
                <a:off x="3951288" y="6261100"/>
                <a:ext cx="393700" cy="338138"/>
              </a:xfrm>
              <a:prstGeom prst="rect">
                <a:avLst/>
              </a:prstGeom>
              <a:solidFill>
                <a:schemeClr val="bg1"/>
              </a:solidFill>
              <a:ln w="9525">
                <a:noFill/>
                <a:miter lim="800000"/>
                <a:headEnd/>
                <a:tailEnd/>
              </a:ln>
            </p:spPr>
            <p:txBody>
              <a:bodyPr wrap="none">
                <a:spAutoFit/>
              </a:bodyPr>
              <a:lstStyle/>
              <a:p>
                <a:pPr algn="ctr"/>
                <a:r>
                  <a:rPr lang="en-US" sz="1600" b="1">
                    <a:latin typeface="Calibri" pitchFamily="34" charset="0"/>
                    <a:cs typeface="Calibri" pitchFamily="34" charset="0"/>
                  </a:rPr>
                  <a:t>32</a:t>
                </a:r>
              </a:p>
            </p:txBody>
          </p:sp>
          <p:sp>
            <p:nvSpPr>
              <p:cNvPr id="12302" name="Line 58"/>
              <p:cNvSpPr>
                <a:spLocks noChangeShapeType="1"/>
              </p:cNvSpPr>
              <p:nvPr/>
            </p:nvSpPr>
            <p:spPr bwMode="auto">
              <a:xfrm>
                <a:off x="5095875" y="6400800"/>
                <a:ext cx="1728788" cy="0"/>
              </a:xfrm>
              <a:prstGeom prst="line">
                <a:avLst/>
              </a:prstGeom>
              <a:noFill/>
              <a:ln w="38100">
                <a:solidFill>
                  <a:srgbClr val="333399"/>
                </a:solidFill>
                <a:round/>
                <a:headEnd type="arrow" w="med" len="med"/>
                <a:tailEnd type="arrow" w="med" len="med"/>
              </a:ln>
            </p:spPr>
            <p:txBody>
              <a:bodyPr wrap="none" anchor="ctr"/>
              <a:lstStyle/>
              <a:p>
                <a:endParaRPr lang="nl-BE"/>
              </a:p>
            </p:txBody>
          </p:sp>
          <p:sp>
            <p:nvSpPr>
              <p:cNvPr id="12303" name="Text Box 59"/>
              <p:cNvSpPr txBox="1">
                <a:spLocks noChangeArrowheads="1"/>
              </p:cNvSpPr>
              <p:nvPr/>
            </p:nvSpPr>
            <p:spPr bwMode="auto">
              <a:xfrm>
                <a:off x="5680075" y="6261100"/>
                <a:ext cx="393700" cy="338138"/>
              </a:xfrm>
              <a:prstGeom prst="rect">
                <a:avLst/>
              </a:prstGeom>
              <a:solidFill>
                <a:schemeClr val="bg1"/>
              </a:solidFill>
              <a:ln w="9525">
                <a:noFill/>
                <a:miter lim="800000"/>
                <a:headEnd/>
                <a:tailEnd/>
              </a:ln>
            </p:spPr>
            <p:txBody>
              <a:bodyPr wrap="none">
                <a:spAutoFit/>
              </a:bodyPr>
              <a:lstStyle/>
              <a:p>
                <a:pPr algn="ctr"/>
                <a:r>
                  <a:rPr lang="en-US" sz="1600" b="1">
                    <a:latin typeface="Calibri" pitchFamily="34" charset="0"/>
                    <a:cs typeface="Calibri" pitchFamily="34" charset="0"/>
                  </a:rPr>
                  <a:t>32</a:t>
                </a:r>
              </a:p>
            </p:txBody>
          </p:sp>
          <p:sp>
            <p:nvSpPr>
              <p:cNvPr id="12304" name="Line 60"/>
              <p:cNvSpPr>
                <a:spLocks noChangeShapeType="1"/>
              </p:cNvSpPr>
              <p:nvPr/>
            </p:nvSpPr>
            <p:spPr bwMode="auto">
              <a:xfrm>
                <a:off x="6823075" y="6400800"/>
                <a:ext cx="1728788" cy="0"/>
              </a:xfrm>
              <a:prstGeom prst="line">
                <a:avLst/>
              </a:prstGeom>
              <a:noFill/>
              <a:ln w="38100">
                <a:solidFill>
                  <a:srgbClr val="333399"/>
                </a:solidFill>
                <a:round/>
                <a:headEnd type="arrow" w="med" len="med"/>
                <a:tailEnd type="arrow" w="med" len="med"/>
              </a:ln>
            </p:spPr>
            <p:txBody>
              <a:bodyPr wrap="none" anchor="ctr"/>
              <a:lstStyle/>
              <a:p>
                <a:endParaRPr lang="nl-BE"/>
              </a:p>
            </p:txBody>
          </p:sp>
          <p:sp>
            <p:nvSpPr>
              <p:cNvPr id="12305" name="Text Box 61"/>
              <p:cNvSpPr txBox="1">
                <a:spLocks noChangeArrowheads="1"/>
              </p:cNvSpPr>
              <p:nvPr/>
            </p:nvSpPr>
            <p:spPr bwMode="auto">
              <a:xfrm>
                <a:off x="7407275" y="6261100"/>
                <a:ext cx="393700" cy="338138"/>
              </a:xfrm>
              <a:prstGeom prst="rect">
                <a:avLst/>
              </a:prstGeom>
              <a:solidFill>
                <a:schemeClr val="bg1"/>
              </a:solidFill>
              <a:ln w="9525">
                <a:noFill/>
                <a:miter lim="800000"/>
                <a:headEnd/>
                <a:tailEnd/>
              </a:ln>
            </p:spPr>
            <p:txBody>
              <a:bodyPr wrap="none">
                <a:spAutoFit/>
              </a:bodyPr>
              <a:lstStyle/>
              <a:p>
                <a:pPr algn="ctr"/>
                <a:r>
                  <a:rPr lang="en-US" sz="1600" b="1">
                    <a:latin typeface="Calibri" pitchFamily="34" charset="0"/>
                    <a:cs typeface="Calibri" pitchFamily="34" charset="0"/>
                  </a:rPr>
                  <a:t>32</a:t>
                </a:r>
              </a:p>
            </p:txBody>
          </p:sp>
          <p:sp>
            <p:nvSpPr>
              <p:cNvPr id="12306" name="Line 62"/>
              <p:cNvSpPr>
                <a:spLocks noChangeShapeType="1"/>
              </p:cNvSpPr>
              <p:nvPr/>
            </p:nvSpPr>
            <p:spPr bwMode="auto">
              <a:xfrm>
                <a:off x="8551863" y="6400800"/>
                <a:ext cx="1152525" cy="0"/>
              </a:xfrm>
              <a:prstGeom prst="line">
                <a:avLst/>
              </a:prstGeom>
              <a:noFill/>
              <a:ln w="38100">
                <a:solidFill>
                  <a:srgbClr val="333399"/>
                </a:solidFill>
                <a:round/>
                <a:headEnd type="arrow" w="med" len="med"/>
                <a:tailEnd type="arrow" w="med" len="med"/>
              </a:ln>
            </p:spPr>
            <p:txBody>
              <a:bodyPr wrap="none" anchor="ctr"/>
              <a:lstStyle/>
              <a:p>
                <a:endParaRPr lang="nl-BE"/>
              </a:p>
            </p:txBody>
          </p:sp>
          <p:sp>
            <p:nvSpPr>
              <p:cNvPr id="12307" name="Text Box 63"/>
              <p:cNvSpPr txBox="1">
                <a:spLocks noChangeArrowheads="1"/>
              </p:cNvSpPr>
              <p:nvPr/>
            </p:nvSpPr>
            <p:spPr bwMode="auto">
              <a:xfrm>
                <a:off x="8997950" y="6261100"/>
                <a:ext cx="279400" cy="338138"/>
              </a:xfrm>
              <a:prstGeom prst="rect">
                <a:avLst/>
              </a:prstGeom>
              <a:solidFill>
                <a:schemeClr val="bg1"/>
              </a:solidFill>
              <a:ln w="9525">
                <a:noFill/>
                <a:miter lim="800000"/>
                <a:headEnd/>
                <a:tailEnd/>
              </a:ln>
            </p:spPr>
            <p:txBody>
              <a:bodyPr wrap="none">
                <a:spAutoFit/>
              </a:bodyPr>
              <a:lstStyle/>
              <a:p>
                <a:pPr algn="ctr"/>
                <a:r>
                  <a:rPr lang="en-US" sz="1600" b="1">
                    <a:latin typeface="Calibri" pitchFamily="34" charset="0"/>
                    <a:cs typeface="Calibri" pitchFamily="34" charset="0"/>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 grpId="0"/>
      <p:bldP spid="1229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42900" y="0"/>
            <a:ext cx="5826125" cy="477838"/>
          </a:xfrm>
        </p:spPr>
        <p:txBody>
          <a:bodyPr/>
          <a:lstStyle/>
          <a:p>
            <a:pPr algn="l"/>
            <a:r>
              <a:rPr lang="en-US" sz="2400" b="1" smtClean="0"/>
              <a:t>Implementation Repository</a:t>
            </a:r>
          </a:p>
        </p:txBody>
      </p:sp>
      <p:sp>
        <p:nvSpPr>
          <p:cNvPr id="95235" name="Rectangle 3"/>
          <p:cNvSpPr>
            <a:spLocks noGrp="1" noChangeArrowheads="1"/>
          </p:cNvSpPr>
          <p:nvPr>
            <p:ph type="body" idx="1"/>
          </p:nvPr>
        </p:nvSpPr>
        <p:spPr>
          <a:xfrm>
            <a:off x="334963" y="714375"/>
            <a:ext cx="7831137" cy="4895850"/>
          </a:xfrm>
        </p:spPr>
        <p:txBody>
          <a:bodyPr/>
          <a:lstStyle/>
          <a:p>
            <a:r>
              <a:rPr lang="en-US" sz="2400" smtClean="0">
                <a:latin typeface="Calibri" pitchFamily="34" charset="0"/>
              </a:rPr>
              <a:t>Responsible for </a:t>
            </a:r>
          </a:p>
          <a:p>
            <a:pPr lvl="2"/>
            <a:r>
              <a:rPr lang="en-US" smtClean="0">
                <a:latin typeface="Calibri" pitchFamily="34" charset="0"/>
              </a:rPr>
              <a:t>activating registered servers on demand</a:t>
            </a:r>
          </a:p>
          <a:p>
            <a:pPr lvl="2"/>
            <a:r>
              <a:rPr lang="en-US" smtClean="0">
                <a:latin typeface="Calibri" pitchFamily="34" charset="0"/>
              </a:rPr>
              <a:t>locating servers that are currently running</a:t>
            </a:r>
          </a:p>
          <a:p>
            <a:pPr lvl="2">
              <a:buFontTx/>
              <a:buNone/>
            </a:pPr>
            <a:endParaRPr lang="en-US" smtClean="0">
              <a:latin typeface="Calibri" pitchFamily="34" charset="0"/>
            </a:endParaRPr>
          </a:p>
          <a:p>
            <a:r>
              <a:rPr lang="en-US" sz="2400" smtClean="0">
                <a:latin typeface="Calibri" pitchFamily="34" charset="0"/>
              </a:rPr>
              <a:t>Object Adapter name is used for registration and activation</a:t>
            </a:r>
          </a:p>
          <a:p>
            <a:endParaRPr lang="en-US" sz="2400" smtClean="0">
              <a:latin typeface="Calibri" pitchFamily="34" charset="0"/>
            </a:endParaRPr>
          </a:p>
          <a:p>
            <a:r>
              <a:rPr lang="en-US" sz="2400" smtClean="0">
                <a:latin typeface="Calibri" pitchFamily="34" charset="0"/>
              </a:rPr>
              <a:t>Implementation Repository entry:</a:t>
            </a:r>
            <a:br>
              <a:rPr lang="en-US" sz="2400" smtClean="0">
                <a:latin typeface="Calibri" pitchFamily="34" charset="0"/>
              </a:rPr>
            </a:br>
            <a:r>
              <a:rPr lang="en-US" sz="2400" smtClean="0">
                <a:latin typeface="Calibri" pitchFamily="34" charset="0"/>
              </a:rPr>
              <a:t/>
            </a:r>
            <a:br>
              <a:rPr lang="en-US" sz="2400" smtClean="0">
                <a:latin typeface="Calibri" pitchFamily="34" charset="0"/>
              </a:rPr>
            </a:br>
            <a:r>
              <a:rPr lang="en-US" sz="2400" smtClean="0">
                <a:latin typeface="Calibri" pitchFamily="34" charset="0"/>
              </a:rPr>
              <a:t>Object Adapter Name </a:t>
            </a:r>
            <a:br>
              <a:rPr lang="en-US" sz="2400" smtClean="0">
                <a:latin typeface="Calibri" pitchFamily="34" charset="0"/>
              </a:rPr>
            </a:br>
            <a:r>
              <a:rPr lang="en-US" sz="2400" smtClean="0">
                <a:latin typeface="Calibri" pitchFamily="34" charset="0"/>
              </a:rPr>
              <a:t>Pathname of Object Implementation </a:t>
            </a:r>
            <a:br>
              <a:rPr lang="en-US" sz="2400" smtClean="0">
                <a:latin typeface="Calibri" pitchFamily="34" charset="0"/>
              </a:rPr>
            </a:br>
            <a:r>
              <a:rPr lang="en-US" sz="2400" smtClean="0">
                <a:latin typeface="Calibri" pitchFamily="34" charset="0"/>
              </a:rPr>
              <a:t>Host name and port number of server</a:t>
            </a:r>
          </a:p>
          <a:p>
            <a:pPr lvl="1"/>
            <a:endParaRPr lang="en-US" sz="2400" smtClean="0">
              <a:latin typeface="Calibri" pitchFamily="34" charset="0"/>
            </a:endParaRPr>
          </a:p>
          <a:p>
            <a:r>
              <a:rPr lang="en-US" sz="2400" smtClean="0">
                <a:latin typeface="Calibri" pitchFamily="34" charset="0"/>
              </a:rPr>
              <a:t>Extra information : access control information</a:t>
            </a:r>
          </a:p>
          <a:p>
            <a:pPr lvl="1"/>
            <a:endParaRPr lang="en-US" sz="2400" smtClean="0">
              <a:latin typeface="Calibri" pitchFamily="34" charset="0"/>
            </a:endParaRPr>
          </a:p>
        </p:txBody>
      </p:sp>
      <p:grpSp>
        <p:nvGrpSpPr>
          <p:cNvPr id="95236" name="Group 4"/>
          <p:cNvGrpSpPr>
            <a:grpSpLocks/>
          </p:cNvGrpSpPr>
          <p:nvPr/>
        </p:nvGrpSpPr>
        <p:grpSpPr bwMode="auto">
          <a:xfrm>
            <a:off x="328613" y="4452938"/>
            <a:ext cx="5832475" cy="1223962"/>
            <a:chOff x="565" y="2396"/>
            <a:chExt cx="2493" cy="480"/>
          </a:xfrm>
        </p:grpSpPr>
        <p:sp>
          <p:nvSpPr>
            <p:cNvPr id="95237" name="Rectangle 5"/>
            <p:cNvSpPr>
              <a:spLocks noChangeArrowheads="1"/>
            </p:cNvSpPr>
            <p:nvPr/>
          </p:nvSpPr>
          <p:spPr bwMode="auto">
            <a:xfrm>
              <a:off x="565" y="2396"/>
              <a:ext cx="2493" cy="480"/>
            </a:xfrm>
            <a:prstGeom prst="rect">
              <a:avLst/>
            </a:prstGeom>
            <a:noFill/>
            <a:ln w="28575">
              <a:solidFill>
                <a:schemeClr val="tx1"/>
              </a:solidFill>
              <a:miter lim="800000"/>
              <a:headEnd/>
              <a:tailEnd/>
            </a:ln>
          </p:spPr>
          <p:txBody>
            <a:bodyPr wrap="none" anchor="ctr"/>
            <a:lstStyle/>
            <a:p>
              <a:endParaRPr lang="nl-BE"/>
            </a:p>
          </p:txBody>
        </p:sp>
        <p:sp>
          <p:nvSpPr>
            <p:cNvPr id="95238" name="Line 6"/>
            <p:cNvSpPr>
              <a:spLocks noChangeShapeType="1"/>
            </p:cNvSpPr>
            <p:nvPr/>
          </p:nvSpPr>
          <p:spPr bwMode="auto">
            <a:xfrm>
              <a:off x="565" y="2552"/>
              <a:ext cx="2493" cy="0"/>
            </a:xfrm>
            <a:prstGeom prst="line">
              <a:avLst/>
            </a:prstGeom>
            <a:noFill/>
            <a:ln w="19050">
              <a:solidFill>
                <a:schemeClr val="tx1"/>
              </a:solidFill>
              <a:round/>
              <a:headEnd/>
              <a:tailEnd/>
            </a:ln>
          </p:spPr>
          <p:txBody>
            <a:bodyPr wrap="none" anchor="ctr"/>
            <a:lstStyle/>
            <a:p>
              <a:endParaRPr lang="nl-BE"/>
            </a:p>
          </p:txBody>
        </p:sp>
        <p:sp>
          <p:nvSpPr>
            <p:cNvPr id="95239" name="Line 7"/>
            <p:cNvSpPr>
              <a:spLocks noChangeShapeType="1"/>
            </p:cNvSpPr>
            <p:nvPr/>
          </p:nvSpPr>
          <p:spPr bwMode="auto">
            <a:xfrm>
              <a:off x="565" y="2704"/>
              <a:ext cx="2493" cy="0"/>
            </a:xfrm>
            <a:prstGeom prst="line">
              <a:avLst/>
            </a:prstGeom>
            <a:noFill/>
            <a:ln w="19050">
              <a:solidFill>
                <a:schemeClr val="tx1"/>
              </a:solidFill>
              <a:round/>
              <a:headEnd/>
              <a:tailEnd/>
            </a:ln>
          </p:spPr>
          <p:txBody>
            <a:bodyPr wrap="none" anchor="ctr"/>
            <a:lstStyle/>
            <a:p>
              <a:endParaRPr lang="nl-BE"/>
            </a:p>
          </p:txBody>
        </p:sp>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71463" y="0"/>
            <a:ext cx="5826125" cy="477838"/>
          </a:xfrm>
        </p:spPr>
        <p:txBody>
          <a:bodyPr/>
          <a:lstStyle/>
          <a:p>
            <a:pPr algn="l"/>
            <a:r>
              <a:rPr lang="nl-BE" sz="2400" b="1" smtClean="0"/>
              <a:t>Implementation Repository</a:t>
            </a:r>
          </a:p>
        </p:txBody>
      </p:sp>
      <p:sp>
        <p:nvSpPr>
          <p:cNvPr id="96259" name="Rectangle 3"/>
          <p:cNvSpPr>
            <a:spLocks noGrp="1" noChangeArrowheads="1"/>
          </p:cNvSpPr>
          <p:nvPr>
            <p:ph type="body" idx="1"/>
          </p:nvPr>
        </p:nvSpPr>
        <p:spPr>
          <a:xfrm>
            <a:off x="247650" y="1066800"/>
            <a:ext cx="9353550" cy="5029200"/>
          </a:xfrm>
        </p:spPr>
        <p:txBody>
          <a:bodyPr/>
          <a:lstStyle/>
          <a:p>
            <a:pPr>
              <a:lnSpc>
                <a:spcPct val="75000"/>
              </a:lnSpc>
            </a:pPr>
            <a:r>
              <a:rPr lang="nl-BE" sz="2400" smtClean="0">
                <a:latin typeface="Calibri" pitchFamily="34" charset="0"/>
              </a:rPr>
              <a:t>On ImR machine: start ImR</a:t>
            </a:r>
          </a:p>
          <a:p>
            <a:pPr>
              <a:lnSpc>
                <a:spcPct val="75000"/>
              </a:lnSpc>
            </a:pPr>
            <a:endParaRPr lang="nl-BE" sz="2400" smtClean="0">
              <a:latin typeface="Calibri" pitchFamily="34" charset="0"/>
            </a:endParaRPr>
          </a:p>
          <a:p>
            <a:pPr lvl="1">
              <a:lnSpc>
                <a:spcPct val="75000"/>
              </a:lnSpc>
              <a:buFontTx/>
              <a:buNone/>
            </a:pPr>
            <a:r>
              <a:rPr lang="nl-BE" sz="2400" smtClean="0">
                <a:latin typeface="Calibri" pitchFamily="34" charset="0"/>
              </a:rPr>
              <a:t>$ imr –p  2446 –f /etc/imr.db –i /etc/imr/ior_file  </a:t>
            </a:r>
          </a:p>
          <a:p>
            <a:pPr>
              <a:lnSpc>
                <a:spcPct val="75000"/>
              </a:lnSpc>
            </a:pPr>
            <a:endParaRPr lang="nl-BE" sz="2400" smtClean="0">
              <a:latin typeface="Calibri" pitchFamily="34" charset="0"/>
            </a:endParaRPr>
          </a:p>
          <a:p>
            <a:pPr>
              <a:lnSpc>
                <a:spcPct val="75000"/>
              </a:lnSpc>
            </a:pPr>
            <a:r>
              <a:rPr lang="nl-BE" sz="2400" smtClean="0">
                <a:latin typeface="Calibri" pitchFamily="34" charset="0"/>
              </a:rPr>
              <a:t>On participating hosts: startup daemon</a:t>
            </a:r>
          </a:p>
          <a:p>
            <a:pPr lvl="1">
              <a:lnSpc>
                <a:spcPct val="75000"/>
              </a:lnSpc>
              <a:buFontTx/>
              <a:buNone/>
            </a:pPr>
            <a:endParaRPr lang="nl-BE" sz="2400" smtClean="0">
              <a:latin typeface="Calibri" pitchFamily="34" charset="0"/>
            </a:endParaRPr>
          </a:p>
          <a:p>
            <a:pPr lvl="1">
              <a:lnSpc>
                <a:spcPct val="75000"/>
              </a:lnSpc>
              <a:buFontTx/>
              <a:buNone/>
            </a:pPr>
            <a:r>
              <a:rPr lang="nl-BE" sz="2400" smtClean="0">
                <a:latin typeface="Calibri" pitchFamily="34" charset="0"/>
              </a:rPr>
              <a:t>$ imr_ssd   </a:t>
            </a:r>
          </a:p>
          <a:p>
            <a:pPr lvl="1">
              <a:lnSpc>
                <a:spcPct val="75000"/>
              </a:lnSpc>
              <a:buFontTx/>
              <a:buNone/>
            </a:pPr>
            <a:endParaRPr lang="nl-BE" sz="2400" smtClean="0">
              <a:latin typeface="Calibri" pitchFamily="34" charset="0"/>
            </a:endParaRPr>
          </a:p>
          <a:p>
            <a:pPr>
              <a:lnSpc>
                <a:spcPct val="75000"/>
              </a:lnSpc>
            </a:pPr>
            <a:r>
              <a:rPr lang="nl-BE" sz="2400" smtClean="0">
                <a:latin typeface="Calibri" pitchFamily="34" charset="0"/>
              </a:rPr>
              <a:t>Register a program:</a:t>
            </a:r>
          </a:p>
          <a:p>
            <a:pPr lvl="1">
              <a:lnSpc>
                <a:spcPct val="75000"/>
              </a:lnSpc>
              <a:buFontTx/>
              <a:buNone/>
            </a:pPr>
            <a:r>
              <a:rPr lang="nl-BE" sz="2400" smtClean="0">
                <a:latin typeface="Calibri" pitchFamily="34" charset="0"/>
              </a:rPr>
              <a:t>$ imr_mg add “echoServer” –c “java echoServer” </a:t>
            </a:r>
          </a:p>
          <a:p>
            <a:pPr lvl="1">
              <a:lnSpc>
                <a:spcPct val="75000"/>
              </a:lnSpc>
              <a:buFontTx/>
              <a:buNone/>
            </a:pPr>
            <a:r>
              <a:rPr lang="nl-BE" sz="2400" smtClean="0">
                <a:latin typeface="Calibri" pitchFamily="34" charset="0"/>
              </a:rPr>
              <a:t>$ imr_mg add “echoServer” –c “xterm –e java echoServer”</a:t>
            </a:r>
          </a:p>
          <a:p>
            <a:pPr>
              <a:lnSpc>
                <a:spcPct val="75000"/>
              </a:lnSpc>
            </a:pPr>
            <a:endParaRPr lang="nl-BE" sz="2400" smtClean="0">
              <a:latin typeface="Calibri" pitchFamily="34" charset="0"/>
            </a:endParaRPr>
          </a:p>
          <a:p>
            <a:pPr>
              <a:lnSpc>
                <a:spcPct val="75000"/>
              </a:lnSpc>
            </a:pPr>
            <a:r>
              <a:rPr lang="nl-BE" sz="2400" smtClean="0">
                <a:latin typeface="Calibri" pitchFamily="34" charset="0"/>
              </a:rPr>
              <a:t>Automatic creation of new entries when activating objects:</a:t>
            </a:r>
          </a:p>
          <a:p>
            <a:pPr lvl="1">
              <a:lnSpc>
                <a:spcPct val="75000"/>
              </a:lnSpc>
              <a:buFontTx/>
              <a:buNone/>
            </a:pPr>
            <a:r>
              <a:rPr lang="nl-BE" sz="2400" smtClean="0">
                <a:latin typeface="Calibri" pitchFamily="34" charset="0"/>
              </a:rPr>
              <a:t>$ imr –p  2446 –f /etc/imr.db –i /etc/imr/ior_file –a</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133350" y="38100"/>
            <a:ext cx="5826125" cy="477838"/>
          </a:xfrm>
        </p:spPr>
        <p:txBody>
          <a:bodyPr/>
          <a:lstStyle/>
          <a:p>
            <a:pPr algn="l"/>
            <a:r>
              <a:rPr lang="en-US" sz="2400" b="1" smtClean="0"/>
              <a:t>Loadbalancing service</a:t>
            </a:r>
            <a:endParaRPr lang="nl-BE" sz="2400" b="1" smtClean="0"/>
          </a:p>
        </p:txBody>
      </p:sp>
      <p:sp>
        <p:nvSpPr>
          <p:cNvPr id="97283" name="Slide Number Placeholder 3"/>
          <p:cNvSpPr>
            <a:spLocks noGrp="1"/>
          </p:cNvSpPr>
          <p:nvPr>
            <p:ph type="sldNum" sz="quarter" idx="10"/>
          </p:nvPr>
        </p:nvSpPr>
        <p:spPr>
          <a:noFill/>
        </p:spPr>
        <p:txBody>
          <a:bodyPr/>
          <a:lstStyle/>
          <a:p>
            <a:fld id="{B65A9D32-47F0-40FF-9C7E-EAC0435B939F}" type="slidenum">
              <a:rPr lang="en-US" smtClean="0">
                <a:latin typeface="Arial" pitchFamily="34" charset="0"/>
              </a:rPr>
              <a:pPr/>
              <a:t>92</a:t>
            </a:fld>
            <a:endParaRPr lang="en-US" smtClean="0">
              <a:latin typeface="Arial" pitchFamily="34" charset="0"/>
            </a:endParaRPr>
          </a:p>
        </p:txBody>
      </p:sp>
      <p:sp>
        <p:nvSpPr>
          <p:cNvPr id="97284" name="TextBox 3"/>
          <p:cNvSpPr txBox="1">
            <a:spLocks noChangeArrowheads="1"/>
          </p:cNvSpPr>
          <p:nvPr/>
        </p:nvSpPr>
        <p:spPr bwMode="auto">
          <a:xfrm>
            <a:off x="736600" y="1285875"/>
            <a:ext cx="8572500" cy="3786188"/>
          </a:xfrm>
          <a:prstGeom prst="rect">
            <a:avLst/>
          </a:prstGeom>
          <a:noFill/>
          <a:ln w="9525">
            <a:noFill/>
            <a:miter lim="800000"/>
            <a:headEnd/>
            <a:tailEnd/>
          </a:ln>
        </p:spPr>
        <p:txBody>
          <a:bodyPr>
            <a:spAutoFit/>
          </a:bodyPr>
          <a:lstStyle/>
          <a:p>
            <a:r>
              <a:rPr lang="en-US" sz="2400" u="sng">
                <a:latin typeface="Calibri" pitchFamily="34" charset="0"/>
              </a:rPr>
              <a:t>Automatic</a:t>
            </a:r>
            <a:r>
              <a:rPr lang="en-US" sz="2400">
                <a:latin typeface="Calibri" pitchFamily="34" charset="0"/>
              </a:rPr>
              <a:t> distribution of load between different servers</a:t>
            </a:r>
          </a:p>
          <a:p>
            <a:endParaRPr lang="en-US" sz="2400">
              <a:latin typeface="Calibri" pitchFamily="34" charset="0"/>
            </a:endParaRPr>
          </a:p>
          <a:p>
            <a:r>
              <a:rPr lang="en-US" sz="2400">
                <a:latin typeface="Calibri" pitchFamily="34" charset="0"/>
              </a:rPr>
              <a:t>Often a </a:t>
            </a:r>
            <a:r>
              <a:rPr lang="en-US" sz="2400" u="sng">
                <a:latin typeface="Calibri" pitchFamily="34" charset="0"/>
              </a:rPr>
              <a:t>broker</a:t>
            </a:r>
            <a:r>
              <a:rPr lang="en-US" sz="2400">
                <a:latin typeface="Calibri" pitchFamily="34" charset="0"/>
              </a:rPr>
              <a:t> is used:</a:t>
            </a:r>
          </a:p>
          <a:p>
            <a:r>
              <a:rPr lang="en-US" sz="2400">
                <a:latin typeface="Calibri" pitchFamily="34" charset="0"/>
              </a:rPr>
              <a:t>	same interface as servers</a:t>
            </a:r>
          </a:p>
          <a:p>
            <a:r>
              <a:rPr lang="en-US" sz="2400">
                <a:latin typeface="Calibri" pitchFamily="34" charset="0"/>
              </a:rPr>
              <a:t>	forwards load to “most appropriate” server</a:t>
            </a:r>
          </a:p>
          <a:p>
            <a:endParaRPr lang="en-US" sz="2400">
              <a:latin typeface="Calibri" pitchFamily="34" charset="0"/>
            </a:endParaRPr>
          </a:p>
          <a:p>
            <a:r>
              <a:rPr lang="en-US" sz="2400">
                <a:latin typeface="Calibri" pitchFamily="34" charset="0"/>
              </a:rPr>
              <a:t>	(either prediction of load or retrieving load information)</a:t>
            </a:r>
          </a:p>
          <a:p>
            <a:endParaRPr lang="en-US" sz="2400">
              <a:latin typeface="Calibri" pitchFamily="34" charset="0"/>
            </a:endParaRPr>
          </a:p>
          <a:p>
            <a:endParaRPr lang="en-US" sz="2400">
              <a:latin typeface="Calibri" pitchFamily="34" charset="0"/>
            </a:endParaRPr>
          </a:p>
          <a:p>
            <a:r>
              <a:rPr lang="en-US" sz="2400">
                <a:latin typeface="Calibri" pitchFamily="34" charset="0"/>
              </a:rPr>
              <a:t>Often in combination with </a:t>
            </a:r>
            <a:r>
              <a:rPr lang="en-US" sz="2400" u="sng">
                <a:latin typeface="Calibri" pitchFamily="34" charset="0"/>
              </a:rPr>
              <a:t>Naming service</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277813" y="38100"/>
            <a:ext cx="5826125" cy="477838"/>
          </a:xfrm>
        </p:spPr>
        <p:txBody>
          <a:bodyPr/>
          <a:lstStyle/>
          <a:p>
            <a:pPr algn="l"/>
            <a:r>
              <a:rPr lang="en-US" sz="2400" b="1" smtClean="0"/>
              <a:t>Dynamic Invocation service</a:t>
            </a:r>
            <a:endParaRPr lang="nl-BE" sz="2400" b="1" smtClean="0"/>
          </a:p>
        </p:txBody>
      </p:sp>
      <p:sp>
        <p:nvSpPr>
          <p:cNvPr id="98307" name="Slide Number Placeholder 3"/>
          <p:cNvSpPr>
            <a:spLocks noGrp="1"/>
          </p:cNvSpPr>
          <p:nvPr>
            <p:ph type="sldNum" sz="quarter" idx="10"/>
          </p:nvPr>
        </p:nvSpPr>
        <p:spPr>
          <a:noFill/>
        </p:spPr>
        <p:txBody>
          <a:bodyPr/>
          <a:lstStyle/>
          <a:p>
            <a:fld id="{F4B3CF52-0069-4A4C-9670-0A295B2A61FA}" type="slidenum">
              <a:rPr lang="en-US" smtClean="0">
                <a:latin typeface="Arial" pitchFamily="34" charset="0"/>
              </a:rPr>
              <a:pPr/>
              <a:t>93</a:t>
            </a:fld>
            <a:endParaRPr lang="en-US" smtClean="0">
              <a:latin typeface="Arial" pitchFamily="34" charset="0"/>
            </a:endParaRPr>
          </a:p>
        </p:txBody>
      </p:sp>
      <p:sp>
        <p:nvSpPr>
          <p:cNvPr id="98308" name="TextBox 3"/>
          <p:cNvSpPr txBox="1">
            <a:spLocks noChangeArrowheads="1"/>
          </p:cNvSpPr>
          <p:nvPr/>
        </p:nvSpPr>
        <p:spPr bwMode="auto">
          <a:xfrm>
            <a:off x="736600" y="1285875"/>
            <a:ext cx="8572500" cy="2678113"/>
          </a:xfrm>
          <a:prstGeom prst="rect">
            <a:avLst/>
          </a:prstGeom>
          <a:noFill/>
          <a:ln w="9525">
            <a:noFill/>
            <a:miter lim="800000"/>
            <a:headEnd/>
            <a:tailEnd/>
          </a:ln>
        </p:spPr>
        <p:txBody>
          <a:bodyPr>
            <a:spAutoFit/>
          </a:bodyPr>
          <a:lstStyle/>
          <a:p>
            <a:r>
              <a:rPr lang="en-US" sz="2400">
                <a:latin typeface="Calibri" pitchFamily="34" charset="0"/>
              </a:rPr>
              <a:t>Allowing the invocation of objects, whose interface is not known at compile time, but discovered at run time</a:t>
            </a:r>
          </a:p>
          <a:p>
            <a:endParaRPr lang="en-US" sz="2400">
              <a:latin typeface="Calibri" pitchFamily="34" charset="0"/>
            </a:endParaRPr>
          </a:p>
          <a:p>
            <a:r>
              <a:rPr lang="en-US" sz="2400" u="sng">
                <a:latin typeface="Calibri" pitchFamily="34" charset="0"/>
              </a:rPr>
              <a:t>Java</a:t>
            </a:r>
            <a:r>
              <a:rPr lang="en-US" sz="2400">
                <a:latin typeface="Calibri" pitchFamily="34" charset="0"/>
              </a:rPr>
              <a:t>: Reflection API</a:t>
            </a:r>
          </a:p>
          <a:p>
            <a:endParaRPr lang="en-US" sz="2400">
              <a:latin typeface="Calibri" pitchFamily="34" charset="0"/>
            </a:endParaRPr>
          </a:p>
          <a:p>
            <a:r>
              <a:rPr lang="en-US" sz="2400" u="sng">
                <a:latin typeface="Calibri" pitchFamily="34" charset="0"/>
              </a:rPr>
              <a:t>CORBA</a:t>
            </a:r>
            <a:r>
              <a:rPr lang="en-US" sz="2400">
                <a:latin typeface="Calibri" pitchFamily="34" charset="0"/>
              </a:rPr>
              <a:t>: Interface repository</a:t>
            </a:r>
          </a:p>
          <a:p>
            <a:endParaRPr lang="en-US" sz="2400">
              <a:latin typeface="Calibri"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98438" y="0"/>
            <a:ext cx="5826125" cy="477838"/>
          </a:xfrm>
        </p:spPr>
        <p:txBody>
          <a:bodyPr/>
          <a:lstStyle/>
          <a:p>
            <a:pPr algn="l"/>
            <a:r>
              <a:rPr lang="en-US" sz="2400" b="1" smtClean="0"/>
              <a:t>CORBA Interface Repository</a:t>
            </a:r>
          </a:p>
        </p:txBody>
      </p:sp>
      <p:sp>
        <p:nvSpPr>
          <p:cNvPr id="99331" name="Rectangle 3"/>
          <p:cNvSpPr>
            <a:spLocks noGrp="1" noChangeArrowheads="1"/>
          </p:cNvSpPr>
          <p:nvPr>
            <p:ph type="body" idx="1"/>
          </p:nvPr>
        </p:nvSpPr>
        <p:spPr>
          <a:xfrm>
            <a:off x="233363" y="1123950"/>
            <a:ext cx="9669462" cy="5329238"/>
          </a:xfrm>
        </p:spPr>
        <p:txBody>
          <a:bodyPr/>
          <a:lstStyle/>
          <a:p>
            <a:pPr>
              <a:lnSpc>
                <a:spcPct val="75000"/>
              </a:lnSpc>
            </a:pPr>
            <a:endParaRPr lang="en-US" sz="2800" smtClean="0">
              <a:latin typeface="Calibri" pitchFamily="34" charset="0"/>
            </a:endParaRPr>
          </a:p>
          <a:p>
            <a:pPr>
              <a:lnSpc>
                <a:spcPct val="75000"/>
              </a:lnSpc>
            </a:pPr>
            <a:r>
              <a:rPr lang="en-US" sz="2800" smtClean="0">
                <a:latin typeface="Calibri" pitchFamily="34" charset="0"/>
              </a:rPr>
              <a:t>Provide information about registered IDL interfaces</a:t>
            </a:r>
          </a:p>
          <a:p>
            <a:pPr>
              <a:lnSpc>
                <a:spcPct val="75000"/>
              </a:lnSpc>
            </a:pPr>
            <a:r>
              <a:rPr lang="en-US" sz="2800" smtClean="0">
                <a:latin typeface="Calibri" pitchFamily="34" charset="0"/>
              </a:rPr>
              <a:t>Can supply </a:t>
            </a:r>
          </a:p>
          <a:p>
            <a:pPr lvl="1">
              <a:lnSpc>
                <a:spcPct val="75000"/>
              </a:lnSpc>
            </a:pPr>
            <a:r>
              <a:rPr lang="en-US" smtClean="0">
                <a:latin typeface="Calibri" pitchFamily="34" charset="0"/>
              </a:rPr>
              <a:t>the names of the methods </a:t>
            </a:r>
          </a:p>
          <a:p>
            <a:pPr lvl="1">
              <a:lnSpc>
                <a:spcPct val="75000"/>
              </a:lnSpc>
            </a:pPr>
            <a:r>
              <a:rPr lang="en-US" smtClean="0">
                <a:latin typeface="Calibri" pitchFamily="34" charset="0"/>
              </a:rPr>
              <a:t>the corresponding names and types of arguments and exceptions</a:t>
            </a:r>
          </a:p>
          <a:p>
            <a:pPr>
              <a:lnSpc>
                <a:spcPct val="75000"/>
              </a:lnSpc>
            </a:pPr>
            <a:r>
              <a:rPr lang="en-US" sz="2800" smtClean="0">
                <a:latin typeface="Calibri" pitchFamily="34" charset="0"/>
              </a:rPr>
              <a:t>Reflection facility</a:t>
            </a:r>
          </a:p>
          <a:p>
            <a:pPr>
              <a:lnSpc>
                <a:spcPct val="75000"/>
              </a:lnSpc>
            </a:pPr>
            <a:r>
              <a:rPr lang="en-US" sz="2800" smtClean="0">
                <a:latin typeface="Calibri" pitchFamily="34" charset="0"/>
              </a:rPr>
              <a:t>Useful when client has no proxy for object</a:t>
            </a:r>
          </a:p>
          <a:p>
            <a:pPr lvl="1">
              <a:lnSpc>
                <a:spcPct val="75000"/>
              </a:lnSpc>
            </a:pPr>
            <a:endParaRPr lang="en-US" smtClean="0">
              <a:latin typeface="Calibri" pitchFamily="34" charset="0"/>
            </a:endParaRPr>
          </a:p>
          <a:p>
            <a:pPr>
              <a:lnSpc>
                <a:spcPct val="75000"/>
              </a:lnSpc>
            </a:pPr>
            <a:r>
              <a:rPr lang="en-US" sz="2800" smtClean="0">
                <a:latin typeface="Calibri" pitchFamily="34" charset="0"/>
              </a:rPr>
              <a:t>Not required when static invocation with client stubs and IDL skeletons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271463" y="0"/>
            <a:ext cx="5826125" cy="477838"/>
          </a:xfrm>
        </p:spPr>
        <p:txBody>
          <a:bodyPr/>
          <a:lstStyle/>
          <a:p>
            <a:pPr algn="l"/>
            <a:r>
              <a:rPr lang="en-US" sz="2400" b="1" smtClean="0"/>
              <a:t>Other services</a:t>
            </a:r>
            <a:endParaRPr lang="nl-BE" sz="2400" b="1" smtClean="0"/>
          </a:p>
        </p:txBody>
      </p:sp>
      <p:sp>
        <p:nvSpPr>
          <p:cNvPr id="100355" name="Slide Number Placeholder 3"/>
          <p:cNvSpPr>
            <a:spLocks noGrp="1"/>
          </p:cNvSpPr>
          <p:nvPr>
            <p:ph type="sldNum" sz="quarter" idx="10"/>
          </p:nvPr>
        </p:nvSpPr>
        <p:spPr>
          <a:noFill/>
        </p:spPr>
        <p:txBody>
          <a:bodyPr/>
          <a:lstStyle/>
          <a:p>
            <a:fld id="{38FE554B-5963-4C0A-88B8-E5D1EE78609E}" type="slidenum">
              <a:rPr lang="en-US" smtClean="0">
                <a:latin typeface="Arial" pitchFamily="34" charset="0"/>
              </a:rPr>
              <a:pPr/>
              <a:t>95</a:t>
            </a:fld>
            <a:endParaRPr lang="en-US" smtClean="0">
              <a:latin typeface="Arial" pitchFamily="34" charset="0"/>
            </a:endParaRPr>
          </a:p>
        </p:txBody>
      </p:sp>
      <p:sp>
        <p:nvSpPr>
          <p:cNvPr id="100356" name="TextBox 4"/>
          <p:cNvSpPr txBox="1">
            <a:spLocks noChangeArrowheads="1"/>
          </p:cNvSpPr>
          <p:nvPr/>
        </p:nvSpPr>
        <p:spPr bwMode="auto">
          <a:xfrm>
            <a:off x="919163" y="1484313"/>
            <a:ext cx="4608512" cy="954087"/>
          </a:xfrm>
          <a:prstGeom prst="rect">
            <a:avLst/>
          </a:prstGeom>
          <a:noFill/>
          <a:ln w="9525">
            <a:noFill/>
            <a:miter lim="800000"/>
            <a:headEnd/>
            <a:tailEnd/>
          </a:ln>
        </p:spPr>
        <p:txBody>
          <a:bodyPr>
            <a:spAutoFit/>
          </a:bodyPr>
          <a:lstStyle/>
          <a:p>
            <a:r>
              <a:rPr lang="en-US" sz="2800"/>
              <a:t>Security</a:t>
            </a:r>
          </a:p>
          <a:p>
            <a:r>
              <a:rPr lang="en-US" sz="2800"/>
              <a:t>Session tracking</a:t>
            </a:r>
          </a:p>
        </p:txBody>
      </p:sp>
      <p:sp>
        <p:nvSpPr>
          <p:cNvPr id="105477" name="TextBox 5"/>
          <p:cNvSpPr txBox="1">
            <a:spLocks noChangeArrowheads="1"/>
          </p:cNvSpPr>
          <p:nvPr/>
        </p:nvSpPr>
        <p:spPr bwMode="auto">
          <a:xfrm>
            <a:off x="1206500" y="2924175"/>
            <a:ext cx="4752975" cy="523875"/>
          </a:xfrm>
          <a:prstGeom prst="rect">
            <a:avLst/>
          </a:prstGeom>
          <a:noFill/>
          <a:ln w="9525">
            <a:noFill/>
            <a:miter lim="800000"/>
            <a:headEnd/>
            <a:tailEnd/>
          </a:ln>
        </p:spPr>
        <p:txBody>
          <a:bodyPr>
            <a:spAutoFit/>
          </a:bodyPr>
          <a:lstStyle/>
          <a:p>
            <a:r>
              <a:rPr lang="en-US" sz="2800">
                <a:latin typeface="Calibri" pitchFamily="34" charset="0"/>
              </a:rPr>
              <a:t>-&gt; next chapter</a:t>
            </a:r>
            <a:endParaRPr lang="nl-BE" sz="28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 grpId="0"/>
    </p:bldLst>
  </p:timing>
</p:sld>
</file>

<file path=ppt/theme/theme1.xml><?xml version="1.0" encoding="utf-8"?>
<a:theme xmlns:a="http://schemas.openxmlformats.org/drawingml/2006/main" name="97-98_Chapter_9-Optimizatio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97-98_Chapter_9-Optimiz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97-98_Chapter_9-Optimiz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97-98_Chapter_9-Optimiz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97-98_Chapter_9-Optimiz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97-98_Chapter_9-Optimiz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97-98_Chapter_9-Optimiz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97-98_Chapter_9-Optimiz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97-98_Chapter_9-Optimiz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97-98_Chapter_9-Optimizatio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1_97-98_Chapter_9-Optimization">
      <a:majorFont>
        <a:latin typeface="Arial"/>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97-98_Chapter_9-Optimiz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97-98_Chapter_9-Optimiz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97-98_Chapter_9-Optimiz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97-98_Chapter_9-Optimiz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97-98_Chapter_9-Optimiz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97-98_Chapter_9-Optimiz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97-98_Chapter_9-Optimiz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6030</TotalTime>
  <Pages>1</Pages>
  <Words>5987</Words>
  <Application>Microsoft Office PowerPoint</Application>
  <PresentationFormat>Custom</PresentationFormat>
  <Paragraphs>1188</Paragraphs>
  <Slides>95</Slides>
  <Notes>70</Notes>
  <HiddenSlides>0</HiddenSlides>
  <MMClips>0</MMClips>
  <ScaleCrop>false</ScaleCrop>
  <HeadingPairs>
    <vt:vector size="4" baseType="variant">
      <vt:variant>
        <vt:lpstr>Theme</vt:lpstr>
      </vt:variant>
      <vt:variant>
        <vt:i4>2</vt:i4>
      </vt:variant>
      <vt:variant>
        <vt:lpstr>Slide Titles</vt:lpstr>
      </vt:variant>
      <vt:variant>
        <vt:i4>95</vt:i4>
      </vt:variant>
    </vt:vector>
  </HeadingPairs>
  <TitlesOfParts>
    <vt:vector size="97" baseType="lpstr">
      <vt:lpstr>97-98_Chapter_9-Optimization</vt:lpstr>
      <vt:lpstr>1_97-98_Chapter_9-Optimization</vt:lpstr>
      <vt:lpstr>PowerPoint Presentation</vt:lpstr>
      <vt:lpstr>Remote invocation</vt:lpstr>
      <vt:lpstr>Remote invocation: requires …</vt:lpstr>
      <vt:lpstr>Middleware: positioning</vt:lpstr>
      <vt:lpstr>Remote (service) invocation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advanced IDL example</vt:lpstr>
      <vt:lpstr>IDL module</vt:lpstr>
      <vt:lpstr>PowerPoint Presentation</vt:lpstr>
      <vt:lpstr>Fault tolerance</vt:lpstr>
      <vt:lpstr>Invocation semantics</vt:lpstr>
      <vt:lpstr>RMI architecture</vt:lpstr>
      <vt:lpstr>RMI architecture</vt:lpstr>
      <vt:lpstr>Request-Reply protocol</vt:lpstr>
      <vt:lpstr>PowerPoint Presentation</vt:lpstr>
      <vt:lpstr>PowerPoint Presentation</vt:lpstr>
      <vt:lpstr>Java standard serialization</vt:lpstr>
      <vt:lpstr>Java Serialization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RMI : philosophy</vt:lpstr>
      <vt:lpstr>Java RMI : Code download</vt:lpstr>
      <vt:lpstr>Java RMI : Parameter passing</vt:lpstr>
      <vt:lpstr>Java RMI : Remote interface</vt:lpstr>
      <vt:lpstr>Java RMI : Remote objects</vt:lpstr>
      <vt:lpstr>Java RMI : Registry</vt:lpstr>
      <vt:lpstr>Server Remote Interface</vt:lpstr>
      <vt:lpstr>Example : Server Object</vt:lpstr>
      <vt:lpstr>Example : Server program</vt:lpstr>
      <vt:lpstr>Example : Client program</vt:lpstr>
      <vt:lpstr>Java RMI : a Client recipe</vt:lpstr>
      <vt:lpstr>Java RMI : a Server recipe</vt:lpstr>
      <vt:lpstr>PowerPoint Presentation</vt:lpstr>
      <vt:lpstr>Situating CORBA</vt:lpstr>
      <vt:lpstr>CORBA: Basic Idea</vt:lpstr>
      <vt:lpstr>CORBA ORB</vt:lpstr>
      <vt:lpstr>CORBA framework components</vt:lpstr>
      <vt:lpstr>CORBA architecture</vt:lpstr>
      <vt:lpstr>Portable Object Adapter</vt:lpstr>
      <vt:lpstr>CORBA architecture (2)</vt:lpstr>
      <vt:lpstr>CORBA : pseudo objects</vt:lpstr>
      <vt:lpstr>CORBA IDL interface example</vt:lpstr>
      <vt:lpstr>CORBA : IDL</vt:lpstr>
      <vt:lpstr>CORBA client and server example</vt:lpstr>
      <vt:lpstr>Java interface file</vt:lpstr>
      <vt:lpstr>Servant Class Implementation</vt:lpstr>
      <vt:lpstr>Servant Classes</vt:lpstr>
      <vt:lpstr>Server Class Implementation</vt:lpstr>
      <vt:lpstr>CORBA server</vt:lpstr>
      <vt:lpstr>Client Implementation </vt:lpstr>
      <vt:lpstr>Client Program</vt:lpstr>
      <vt:lpstr>Running the server and client</vt:lpstr>
      <vt:lpstr>CORBA implementations</vt:lpstr>
      <vt:lpstr>PowerPoint Presentation</vt:lpstr>
      <vt:lpstr>Overview Of Middleware Services</vt:lpstr>
      <vt:lpstr>CORBA Naming Service</vt:lpstr>
      <vt:lpstr>CORBA server</vt:lpstr>
      <vt:lpstr>Running server and client with NS</vt:lpstr>
      <vt:lpstr>CORBA Trading Service</vt:lpstr>
      <vt:lpstr>Architecture for distributed event notification</vt:lpstr>
      <vt:lpstr>CORBA Event Service</vt:lpstr>
      <vt:lpstr>Corba Event Service (2)</vt:lpstr>
      <vt:lpstr>Notification Service</vt:lpstr>
      <vt:lpstr>Corba Event service (1)</vt:lpstr>
      <vt:lpstr>Corba Event service (2)</vt:lpstr>
      <vt:lpstr>Corba Event service (3)</vt:lpstr>
      <vt:lpstr>Corba Event service (4)</vt:lpstr>
      <vt:lpstr>Corba Event service (5)</vt:lpstr>
      <vt:lpstr>Corba Event service (6)</vt:lpstr>
      <vt:lpstr>Corba Transaction service (1)</vt:lpstr>
      <vt:lpstr>Corba Transaction service (2)</vt:lpstr>
      <vt:lpstr>Corba Transaction service (3)</vt:lpstr>
      <vt:lpstr>Corba Transaction service (4)</vt:lpstr>
      <vt:lpstr>Persistence service</vt:lpstr>
      <vt:lpstr>PowerPoint Presentation</vt:lpstr>
      <vt:lpstr>Implementation Repository</vt:lpstr>
      <vt:lpstr>Implementation Repository</vt:lpstr>
      <vt:lpstr>Loadbalancing service</vt:lpstr>
      <vt:lpstr>Dynamic Invocation service</vt:lpstr>
      <vt:lpstr>CORBA Interface Repository</vt:lpstr>
      <vt:lpstr>Other services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Cursus slides</dc:title>
  <dc:creator>University of Ghent</dc:creator>
  <cp:lastModifiedBy>fdeturck</cp:lastModifiedBy>
  <cp:revision>409</cp:revision>
  <cp:lastPrinted>2001-10-03T16:07:49Z</cp:lastPrinted>
  <dcterms:created xsi:type="dcterms:W3CDTF">1995-11-17T15:25:34Z</dcterms:created>
  <dcterms:modified xsi:type="dcterms:W3CDTF">2014-10-03T15:32:29Z</dcterms:modified>
</cp:coreProperties>
</file>