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97" r:id="rId3"/>
    <p:sldId id="398" r:id="rId4"/>
    <p:sldId id="400" r:id="rId5"/>
    <p:sldId id="415" r:id="rId6"/>
    <p:sldId id="401" r:id="rId7"/>
    <p:sldId id="404" r:id="rId8"/>
    <p:sldId id="403" r:id="rId9"/>
    <p:sldId id="412" r:id="rId10"/>
    <p:sldId id="413" r:id="rId11"/>
    <p:sldId id="414" r:id="rId12"/>
    <p:sldId id="406" r:id="rId13"/>
    <p:sldId id="405" r:id="rId14"/>
    <p:sldId id="411" r:id="rId15"/>
    <p:sldId id="407" r:id="rId16"/>
    <p:sldId id="408" r:id="rId17"/>
    <p:sldId id="409" r:id="rId18"/>
    <p:sldId id="410" r:id="rId19"/>
    <p:sldId id="399" r:id="rId20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7210B-3B9E-4555-A8AF-A0A80389F001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0D47EFA-DD4A-4A3C-83CE-DB793F5318E6}">
      <dgm:prSet phldrT="[Text]"/>
      <dgm:spPr/>
      <dgm:t>
        <a:bodyPr/>
        <a:lstStyle/>
        <a:p>
          <a:r>
            <a:rPr lang="sv-SE" dirty="0" smtClean="0"/>
            <a:t>ASP.NET </a:t>
          </a:r>
          <a:r>
            <a:rPr lang="sv-SE" dirty="0" err="1" smtClean="0"/>
            <a:t>Membership</a:t>
          </a:r>
          <a:r>
            <a:rPr lang="sv-SE" dirty="0" smtClean="0"/>
            <a:t> (2005)</a:t>
          </a:r>
          <a:endParaRPr lang="en-GB" dirty="0"/>
        </a:p>
      </dgm:t>
    </dgm:pt>
    <dgm:pt modelId="{2AC5AB96-44B5-4342-8EBE-FDB44166E75B}" type="parTrans" cxnId="{FB71A542-00E5-4403-9E79-E4B534675D14}">
      <dgm:prSet/>
      <dgm:spPr/>
      <dgm:t>
        <a:bodyPr/>
        <a:lstStyle/>
        <a:p>
          <a:endParaRPr lang="en-GB"/>
        </a:p>
      </dgm:t>
    </dgm:pt>
    <dgm:pt modelId="{198A4513-E7B4-422F-94A7-08E0CC7FCCB3}" type="sibTrans" cxnId="{FB71A542-00E5-4403-9E79-E4B534675D14}">
      <dgm:prSet/>
      <dgm:spPr/>
      <dgm:t>
        <a:bodyPr/>
        <a:lstStyle/>
        <a:p>
          <a:endParaRPr lang="en-GB"/>
        </a:p>
      </dgm:t>
    </dgm:pt>
    <dgm:pt modelId="{141A24CB-5E02-4CCD-9805-B47C9F25FE2D}">
      <dgm:prSet phldrT="[Text]"/>
      <dgm:spPr/>
      <dgm:t>
        <a:bodyPr/>
        <a:lstStyle/>
        <a:p>
          <a:r>
            <a:rPr lang="sv-SE" dirty="0" smtClean="0"/>
            <a:t>ASP.NET Simple </a:t>
          </a:r>
          <a:r>
            <a:rPr lang="sv-SE" dirty="0" err="1" smtClean="0"/>
            <a:t>Membership</a:t>
          </a:r>
          <a:r>
            <a:rPr lang="sv-SE" dirty="0" smtClean="0"/>
            <a:t> (2010)</a:t>
          </a:r>
          <a:endParaRPr lang="en-GB" dirty="0"/>
        </a:p>
      </dgm:t>
    </dgm:pt>
    <dgm:pt modelId="{46A93946-3982-4882-A865-F3DB465D9AED}" type="parTrans" cxnId="{7C4C9650-88FB-40A6-9AD5-ECB6C2706798}">
      <dgm:prSet/>
      <dgm:spPr/>
      <dgm:t>
        <a:bodyPr/>
        <a:lstStyle/>
        <a:p>
          <a:endParaRPr lang="en-GB"/>
        </a:p>
      </dgm:t>
    </dgm:pt>
    <dgm:pt modelId="{25D7670B-89B3-468B-865E-D2862AFE2928}" type="sibTrans" cxnId="{7C4C9650-88FB-40A6-9AD5-ECB6C2706798}">
      <dgm:prSet/>
      <dgm:spPr/>
      <dgm:t>
        <a:bodyPr/>
        <a:lstStyle/>
        <a:p>
          <a:endParaRPr lang="en-GB"/>
        </a:p>
      </dgm:t>
    </dgm:pt>
    <dgm:pt modelId="{60B5DE45-571D-4982-B877-388C5028C64C}">
      <dgm:prSet phldrT="[Text]"/>
      <dgm:spPr/>
      <dgm:t>
        <a:bodyPr/>
        <a:lstStyle/>
        <a:p>
          <a:r>
            <a:rPr lang="sv-SE" dirty="0" smtClean="0"/>
            <a:t>ASP.NET </a:t>
          </a:r>
          <a:r>
            <a:rPr lang="sv-SE" dirty="0" err="1" smtClean="0"/>
            <a:t>Identity</a:t>
          </a:r>
          <a:r>
            <a:rPr lang="sv-SE" dirty="0" smtClean="0"/>
            <a:t> 1.0 (2013)</a:t>
          </a:r>
          <a:endParaRPr lang="en-GB" dirty="0"/>
        </a:p>
      </dgm:t>
    </dgm:pt>
    <dgm:pt modelId="{A63C80E9-99BD-40AC-9A25-3C38E6CC0095}" type="parTrans" cxnId="{205F0B77-169C-48B1-B2F0-F453794185D2}">
      <dgm:prSet/>
      <dgm:spPr/>
      <dgm:t>
        <a:bodyPr/>
        <a:lstStyle/>
        <a:p>
          <a:endParaRPr lang="en-GB"/>
        </a:p>
      </dgm:t>
    </dgm:pt>
    <dgm:pt modelId="{0BE49635-9A6B-4E5C-9E13-D661DBDDC0F6}" type="sibTrans" cxnId="{205F0B77-169C-48B1-B2F0-F453794185D2}">
      <dgm:prSet/>
      <dgm:spPr/>
      <dgm:t>
        <a:bodyPr/>
        <a:lstStyle/>
        <a:p>
          <a:endParaRPr lang="en-GB"/>
        </a:p>
      </dgm:t>
    </dgm:pt>
    <dgm:pt modelId="{6438C9B3-FF70-4A67-9959-2A1E9B90611D}">
      <dgm:prSet phldrT="[Text]"/>
      <dgm:spPr/>
      <dgm:t>
        <a:bodyPr/>
        <a:lstStyle/>
        <a:p>
          <a:r>
            <a:rPr lang="sv-SE" dirty="0" smtClean="0"/>
            <a:t>ASP.NET </a:t>
          </a:r>
          <a:r>
            <a:rPr lang="sv-SE" dirty="0" err="1" smtClean="0"/>
            <a:t>Identity</a:t>
          </a:r>
          <a:r>
            <a:rPr lang="sv-SE" dirty="0" smtClean="0"/>
            <a:t> 2.0 (2014)</a:t>
          </a:r>
          <a:endParaRPr lang="en-GB" dirty="0"/>
        </a:p>
      </dgm:t>
    </dgm:pt>
    <dgm:pt modelId="{9F818A52-8D7C-41A6-B8ED-FC14CD01541B}" type="parTrans" cxnId="{A38FECF8-A6D0-4246-ADFE-AD9BBEB5112D}">
      <dgm:prSet/>
      <dgm:spPr/>
      <dgm:t>
        <a:bodyPr/>
        <a:lstStyle/>
        <a:p>
          <a:endParaRPr lang="en-GB"/>
        </a:p>
      </dgm:t>
    </dgm:pt>
    <dgm:pt modelId="{940891B8-252C-48EF-853C-386BF9AA1931}" type="sibTrans" cxnId="{A38FECF8-A6D0-4246-ADFE-AD9BBEB5112D}">
      <dgm:prSet/>
      <dgm:spPr/>
      <dgm:t>
        <a:bodyPr/>
        <a:lstStyle/>
        <a:p>
          <a:endParaRPr lang="en-GB"/>
        </a:p>
      </dgm:t>
    </dgm:pt>
    <dgm:pt modelId="{F00318BF-2ABD-48D1-9950-A6FD33EDB56D}" type="pres">
      <dgm:prSet presAssocID="{D2F7210B-3B9E-4555-A8AF-A0A80389F00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0FD43-0297-4A34-8BCC-857DB64BD761}" type="pres">
      <dgm:prSet presAssocID="{00D47EFA-DD4A-4A3C-83CE-DB793F5318E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5691A-D61E-406F-83BA-691928ABC9D6}" type="pres">
      <dgm:prSet presAssocID="{198A4513-E7B4-422F-94A7-08E0CC7FCCB3}" presName="sibTrans" presStyleLbl="sibTrans1D1" presStyleIdx="0" presStyleCnt="3"/>
      <dgm:spPr/>
      <dgm:t>
        <a:bodyPr/>
        <a:lstStyle/>
        <a:p>
          <a:endParaRPr lang="en-US"/>
        </a:p>
      </dgm:t>
    </dgm:pt>
    <dgm:pt modelId="{D1832C3C-DA1C-4B05-B236-11B6298050EE}" type="pres">
      <dgm:prSet presAssocID="{198A4513-E7B4-422F-94A7-08E0CC7FCCB3}" presName="connectorText" presStyleLbl="sibTrans1D1" presStyleIdx="0" presStyleCnt="3"/>
      <dgm:spPr/>
      <dgm:t>
        <a:bodyPr/>
        <a:lstStyle/>
        <a:p>
          <a:endParaRPr lang="en-US"/>
        </a:p>
      </dgm:t>
    </dgm:pt>
    <dgm:pt modelId="{064BA50E-71C8-4F75-A673-4A680181C2DA}" type="pres">
      <dgm:prSet presAssocID="{141A24CB-5E02-4CCD-9805-B47C9F25FE2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6FDCE8-1CEE-4367-94EC-85C4FD371610}" type="pres">
      <dgm:prSet presAssocID="{25D7670B-89B3-468B-865E-D2862AFE2928}" presName="sibTrans" presStyleLbl="sibTrans1D1" presStyleIdx="1" presStyleCnt="3"/>
      <dgm:spPr/>
      <dgm:t>
        <a:bodyPr/>
        <a:lstStyle/>
        <a:p>
          <a:endParaRPr lang="en-US"/>
        </a:p>
      </dgm:t>
    </dgm:pt>
    <dgm:pt modelId="{4F1AA844-1BD0-4F25-A50E-A2C1C07BE4A9}" type="pres">
      <dgm:prSet presAssocID="{25D7670B-89B3-468B-865E-D2862AFE2928}" presName="connectorText" presStyleLbl="sibTrans1D1" presStyleIdx="1" presStyleCnt="3"/>
      <dgm:spPr/>
      <dgm:t>
        <a:bodyPr/>
        <a:lstStyle/>
        <a:p>
          <a:endParaRPr lang="en-US"/>
        </a:p>
      </dgm:t>
    </dgm:pt>
    <dgm:pt modelId="{FAF0D9F0-0222-4DD0-9339-4AC2868E153D}" type="pres">
      <dgm:prSet presAssocID="{60B5DE45-571D-4982-B877-388C5028C64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71846B-7288-47E5-9D4D-D52404A6C4AC}" type="pres">
      <dgm:prSet presAssocID="{0BE49635-9A6B-4E5C-9E13-D661DBDDC0F6}" presName="sibTrans" presStyleLbl="sibTrans1D1" presStyleIdx="2" presStyleCnt="3"/>
      <dgm:spPr/>
      <dgm:t>
        <a:bodyPr/>
        <a:lstStyle/>
        <a:p>
          <a:endParaRPr lang="en-US"/>
        </a:p>
      </dgm:t>
    </dgm:pt>
    <dgm:pt modelId="{EE5B6DDA-ED6B-4BFA-94B3-D72F37E9C512}" type="pres">
      <dgm:prSet presAssocID="{0BE49635-9A6B-4E5C-9E13-D661DBDDC0F6}" presName="connectorText" presStyleLbl="sibTrans1D1" presStyleIdx="2" presStyleCnt="3"/>
      <dgm:spPr/>
      <dgm:t>
        <a:bodyPr/>
        <a:lstStyle/>
        <a:p>
          <a:endParaRPr lang="en-US"/>
        </a:p>
      </dgm:t>
    </dgm:pt>
    <dgm:pt modelId="{A6174F81-839C-4A64-8ADB-4F3A6658691A}" type="pres">
      <dgm:prSet presAssocID="{6438C9B3-FF70-4A67-9959-2A1E9B90611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A944AE-E4B9-4496-872B-B411AA9A237C}" type="presOf" srcId="{0BE49635-9A6B-4E5C-9E13-D661DBDDC0F6}" destId="{EE5B6DDA-ED6B-4BFA-94B3-D72F37E9C512}" srcOrd="1" destOrd="0" presId="urn:microsoft.com/office/officeart/2005/8/layout/bProcess3"/>
    <dgm:cxn modelId="{9FF6C984-7D0D-4191-9706-92B764DF4308}" type="presOf" srcId="{25D7670B-89B3-468B-865E-D2862AFE2928}" destId="{B56FDCE8-1CEE-4367-94EC-85C4FD371610}" srcOrd="0" destOrd="0" presId="urn:microsoft.com/office/officeart/2005/8/layout/bProcess3"/>
    <dgm:cxn modelId="{763674E6-33D6-4849-9D1C-0D3FB5EF6C52}" type="presOf" srcId="{25D7670B-89B3-468B-865E-D2862AFE2928}" destId="{4F1AA844-1BD0-4F25-A50E-A2C1C07BE4A9}" srcOrd="1" destOrd="0" presId="urn:microsoft.com/office/officeart/2005/8/layout/bProcess3"/>
    <dgm:cxn modelId="{E5755B57-FB7E-43BA-879E-1A6EAD98E44B}" type="presOf" srcId="{00D47EFA-DD4A-4A3C-83CE-DB793F5318E6}" destId="{BF20FD43-0297-4A34-8BCC-857DB64BD761}" srcOrd="0" destOrd="0" presId="urn:microsoft.com/office/officeart/2005/8/layout/bProcess3"/>
    <dgm:cxn modelId="{205F0B77-169C-48B1-B2F0-F453794185D2}" srcId="{D2F7210B-3B9E-4555-A8AF-A0A80389F001}" destId="{60B5DE45-571D-4982-B877-388C5028C64C}" srcOrd="2" destOrd="0" parTransId="{A63C80E9-99BD-40AC-9A25-3C38E6CC0095}" sibTransId="{0BE49635-9A6B-4E5C-9E13-D661DBDDC0F6}"/>
    <dgm:cxn modelId="{638D0BDE-E76E-43B7-8BF9-02BA5A8CFF36}" type="presOf" srcId="{0BE49635-9A6B-4E5C-9E13-D661DBDDC0F6}" destId="{8E71846B-7288-47E5-9D4D-D52404A6C4AC}" srcOrd="0" destOrd="0" presId="urn:microsoft.com/office/officeart/2005/8/layout/bProcess3"/>
    <dgm:cxn modelId="{F245E2F0-A465-48BF-B609-DDD0EB088E3A}" type="presOf" srcId="{60B5DE45-571D-4982-B877-388C5028C64C}" destId="{FAF0D9F0-0222-4DD0-9339-4AC2868E153D}" srcOrd="0" destOrd="0" presId="urn:microsoft.com/office/officeart/2005/8/layout/bProcess3"/>
    <dgm:cxn modelId="{F7F461E9-97B6-4F9E-A5E3-648C268C07E3}" type="presOf" srcId="{6438C9B3-FF70-4A67-9959-2A1E9B90611D}" destId="{A6174F81-839C-4A64-8ADB-4F3A6658691A}" srcOrd="0" destOrd="0" presId="urn:microsoft.com/office/officeart/2005/8/layout/bProcess3"/>
    <dgm:cxn modelId="{FB71A542-00E5-4403-9E79-E4B534675D14}" srcId="{D2F7210B-3B9E-4555-A8AF-A0A80389F001}" destId="{00D47EFA-DD4A-4A3C-83CE-DB793F5318E6}" srcOrd="0" destOrd="0" parTransId="{2AC5AB96-44B5-4342-8EBE-FDB44166E75B}" sibTransId="{198A4513-E7B4-422F-94A7-08E0CC7FCCB3}"/>
    <dgm:cxn modelId="{D7FC0B21-BA26-4B39-BE6C-623CA2F9B42D}" type="presOf" srcId="{198A4513-E7B4-422F-94A7-08E0CC7FCCB3}" destId="{D1832C3C-DA1C-4B05-B236-11B6298050EE}" srcOrd="1" destOrd="0" presId="urn:microsoft.com/office/officeart/2005/8/layout/bProcess3"/>
    <dgm:cxn modelId="{A38FECF8-A6D0-4246-ADFE-AD9BBEB5112D}" srcId="{D2F7210B-3B9E-4555-A8AF-A0A80389F001}" destId="{6438C9B3-FF70-4A67-9959-2A1E9B90611D}" srcOrd="3" destOrd="0" parTransId="{9F818A52-8D7C-41A6-B8ED-FC14CD01541B}" sibTransId="{940891B8-252C-48EF-853C-386BF9AA1931}"/>
    <dgm:cxn modelId="{92B508C4-938D-4D3E-8C34-63AFFF30A400}" type="presOf" srcId="{D2F7210B-3B9E-4555-A8AF-A0A80389F001}" destId="{F00318BF-2ABD-48D1-9950-A6FD33EDB56D}" srcOrd="0" destOrd="0" presId="urn:microsoft.com/office/officeart/2005/8/layout/bProcess3"/>
    <dgm:cxn modelId="{E8E3715D-7637-480F-9604-1B87D9F96617}" type="presOf" srcId="{141A24CB-5E02-4CCD-9805-B47C9F25FE2D}" destId="{064BA50E-71C8-4F75-A673-4A680181C2DA}" srcOrd="0" destOrd="0" presId="urn:microsoft.com/office/officeart/2005/8/layout/bProcess3"/>
    <dgm:cxn modelId="{7C4C9650-88FB-40A6-9AD5-ECB6C2706798}" srcId="{D2F7210B-3B9E-4555-A8AF-A0A80389F001}" destId="{141A24CB-5E02-4CCD-9805-B47C9F25FE2D}" srcOrd="1" destOrd="0" parTransId="{46A93946-3982-4882-A865-F3DB465D9AED}" sibTransId="{25D7670B-89B3-468B-865E-D2862AFE2928}"/>
    <dgm:cxn modelId="{2B0A9E65-A6C8-42D5-9DD0-C4ABCE9BD0B1}" type="presOf" srcId="{198A4513-E7B4-422F-94A7-08E0CC7FCCB3}" destId="{B765691A-D61E-406F-83BA-691928ABC9D6}" srcOrd="0" destOrd="0" presId="urn:microsoft.com/office/officeart/2005/8/layout/bProcess3"/>
    <dgm:cxn modelId="{50E53C88-D606-42E1-85E2-05585425E683}" type="presParOf" srcId="{F00318BF-2ABD-48D1-9950-A6FD33EDB56D}" destId="{BF20FD43-0297-4A34-8BCC-857DB64BD761}" srcOrd="0" destOrd="0" presId="urn:microsoft.com/office/officeart/2005/8/layout/bProcess3"/>
    <dgm:cxn modelId="{28DFFE6A-73AA-460C-B2BA-77C3DA02EE00}" type="presParOf" srcId="{F00318BF-2ABD-48D1-9950-A6FD33EDB56D}" destId="{B765691A-D61E-406F-83BA-691928ABC9D6}" srcOrd="1" destOrd="0" presId="urn:microsoft.com/office/officeart/2005/8/layout/bProcess3"/>
    <dgm:cxn modelId="{2FDBE989-A0A6-46EF-870F-2CC44718A99D}" type="presParOf" srcId="{B765691A-D61E-406F-83BA-691928ABC9D6}" destId="{D1832C3C-DA1C-4B05-B236-11B6298050EE}" srcOrd="0" destOrd="0" presId="urn:microsoft.com/office/officeart/2005/8/layout/bProcess3"/>
    <dgm:cxn modelId="{815CAEAF-01DF-48F9-9FB1-C5A684DBB52D}" type="presParOf" srcId="{F00318BF-2ABD-48D1-9950-A6FD33EDB56D}" destId="{064BA50E-71C8-4F75-A673-4A680181C2DA}" srcOrd="2" destOrd="0" presId="urn:microsoft.com/office/officeart/2005/8/layout/bProcess3"/>
    <dgm:cxn modelId="{E7CDAE71-1099-4892-8459-5666D5874F01}" type="presParOf" srcId="{F00318BF-2ABD-48D1-9950-A6FD33EDB56D}" destId="{B56FDCE8-1CEE-4367-94EC-85C4FD371610}" srcOrd="3" destOrd="0" presId="urn:microsoft.com/office/officeart/2005/8/layout/bProcess3"/>
    <dgm:cxn modelId="{AB88D9B1-8D95-4431-BC41-868D02395528}" type="presParOf" srcId="{B56FDCE8-1CEE-4367-94EC-85C4FD371610}" destId="{4F1AA844-1BD0-4F25-A50E-A2C1C07BE4A9}" srcOrd="0" destOrd="0" presId="urn:microsoft.com/office/officeart/2005/8/layout/bProcess3"/>
    <dgm:cxn modelId="{C4E00D4B-F415-4B85-9E4E-FDD9CF8A7FC9}" type="presParOf" srcId="{F00318BF-2ABD-48D1-9950-A6FD33EDB56D}" destId="{FAF0D9F0-0222-4DD0-9339-4AC2868E153D}" srcOrd="4" destOrd="0" presId="urn:microsoft.com/office/officeart/2005/8/layout/bProcess3"/>
    <dgm:cxn modelId="{31F41CBF-4234-4134-9320-4E6A041A9D3D}" type="presParOf" srcId="{F00318BF-2ABD-48D1-9950-A6FD33EDB56D}" destId="{8E71846B-7288-47E5-9D4D-D52404A6C4AC}" srcOrd="5" destOrd="0" presId="urn:microsoft.com/office/officeart/2005/8/layout/bProcess3"/>
    <dgm:cxn modelId="{E98B891F-4308-4D08-884F-A4C12D984C99}" type="presParOf" srcId="{8E71846B-7288-47E5-9D4D-D52404A6C4AC}" destId="{EE5B6DDA-ED6B-4BFA-94B3-D72F37E9C512}" srcOrd="0" destOrd="0" presId="urn:microsoft.com/office/officeart/2005/8/layout/bProcess3"/>
    <dgm:cxn modelId="{6CA75125-4C89-4293-B0C5-B00B1C60F84C}" type="presParOf" srcId="{F00318BF-2ABD-48D1-9950-A6FD33EDB56D}" destId="{A6174F81-839C-4A64-8ADB-4F3A6658691A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5691A-D61E-406F-83BA-691928ABC9D6}">
      <dsp:nvSpPr>
        <dsp:cNvPr id="0" name=""/>
        <dsp:cNvSpPr/>
      </dsp:nvSpPr>
      <dsp:spPr>
        <a:xfrm>
          <a:off x="3749318" y="904845"/>
          <a:ext cx="6967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676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079515" y="946928"/>
        <a:ext cx="36368" cy="7273"/>
      </dsp:txXfrm>
    </dsp:sp>
    <dsp:sp modelId="{BF20FD43-0297-4A34-8BCC-857DB64BD761}">
      <dsp:nvSpPr>
        <dsp:cNvPr id="0" name=""/>
        <dsp:cNvSpPr/>
      </dsp:nvSpPr>
      <dsp:spPr>
        <a:xfrm>
          <a:off x="588669" y="1830"/>
          <a:ext cx="3162448" cy="18974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ASP.NET </a:t>
          </a:r>
          <a:r>
            <a:rPr lang="sv-SE" sz="3300" kern="1200" dirty="0" err="1" smtClean="0"/>
            <a:t>Membership</a:t>
          </a:r>
          <a:r>
            <a:rPr lang="sv-SE" sz="3300" kern="1200" dirty="0" smtClean="0"/>
            <a:t> (2005)</a:t>
          </a:r>
          <a:endParaRPr lang="en-GB" sz="3300" kern="1200" dirty="0"/>
        </a:p>
      </dsp:txBody>
      <dsp:txXfrm>
        <a:off x="588669" y="1830"/>
        <a:ext cx="3162448" cy="1897469"/>
      </dsp:txXfrm>
    </dsp:sp>
    <dsp:sp modelId="{B56FDCE8-1CEE-4367-94EC-85C4FD371610}">
      <dsp:nvSpPr>
        <dsp:cNvPr id="0" name=""/>
        <dsp:cNvSpPr/>
      </dsp:nvSpPr>
      <dsp:spPr>
        <a:xfrm>
          <a:off x="2169893" y="1897499"/>
          <a:ext cx="3889812" cy="696763"/>
        </a:xfrm>
        <a:custGeom>
          <a:avLst/>
          <a:gdLst/>
          <a:ahLst/>
          <a:cxnLst/>
          <a:rect l="0" t="0" r="0" b="0"/>
          <a:pathLst>
            <a:path>
              <a:moveTo>
                <a:pt x="3889812" y="0"/>
              </a:moveTo>
              <a:lnTo>
                <a:pt x="3889812" y="365481"/>
              </a:lnTo>
              <a:lnTo>
                <a:pt x="0" y="365481"/>
              </a:lnTo>
              <a:lnTo>
                <a:pt x="0" y="696763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015869" y="2242244"/>
        <a:ext cx="197861" cy="7273"/>
      </dsp:txXfrm>
    </dsp:sp>
    <dsp:sp modelId="{064BA50E-71C8-4F75-A673-4A680181C2DA}">
      <dsp:nvSpPr>
        <dsp:cNvPr id="0" name=""/>
        <dsp:cNvSpPr/>
      </dsp:nvSpPr>
      <dsp:spPr>
        <a:xfrm>
          <a:off x="4478481" y="1830"/>
          <a:ext cx="3162448" cy="18974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ASP.NET Simple </a:t>
          </a:r>
          <a:r>
            <a:rPr lang="sv-SE" sz="3300" kern="1200" dirty="0" err="1" smtClean="0"/>
            <a:t>Membership</a:t>
          </a:r>
          <a:r>
            <a:rPr lang="sv-SE" sz="3300" kern="1200" dirty="0" smtClean="0"/>
            <a:t> (2010)</a:t>
          </a:r>
          <a:endParaRPr lang="en-GB" sz="3300" kern="1200" dirty="0"/>
        </a:p>
      </dsp:txBody>
      <dsp:txXfrm>
        <a:off x="4478481" y="1830"/>
        <a:ext cx="3162448" cy="1897469"/>
      </dsp:txXfrm>
    </dsp:sp>
    <dsp:sp modelId="{8E71846B-7288-47E5-9D4D-D52404A6C4AC}">
      <dsp:nvSpPr>
        <dsp:cNvPr id="0" name=""/>
        <dsp:cNvSpPr/>
      </dsp:nvSpPr>
      <dsp:spPr>
        <a:xfrm>
          <a:off x="3749318" y="3529677"/>
          <a:ext cx="6967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676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079515" y="3571760"/>
        <a:ext cx="36368" cy="7273"/>
      </dsp:txXfrm>
    </dsp:sp>
    <dsp:sp modelId="{FAF0D9F0-0222-4DD0-9339-4AC2868E153D}">
      <dsp:nvSpPr>
        <dsp:cNvPr id="0" name=""/>
        <dsp:cNvSpPr/>
      </dsp:nvSpPr>
      <dsp:spPr>
        <a:xfrm>
          <a:off x="588669" y="2626663"/>
          <a:ext cx="3162448" cy="18974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ASP.NET </a:t>
          </a:r>
          <a:r>
            <a:rPr lang="sv-SE" sz="3300" kern="1200" dirty="0" err="1" smtClean="0"/>
            <a:t>Identity</a:t>
          </a:r>
          <a:r>
            <a:rPr lang="sv-SE" sz="3300" kern="1200" dirty="0" smtClean="0"/>
            <a:t> 1.0 (2013)</a:t>
          </a:r>
          <a:endParaRPr lang="en-GB" sz="3300" kern="1200" dirty="0"/>
        </a:p>
      </dsp:txBody>
      <dsp:txXfrm>
        <a:off x="588669" y="2626663"/>
        <a:ext cx="3162448" cy="1897469"/>
      </dsp:txXfrm>
    </dsp:sp>
    <dsp:sp modelId="{A6174F81-839C-4A64-8ADB-4F3A6658691A}">
      <dsp:nvSpPr>
        <dsp:cNvPr id="0" name=""/>
        <dsp:cNvSpPr/>
      </dsp:nvSpPr>
      <dsp:spPr>
        <a:xfrm>
          <a:off x="4478481" y="2626663"/>
          <a:ext cx="3162448" cy="18974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ASP.NET </a:t>
          </a:r>
          <a:r>
            <a:rPr lang="sv-SE" sz="3300" kern="1200" dirty="0" err="1" smtClean="0"/>
            <a:t>Identity</a:t>
          </a:r>
          <a:r>
            <a:rPr lang="sv-SE" sz="3300" kern="1200" dirty="0" smtClean="0"/>
            <a:t> 2.0 (2014)</a:t>
          </a:r>
          <a:endParaRPr lang="en-GB" sz="3300" kern="1200" dirty="0"/>
        </a:p>
      </dsp:txBody>
      <dsp:txXfrm>
        <a:off x="4478481" y="2626663"/>
        <a:ext cx="3162448" cy="1897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897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00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9849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are using an older version of VS than VS2013, then you have to implement your own user management functionality such as login/logoff/register etc. 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886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47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22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rockallen.com/2012/09/02/think-twice-about-using-membershipprovider-and-simplemembership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sp.net/25.aspx/1?Security" TargetMode="External"/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jpeg"/><Relationship Id="rId5" Type="http://schemas.openxmlformats.org/officeDocument/2006/relationships/hyperlink" Target="http://leastprivilege.com/category/net-security/" TargetMode="External"/><Relationship Id="rId4" Type="http://schemas.openxmlformats.org/officeDocument/2006/relationships/hyperlink" Target="http://brockallen.com/category/asp-net-securit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ASP.NET </a:t>
            </a:r>
            <a:r>
              <a:rPr lang="sv-SE" dirty="0" err="1" smtClean="0"/>
              <a:t>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If you are using an earlier version of Visual Studio, the templates listed in the previous slide does not contain ASP.NET Identity. </a:t>
            </a:r>
          </a:p>
          <a:p>
            <a:pPr marL="0" lvl="0" indent="0">
              <a:buNone/>
            </a:pPr>
            <a:r>
              <a:rPr lang="en-US" dirty="0" smtClean="0"/>
              <a:t>However you can easily add ASP.NET Identity via the Package Manager Console, and implement your own functionality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7484" y="4077072"/>
            <a:ext cx="8229600" cy="877163"/>
          </a:xfrm>
          <a:prstGeom prst="rect">
            <a:avLst/>
          </a:prstGeom>
          <a:solidFill>
            <a:srgbClr val="FBED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PM&gt; Install-Package Microsoft.AspNet.Identity.Core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PM&gt; Install-Package Microsoft.AspNet.Identity.EntityFramework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PM&gt; Install-Package Microsoft.AspNet.Identity.Owin </a:t>
            </a:r>
            <a:endParaRPr kumimoji="0" lang="en-US" altLang="sv-S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ASP.NET </a:t>
            </a:r>
            <a:r>
              <a:rPr lang="sv-SE" dirty="0" err="1" smtClean="0"/>
              <a:t>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7505" y="1124744"/>
            <a:ext cx="9036038" cy="452596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3200" dirty="0" smtClean="0"/>
              <a:t>When should I use ASP.NET Identity?</a:t>
            </a:r>
          </a:p>
          <a:p>
            <a:pPr marL="0" lvl="0" indent="0">
              <a:buNone/>
            </a:pPr>
            <a:endParaRPr lang="en-US" sz="3200" dirty="0"/>
          </a:p>
          <a:p>
            <a:r>
              <a:rPr lang="en-US" dirty="0" smtClean="0"/>
              <a:t>When your application will handle a large number of external users</a:t>
            </a:r>
          </a:p>
          <a:p>
            <a:r>
              <a:rPr lang="en-US" dirty="0" smtClean="0"/>
              <a:t>When you don’t want to handle user authentication yourself</a:t>
            </a:r>
          </a:p>
          <a:p>
            <a:r>
              <a:rPr lang="en-US" dirty="0" smtClean="0"/>
              <a:t>When you feel the need for flexibility which claims-based authorization gives you </a:t>
            </a:r>
          </a:p>
          <a:p>
            <a:r>
              <a:rPr lang="en-US" dirty="0" smtClean="0"/>
              <a:t>When you want your application to have a secure and strong safety structure</a:t>
            </a:r>
          </a:p>
        </p:txBody>
      </p:sp>
    </p:spTree>
    <p:extLst>
      <p:ext uri="{BB962C8B-B14F-4D97-AF65-F5344CB8AC3E}">
        <p14:creationId xmlns:p14="http://schemas.microsoft.com/office/powerpoint/2010/main" val="1288704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ASP.NET </a:t>
            </a:r>
            <a:r>
              <a:rPr lang="sv-SE" dirty="0" err="1" smtClean="0"/>
              <a:t>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 algn="ctr">
              <a:buNone/>
            </a:pPr>
            <a:r>
              <a:rPr lang="sv-SE" sz="3200" dirty="0"/>
              <a:t>B</a:t>
            </a:r>
            <a:r>
              <a:rPr lang="sv-SE" sz="3200" dirty="0" smtClean="0"/>
              <a:t>efore ASP.NET </a:t>
            </a:r>
            <a:r>
              <a:rPr lang="sv-SE" sz="3200" dirty="0" err="1" smtClean="0"/>
              <a:t>Identity</a:t>
            </a:r>
            <a:r>
              <a:rPr lang="sv-SE" sz="3200" dirty="0" smtClean="0"/>
              <a:t>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5349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was</a:t>
            </a:r>
            <a:r>
              <a:rPr lang="sv-SE" dirty="0" smtClean="0"/>
              <a:t> </a:t>
            </a:r>
            <a:r>
              <a:rPr lang="sv-SE" dirty="0" err="1" smtClean="0"/>
              <a:t>before</a:t>
            </a:r>
            <a:r>
              <a:rPr lang="sv-SE" dirty="0" smtClean="0"/>
              <a:t> ASP.NET </a:t>
            </a:r>
            <a:r>
              <a:rPr lang="sv-SE" dirty="0" err="1" smtClean="0"/>
              <a:t>Identity</a:t>
            </a:r>
            <a:r>
              <a:rPr lang="sv-SE" dirty="0" smtClean="0"/>
              <a:t>?</a:t>
            </a:r>
            <a:endParaRPr lang="en-GB" dirty="0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27245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291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was</a:t>
            </a:r>
            <a:r>
              <a:rPr lang="sv-SE" dirty="0" smtClean="0"/>
              <a:t> </a:t>
            </a:r>
            <a:r>
              <a:rPr lang="sv-SE" dirty="0" err="1" smtClean="0"/>
              <a:t>before</a:t>
            </a:r>
            <a:r>
              <a:rPr lang="sv-SE" dirty="0" smtClean="0"/>
              <a:t> ASP.NET </a:t>
            </a:r>
            <a:r>
              <a:rPr lang="sv-SE" dirty="0" err="1" smtClean="0"/>
              <a:t>Identity</a:t>
            </a:r>
            <a:r>
              <a:rPr lang="sv-SE" dirty="0" smtClean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28828" y="1196752"/>
            <a:ext cx="8686343" cy="4857403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General flaws with the previous security libraries.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Difficulties adding custom data to the database  </a:t>
            </a:r>
          </a:p>
          <a:p>
            <a:r>
              <a:rPr lang="en-US" sz="2400" dirty="0" smtClean="0"/>
              <a:t>No longer up to date with todays security standards</a:t>
            </a:r>
          </a:p>
          <a:p>
            <a:pPr lvl="1"/>
            <a:r>
              <a:rPr lang="en-US" sz="2000" dirty="0"/>
              <a:t>Not using modern password storage techniques </a:t>
            </a:r>
          </a:p>
          <a:p>
            <a:pPr lvl="1"/>
            <a:r>
              <a:rPr lang="en-US" sz="2000" dirty="0" smtClean="0"/>
              <a:t>Does not support two-factor authentication</a:t>
            </a:r>
          </a:p>
          <a:p>
            <a:pPr lvl="1"/>
            <a:r>
              <a:rPr lang="en-US" sz="2000" dirty="0" smtClean="0"/>
              <a:t>Does not support claims-based authentication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ktangel 3"/>
          <p:cNvSpPr/>
          <p:nvPr/>
        </p:nvSpPr>
        <p:spPr>
          <a:xfrm>
            <a:off x="252923" y="4653135"/>
            <a:ext cx="8647097" cy="10801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Think twice about using membership and simplemembership 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://brockallen.com/2012/09/02/think-twice-about-using-membershipprovider-and-simplemembership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63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ASP.NET </a:t>
            </a:r>
            <a:r>
              <a:rPr lang="sv-SE" dirty="0" err="1"/>
              <a:t>Identity</a:t>
            </a:r>
            <a:r>
              <a:rPr lang="sv-SE" dirty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ASP.NET Membership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Forms based authentication.</a:t>
            </a:r>
          </a:p>
          <a:p>
            <a:r>
              <a:rPr lang="en-US" sz="2400" dirty="0" smtClean="0"/>
              <a:t>Designed with only SQL servers in mind.</a:t>
            </a:r>
          </a:p>
          <a:p>
            <a:r>
              <a:rPr lang="en-US" sz="2400" dirty="0" smtClean="0"/>
              <a:t>No Owin integration.</a:t>
            </a:r>
          </a:p>
          <a:p>
            <a:r>
              <a:rPr lang="en-US" sz="2400" dirty="0" smtClean="0"/>
              <a:t>No social login providers.</a:t>
            </a:r>
          </a:p>
          <a:p>
            <a:r>
              <a:rPr lang="en-US" sz="2400" dirty="0" smtClean="0"/>
              <a:t>Difficult to customize user information</a:t>
            </a:r>
          </a:p>
          <a:p>
            <a:r>
              <a:rPr lang="en-US" sz="2400" dirty="0" smtClean="0"/>
              <a:t>Does not follow SRP (Single Responsibility Principle)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8053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ASP.NET </a:t>
            </a:r>
            <a:r>
              <a:rPr lang="sv-SE" dirty="0" err="1"/>
              <a:t>Identity</a:t>
            </a:r>
            <a:r>
              <a:rPr lang="sv-SE" dirty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ASP.NET Simple Membership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Built upon ASP.NET Membership</a:t>
            </a:r>
          </a:p>
          <a:p>
            <a:r>
              <a:rPr lang="en-US" sz="2400" dirty="0" smtClean="0"/>
              <a:t>Designed for ASP.NET MVC</a:t>
            </a:r>
          </a:p>
          <a:p>
            <a:r>
              <a:rPr lang="en-US" sz="2400" dirty="0" smtClean="0"/>
              <a:t>Supports </a:t>
            </a:r>
            <a:r>
              <a:rPr lang="en-US" sz="2400" dirty="0" err="1" smtClean="0"/>
              <a:t>Oauth</a:t>
            </a:r>
            <a:r>
              <a:rPr lang="en-US" sz="2400" dirty="0" smtClean="0"/>
              <a:t>/</a:t>
            </a:r>
            <a:r>
              <a:rPr lang="en-US" sz="2400" dirty="0" err="1" smtClean="0"/>
              <a:t>OpenId</a:t>
            </a:r>
            <a:endParaRPr lang="en-US" sz="2400" dirty="0" smtClean="0"/>
          </a:p>
          <a:p>
            <a:r>
              <a:rPr lang="en-US" sz="2400" dirty="0" smtClean="0"/>
              <a:t>Tied to Microsoft databases (SQL)</a:t>
            </a:r>
          </a:p>
          <a:p>
            <a:r>
              <a:rPr lang="en-US" sz="2400" dirty="0" smtClean="0"/>
              <a:t>Does not follow SRP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5685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ASP.NET </a:t>
            </a:r>
            <a:r>
              <a:rPr lang="sv-SE" dirty="0" err="1"/>
              <a:t>Identity</a:t>
            </a:r>
            <a:r>
              <a:rPr lang="sv-SE" dirty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ASP.NET Identity 1.0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Released in 2013</a:t>
            </a:r>
          </a:p>
          <a:p>
            <a:r>
              <a:rPr lang="en-US" sz="2400" dirty="0" smtClean="0"/>
              <a:t>Simple &amp; flexible way to store and handle user data</a:t>
            </a:r>
          </a:p>
          <a:p>
            <a:r>
              <a:rPr lang="en-US" sz="2400" dirty="0" smtClean="0"/>
              <a:t>Supports Roles &amp; Claims</a:t>
            </a:r>
          </a:p>
          <a:p>
            <a:r>
              <a:rPr lang="en-US" sz="2400" dirty="0" smtClean="0"/>
              <a:t>Social Login Providers using </a:t>
            </a:r>
            <a:r>
              <a:rPr lang="en-US" sz="2400" dirty="0" err="1" smtClean="0"/>
              <a:t>Oauth</a:t>
            </a:r>
            <a:endParaRPr lang="en-US" sz="2400" dirty="0" smtClean="0"/>
          </a:p>
          <a:p>
            <a:r>
              <a:rPr lang="en-US" sz="2400" dirty="0" smtClean="0"/>
              <a:t>Requires .NET 4.5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0103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ASP.NET </a:t>
            </a:r>
            <a:r>
              <a:rPr lang="sv-SE" dirty="0" err="1"/>
              <a:t>Identity</a:t>
            </a:r>
            <a:r>
              <a:rPr lang="sv-SE" dirty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ASP.NET Identity 2.0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Released in 2014</a:t>
            </a:r>
          </a:p>
          <a:p>
            <a:r>
              <a:rPr lang="en-US" sz="2400" dirty="0" smtClean="0"/>
              <a:t>Security Token Provider</a:t>
            </a:r>
          </a:p>
          <a:p>
            <a:r>
              <a:rPr lang="en-US" sz="2400" dirty="0" smtClean="0"/>
              <a:t>Two-Factor authentication</a:t>
            </a:r>
          </a:p>
          <a:p>
            <a:r>
              <a:rPr lang="en-US" sz="2400" dirty="0" smtClean="0"/>
              <a:t>Account confirmation (Email/SMS)</a:t>
            </a:r>
          </a:p>
          <a:p>
            <a:r>
              <a:rPr lang="en-US" sz="2400" dirty="0" smtClean="0"/>
              <a:t>Account </a:t>
            </a:r>
            <a:r>
              <a:rPr lang="en-US" sz="2400" dirty="0" smtClean="0"/>
              <a:t>lockout (Configure lockout time and number of attempts)</a:t>
            </a:r>
            <a:endParaRPr lang="en-US" sz="2400" dirty="0" smtClean="0"/>
          </a:p>
          <a:p>
            <a:r>
              <a:rPr lang="en-US" sz="2400" dirty="0" smtClean="0"/>
              <a:t>Password reset (Email/SMS)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7642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1052736"/>
            <a:ext cx="8507288" cy="5073427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ASP.NET official site </a:t>
            </a:r>
            <a:br>
              <a:rPr lang="en-GB" dirty="0" smtClean="0"/>
            </a:br>
            <a:r>
              <a:rPr lang="en-GB" sz="2000" u="sng" dirty="0">
                <a:hlinkClick r:id="rId2"/>
              </a:rPr>
              <a:t>http://www.asp.net/identity</a:t>
            </a:r>
            <a:endParaRPr lang="en-GB" sz="2000" dirty="0"/>
          </a:p>
          <a:p>
            <a:r>
              <a:rPr lang="en-GB" sz="2400" dirty="0" smtClean="0"/>
              <a:t>ASP.NET security forum</a:t>
            </a:r>
            <a:br>
              <a:rPr lang="en-GB" sz="2400" dirty="0" smtClean="0"/>
            </a:b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forums.asp.net/25.aspx/1?Security</a:t>
            </a:r>
            <a:endParaRPr lang="en-US" sz="2000" dirty="0" smtClean="0"/>
          </a:p>
          <a:p>
            <a:r>
              <a:rPr lang="en-US" sz="2400" dirty="0"/>
              <a:t>Brock </a:t>
            </a:r>
            <a:r>
              <a:rPr lang="en-US" sz="2400" dirty="0" smtClean="0"/>
              <a:t>Allen (Blog)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>
                <a:hlinkClick r:id="rId4"/>
              </a:rPr>
              <a:t>http://brockallen.com/category/asp-net-security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Dominick </a:t>
            </a:r>
            <a:r>
              <a:rPr lang="en-US" sz="2400" dirty="0" err="1" smtClean="0"/>
              <a:t>Baier</a:t>
            </a:r>
            <a:r>
              <a:rPr lang="en-US" sz="2400" dirty="0" smtClean="0"/>
              <a:t> (Blog) Mostly focused on Web-API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5"/>
              </a:rPr>
              <a:t>http://leastprivilege.com/category/net-security</a:t>
            </a:r>
            <a:r>
              <a:rPr lang="en-US" sz="2400" dirty="0" smtClean="0">
                <a:hlinkClick r:id="rId5"/>
              </a:rPr>
              <a:t>/</a:t>
            </a:r>
            <a:r>
              <a:rPr lang="en-US" sz="2400" dirty="0" smtClean="0"/>
              <a:t> </a:t>
            </a:r>
            <a:endParaRPr lang="en-GB" sz="2400" dirty="0" smtClean="0"/>
          </a:p>
          <a:p>
            <a:r>
              <a:rPr lang="en-GB" sz="2400" dirty="0" smtClean="0"/>
              <a:t>Pro ASP.NET MVC 5 Platform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http://dl.ebook-dl.com/Picture/PicPage/Pro-ASP-Net-MVC-5-Platform-Adam-Freeman(www.ebook-dl.com)_Larg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53136"/>
            <a:ext cx="151969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13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What is ASP.NET </a:t>
            </a:r>
            <a:r>
              <a:rPr lang="en-US" sz="2800" b="1" dirty="0" err="1" smtClean="0"/>
              <a:t>Identiy</a:t>
            </a:r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/>
              <a:t>ASP.NET Identity is a framework for security and user management.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Developed by Microsoft.</a:t>
            </a:r>
          </a:p>
          <a:p>
            <a:r>
              <a:rPr lang="en-US" sz="2400" dirty="0" smtClean="0"/>
              <a:t>ASP.NET Identity replaces the previous membership and security solutions.</a:t>
            </a:r>
          </a:p>
          <a:p>
            <a:r>
              <a:rPr lang="en-US" sz="2400" dirty="0" smtClean="0"/>
              <a:t>ASP.NET Identity 2.0 was released in the spring 2014</a:t>
            </a:r>
          </a:p>
          <a:p>
            <a:r>
              <a:rPr lang="en-US" sz="2400" dirty="0" smtClean="0"/>
              <a:t>Works with ASP.NET MVC, Web API, Web Pages, </a:t>
            </a:r>
            <a:r>
              <a:rPr lang="en-US" sz="2400" dirty="0" err="1" smtClean="0"/>
              <a:t>SignalR</a:t>
            </a:r>
            <a:r>
              <a:rPr lang="en-US" sz="2400" dirty="0" smtClean="0"/>
              <a:t> and Web Forms.</a:t>
            </a:r>
          </a:p>
          <a:p>
            <a:r>
              <a:rPr lang="en-US" sz="2400" dirty="0" smtClean="0"/>
              <a:t>Compatible from .NET 4.5</a:t>
            </a:r>
          </a:p>
          <a:p>
            <a:endParaRPr lang="en-US" sz="3200" dirty="0" smtClean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0" y="0"/>
            <a:ext cx="9143086" cy="548797"/>
          </a:xfrm>
        </p:spPr>
        <p:txBody>
          <a:bodyPr>
            <a:normAutofit/>
          </a:bodyPr>
          <a:lstStyle/>
          <a:p>
            <a:r>
              <a:rPr lang="sv-SE" sz="2800" b="1" dirty="0" err="1" smtClean="0"/>
              <a:t>What</a:t>
            </a:r>
            <a:r>
              <a:rPr lang="sv-SE" sz="2800" b="1" dirty="0" smtClean="0"/>
              <a:t> is ASP.NET </a:t>
            </a:r>
            <a:r>
              <a:rPr lang="sv-SE" sz="2800" b="1" dirty="0" err="1" smtClean="0"/>
              <a:t>Identity</a:t>
            </a:r>
            <a:r>
              <a:rPr lang="sv-SE" sz="2800" b="1" dirty="0" smtClean="0"/>
              <a:t>?</a:t>
            </a:r>
            <a:endParaRPr lang="en-GB" sz="2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0" y="1124744"/>
            <a:ext cx="9143086" cy="504056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GB" sz="3200" dirty="0" smtClean="0"/>
              <a:t>ASP.NET was developed to create a robust security solution which can cope with modern demands.</a:t>
            </a:r>
            <a:br>
              <a:rPr lang="en-GB" sz="3200" dirty="0" smtClean="0"/>
            </a:br>
            <a:endParaRPr lang="en-GB" sz="3200" dirty="0"/>
          </a:p>
          <a:p>
            <a:pPr marL="0" lvl="0" indent="0" algn="ctr">
              <a:buNone/>
            </a:pPr>
            <a:r>
              <a:rPr lang="en-GB" sz="3200" dirty="0" smtClean="0"/>
              <a:t>It also relieves the developers from creating a new user management system for every new application.</a:t>
            </a:r>
          </a:p>
          <a:p>
            <a:pPr marL="0" lvl="0" indent="0" algn="ctr">
              <a:buNone/>
            </a:pPr>
            <a:endParaRPr lang="sv-SE" sz="3200" dirty="0"/>
          </a:p>
          <a:p>
            <a:pPr marL="0" lvl="0" indent="0" algn="ctr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1868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z="3200" b="1" dirty="0" smtClean="0"/>
              <a:t>ASP.NET </a:t>
            </a:r>
            <a:r>
              <a:rPr lang="sv-SE" sz="3200" b="1" dirty="0" err="1" smtClean="0"/>
              <a:t>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v-SE" sz="3200" dirty="0" smtClean="0"/>
          </a:p>
          <a:p>
            <a:pPr marL="0" indent="0" algn="ctr">
              <a:buNone/>
            </a:pPr>
            <a:endParaRPr lang="sv-SE" sz="3200" dirty="0" smtClean="0"/>
          </a:p>
          <a:p>
            <a:pPr marL="0" indent="0" algn="ctr">
              <a:buNone/>
            </a:pPr>
            <a:r>
              <a:rPr lang="sv-SE" sz="3200" dirty="0" err="1" smtClean="0"/>
              <a:t>Why</a:t>
            </a:r>
            <a:r>
              <a:rPr lang="sv-SE" sz="3200" dirty="0" smtClean="0"/>
              <a:t> ASP.NET </a:t>
            </a:r>
            <a:r>
              <a:rPr lang="sv-SE" sz="3200" dirty="0" err="1" smtClean="0"/>
              <a:t>Identity</a:t>
            </a:r>
            <a:r>
              <a:rPr lang="sv-SE" sz="3200" dirty="0" smtClean="0"/>
              <a:t>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7883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z="3200" b="1" dirty="0" smtClean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0734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ASP.NET Identity is the current security library from Microsoft.</a:t>
            </a:r>
            <a:br>
              <a:rPr lang="en-US" sz="3200" dirty="0" smtClean="0"/>
            </a:br>
            <a:r>
              <a:rPr lang="en-US" sz="3200" dirty="0" smtClean="0"/>
              <a:t> </a:t>
            </a:r>
          </a:p>
          <a:p>
            <a:pPr marL="0" indent="0">
              <a:buNone/>
            </a:pPr>
            <a:r>
              <a:rPr lang="en-US" sz="3200" dirty="0" smtClean="0"/>
              <a:t>ASP.NET Identity is currently the preferred way to handle user authentication in ASP.NET applications</a:t>
            </a:r>
            <a:br>
              <a:rPr lang="en-US" sz="3200" dirty="0" smtClean="0"/>
            </a:b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It comes with the latest safety features such as:</a:t>
            </a:r>
          </a:p>
          <a:p>
            <a:r>
              <a:rPr lang="en-US" sz="2400" dirty="0" smtClean="0"/>
              <a:t>Account confirmation</a:t>
            </a:r>
          </a:p>
          <a:p>
            <a:pPr lvl="1"/>
            <a:r>
              <a:rPr lang="en-US" dirty="0" smtClean="0"/>
              <a:t>Both email and/or SMS confirmation </a:t>
            </a:r>
          </a:p>
          <a:p>
            <a:r>
              <a:rPr lang="en-US" sz="2400" dirty="0" smtClean="0"/>
              <a:t>Improved password handling</a:t>
            </a:r>
          </a:p>
          <a:p>
            <a:r>
              <a:rPr lang="sv-SE" sz="2400" dirty="0"/>
              <a:t>Two-Factor Authentication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8131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800" b="1" dirty="0" err="1"/>
              <a:t>Why</a:t>
            </a:r>
            <a:r>
              <a:rPr lang="sv-SE" sz="2800" b="1" dirty="0"/>
              <a:t> ASP.NET </a:t>
            </a:r>
            <a:r>
              <a:rPr lang="sv-SE" sz="2800" b="1" dirty="0" err="1"/>
              <a:t>Identity</a:t>
            </a:r>
            <a:r>
              <a:rPr lang="sv-SE" sz="2800" b="1" dirty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639341"/>
            <a:ext cx="8640960" cy="4525963"/>
          </a:xfrm>
        </p:spPr>
        <p:txBody>
          <a:bodyPr/>
          <a:lstStyle/>
          <a:p>
            <a:pPr marL="0" lvl="0" indent="0">
              <a:buNone/>
            </a:pPr>
            <a:r>
              <a:rPr lang="en-GB" sz="3200" b="1" dirty="0" smtClean="0"/>
              <a:t>Easy </a:t>
            </a:r>
            <a:r>
              <a:rPr lang="en-GB" sz="3200" b="1" dirty="0"/>
              <a:t>use of social login </a:t>
            </a:r>
            <a:r>
              <a:rPr lang="en-GB" sz="3200" b="1" dirty="0" smtClean="0"/>
              <a:t>providers thanks to </a:t>
            </a:r>
            <a:r>
              <a:rPr lang="en-GB" sz="3200" b="1" dirty="0" err="1" smtClean="0"/>
              <a:t>OAuth</a:t>
            </a:r>
            <a:endParaRPr lang="en-GB" sz="3200" b="1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Allowing you to delegate the user authentication process.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Example of such providers : Google, Facebook or Twitter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876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ASP.NET </a:t>
            </a:r>
            <a:r>
              <a:rPr lang="sv-SE" dirty="0" err="1" smtClean="0"/>
              <a:t>Identity</a:t>
            </a:r>
            <a:r>
              <a:rPr lang="sv-SE" dirty="0" smtClean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19256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Claims-based authentication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dirty="0" smtClean="0"/>
              <a:t>Allows the developer to create more detailed identities</a:t>
            </a:r>
            <a:r>
              <a:rPr lang="en-US" sz="3200" dirty="0"/>
              <a:t> </a:t>
            </a:r>
            <a:r>
              <a:rPr lang="en-US" sz="3200" dirty="0" smtClean="0"/>
              <a:t>and control the authorization in greater detail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You can look at claims as a users properties, for example the users name, age</a:t>
            </a:r>
            <a:r>
              <a:rPr lang="en-US" sz="3200" dirty="0"/>
              <a:t> </a:t>
            </a:r>
            <a:r>
              <a:rPr lang="en-US" sz="3200" dirty="0" smtClean="0"/>
              <a:t>or</a:t>
            </a:r>
            <a:r>
              <a:rPr lang="en-US" sz="3200" dirty="0" smtClean="0"/>
              <a:t> address.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657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ASP.NET </a:t>
            </a:r>
            <a:r>
              <a:rPr lang="sv-SE" dirty="0" err="1" smtClean="0"/>
              <a:t>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3200" b="1" dirty="0" smtClean="0"/>
              <a:t>Identity is integrated into the OWIN pipeline</a:t>
            </a:r>
          </a:p>
          <a:p>
            <a:pPr marL="0" lvl="0" indent="0">
              <a:buNone/>
            </a:pPr>
            <a:endParaRPr lang="en-US" sz="3200" dirty="0" smtClean="0"/>
          </a:p>
          <a:p>
            <a:pPr marL="0" lvl="0" indent="0">
              <a:buNone/>
            </a:pPr>
            <a:r>
              <a:rPr lang="en-US" sz="3200" dirty="0" smtClean="0"/>
              <a:t>OWIN decouples the communication between your application and the server/database</a:t>
            </a:r>
          </a:p>
          <a:p>
            <a:pPr marL="0" lvl="0" indent="0">
              <a:buNone/>
            </a:pPr>
            <a:endParaRPr lang="sv-SE" sz="3200" dirty="0" smtClean="0"/>
          </a:p>
        </p:txBody>
      </p:sp>
    </p:spTree>
    <p:extLst>
      <p:ext uri="{BB962C8B-B14F-4D97-AF65-F5344CB8AC3E}">
        <p14:creationId xmlns:p14="http://schemas.microsoft.com/office/powerpoint/2010/main" val="163091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ASP.NET </a:t>
            </a:r>
            <a:r>
              <a:rPr lang="sv-SE" dirty="0" err="1" smtClean="0"/>
              <a:t>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dirty="0" smtClean="0"/>
              <a:t>Visual Studio 2013 come with a range of templates which implement ASP.NET Identity to the following project types:</a:t>
            </a:r>
          </a:p>
          <a:p>
            <a:r>
              <a:rPr lang="en-US" dirty="0" smtClean="0"/>
              <a:t>MVC</a:t>
            </a:r>
          </a:p>
          <a:p>
            <a:r>
              <a:rPr lang="en-US" dirty="0" smtClean="0"/>
              <a:t>Web Forms</a:t>
            </a:r>
          </a:p>
          <a:p>
            <a:r>
              <a:rPr lang="en-US" dirty="0" smtClean="0"/>
              <a:t>Web API</a:t>
            </a:r>
          </a:p>
          <a:p>
            <a:r>
              <a:rPr lang="en-US" dirty="0" smtClean="0"/>
              <a:t>Single Page Application</a:t>
            </a:r>
          </a:p>
        </p:txBody>
      </p:sp>
    </p:spTree>
    <p:extLst>
      <p:ext uri="{BB962C8B-B14F-4D97-AF65-F5344CB8AC3E}">
        <p14:creationId xmlns:p14="http://schemas.microsoft.com/office/powerpoint/2010/main" val="541569819"/>
      </p:ext>
    </p:extLst>
  </p:cSld>
  <p:clrMapOvr>
    <a:masterClrMapping/>
  </p:clrMapOvr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4192</TotalTime>
  <Words>620</Words>
  <Application>Microsoft Office PowerPoint</Application>
  <PresentationFormat>Bildspel på skärmen (4:3)</PresentationFormat>
  <Paragraphs>133</Paragraphs>
  <Slides>19</Slides>
  <Notes>6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edument-template-eric</vt:lpstr>
      <vt:lpstr>ASP.NET Identity</vt:lpstr>
      <vt:lpstr>What is ASP.NET Identiy?</vt:lpstr>
      <vt:lpstr>What is ASP.NET Identity?</vt:lpstr>
      <vt:lpstr>ASP.NET Identity</vt:lpstr>
      <vt:lpstr>ASP.NET Identity</vt:lpstr>
      <vt:lpstr>Why ASP.NET Identity?</vt:lpstr>
      <vt:lpstr>Why ASP.NET Identity?</vt:lpstr>
      <vt:lpstr>Why ASP.NET Identity</vt:lpstr>
      <vt:lpstr>Why ASP.NET Identity</vt:lpstr>
      <vt:lpstr>Why ASP.NET Identity</vt:lpstr>
      <vt:lpstr>Why ASP.NET Identity</vt:lpstr>
      <vt:lpstr>ASP.NET Identity</vt:lpstr>
      <vt:lpstr>What was before ASP.NET Identity?</vt:lpstr>
      <vt:lpstr>What was before ASP.NET Identity?</vt:lpstr>
      <vt:lpstr>What was before ASP.NET Identity?</vt:lpstr>
      <vt:lpstr>What was before ASP.NET Identity?</vt:lpstr>
      <vt:lpstr>What was before ASP.NET Identity?</vt:lpstr>
      <vt:lpstr>What was before ASP.NET Identity?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Joel Persson</cp:lastModifiedBy>
  <cp:revision>593</cp:revision>
  <cp:lastPrinted>2013-03-14T15:28:00Z</cp:lastPrinted>
  <dcterms:created xsi:type="dcterms:W3CDTF">2012-11-20T19:30:37Z</dcterms:created>
  <dcterms:modified xsi:type="dcterms:W3CDTF">2014-11-12T12:26:05Z</dcterms:modified>
</cp:coreProperties>
</file>