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97" r:id="rId3"/>
    <p:sldId id="398" r:id="rId4"/>
    <p:sldId id="399" r:id="rId5"/>
    <p:sldId id="400" r:id="rId6"/>
    <p:sldId id="406" r:id="rId7"/>
    <p:sldId id="401" r:id="rId8"/>
    <p:sldId id="402" r:id="rId9"/>
    <p:sldId id="403" r:id="rId10"/>
    <p:sldId id="404" r:id="rId11"/>
    <p:sldId id="405" r:id="rId12"/>
    <p:sldId id="407" r:id="rId13"/>
    <p:sldId id="408" r:id="rId14"/>
    <p:sldId id="409" r:id="rId15"/>
    <p:sldId id="410" r:id="rId16"/>
    <p:sldId id="411" r:id="rId17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86383" autoAdjust="0"/>
  </p:normalViewPr>
  <p:slideViewPr>
    <p:cSldViewPr>
      <p:cViewPr varScale="1">
        <p:scale>
          <a:sx n="64" d="100"/>
          <a:sy n="64" d="100"/>
        </p:scale>
        <p:origin x="6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2014-11-18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IdentityDbContext&lt;IdentityUser&gt;() = default constructor which uses</a:t>
            </a:r>
            <a:r>
              <a:rPr lang="en-US" baseline="0" dirty="0" smtClean="0"/>
              <a:t> the “DefaultConnection” connectionstring, to create the database tables.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IdentityUser = is a user………..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122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9546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DropCreateDatabaseAlways&lt;IdentityDbContext&lt;IdentityUser&gt;&gt;()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implementation of IDatabaseInitializer that will always recreate and optionally re-seed the database the first time that a context is used in the app domain. To seed the database, create a derived class and override the Seed method.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2730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UserManager&lt;IdentityUser&gt; = handles the IdentityUser,</a:t>
            </a:r>
            <a:r>
              <a:rPr lang="en-US" baseline="0" dirty="0" smtClean="0"/>
              <a:t> CRUD</a:t>
            </a:r>
          </a:p>
          <a:p>
            <a:r>
              <a:rPr lang="en-US" dirty="0" smtClean="0"/>
              <a:t>UserStore&lt;IdentityUser&gt;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commits changes to the database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328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13690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Identity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67376"/>
            <a:ext cx="6400800" cy="16579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</a:t>
            </a:r>
            <a:endParaRPr lang="en-US" dirty="0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915" y="2653336"/>
            <a:ext cx="3895272" cy="2935903"/>
          </a:xfrm>
        </p:spPr>
      </p:pic>
      <p:sp>
        <p:nvSpPr>
          <p:cNvPr id="6" name="textruta 5"/>
          <p:cNvSpPr txBox="1"/>
          <p:nvPr/>
        </p:nvSpPr>
        <p:spPr>
          <a:xfrm>
            <a:off x="1115616" y="1416342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table </a:t>
            </a:r>
            <a:r>
              <a:rPr lang="en-US" sz="2000" dirty="0" err="1" smtClean="0"/>
              <a:t>AspNetUsers</a:t>
            </a:r>
            <a:r>
              <a:rPr lang="en-US" sz="2000" dirty="0" smtClean="0"/>
              <a:t> contains several columns to handle a user</a:t>
            </a:r>
          </a:p>
          <a:p>
            <a:endParaRPr lang="en-US" sz="2000" dirty="0"/>
          </a:p>
          <a:p>
            <a:r>
              <a:rPr lang="en-US" sz="2000" dirty="0" smtClean="0"/>
              <a:t>?? </a:t>
            </a:r>
            <a:r>
              <a:rPr lang="en-US" sz="2000" dirty="0" err="1" smtClean="0"/>
              <a:t>Fråga</a:t>
            </a:r>
            <a:r>
              <a:rPr lang="en-US" sz="2000" dirty="0" smtClean="0"/>
              <a:t> Tore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910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2" y="1268760"/>
            <a:ext cx="8802978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We will now add logic to seed the database, which we do by creating a class that we will call </a:t>
            </a:r>
            <a:r>
              <a:rPr lang="en-US" sz="2400" b="1" dirty="0" smtClean="0">
                <a:solidFill>
                  <a:srgbClr val="77933C"/>
                </a:solidFill>
              </a:rPr>
              <a:t>ApplicationDbInitializer</a:t>
            </a:r>
            <a:r>
              <a:rPr lang="en-US" sz="2400" b="1" dirty="0" smtClean="0">
                <a:solidFill>
                  <a:srgbClr val="92D050"/>
                </a:solidFill>
              </a:rPr>
              <a:t> </a:t>
            </a:r>
            <a:r>
              <a:rPr lang="en-US" sz="2400" dirty="0" smtClean="0"/>
              <a:t>which inherits from the generic </a:t>
            </a:r>
            <a:r>
              <a:rPr lang="en-US" sz="2400" b="1" dirty="0" smtClean="0">
                <a:solidFill>
                  <a:srgbClr val="77933C"/>
                </a:solidFill>
              </a:rPr>
              <a:t>DropCreateDatabaseAlways</a:t>
            </a:r>
            <a:r>
              <a:rPr lang="en-US" sz="2400" b="1" dirty="0" smtClean="0">
                <a:solidFill>
                  <a:srgbClr val="92D050"/>
                </a:solidFill>
              </a:rPr>
              <a:t> </a:t>
            </a:r>
            <a:r>
              <a:rPr lang="en-US" sz="2400" dirty="0" smtClean="0"/>
              <a:t>class and will contain the seed method.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ApplicationDbInitializer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DropCreateDatabaseAlways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IdentityDbContext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IdentityUser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6504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15516" y="2204864"/>
            <a:ext cx="8712968" cy="367240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protected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Seed(</a:t>
            </a:r>
            <a:r>
              <a:rPr lang="en-US" sz="4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IdentityDbContext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IdentityUser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context)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IdentityUser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UserStore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IdentityUser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	  </a:t>
            </a:r>
            <a:r>
              <a:rPr lang="en-US" sz="4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IdentityDbContext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IdentityUser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&gt;()));</a:t>
            </a:r>
          </a:p>
          <a:p>
            <a:endParaRPr lang="en-US" sz="4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10; j++)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nn-NO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n-NO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10; i++)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email = </a:t>
            </a:r>
            <a:r>
              <a:rPr lang="en-US" sz="4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"user"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((j * 100) + 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</a:t>
            </a:r>
            <a:r>
              <a:rPr lang="en-US" sz="4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"@example.com"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4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phone = </a:t>
            </a:r>
            <a:r>
              <a:rPr lang="en-US" sz="4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"12345678"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(j * 100 + 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4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tempuser =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IdentityUser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(){UserName=</a:t>
            </a:r>
            <a:r>
              <a:rPr lang="en-US" sz="4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email,Email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4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email,PhoneNumber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=phone};</a:t>
            </a:r>
            <a:endParaRPr lang="en-US" sz="4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usermanager.Create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tempuser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4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"ASP+Rocks4U"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appstore =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UserStore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IdentityUser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appstore.Context.SaveChanges();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usermanager.Dispose();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.Seed(context);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4800" dirty="0"/>
          </a:p>
        </p:txBody>
      </p:sp>
      <p:sp>
        <p:nvSpPr>
          <p:cNvPr id="4" name="textruta 3"/>
          <p:cNvSpPr txBox="1"/>
          <p:nvPr/>
        </p:nvSpPr>
        <p:spPr>
          <a:xfrm>
            <a:off x="539552" y="836712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override the seed method and use the class Usermanager to create 100 new users in the database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844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43508" y="1340768"/>
            <a:ext cx="885698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the main method we set the initializer to initialize the </a:t>
            </a:r>
            <a:r>
              <a:rPr lang="en-US" b="1" dirty="0" smtClean="0">
                <a:solidFill>
                  <a:srgbClr val="77933C"/>
                </a:solidFill>
              </a:rPr>
              <a:t>ApplicationDbInitializer</a:t>
            </a:r>
            <a:r>
              <a:rPr lang="en-US" dirty="0" smtClean="0"/>
              <a:t>, which will run the seed method</a:t>
            </a:r>
            <a:endParaRPr lang="en-US" b="1" dirty="0" smtClean="0">
              <a:solidFill>
                <a:srgbClr val="77933C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args)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var dbContext = new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		    		 	                    	    IdentityDbContext&lt;IdentityUser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&gt;("DefaultConnection");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.SetInitializer(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ApplicationDbInitializer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dbContext.Database.Initialize(true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4730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If we run the application now, the application will populate the database with 100 users 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It is easy to customize your user identity, by creating a class which inherits from IdentityUser and adding properties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49894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836712"/>
            <a:ext cx="8352928" cy="504056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Adding additional properties 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ApplicationUser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IdentityUser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Address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	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Country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Created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2400" dirty="0" smtClean="0"/>
              <a:t>Replace all the declarations of </a:t>
            </a:r>
            <a:r>
              <a:rPr lang="en-US" sz="2400" b="1" dirty="0" smtClean="0">
                <a:solidFill>
                  <a:srgbClr val="77933C"/>
                </a:solidFill>
              </a:rPr>
              <a:t>IdentityUser</a:t>
            </a:r>
            <a:r>
              <a:rPr lang="en-US" sz="2400" dirty="0" smtClean="0">
                <a:solidFill>
                  <a:srgbClr val="77933C"/>
                </a:solidFill>
              </a:rPr>
              <a:t> </a:t>
            </a:r>
            <a:r>
              <a:rPr lang="en-US" sz="2400" dirty="0" smtClean="0"/>
              <a:t>with </a:t>
            </a:r>
            <a:r>
              <a:rPr lang="en-US" sz="2400" b="1" dirty="0" smtClean="0">
                <a:solidFill>
                  <a:srgbClr val="77933C"/>
                </a:solidFill>
              </a:rPr>
              <a:t>ApplicationUser</a:t>
            </a:r>
            <a:endParaRPr lang="en-US" sz="2400" b="1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700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9294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Summary</a:t>
            </a:r>
          </a:p>
          <a:p>
            <a:pPr marL="0" indent="0" algn="ctr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3200" dirty="0" smtClean="0"/>
              <a:t>In this module we have:</a:t>
            </a:r>
          </a:p>
          <a:p>
            <a:r>
              <a:rPr lang="en-US" dirty="0" smtClean="0"/>
              <a:t>Created a database which uses ASP.NET Identity structure</a:t>
            </a:r>
          </a:p>
          <a:p>
            <a:r>
              <a:rPr lang="en-US" dirty="0" smtClean="0"/>
              <a:t>Created a seed method to populate the database every time you run the application</a:t>
            </a:r>
          </a:p>
          <a:p>
            <a:r>
              <a:rPr lang="en-US" dirty="0" smtClean="0"/>
              <a:t>Added additional properties to the user identity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392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ASP.NET Identity</a:t>
            </a:r>
            <a:endParaRPr lang="en-US" sz="2800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 Setting up a database using ASP.NET Identity</a:t>
            </a:r>
            <a:endParaRPr lang="en-US" sz="3200" dirty="0"/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79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142" y="2348880"/>
            <a:ext cx="5039716" cy="3588327"/>
          </a:xfrm>
          <a:prstGeom prst="rect">
            <a:avLst/>
          </a:prstGeom>
        </p:spPr>
      </p:pic>
      <p:sp>
        <p:nvSpPr>
          <p:cNvPr id="5" name="textruta 4"/>
          <p:cNvSpPr txBox="1"/>
          <p:nvPr/>
        </p:nvSpPr>
        <p:spPr>
          <a:xfrm>
            <a:off x="457200" y="1124744"/>
            <a:ext cx="8147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We will start by creating a new console application. We will call it “IdentityConsoleApp”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790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US" dirty="0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18" y="3140968"/>
            <a:ext cx="5307763" cy="1816838"/>
          </a:xfrm>
        </p:spPr>
      </p:pic>
      <p:sp>
        <p:nvSpPr>
          <p:cNvPr id="5" name="textruta 4"/>
          <p:cNvSpPr txBox="1"/>
          <p:nvPr/>
        </p:nvSpPr>
        <p:spPr>
          <a:xfrm>
            <a:off x="323528" y="1052736"/>
            <a:ext cx="8496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Open the SQL Server Object Explorer and create a new database to your localdb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731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1454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Then we add the connectionstring to our app.config file.</a:t>
            </a:r>
            <a:endParaRPr lang="en-US" sz="2400" dirty="0"/>
          </a:p>
        </p:txBody>
      </p:sp>
      <p:sp>
        <p:nvSpPr>
          <p:cNvPr id="5" name="Rektangel 4"/>
          <p:cNvSpPr/>
          <p:nvPr/>
        </p:nvSpPr>
        <p:spPr>
          <a:xfrm>
            <a:off x="457200" y="2420888"/>
            <a:ext cx="82296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DefaultConnection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 Source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=(localdb)\Projects;Initial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Catalog=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IdentityConsole;Integrated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Security=True;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Connect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Timeout=30;Encrypt=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False;TrustServerCertificate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=False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providerName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System.Data.SqlClient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/>
          </a:p>
        </p:txBody>
      </p:sp>
      <p:sp>
        <p:nvSpPr>
          <p:cNvPr id="6" name="textruta 5"/>
          <p:cNvSpPr txBox="1"/>
          <p:nvPr/>
        </p:nvSpPr>
        <p:spPr>
          <a:xfrm>
            <a:off x="457200" y="4505057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Please </a:t>
            </a:r>
            <a:r>
              <a:rPr lang="en-US" sz="2400" dirty="0"/>
              <a:t>note that the connection string has to be on a single line!</a:t>
            </a:r>
          </a:p>
        </p:txBody>
      </p:sp>
    </p:spTree>
    <p:extLst>
      <p:ext uri="{BB962C8B-B14F-4D97-AF65-F5344CB8AC3E}">
        <p14:creationId xmlns:p14="http://schemas.microsoft.com/office/powerpoint/2010/main" val="54654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55576" y="1196752"/>
            <a:ext cx="7931224" cy="49294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will have to add ASP.NET Identity NuGet Package.</a:t>
            </a:r>
          </a:p>
          <a:p>
            <a:pPr marL="0" indent="0">
              <a:buNone/>
            </a:pPr>
            <a:r>
              <a:rPr lang="en-US" dirty="0" smtClean="0"/>
              <a:t>Open the Package </a:t>
            </a:r>
            <a:r>
              <a:rPr lang="en-US" dirty="0"/>
              <a:t>M</a:t>
            </a:r>
            <a:r>
              <a:rPr lang="en-US" dirty="0" smtClean="0"/>
              <a:t>anager Console and type: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ktangel 3"/>
          <p:cNvSpPr/>
          <p:nvPr/>
        </p:nvSpPr>
        <p:spPr>
          <a:xfrm>
            <a:off x="1012776" y="2859627"/>
            <a:ext cx="6799584" cy="641382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PM&gt; Install-Package </a:t>
            </a:r>
            <a:r>
              <a:rPr lang="en-US" dirty="0">
                <a:solidFill>
                  <a:schemeClr val="tx1"/>
                </a:solidFill>
              </a:rPr>
              <a:t>Microsoft.AspNet.Identity.EntityFramework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35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7427" y="2492896"/>
            <a:ext cx="9143085" cy="24482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args)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{      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dbContext =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		   		       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IdentityDbContext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IdentityUser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dbContext.Database.Initialize(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textruta 3"/>
          <p:cNvSpPr txBox="1"/>
          <p:nvPr/>
        </p:nvSpPr>
        <p:spPr>
          <a:xfrm>
            <a:off x="467544" y="1179909"/>
            <a:ext cx="8208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Now we initialize the database by making an instance of </a:t>
            </a:r>
            <a:r>
              <a:rPr lang="en-US" sz="2800" b="1" dirty="0" smtClean="0">
                <a:solidFill>
                  <a:srgbClr val="77933C"/>
                </a:solidFill>
              </a:rPr>
              <a:t>IdentityDbContext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086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we run the application the </a:t>
            </a:r>
            <a:r>
              <a:rPr lang="en-US" b="1" dirty="0" smtClean="0">
                <a:solidFill>
                  <a:srgbClr val="77933C"/>
                </a:solidFill>
              </a:rPr>
              <a:t>IdentityDbContext</a:t>
            </a:r>
            <a:r>
              <a:rPr lang="en-US" dirty="0" smtClean="0"/>
              <a:t> will create tables in our database</a:t>
            </a:r>
            <a:endParaRPr lang="en-US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257495"/>
            <a:ext cx="3600400" cy="276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7504" y="692696"/>
            <a:ext cx="9036039" cy="5361459"/>
          </a:xfrm>
        </p:spPr>
        <p:txBody>
          <a:bodyPr>
            <a:normAutofit/>
          </a:bodyPr>
          <a:lstStyle/>
          <a:p>
            <a:r>
              <a:rPr lang="en-US" sz="2100" dirty="0"/>
              <a:t>d</a:t>
            </a:r>
            <a:r>
              <a:rPr lang="en-US" sz="2100" dirty="0" smtClean="0"/>
              <a:t>bo.AspNetUsers contains all the users</a:t>
            </a:r>
          </a:p>
          <a:p>
            <a:r>
              <a:rPr lang="en-US" sz="2100" dirty="0" smtClean="0"/>
              <a:t>dbo.AspNetRoles contains all the roles</a:t>
            </a:r>
          </a:p>
          <a:p>
            <a:r>
              <a:rPr lang="en-US" sz="2100" dirty="0" smtClean="0"/>
              <a:t>dbo.AspNetUserRoles contains the relations between users and roles </a:t>
            </a:r>
          </a:p>
          <a:p>
            <a:r>
              <a:rPr lang="en-US" sz="2100" dirty="0" smtClean="0"/>
              <a:t>dbo.AspNetUserClaims contains all the claims which belong to a specific user</a:t>
            </a:r>
          </a:p>
          <a:p>
            <a:r>
              <a:rPr lang="en-US" sz="2100" dirty="0" smtClean="0"/>
              <a:t>dbo.AspNetUserLogins contains all the users who login using an external login</a:t>
            </a:r>
          </a:p>
          <a:p>
            <a:r>
              <a:rPr lang="en-US" sz="2100" dirty="0" smtClean="0"/>
              <a:t>dbo.MigrationHistory contains all the performed database migrations</a:t>
            </a:r>
          </a:p>
          <a:p>
            <a:pPr marL="0" indent="0">
              <a:buNone/>
            </a:pPr>
            <a:r>
              <a:rPr lang="en-US" sz="2000" dirty="0" smtClean="0"/>
              <a:t>?? </a:t>
            </a:r>
            <a:r>
              <a:rPr lang="en-US" sz="2000" dirty="0" err="1" smtClean="0"/>
              <a:t>Höra</a:t>
            </a:r>
            <a:r>
              <a:rPr lang="en-US" sz="2000" dirty="0" smtClean="0"/>
              <a:t> med tore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617535"/>
            <a:ext cx="3600400" cy="276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14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4892</TotalTime>
  <Words>510</Words>
  <Application>Microsoft Office PowerPoint</Application>
  <PresentationFormat>Bildspel på skärmen (4:3)</PresentationFormat>
  <Paragraphs>122</Paragraphs>
  <Slides>16</Slides>
  <Notes>4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16</vt:i4>
      </vt:variant>
    </vt:vector>
  </HeadingPairs>
  <TitlesOfParts>
    <vt:vector size="20" baseType="lpstr">
      <vt:lpstr>Arial</vt:lpstr>
      <vt:lpstr>Calibri</vt:lpstr>
      <vt:lpstr>Consolas</vt:lpstr>
      <vt:lpstr>edument-template-eric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Joel Persson</cp:lastModifiedBy>
  <cp:revision>634</cp:revision>
  <cp:lastPrinted>2013-03-14T15:28:00Z</cp:lastPrinted>
  <dcterms:created xsi:type="dcterms:W3CDTF">2012-11-20T19:30:37Z</dcterms:created>
  <dcterms:modified xsi:type="dcterms:W3CDTF">2014-11-18T13:32:49Z</dcterms:modified>
</cp:coreProperties>
</file>