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97" r:id="rId3"/>
    <p:sldId id="398" r:id="rId4"/>
    <p:sldId id="400" r:id="rId5"/>
    <p:sldId id="415" r:id="rId6"/>
    <p:sldId id="401" r:id="rId7"/>
    <p:sldId id="417" r:id="rId8"/>
    <p:sldId id="404" r:id="rId9"/>
    <p:sldId id="403" r:id="rId10"/>
    <p:sldId id="412" r:id="rId11"/>
    <p:sldId id="413" r:id="rId12"/>
    <p:sldId id="414" r:id="rId13"/>
    <p:sldId id="406" r:id="rId14"/>
    <p:sldId id="405" r:id="rId15"/>
    <p:sldId id="411" r:id="rId16"/>
    <p:sldId id="407" r:id="rId17"/>
    <p:sldId id="408" r:id="rId18"/>
    <p:sldId id="409" r:id="rId19"/>
    <p:sldId id="410" r:id="rId20"/>
    <p:sldId id="399" r:id="rId21"/>
    <p:sldId id="416" r:id="rId22"/>
  </p:sldIdLst>
  <p:sldSz cx="9144000" cy="6858000" type="screen4x3"/>
  <p:notesSz cx="6867525" cy="99949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86383" autoAdjust="0"/>
  </p:normalViewPr>
  <p:slideViewPr>
    <p:cSldViewPr>
      <p:cViewPr varScale="1">
        <p:scale>
          <a:sx n="62" d="100"/>
          <a:sy n="62" d="100"/>
        </p:scale>
        <p:origin x="7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F7210B-3B9E-4555-A8AF-A0A80389F00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0D47EFA-DD4A-4A3C-83CE-DB793F5318E6}">
      <dgm:prSet phldrT="[Text]"/>
      <dgm:spPr/>
      <dgm:t>
        <a:bodyPr/>
        <a:lstStyle/>
        <a:p>
          <a:r>
            <a:rPr lang="sv-SE" dirty="0" smtClean="0"/>
            <a:t>ASP.NET Membership (2005)</a:t>
          </a:r>
          <a:endParaRPr lang="en-GB" dirty="0"/>
        </a:p>
      </dgm:t>
    </dgm:pt>
    <dgm:pt modelId="{2AC5AB96-44B5-4342-8EBE-FDB44166E75B}" type="parTrans" cxnId="{FB71A542-00E5-4403-9E79-E4B534675D14}">
      <dgm:prSet/>
      <dgm:spPr/>
      <dgm:t>
        <a:bodyPr/>
        <a:lstStyle/>
        <a:p>
          <a:endParaRPr lang="en-GB"/>
        </a:p>
      </dgm:t>
    </dgm:pt>
    <dgm:pt modelId="{198A4513-E7B4-422F-94A7-08E0CC7FCCB3}" type="sibTrans" cxnId="{FB71A542-00E5-4403-9E79-E4B534675D14}">
      <dgm:prSet/>
      <dgm:spPr/>
      <dgm:t>
        <a:bodyPr/>
        <a:lstStyle/>
        <a:p>
          <a:endParaRPr lang="en-GB"/>
        </a:p>
      </dgm:t>
    </dgm:pt>
    <dgm:pt modelId="{141A24CB-5E02-4CCD-9805-B47C9F25FE2D}">
      <dgm:prSet phldrT="[Text]"/>
      <dgm:spPr/>
      <dgm:t>
        <a:bodyPr/>
        <a:lstStyle/>
        <a:p>
          <a:r>
            <a:rPr lang="sv-SE" dirty="0" smtClean="0"/>
            <a:t>ASP.NET Simple Membership (2010)</a:t>
          </a:r>
          <a:endParaRPr lang="en-GB" dirty="0"/>
        </a:p>
      </dgm:t>
    </dgm:pt>
    <dgm:pt modelId="{46A93946-3982-4882-A865-F3DB465D9AED}" type="parTrans" cxnId="{7C4C9650-88FB-40A6-9AD5-ECB6C2706798}">
      <dgm:prSet/>
      <dgm:spPr/>
      <dgm:t>
        <a:bodyPr/>
        <a:lstStyle/>
        <a:p>
          <a:endParaRPr lang="en-GB"/>
        </a:p>
      </dgm:t>
    </dgm:pt>
    <dgm:pt modelId="{25D7670B-89B3-468B-865E-D2862AFE2928}" type="sibTrans" cxnId="{7C4C9650-88FB-40A6-9AD5-ECB6C2706798}">
      <dgm:prSet/>
      <dgm:spPr/>
      <dgm:t>
        <a:bodyPr/>
        <a:lstStyle/>
        <a:p>
          <a:endParaRPr lang="en-GB"/>
        </a:p>
      </dgm:t>
    </dgm:pt>
    <dgm:pt modelId="{60B5DE45-571D-4982-B877-388C5028C64C}">
      <dgm:prSet phldrT="[Text]"/>
      <dgm:spPr/>
      <dgm:t>
        <a:bodyPr/>
        <a:lstStyle/>
        <a:p>
          <a:r>
            <a:rPr lang="sv-SE" dirty="0" smtClean="0"/>
            <a:t>ASP.NET Identity 1.0 (2013)</a:t>
          </a:r>
          <a:endParaRPr lang="en-GB" dirty="0"/>
        </a:p>
      </dgm:t>
    </dgm:pt>
    <dgm:pt modelId="{A63C80E9-99BD-40AC-9A25-3C38E6CC0095}" type="parTrans" cxnId="{205F0B77-169C-48B1-B2F0-F453794185D2}">
      <dgm:prSet/>
      <dgm:spPr/>
      <dgm:t>
        <a:bodyPr/>
        <a:lstStyle/>
        <a:p>
          <a:endParaRPr lang="en-GB"/>
        </a:p>
      </dgm:t>
    </dgm:pt>
    <dgm:pt modelId="{0BE49635-9A6B-4E5C-9E13-D661DBDDC0F6}" type="sibTrans" cxnId="{205F0B77-169C-48B1-B2F0-F453794185D2}">
      <dgm:prSet/>
      <dgm:spPr/>
      <dgm:t>
        <a:bodyPr/>
        <a:lstStyle/>
        <a:p>
          <a:endParaRPr lang="en-GB"/>
        </a:p>
      </dgm:t>
    </dgm:pt>
    <dgm:pt modelId="{6438C9B3-FF70-4A67-9959-2A1E9B90611D}">
      <dgm:prSet phldrT="[Text]"/>
      <dgm:spPr/>
      <dgm:t>
        <a:bodyPr/>
        <a:lstStyle/>
        <a:p>
          <a:r>
            <a:rPr lang="sv-SE" dirty="0" smtClean="0"/>
            <a:t>ASP.NET Identity 2.0 (2014)</a:t>
          </a:r>
          <a:endParaRPr lang="en-GB" dirty="0"/>
        </a:p>
      </dgm:t>
    </dgm:pt>
    <dgm:pt modelId="{9F818A52-8D7C-41A6-B8ED-FC14CD01541B}" type="parTrans" cxnId="{A38FECF8-A6D0-4246-ADFE-AD9BBEB5112D}">
      <dgm:prSet/>
      <dgm:spPr/>
      <dgm:t>
        <a:bodyPr/>
        <a:lstStyle/>
        <a:p>
          <a:endParaRPr lang="en-GB"/>
        </a:p>
      </dgm:t>
    </dgm:pt>
    <dgm:pt modelId="{940891B8-252C-48EF-853C-386BF9AA1931}" type="sibTrans" cxnId="{A38FECF8-A6D0-4246-ADFE-AD9BBEB5112D}">
      <dgm:prSet/>
      <dgm:spPr/>
      <dgm:t>
        <a:bodyPr/>
        <a:lstStyle/>
        <a:p>
          <a:endParaRPr lang="en-GB"/>
        </a:p>
      </dgm:t>
    </dgm:pt>
    <dgm:pt modelId="{F1E4412E-5E8C-4346-A775-1659C30B60F4}" type="pres">
      <dgm:prSet presAssocID="{D2F7210B-3B9E-4555-A8AF-A0A80389F00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DC101B-D0AF-4253-90C2-A65DAB022F0F}" type="pres">
      <dgm:prSet presAssocID="{00D47EFA-DD4A-4A3C-83CE-DB793F5318E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1A8D43-E6A1-4850-A09F-0E7F1DE7011B}" type="pres">
      <dgm:prSet presAssocID="{198A4513-E7B4-422F-94A7-08E0CC7FCCB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9ACFD9AF-EBBD-4790-850E-F11D1323E853}" type="pres">
      <dgm:prSet presAssocID="{198A4513-E7B4-422F-94A7-08E0CC7FCCB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F616B3C-970A-45F0-9F45-1938F827806B}" type="pres">
      <dgm:prSet presAssocID="{141A24CB-5E02-4CCD-9805-B47C9F25FE2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4C819D-8603-41A2-A152-FAF56755E81F}" type="pres">
      <dgm:prSet presAssocID="{25D7670B-89B3-468B-865E-D2862AFE2928}" presName="sibTrans" presStyleLbl="sibTrans2D1" presStyleIdx="1" presStyleCnt="3"/>
      <dgm:spPr/>
      <dgm:t>
        <a:bodyPr/>
        <a:lstStyle/>
        <a:p>
          <a:endParaRPr lang="en-US"/>
        </a:p>
      </dgm:t>
    </dgm:pt>
    <dgm:pt modelId="{C958914D-7844-45EF-8272-CF2AF490149A}" type="pres">
      <dgm:prSet presAssocID="{25D7670B-89B3-468B-865E-D2862AFE292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AB766A71-B336-464B-9348-3E68D43338B8}" type="pres">
      <dgm:prSet presAssocID="{60B5DE45-571D-4982-B877-388C5028C64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653AE1-388A-4007-9638-4A076C3506A5}" type="pres">
      <dgm:prSet presAssocID="{0BE49635-9A6B-4E5C-9E13-D661DBDDC0F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7CEC0E90-F217-4EE2-8C8A-B15B9FC966EE}" type="pres">
      <dgm:prSet presAssocID="{0BE49635-9A6B-4E5C-9E13-D661DBDDC0F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7BF5C6B5-563D-4A44-A7F4-BEEDF57FAE9A}" type="pres">
      <dgm:prSet presAssocID="{6438C9B3-FF70-4A67-9959-2A1E9B90611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5F0B77-169C-48B1-B2F0-F453794185D2}" srcId="{D2F7210B-3B9E-4555-A8AF-A0A80389F001}" destId="{60B5DE45-571D-4982-B877-388C5028C64C}" srcOrd="2" destOrd="0" parTransId="{A63C80E9-99BD-40AC-9A25-3C38E6CC0095}" sibTransId="{0BE49635-9A6B-4E5C-9E13-D661DBDDC0F6}"/>
    <dgm:cxn modelId="{4E413634-EB04-479D-9292-937EFB6893CA}" type="presOf" srcId="{00D47EFA-DD4A-4A3C-83CE-DB793F5318E6}" destId="{5ADC101B-D0AF-4253-90C2-A65DAB022F0F}" srcOrd="0" destOrd="0" presId="urn:microsoft.com/office/officeart/2005/8/layout/process1"/>
    <dgm:cxn modelId="{F6DB6C7A-C16D-4EF7-B0C5-86D775058F7A}" type="presOf" srcId="{25D7670B-89B3-468B-865E-D2862AFE2928}" destId="{384C819D-8603-41A2-A152-FAF56755E81F}" srcOrd="0" destOrd="0" presId="urn:microsoft.com/office/officeart/2005/8/layout/process1"/>
    <dgm:cxn modelId="{6D587A3B-8381-414C-9A13-7FC2D4B84F6E}" type="presOf" srcId="{0BE49635-9A6B-4E5C-9E13-D661DBDDC0F6}" destId="{7CEC0E90-F217-4EE2-8C8A-B15B9FC966EE}" srcOrd="1" destOrd="0" presId="urn:microsoft.com/office/officeart/2005/8/layout/process1"/>
    <dgm:cxn modelId="{D811A95B-703C-4860-95E9-D6CFC3767D4C}" type="presOf" srcId="{198A4513-E7B4-422F-94A7-08E0CC7FCCB3}" destId="{391A8D43-E6A1-4850-A09F-0E7F1DE7011B}" srcOrd="0" destOrd="0" presId="urn:microsoft.com/office/officeart/2005/8/layout/process1"/>
    <dgm:cxn modelId="{FB71A542-00E5-4403-9E79-E4B534675D14}" srcId="{D2F7210B-3B9E-4555-A8AF-A0A80389F001}" destId="{00D47EFA-DD4A-4A3C-83CE-DB793F5318E6}" srcOrd="0" destOrd="0" parTransId="{2AC5AB96-44B5-4342-8EBE-FDB44166E75B}" sibTransId="{198A4513-E7B4-422F-94A7-08E0CC7FCCB3}"/>
    <dgm:cxn modelId="{A38FECF8-A6D0-4246-ADFE-AD9BBEB5112D}" srcId="{D2F7210B-3B9E-4555-A8AF-A0A80389F001}" destId="{6438C9B3-FF70-4A67-9959-2A1E9B90611D}" srcOrd="3" destOrd="0" parTransId="{9F818A52-8D7C-41A6-B8ED-FC14CD01541B}" sibTransId="{940891B8-252C-48EF-853C-386BF9AA1931}"/>
    <dgm:cxn modelId="{A634A976-2D98-453F-AF31-F4718CB51BB3}" type="presOf" srcId="{0BE49635-9A6B-4E5C-9E13-D661DBDDC0F6}" destId="{27653AE1-388A-4007-9638-4A076C3506A5}" srcOrd="0" destOrd="0" presId="urn:microsoft.com/office/officeart/2005/8/layout/process1"/>
    <dgm:cxn modelId="{5697B636-5B5E-42AD-964F-B7FA2E4EDBB7}" type="presOf" srcId="{60B5DE45-571D-4982-B877-388C5028C64C}" destId="{AB766A71-B336-464B-9348-3E68D43338B8}" srcOrd="0" destOrd="0" presId="urn:microsoft.com/office/officeart/2005/8/layout/process1"/>
    <dgm:cxn modelId="{2B1243B9-B071-4916-ABC0-80A2F4A306C7}" type="presOf" srcId="{25D7670B-89B3-468B-865E-D2862AFE2928}" destId="{C958914D-7844-45EF-8272-CF2AF490149A}" srcOrd="1" destOrd="0" presId="urn:microsoft.com/office/officeart/2005/8/layout/process1"/>
    <dgm:cxn modelId="{611825E9-F5C6-4A5C-83BF-8B7F4A3D779D}" type="presOf" srcId="{D2F7210B-3B9E-4555-A8AF-A0A80389F001}" destId="{F1E4412E-5E8C-4346-A775-1659C30B60F4}" srcOrd="0" destOrd="0" presId="urn:microsoft.com/office/officeart/2005/8/layout/process1"/>
    <dgm:cxn modelId="{7C4C9650-88FB-40A6-9AD5-ECB6C2706798}" srcId="{D2F7210B-3B9E-4555-A8AF-A0A80389F001}" destId="{141A24CB-5E02-4CCD-9805-B47C9F25FE2D}" srcOrd="1" destOrd="0" parTransId="{46A93946-3982-4882-A865-F3DB465D9AED}" sibTransId="{25D7670B-89B3-468B-865E-D2862AFE2928}"/>
    <dgm:cxn modelId="{4A9A3248-A45D-4964-B2AA-9BD6A1DC5930}" type="presOf" srcId="{141A24CB-5E02-4CCD-9805-B47C9F25FE2D}" destId="{6F616B3C-970A-45F0-9F45-1938F827806B}" srcOrd="0" destOrd="0" presId="urn:microsoft.com/office/officeart/2005/8/layout/process1"/>
    <dgm:cxn modelId="{5D24032D-66F8-453E-BAAD-DB59250F90CD}" type="presOf" srcId="{6438C9B3-FF70-4A67-9959-2A1E9B90611D}" destId="{7BF5C6B5-563D-4A44-A7F4-BEEDF57FAE9A}" srcOrd="0" destOrd="0" presId="urn:microsoft.com/office/officeart/2005/8/layout/process1"/>
    <dgm:cxn modelId="{F53979A6-24CB-4DE4-B35D-D4715FCEBE15}" type="presOf" srcId="{198A4513-E7B4-422F-94A7-08E0CC7FCCB3}" destId="{9ACFD9AF-EBBD-4790-850E-F11D1323E853}" srcOrd="1" destOrd="0" presId="urn:microsoft.com/office/officeart/2005/8/layout/process1"/>
    <dgm:cxn modelId="{3E0EF240-DA1E-4CE8-BFA1-404FFB7DDA35}" type="presParOf" srcId="{F1E4412E-5E8C-4346-A775-1659C30B60F4}" destId="{5ADC101B-D0AF-4253-90C2-A65DAB022F0F}" srcOrd="0" destOrd="0" presId="urn:microsoft.com/office/officeart/2005/8/layout/process1"/>
    <dgm:cxn modelId="{B2FDB0E4-C584-4E01-9987-1EFE82817455}" type="presParOf" srcId="{F1E4412E-5E8C-4346-A775-1659C30B60F4}" destId="{391A8D43-E6A1-4850-A09F-0E7F1DE7011B}" srcOrd="1" destOrd="0" presId="urn:microsoft.com/office/officeart/2005/8/layout/process1"/>
    <dgm:cxn modelId="{5967990F-32F2-462A-9D2B-37B0C7C8C6C5}" type="presParOf" srcId="{391A8D43-E6A1-4850-A09F-0E7F1DE7011B}" destId="{9ACFD9AF-EBBD-4790-850E-F11D1323E853}" srcOrd="0" destOrd="0" presId="urn:microsoft.com/office/officeart/2005/8/layout/process1"/>
    <dgm:cxn modelId="{0A4E6122-6634-4C50-A57C-292DBA868D19}" type="presParOf" srcId="{F1E4412E-5E8C-4346-A775-1659C30B60F4}" destId="{6F616B3C-970A-45F0-9F45-1938F827806B}" srcOrd="2" destOrd="0" presId="urn:microsoft.com/office/officeart/2005/8/layout/process1"/>
    <dgm:cxn modelId="{38566B2B-7D02-4602-AEBA-3961CE369F0B}" type="presParOf" srcId="{F1E4412E-5E8C-4346-A775-1659C30B60F4}" destId="{384C819D-8603-41A2-A152-FAF56755E81F}" srcOrd="3" destOrd="0" presId="urn:microsoft.com/office/officeart/2005/8/layout/process1"/>
    <dgm:cxn modelId="{E9D0300D-4742-4120-8DDD-7A38DC91484F}" type="presParOf" srcId="{384C819D-8603-41A2-A152-FAF56755E81F}" destId="{C958914D-7844-45EF-8272-CF2AF490149A}" srcOrd="0" destOrd="0" presId="urn:microsoft.com/office/officeart/2005/8/layout/process1"/>
    <dgm:cxn modelId="{88B79E9C-E7E9-43E2-B9A7-52360D99F13E}" type="presParOf" srcId="{F1E4412E-5E8C-4346-A775-1659C30B60F4}" destId="{AB766A71-B336-464B-9348-3E68D43338B8}" srcOrd="4" destOrd="0" presId="urn:microsoft.com/office/officeart/2005/8/layout/process1"/>
    <dgm:cxn modelId="{57D9A850-E583-4C7E-B4DA-CC159DDDFA46}" type="presParOf" srcId="{F1E4412E-5E8C-4346-A775-1659C30B60F4}" destId="{27653AE1-388A-4007-9638-4A076C3506A5}" srcOrd="5" destOrd="0" presId="urn:microsoft.com/office/officeart/2005/8/layout/process1"/>
    <dgm:cxn modelId="{4BBB93BF-17B0-4176-A008-78AAF2021AC8}" type="presParOf" srcId="{27653AE1-388A-4007-9638-4A076C3506A5}" destId="{7CEC0E90-F217-4EE2-8C8A-B15B9FC966EE}" srcOrd="0" destOrd="0" presId="urn:microsoft.com/office/officeart/2005/8/layout/process1"/>
    <dgm:cxn modelId="{39EE750E-5934-48D3-B6C8-94EEA175DA02}" type="presParOf" srcId="{F1E4412E-5E8C-4346-A775-1659C30B60F4}" destId="{7BF5C6B5-563D-4A44-A7F4-BEEDF57FAE9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C101B-D0AF-4253-90C2-A65DAB022F0F}">
      <dsp:nvSpPr>
        <dsp:cNvPr id="0" name=""/>
        <dsp:cNvSpPr/>
      </dsp:nvSpPr>
      <dsp:spPr>
        <a:xfrm>
          <a:off x="2879" y="1150705"/>
          <a:ext cx="1259032" cy="1082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600" kern="1200" dirty="0" smtClean="0"/>
            <a:t>ASP.NET Membership (2005)</a:t>
          </a:r>
          <a:endParaRPr lang="en-GB" sz="1600" kern="1200" dirty="0"/>
        </a:p>
      </dsp:txBody>
      <dsp:txXfrm>
        <a:off x="34598" y="1182424"/>
        <a:ext cx="1195594" cy="1019526"/>
      </dsp:txXfrm>
    </dsp:sp>
    <dsp:sp modelId="{391A8D43-E6A1-4850-A09F-0E7F1DE7011B}">
      <dsp:nvSpPr>
        <dsp:cNvPr id="0" name=""/>
        <dsp:cNvSpPr/>
      </dsp:nvSpPr>
      <dsp:spPr>
        <a:xfrm>
          <a:off x="1387815" y="1536067"/>
          <a:ext cx="266914" cy="3122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/>
        </a:p>
      </dsp:txBody>
      <dsp:txXfrm>
        <a:off x="1387815" y="1598515"/>
        <a:ext cx="186840" cy="187344"/>
      </dsp:txXfrm>
    </dsp:sp>
    <dsp:sp modelId="{6F616B3C-970A-45F0-9F45-1938F827806B}">
      <dsp:nvSpPr>
        <dsp:cNvPr id="0" name=""/>
        <dsp:cNvSpPr/>
      </dsp:nvSpPr>
      <dsp:spPr>
        <a:xfrm>
          <a:off x="1765525" y="1150705"/>
          <a:ext cx="1259032" cy="1082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600" kern="1200" dirty="0" smtClean="0"/>
            <a:t>ASP.NET Simple Membership (2010)</a:t>
          </a:r>
          <a:endParaRPr lang="en-GB" sz="1600" kern="1200" dirty="0"/>
        </a:p>
      </dsp:txBody>
      <dsp:txXfrm>
        <a:off x="1797244" y="1182424"/>
        <a:ext cx="1195594" cy="1019526"/>
      </dsp:txXfrm>
    </dsp:sp>
    <dsp:sp modelId="{384C819D-8603-41A2-A152-FAF56755E81F}">
      <dsp:nvSpPr>
        <dsp:cNvPr id="0" name=""/>
        <dsp:cNvSpPr/>
      </dsp:nvSpPr>
      <dsp:spPr>
        <a:xfrm>
          <a:off x="3150460" y="1536067"/>
          <a:ext cx="266914" cy="3122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/>
        </a:p>
      </dsp:txBody>
      <dsp:txXfrm>
        <a:off x="3150460" y="1598515"/>
        <a:ext cx="186840" cy="187344"/>
      </dsp:txXfrm>
    </dsp:sp>
    <dsp:sp modelId="{AB766A71-B336-464B-9348-3E68D43338B8}">
      <dsp:nvSpPr>
        <dsp:cNvPr id="0" name=""/>
        <dsp:cNvSpPr/>
      </dsp:nvSpPr>
      <dsp:spPr>
        <a:xfrm>
          <a:off x="3528170" y="1150705"/>
          <a:ext cx="1259032" cy="1082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600" kern="1200" dirty="0" smtClean="0"/>
            <a:t>ASP.NET Identity 1.0 (2013)</a:t>
          </a:r>
          <a:endParaRPr lang="en-GB" sz="1600" kern="1200" dirty="0"/>
        </a:p>
      </dsp:txBody>
      <dsp:txXfrm>
        <a:off x="3559889" y="1182424"/>
        <a:ext cx="1195594" cy="1019526"/>
      </dsp:txXfrm>
    </dsp:sp>
    <dsp:sp modelId="{27653AE1-388A-4007-9638-4A076C3506A5}">
      <dsp:nvSpPr>
        <dsp:cNvPr id="0" name=""/>
        <dsp:cNvSpPr/>
      </dsp:nvSpPr>
      <dsp:spPr>
        <a:xfrm>
          <a:off x="4913106" y="1536067"/>
          <a:ext cx="266914" cy="3122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/>
        </a:p>
      </dsp:txBody>
      <dsp:txXfrm>
        <a:off x="4913106" y="1598515"/>
        <a:ext cx="186840" cy="187344"/>
      </dsp:txXfrm>
    </dsp:sp>
    <dsp:sp modelId="{7BF5C6B5-563D-4A44-A7F4-BEEDF57FAE9A}">
      <dsp:nvSpPr>
        <dsp:cNvPr id="0" name=""/>
        <dsp:cNvSpPr/>
      </dsp:nvSpPr>
      <dsp:spPr>
        <a:xfrm>
          <a:off x="5290815" y="1150705"/>
          <a:ext cx="1259032" cy="1082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600" kern="1200" dirty="0" smtClean="0"/>
            <a:t>ASP.NET Identity 2.0 (2014)</a:t>
          </a:r>
          <a:endParaRPr lang="en-GB" sz="1600" kern="1200" dirty="0"/>
        </a:p>
      </dsp:txBody>
      <dsp:txXfrm>
        <a:off x="5322534" y="1182424"/>
        <a:ext cx="1195594" cy="10195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B5922E6D-3451-482A-A64F-C89F139BA51A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417FDE46-A5AB-4036-9FAE-CD14E583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6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05247E74-41DE-40FA-A7A7-A655366ADCFA}" type="datetimeFigureOut">
              <a:rPr lang="sv-SE" smtClean="0"/>
              <a:t>2014-11-18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74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9C98CF53-5E26-4422-B9D8-E9A5474C1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152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8971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00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9849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you are using an older version of VS than VS2013, then you have to implement your own user management functionality such as login/logoff/register etc. 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8868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847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223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1008"/>
            <a:ext cx="7772400" cy="1214896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85163"/>
            <a:ext cx="6400800" cy="1109917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91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71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466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1783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701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254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911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655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70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8020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043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719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" y="-117"/>
            <a:ext cx="9143086" cy="5487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BBF1-8D56-4061-8DE2-461FDAC177EF}" type="datetimeFigureOut">
              <a:rPr lang="sv-SE" smtClean="0"/>
              <a:t>2014-11-18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Picture 2" descr="Edument Logo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021288"/>
            <a:ext cx="3043063" cy="76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24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brockallen.com/2012/09/02/think-twice-about-using-membershipprovider-and-simplemembership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identity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sp.net/25.aspx/1?Security" TargetMode="External"/><Relationship Id="rId2" Type="http://schemas.openxmlformats.org/officeDocument/2006/relationships/hyperlink" Target="http://www.asp.net/identity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leastprivilege.com/category/net-security/" TargetMode="External"/><Relationship Id="rId4" Type="http://schemas.openxmlformats.org/officeDocument/2006/relationships/hyperlink" Target="http://brockallen.com/category/asp-net-security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136904" cy="1214896"/>
          </a:xfrm>
        </p:spPr>
        <p:txBody>
          <a:bodyPr>
            <a:noAutofit/>
          </a:bodyPr>
          <a:lstStyle/>
          <a:p>
            <a:r>
              <a:rPr lang="en-US" sz="4500" dirty="0" smtClean="0"/>
              <a:t>ASP.NET Identity</a:t>
            </a:r>
            <a:endParaRPr lang="en-US" sz="45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867376"/>
            <a:ext cx="6400800" cy="165796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932040" y="44624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© 2014 Edument AB.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147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Why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200" dirty="0" smtClean="0"/>
              <a:t>ASP.NET Identity works great with following projects in .NET:</a:t>
            </a:r>
          </a:p>
          <a:p>
            <a:r>
              <a:rPr lang="en-US" dirty="0" smtClean="0"/>
              <a:t>MVC</a:t>
            </a:r>
          </a:p>
          <a:p>
            <a:r>
              <a:rPr lang="en-US" dirty="0" smtClean="0"/>
              <a:t>Web Forms</a:t>
            </a:r>
          </a:p>
          <a:p>
            <a:r>
              <a:rPr lang="en-US" dirty="0" smtClean="0"/>
              <a:t>Web API</a:t>
            </a:r>
          </a:p>
          <a:p>
            <a:r>
              <a:rPr lang="en-US" dirty="0" smtClean="0"/>
              <a:t>Single Page Application</a:t>
            </a:r>
          </a:p>
          <a:p>
            <a:r>
              <a:rPr lang="en-US" dirty="0" err="1" smtClean="0"/>
              <a:t>SignalR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156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Why ASP.NET 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402190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You can easily add ASP.NET Identity via the Package Manager Console, and implement your own functionality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3717032"/>
            <a:ext cx="8229600" cy="877163"/>
          </a:xfrm>
          <a:prstGeom prst="rect">
            <a:avLst/>
          </a:prstGeom>
          <a:solidFill>
            <a:srgbClr val="FBED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sv-S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PM&gt; Install-Package Microsoft.AspNet.Identity.Core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sv-S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PM&gt; Install-Package Microsoft.AspNet.Identity.EntityFramework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sv-S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PM&gt; Install-Package Microsoft.AspNet.Identity.Owin </a:t>
            </a:r>
            <a:endParaRPr kumimoji="0" lang="en-US" altLang="sv-S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8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Why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79511" y="1124744"/>
            <a:ext cx="8784977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200" dirty="0" smtClean="0"/>
              <a:t>When should I use ASP.NET Identity?</a:t>
            </a:r>
          </a:p>
          <a:p>
            <a:pPr marL="0" lvl="0" indent="0">
              <a:buNone/>
            </a:pPr>
            <a:endParaRPr lang="en-US" sz="3200" dirty="0"/>
          </a:p>
          <a:p>
            <a:r>
              <a:rPr lang="en-US" dirty="0"/>
              <a:t>E</a:t>
            </a:r>
            <a:r>
              <a:rPr lang="en-US" dirty="0" smtClean="0"/>
              <a:t>xternal identities</a:t>
            </a:r>
          </a:p>
          <a:p>
            <a:r>
              <a:rPr lang="en-US" dirty="0" smtClean="0"/>
              <a:t>Delegated user authentication</a:t>
            </a:r>
          </a:p>
          <a:p>
            <a:r>
              <a:rPr lang="en-US" dirty="0" smtClean="0"/>
              <a:t>Supports Claims</a:t>
            </a:r>
          </a:p>
          <a:p>
            <a:r>
              <a:rPr lang="en-US" dirty="0" smtClean="0"/>
              <a:t>Modern security practices</a:t>
            </a:r>
          </a:p>
          <a:p>
            <a:r>
              <a:rPr lang="en-US" dirty="0" smtClean="0"/>
              <a:t>Cleaner architecture</a:t>
            </a:r>
          </a:p>
          <a:p>
            <a:r>
              <a:rPr lang="en-US" dirty="0" smtClean="0"/>
              <a:t>Alternative databases</a:t>
            </a:r>
          </a:p>
        </p:txBody>
      </p:sp>
    </p:spTree>
    <p:extLst>
      <p:ext uri="{BB962C8B-B14F-4D97-AF65-F5344CB8AC3E}">
        <p14:creationId xmlns:p14="http://schemas.microsoft.com/office/powerpoint/2010/main" val="1288704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 smtClean="0"/>
          </a:p>
          <a:p>
            <a:pPr marL="0" indent="0" algn="ctr">
              <a:buNone/>
            </a:pPr>
            <a:r>
              <a:rPr lang="sv-SE" sz="3200" dirty="0">
                <a:solidFill>
                  <a:srgbClr val="77933C"/>
                </a:solidFill>
              </a:rPr>
              <a:t>B</a:t>
            </a:r>
            <a:r>
              <a:rPr lang="sv-SE" sz="3200" dirty="0" smtClean="0">
                <a:solidFill>
                  <a:srgbClr val="77933C"/>
                </a:solidFill>
              </a:rPr>
              <a:t>efore ASP.NET Identity</a:t>
            </a:r>
            <a:endParaRPr lang="en-GB" sz="3200" dirty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491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What was before ASP.NET Identity?</a:t>
            </a:r>
            <a:endParaRPr lang="en-GB" dirty="0"/>
          </a:p>
        </p:txBody>
      </p:sp>
      <p:graphicFrame>
        <p:nvGraphicFramePr>
          <p:cNvPr id="5" name="Platshållare för innehåll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0958403"/>
              </p:ext>
            </p:extLst>
          </p:nvPr>
        </p:nvGraphicFramePr>
        <p:xfrm>
          <a:off x="1331640" y="1916832"/>
          <a:ext cx="6552728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ruta 3"/>
          <p:cNvSpPr txBox="1"/>
          <p:nvPr/>
        </p:nvSpPr>
        <p:spPr>
          <a:xfrm>
            <a:off x="323528" y="1124744"/>
            <a:ext cx="8640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Before ASP.NET Identity there has been several attempts of making good libraries for handling user security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2914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What was before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28828" y="1196752"/>
            <a:ext cx="8686343" cy="4857403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General flaws with the previous security libraries: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/>
              <a:t>Difficulties adding additional information to the user-identity  </a:t>
            </a:r>
          </a:p>
          <a:p>
            <a:r>
              <a:rPr lang="en-US" sz="2400" dirty="0" smtClean="0"/>
              <a:t>No longer up to date with todays security standards</a:t>
            </a:r>
          </a:p>
          <a:p>
            <a:pPr lvl="1"/>
            <a:r>
              <a:rPr lang="en-US" sz="2000" dirty="0"/>
              <a:t>Not using modern password storage techniques </a:t>
            </a:r>
          </a:p>
          <a:p>
            <a:pPr lvl="1"/>
            <a:r>
              <a:rPr lang="en-US" sz="2000" dirty="0" smtClean="0"/>
              <a:t>Does not support two-factor authentication</a:t>
            </a:r>
          </a:p>
          <a:p>
            <a:pPr lvl="1"/>
            <a:r>
              <a:rPr lang="en-US" sz="2000" dirty="0" smtClean="0"/>
              <a:t>Does not support claims-based authentication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ktangel 3"/>
          <p:cNvSpPr/>
          <p:nvPr/>
        </p:nvSpPr>
        <p:spPr>
          <a:xfrm>
            <a:off x="252923" y="4653135"/>
            <a:ext cx="8647097" cy="10801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7793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Think twice about using membership and simplemembership 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://brockallen.com/2012/09/02/think-twice-about-using-membershipprovider-and-simplemembership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 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63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What was before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ASP.NET Membership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2400" dirty="0" smtClean="0"/>
              <a:t>Forms based authentication.</a:t>
            </a:r>
          </a:p>
          <a:p>
            <a:r>
              <a:rPr lang="en-US" sz="2400" dirty="0" smtClean="0"/>
              <a:t>Designed with only SQL servers in mind.</a:t>
            </a:r>
          </a:p>
          <a:p>
            <a:r>
              <a:rPr lang="en-US" sz="2400" dirty="0" smtClean="0"/>
              <a:t>No Owin integration.</a:t>
            </a:r>
          </a:p>
          <a:p>
            <a:r>
              <a:rPr lang="en-US" sz="2400" dirty="0" smtClean="0"/>
              <a:t>No social login providers.</a:t>
            </a:r>
          </a:p>
          <a:p>
            <a:r>
              <a:rPr lang="en-US" sz="2400" dirty="0" smtClean="0"/>
              <a:t>Difficult to customize user information</a:t>
            </a:r>
          </a:p>
          <a:p>
            <a:r>
              <a:rPr lang="en-US" sz="2400" dirty="0" smtClean="0"/>
              <a:t>Poor architecture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8053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What was before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ASP.NET Simple Membership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2400" dirty="0" smtClean="0"/>
              <a:t>Built upon ASP.NET Membership</a:t>
            </a:r>
          </a:p>
          <a:p>
            <a:r>
              <a:rPr lang="en-US" sz="2400" dirty="0" smtClean="0"/>
              <a:t>Designed for ASP.NET MVC</a:t>
            </a:r>
          </a:p>
          <a:p>
            <a:r>
              <a:rPr lang="en-US" sz="2400" dirty="0" smtClean="0"/>
              <a:t>Supports OAuth / OpenID</a:t>
            </a:r>
          </a:p>
          <a:p>
            <a:r>
              <a:rPr lang="en-US" sz="2400" dirty="0" smtClean="0"/>
              <a:t>Tied to Microsoft databases (SQL)</a:t>
            </a:r>
          </a:p>
        </p:txBody>
      </p:sp>
    </p:spTree>
    <p:extLst>
      <p:ext uri="{BB962C8B-B14F-4D97-AF65-F5344CB8AC3E}">
        <p14:creationId xmlns:p14="http://schemas.microsoft.com/office/powerpoint/2010/main" val="905685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What was before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ASP.NET Identity 1.0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2400" dirty="0" smtClean="0"/>
              <a:t>Released in 2013</a:t>
            </a:r>
          </a:p>
          <a:p>
            <a:r>
              <a:rPr lang="en-US" sz="2400" dirty="0" smtClean="0"/>
              <a:t>Simple &amp; flexible way to store and handle user data</a:t>
            </a:r>
          </a:p>
          <a:p>
            <a:r>
              <a:rPr lang="en-US" sz="2400" dirty="0" smtClean="0"/>
              <a:t>Supports Roles &amp; Claims</a:t>
            </a:r>
          </a:p>
          <a:p>
            <a:r>
              <a:rPr lang="en-US" sz="2400" dirty="0" smtClean="0"/>
              <a:t>Social Login Providers using OAuth</a:t>
            </a:r>
          </a:p>
          <a:p>
            <a:r>
              <a:rPr lang="en-US" sz="2400" dirty="0" smtClean="0"/>
              <a:t>Supports external Identity providers</a:t>
            </a:r>
          </a:p>
          <a:p>
            <a:r>
              <a:rPr lang="en-US" sz="2400" dirty="0" smtClean="0"/>
              <a:t>Supports customized databases</a:t>
            </a:r>
          </a:p>
          <a:p>
            <a:r>
              <a:rPr lang="en-US" sz="2400" dirty="0" smtClean="0"/>
              <a:t>Requires .NET 4.5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0103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What was before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ASP.NET Identity 2.0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2400" dirty="0" smtClean="0"/>
              <a:t>Released in 2014</a:t>
            </a:r>
          </a:p>
          <a:p>
            <a:r>
              <a:rPr lang="en-US" sz="2400" dirty="0" smtClean="0"/>
              <a:t>Supports External Security Token Provider</a:t>
            </a:r>
          </a:p>
          <a:p>
            <a:r>
              <a:rPr lang="en-US" sz="2400" dirty="0" smtClean="0"/>
              <a:t>Two-Factor authentication</a:t>
            </a:r>
          </a:p>
          <a:p>
            <a:r>
              <a:rPr lang="en-US" sz="2400" dirty="0" smtClean="0"/>
              <a:t>Account confirmation (Email/SMS)</a:t>
            </a:r>
          </a:p>
          <a:p>
            <a:r>
              <a:rPr lang="en-US" sz="2400" dirty="0" smtClean="0"/>
              <a:t>Account lockout (Configure lockout time and number of attempts)</a:t>
            </a:r>
          </a:p>
          <a:p>
            <a:r>
              <a:rPr lang="en-US" sz="2400" dirty="0" smtClean="0"/>
              <a:t>Password reset (Email/SMS)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764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ASP.NET Identity?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1268760"/>
            <a:ext cx="8568952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 smtClean="0"/>
              <a:t>ASP.NET Identity is a framework for security and user management.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/>
              <a:t>Developed by Microsoft</a:t>
            </a:r>
          </a:p>
          <a:p>
            <a:r>
              <a:rPr lang="en-US" sz="2400" dirty="0" smtClean="0"/>
              <a:t>ASP.NET Identity replaces the previous membership and security solutions</a:t>
            </a:r>
          </a:p>
          <a:p>
            <a:r>
              <a:rPr lang="en-US" sz="2400" dirty="0" smtClean="0"/>
              <a:t>ASP.NET Identity 2.0 was released in the spring 2014</a:t>
            </a:r>
          </a:p>
          <a:p>
            <a:r>
              <a:rPr lang="en-US" sz="2400" dirty="0" smtClean="0"/>
              <a:t>Works with ASP.NET MVC, Web API, Web Pages, </a:t>
            </a:r>
            <a:r>
              <a:rPr lang="en-US" sz="2400" dirty="0" err="1" smtClean="0"/>
              <a:t>SignalR</a:t>
            </a:r>
            <a:r>
              <a:rPr lang="en-US" sz="2400" dirty="0" smtClean="0"/>
              <a:t> and Web Forms</a:t>
            </a:r>
          </a:p>
          <a:p>
            <a:r>
              <a:rPr lang="en-US" sz="2400" dirty="0" smtClean="0"/>
              <a:t>Compatible from .NET 4.5</a:t>
            </a:r>
          </a:p>
          <a:p>
            <a:endParaRPr lang="en-US" sz="3200" dirty="0" smtClean="0"/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algn="ctr"/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8794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79512" y="1052736"/>
            <a:ext cx="8507288" cy="5073427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ASP.NET official site </a:t>
            </a:r>
            <a:br>
              <a:rPr lang="en-GB" dirty="0" smtClean="0"/>
            </a:br>
            <a:r>
              <a:rPr lang="en-GB" sz="2000" u="sng" dirty="0">
                <a:hlinkClick r:id="rId2"/>
              </a:rPr>
              <a:t>http://www.asp.net/identity</a:t>
            </a:r>
            <a:endParaRPr lang="en-GB" sz="2000" dirty="0"/>
          </a:p>
          <a:p>
            <a:r>
              <a:rPr lang="en-GB" sz="2400" dirty="0" smtClean="0"/>
              <a:t>ASP.NET security forum</a:t>
            </a:r>
            <a:br>
              <a:rPr lang="en-GB" sz="2400" dirty="0" smtClean="0"/>
            </a:b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forums.asp.net/25.aspx/1?Security</a:t>
            </a:r>
            <a:endParaRPr lang="en-US" sz="2000" dirty="0" smtClean="0"/>
          </a:p>
          <a:p>
            <a:r>
              <a:rPr lang="en-US" sz="2400" dirty="0"/>
              <a:t>Brock </a:t>
            </a:r>
            <a:r>
              <a:rPr lang="en-US" sz="2400" dirty="0" smtClean="0"/>
              <a:t>Allen (Blog)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000" dirty="0">
                <a:hlinkClick r:id="rId4"/>
              </a:rPr>
              <a:t>http://brockallen.com/category/asp-net-security</a:t>
            </a:r>
            <a:r>
              <a:rPr lang="en-US" sz="2000" dirty="0" smtClean="0">
                <a:hlinkClick r:id="rId4"/>
              </a:rPr>
              <a:t>/</a:t>
            </a:r>
            <a:r>
              <a:rPr lang="en-US" sz="2000" dirty="0" smtClean="0"/>
              <a:t> </a:t>
            </a:r>
          </a:p>
          <a:p>
            <a:r>
              <a:rPr lang="en-US" sz="2400" dirty="0" smtClean="0"/>
              <a:t>Dominick Baier (Blog) Mostly focused on Web-API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5"/>
              </a:rPr>
              <a:t>http://leastprivilege.com/category/net-security</a:t>
            </a:r>
            <a:r>
              <a:rPr lang="en-US" sz="2400" dirty="0" smtClean="0">
                <a:hlinkClick r:id="rId5"/>
              </a:rPr>
              <a:t>/</a:t>
            </a:r>
            <a:r>
              <a:rPr lang="en-US" sz="2400" dirty="0" smtClean="0"/>
              <a:t> 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3133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 ASP.NET MVC 5 </a:t>
            </a:r>
            <a:r>
              <a:rPr lang="en-GB" dirty="0" smtClean="0"/>
              <a:t>Platform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2" descr="http://dl.ebook-dl.com/Picture/PicPage/Pro-ASP-Net-MVC-5-Platform-Adam-Freeman(www.ebook-dl.com)_Lar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1519693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05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0" y="0"/>
            <a:ext cx="9143086" cy="548797"/>
          </a:xfrm>
        </p:spPr>
        <p:txBody>
          <a:bodyPr>
            <a:normAutofit/>
          </a:bodyPr>
          <a:lstStyle/>
          <a:p>
            <a:r>
              <a:rPr lang="sv-SE" dirty="0" smtClean="0"/>
              <a:t>What is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0" y="1124744"/>
            <a:ext cx="9143086" cy="5040560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GB" sz="3200" dirty="0" smtClean="0"/>
              <a:t>ASP.NET Identity was developed to create a robust security solution which can cope with modern demands.</a:t>
            </a:r>
            <a:br>
              <a:rPr lang="en-GB" sz="3200" dirty="0" smtClean="0"/>
            </a:br>
            <a:endParaRPr lang="en-GB" sz="3200" dirty="0"/>
          </a:p>
          <a:p>
            <a:pPr marL="0" lvl="0" indent="0" algn="ctr">
              <a:buNone/>
            </a:pPr>
            <a:r>
              <a:rPr lang="en-GB" sz="3200" dirty="0" smtClean="0"/>
              <a:t>It also relieves the developers from creating a new user management system for every new application.</a:t>
            </a:r>
          </a:p>
          <a:p>
            <a:pPr marL="0" lvl="0" indent="0" algn="ctr">
              <a:buNone/>
            </a:pPr>
            <a:endParaRPr lang="en-GB" sz="3200" dirty="0"/>
          </a:p>
          <a:p>
            <a:pPr marL="0" lvl="0" indent="0" algn="ctr">
              <a:buNone/>
            </a:pPr>
            <a:r>
              <a:rPr lang="en-GB" sz="3200" dirty="0" smtClean="0"/>
              <a:t>Giving us a framework for creating secure and modern security solutions.</a:t>
            </a:r>
          </a:p>
          <a:p>
            <a:pPr marL="0" lvl="0" indent="0" algn="ctr">
              <a:buNone/>
            </a:pPr>
            <a:endParaRPr lang="sv-SE" sz="3200" dirty="0"/>
          </a:p>
          <a:p>
            <a:pPr marL="0" lvl="0" indent="0" algn="ctr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71868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sv-SE" sz="3200" dirty="0" smtClean="0"/>
          </a:p>
          <a:p>
            <a:pPr marL="0" indent="0" algn="ctr">
              <a:buNone/>
            </a:pPr>
            <a:endParaRPr lang="sv-SE" sz="3200" dirty="0" smtClean="0"/>
          </a:p>
          <a:p>
            <a:pPr marL="0" indent="0" algn="ctr">
              <a:buNone/>
            </a:pPr>
            <a:r>
              <a:rPr lang="sv-SE" sz="3200" dirty="0" smtClean="0"/>
              <a:t>Why ASP.NET Identity?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77883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Why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0734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ASP.NET Identity is </a:t>
            </a:r>
            <a:r>
              <a:rPr lang="en-US" sz="3200" dirty="0"/>
              <a:t>a</a:t>
            </a:r>
            <a:r>
              <a:rPr lang="en-US" sz="3200" dirty="0" smtClean="0"/>
              <a:t> security library from Microsoft, part of the .NET stack.</a:t>
            </a:r>
            <a:br>
              <a:rPr lang="en-US" sz="3200" dirty="0" smtClean="0"/>
            </a:br>
            <a:r>
              <a:rPr lang="en-US" sz="3200" dirty="0" smtClean="0"/>
              <a:t> </a:t>
            </a:r>
          </a:p>
          <a:p>
            <a:pPr marL="0" indent="0">
              <a:buNone/>
            </a:pPr>
            <a:r>
              <a:rPr lang="en-US" sz="3200" dirty="0" smtClean="0"/>
              <a:t>ASP.NET Identity is currently the preferred way to handle security in ASP.NET applications</a:t>
            </a:r>
            <a:br>
              <a:rPr lang="en-US" sz="3200" dirty="0" smtClean="0"/>
            </a:b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It comes with modern safety features like:</a:t>
            </a:r>
          </a:p>
          <a:p>
            <a:r>
              <a:rPr lang="en-US" sz="2400" dirty="0" smtClean="0"/>
              <a:t>Account confirmation</a:t>
            </a:r>
          </a:p>
          <a:p>
            <a:pPr lvl="1"/>
            <a:r>
              <a:rPr lang="en-US" dirty="0" smtClean="0"/>
              <a:t>Both email and/or SMS confirmation </a:t>
            </a:r>
          </a:p>
          <a:p>
            <a:r>
              <a:rPr lang="en-US" sz="2400" dirty="0" smtClean="0"/>
              <a:t>Improved password handling</a:t>
            </a:r>
          </a:p>
          <a:p>
            <a:r>
              <a:rPr lang="en-US" sz="2400" dirty="0" smtClean="0"/>
              <a:t>Delegated authorization</a:t>
            </a:r>
          </a:p>
          <a:p>
            <a:r>
              <a:rPr lang="sv-SE" sz="2400" dirty="0"/>
              <a:t>Two-Factor Authentication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81313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Why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51520" y="1556791"/>
            <a:ext cx="8640960" cy="460851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GB" dirty="0" smtClean="0"/>
              <a:t>ASP.NET Identity supports delegated authorization, using for example OAuth which grant you:</a:t>
            </a:r>
          </a:p>
          <a:p>
            <a:pPr marL="0" lvl="0" indent="0">
              <a:buNone/>
            </a:pPr>
            <a:endParaRPr lang="en-GB" dirty="0" smtClean="0"/>
          </a:p>
          <a:p>
            <a:r>
              <a:rPr lang="en-GB" dirty="0" smtClean="0"/>
              <a:t>Easy </a:t>
            </a:r>
            <a:r>
              <a:rPr lang="en-GB" dirty="0"/>
              <a:t>use of social login </a:t>
            </a:r>
            <a:r>
              <a:rPr lang="en-GB" dirty="0" smtClean="0"/>
              <a:t>providers thanks to OAuth</a:t>
            </a:r>
          </a:p>
          <a:p>
            <a:r>
              <a:rPr lang="en-US" dirty="0" smtClean="0"/>
              <a:t>Delegation of user </a:t>
            </a:r>
            <a:r>
              <a:rPr lang="en-US" dirty="0"/>
              <a:t>authentication </a:t>
            </a:r>
            <a:r>
              <a:rPr lang="en-US" dirty="0" smtClean="0"/>
              <a:t>process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8769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ASP.NET Identity?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of such providers : Google, Facebook or Twitter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1331639" y="5030174"/>
            <a:ext cx="20882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7" name="Rektangel 6"/>
          <p:cNvSpPr/>
          <p:nvPr/>
        </p:nvSpPr>
        <p:spPr>
          <a:xfrm>
            <a:off x="5436096" y="3053100"/>
            <a:ext cx="20882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563888" y="3870340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491880" y="3501008"/>
            <a:ext cx="189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User </a:t>
            </a:r>
            <a:r>
              <a:rPr lang="en-US" dirty="0" smtClean="0"/>
              <a:t>Credentials</a:t>
            </a:r>
            <a:endParaRPr lang="en-US" dirty="0"/>
          </a:p>
        </p:txBody>
      </p:sp>
      <p:sp>
        <p:nvSpPr>
          <p:cNvPr id="10" name="textruta 9"/>
          <p:cNvSpPr txBox="1"/>
          <p:nvPr/>
        </p:nvSpPr>
        <p:spPr>
          <a:xfrm>
            <a:off x="3491880" y="2996952"/>
            <a:ext cx="195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User </a:t>
            </a:r>
            <a:r>
              <a:rPr lang="en-US" dirty="0" smtClean="0"/>
              <a:t>Information</a:t>
            </a:r>
            <a:endParaRPr lang="en-US" dirty="0"/>
          </a:p>
        </p:txBody>
      </p:sp>
      <p:cxnSp>
        <p:nvCxnSpPr>
          <p:cNvPr id="11" name="Rak pil 10"/>
          <p:cNvCxnSpPr/>
          <p:nvPr/>
        </p:nvCxnSpPr>
        <p:spPr>
          <a:xfrm flipH="1">
            <a:off x="3563888" y="3359824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ktangel 11"/>
          <p:cNvSpPr/>
          <p:nvPr/>
        </p:nvSpPr>
        <p:spPr>
          <a:xfrm>
            <a:off x="1331639" y="3064254"/>
            <a:ext cx="20882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17" name="Rak pil 16"/>
          <p:cNvCxnSpPr/>
          <p:nvPr/>
        </p:nvCxnSpPr>
        <p:spPr>
          <a:xfrm>
            <a:off x="2339752" y="4050662"/>
            <a:ext cx="0" cy="89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ak pil 18"/>
          <p:cNvCxnSpPr/>
          <p:nvPr/>
        </p:nvCxnSpPr>
        <p:spPr>
          <a:xfrm flipV="1">
            <a:off x="2987824" y="4050662"/>
            <a:ext cx="0" cy="89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ruta 22"/>
          <p:cNvSpPr txBox="1"/>
          <p:nvPr/>
        </p:nvSpPr>
        <p:spPr>
          <a:xfrm>
            <a:off x="2987824" y="4293096"/>
            <a:ext cx="22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 Information</a:t>
            </a:r>
            <a:endParaRPr lang="en-US" dirty="0"/>
          </a:p>
        </p:txBody>
      </p:sp>
      <p:sp>
        <p:nvSpPr>
          <p:cNvPr id="24" name="textruta 23"/>
          <p:cNvSpPr txBox="1"/>
          <p:nvPr/>
        </p:nvSpPr>
        <p:spPr>
          <a:xfrm>
            <a:off x="412942" y="4283804"/>
            <a:ext cx="192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user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81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Why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80728"/>
            <a:ext cx="8219256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Claims-based authentication</a:t>
            </a:r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US" sz="3200" dirty="0" smtClean="0"/>
              <a:t>Gives the developer the option to Create:</a:t>
            </a:r>
          </a:p>
          <a:p>
            <a:r>
              <a:rPr lang="en-US" sz="3200" dirty="0"/>
              <a:t>M</a:t>
            </a:r>
            <a:r>
              <a:rPr lang="en-US" sz="3200" dirty="0" smtClean="0"/>
              <a:t>ore detailed identities</a:t>
            </a:r>
            <a:endParaRPr lang="en-US" sz="3200" dirty="0"/>
          </a:p>
          <a:p>
            <a:r>
              <a:rPr lang="en-US" sz="3200" dirty="0" smtClean="0"/>
              <a:t>Better control over what users can do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You can look at claims as a users properties, for example: name, age</a:t>
            </a:r>
            <a:r>
              <a:rPr lang="en-US" sz="3200" dirty="0"/>
              <a:t> </a:t>
            </a:r>
            <a:r>
              <a:rPr lang="en-US" sz="3200" dirty="0" smtClean="0"/>
              <a:t>or </a:t>
            </a:r>
            <a:r>
              <a:rPr lang="en-US" sz="3200" dirty="0" err="1" smtClean="0"/>
              <a:t>IsAdmin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6577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Why ASP.NET 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3200" b="1" dirty="0" smtClean="0">
                <a:solidFill>
                  <a:srgbClr val="77933C"/>
                </a:solidFill>
              </a:rPr>
              <a:t>Identity is integrated into the OWIN pipeline</a:t>
            </a:r>
          </a:p>
          <a:p>
            <a:pPr marL="0" lvl="0" indent="0">
              <a:buNone/>
            </a:pPr>
            <a:endParaRPr lang="en-US" sz="3200" dirty="0" smtClean="0"/>
          </a:p>
          <a:p>
            <a:pPr marL="0" lvl="0" indent="0">
              <a:buNone/>
            </a:pPr>
            <a:r>
              <a:rPr lang="en-US" sz="3200" dirty="0" smtClean="0"/>
              <a:t>OWIN decouples the communication between your application and the server/database</a:t>
            </a:r>
          </a:p>
          <a:p>
            <a:pPr marL="0" lvl="0" indent="0">
              <a:buNone/>
            </a:pPr>
            <a:endParaRPr lang="sv-SE" sz="3200" dirty="0" smtClean="0"/>
          </a:p>
        </p:txBody>
      </p:sp>
    </p:spTree>
    <p:extLst>
      <p:ext uri="{BB962C8B-B14F-4D97-AF65-F5344CB8AC3E}">
        <p14:creationId xmlns:p14="http://schemas.microsoft.com/office/powerpoint/2010/main" val="163091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edument-template-er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edument-template-eric</Template>
  <TotalTime>4638</TotalTime>
  <Words>612</Words>
  <Application>Microsoft Office PowerPoint</Application>
  <PresentationFormat>Bildspel på skärmen (4:3)</PresentationFormat>
  <Paragraphs>149</Paragraphs>
  <Slides>21</Slides>
  <Notes>6</Notes>
  <HiddenSlides>2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21</vt:i4>
      </vt:variant>
    </vt:vector>
  </HeadingPairs>
  <TitlesOfParts>
    <vt:vector size="25" baseType="lpstr">
      <vt:lpstr>Arial</vt:lpstr>
      <vt:lpstr>Calibri</vt:lpstr>
      <vt:lpstr>Consolas</vt:lpstr>
      <vt:lpstr>edument-template-eric</vt:lpstr>
      <vt:lpstr>ASP.NET Identity</vt:lpstr>
      <vt:lpstr>What is ASP.NET Identity?</vt:lpstr>
      <vt:lpstr>What is ASP.NET Identity?</vt:lpstr>
      <vt:lpstr>PowerPoint-presentation</vt:lpstr>
      <vt:lpstr>Why ASP.NET Identity?</vt:lpstr>
      <vt:lpstr>Why ASP.NET Identity?</vt:lpstr>
      <vt:lpstr>Why ASP.NET Identity?</vt:lpstr>
      <vt:lpstr>Why ASP.NET Identity?</vt:lpstr>
      <vt:lpstr>Why ASP.NET Identity</vt:lpstr>
      <vt:lpstr>Why ASP.NET Identity?</vt:lpstr>
      <vt:lpstr>Why ASP.NET Identity</vt:lpstr>
      <vt:lpstr>Why ASP.NET Identity?</vt:lpstr>
      <vt:lpstr>PowerPoint-presentation</vt:lpstr>
      <vt:lpstr>What was before ASP.NET Identity?</vt:lpstr>
      <vt:lpstr>What was before ASP.NET Identity?</vt:lpstr>
      <vt:lpstr>What was before ASP.NET Identity?</vt:lpstr>
      <vt:lpstr>What was before ASP.NET Identity?</vt:lpstr>
      <vt:lpstr>What was before ASP.NET Identity?</vt:lpstr>
      <vt:lpstr>What was before ASP.NET Identity?</vt:lpstr>
      <vt:lpstr>Resources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</dc:creator>
  <cp:lastModifiedBy>Joel Persson</cp:lastModifiedBy>
  <cp:revision>612</cp:revision>
  <cp:lastPrinted>2013-03-14T15:28:00Z</cp:lastPrinted>
  <dcterms:created xsi:type="dcterms:W3CDTF">2012-11-20T19:30:37Z</dcterms:created>
  <dcterms:modified xsi:type="dcterms:W3CDTF">2014-11-18T14:58:13Z</dcterms:modified>
</cp:coreProperties>
</file>