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405" r:id="rId3"/>
    <p:sldId id="406" r:id="rId4"/>
    <p:sldId id="414" r:id="rId5"/>
    <p:sldId id="415" r:id="rId6"/>
    <p:sldId id="411" r:id="rId7"/>
    <p:sldId id="412" r:id="rId8"/>
    <p:sldId id="413" r:id="rId9"/>
    <p:sldId id="410" r:id="rId10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llanmörkt forma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3" autoAdjust="0"/>
    <p:restoredTop sz="86383" autoAdjust="0"/>
  </p:normalViewPr>
  <p:slideViewPr>
    <p:cSldViewPr>
      <p:cViewPr varScale="1">
        <p:scale>
          <a:sx n="64" d="100"/>
          <a:sy n="64" d="100"/>
        </p:scale>
        <p:origin x="61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2014-11-21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13690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Identity - Database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67376"/>
            <a:ext cx="6400800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</a:t>
            </a:r>
            <a:r>
              <a:rPr lang="en-US" sz="2800" b="1" dirty="0" smtClean="0"/>
              <a:t>Identity - Database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ASP.NET has its own default database structure for the purpose of handling user information.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691156" y="4139107"/>
            <a:ext cx="2232248" cy="80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AspNetUserRoles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6012160" y="4136164"/>
            <a:ext cx="2232248" cy="80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AspNetUserClaims</a:t>
            </a:r>
            <a:endParaRPr lang="en-US" dirty="0"/>
          </a:p>
        </p:txBody>
      </p:sp>
      <p:sp>
        <p:nvSpPr>
          <p:cNvPr id="7" name="Rektangel 6"/>
          <p:cNvSpPr/>
          <p:nvPr/>
        </p:nvSpPr>
        <p:spPr>
          <a:xfrm>
            <a:off x="3348439" y="2621812"/>
            <a:ext cx="2232248" cy="80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AspNetUserLogins</a:t>
            </a:r>
            <a:endParaRPr lang="en-US" dirty="0"/>
          </a:p>
        </p:txBody>
      </p:sp>
      <p:sp>
        <p:nvSpPr>
          <p:cNvPr id="8" name="Rektangel 7"/>
          <p:cNvSpPr/>
          <p:nvPr/>
        </p:nvSpPr>
        <p:spPr>
          <a:xfrm>
            <a:off x="691156" y="5637121"/>
            <a:ext cx="2232248" cy="80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AspNetRoles</a:t>
            </a:r>
            <a:endParaRPr lang="en-US" dirty="0"/>
          </a:p>
        </p:txBody>
      </p:sp>
      <p:sp>
        <p:nvSpPr>
          <p:cNvPr id="9" name="Rektangel 8"/>
          <p:cNvSpPr/>
          <p:nvPr/>
        </p:nvSpPr>
        <p:spPr>
          <a:xfrm>
            <a:off x="6012160" y="2622910"/>
            <a:ext cx="2232248" cy="806090"/>
          </a:xfrm>
          <a:prstGeom prst="rect">
            <a:avLst/>
          </a:prstGeom>
          <a:solidFill>
            <a:srgbClr val="77933C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_MigrationHistory</a:t>
            </a:r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3351658" y="4134578"/>
            <a:ext cx="2232248" cy="80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AspNetUsers</a:t>
            </a:r>
            <a:endParaRPr lang="en-US" dirty="0"/>
          </a:p>
        </p:txBody>
      </p:sp>
      <p:cxnSp>
        <p:nvCxnSpPr>
          <p:cNvPr id="12" name="Rak 11"/>
          <p:cNvCxnSpPr>
            <a:stCxn id="5" idx="3"/>
            <a:endCxn id="10" idx="1"/>
          </p:cNvCxnSpPr>
          <p:nvPr/>
        </p:nvCxnSpPr>
        <p:spPr>
          <a:xfrm flipV="1">
            <a:off x="2923404" y="4537623"/>
            <a:ext cx="428254" cy="4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k 13"/>
          <p:cNvCxnSpPr>
            <a:stCxn id="5" idx="2"/>
            <a:endCxn id="8" idx="0"/>
          </p:cNvCxnSpPr>
          <p:nvPr/>
        </p:nvCxnSpPr>
        <p:spPr>
          <a:xfrm>
            <a:off x="1807280" y="4945197"/>
            <a:ext cx="0" cy="691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10" idx="3"/>
            <a:endCxn id="6" idx="1"/>
          </p:cNvCxnSpPr>
          <p:nvPr/>
        </p:nvCxnSpPr>
        <p:spPr>
          <a:xfrm>
            <a:off x="5583906" y="4537623"/>
            <a:ext cx="428254" cy="1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>
            <a:stCxn id="10" idx="0"/>
            <a:endCxn id="7" idx="2"/>
          </p:cNvCxnSpPr>
          <p:nvPr/>
        </p:nvCxnSpPr>
        <p:spPr>
          <a:xfrm flipH="1" flipV="1">
            <a:off x="4464563" y="3427902"/>
            <a:ext cx="3219" cy="706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1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 - Database</a:t>
            </a:r>
            <a:endParaRPr lang="en-US" dirty="0"/>
          </a:p>
        </p:txBody>
      </p:sp>
      <p:graphicFrame>
        <p:nvGraphicFramePr>
          <p:cNvPr id="29" name="Platshållare för innehåll 2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910452"/>
              </p:ext>
            </p:extLst>
          </p:nvPr>
        </p:nvGraphicFramePr>
        <p:xfrm>
          <a:off x="323528" y="908719"/>
          <a:ext cx="6408712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5325"/>
                <a:gridCol w="3383387"/>
              </a:tblGrid>
              <a:tr h="4461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AspNetUsers</a:t>
                      </a: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Column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generated GUID value</a:t>
                      </a:r>
                      <a:endParaRPr lang="en-US" dirty="0"/>
                    </a:p>
                  </a:txBody>
                  <a:tcPr/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 value by default</a:t>
                      </a:r>
                      <a:endParaRPr lang="en-US" dirty="0"/>
                    </a:p>
                  </a:txBody>
                  <a:tcPr/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Users email</a:t>
                      </a:r>
                      <a:endParaRPr lang="en-US" dirty="0"/>
                    </a:p>
                  </a:txBody>
                  <a:tcPr/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PhoneNumber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Users phone number</a:t>
                      </a:r>
                      <a:endParaRPr lang="en-US" dirty="0"/>
                    </a:p>
                  </a:txBody>
                  <a:tcPr/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PasswordHash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Hashed</a:t>
                      </a:r>
                      <a:r>
                        <a:rPr lang="en-US" baseline="0" dirty="0" smtClean="0"/>
                        <a:t> password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SecurityStamp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generated GUID value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EmailConfirmed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Confirmation for email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PhoneNumberConfirmed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Confirmation for</a:t>
                      </a:r>
                      <a:r>
                        <a:rPr lang="en-US" baseline="0" dirty="0" smtClean="0"/>
                        <a:t> phone number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TwoFactorEnabled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Enables</a:t>
                      </a:r>
                      <a:r>
                        <a:rPr lang="en-US" baseline="0" dirty="0" smtClean="0"/>
                        <a:t> email / phone confirmation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LockOutEnabled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Enables lock out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LockOutEndDateUtc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the lock</a:t>
                      </a:r>
                      <a:r>
                        <a:rPr lang="en-US" baseline="0" dirty="0" smtClean="0"/>
                        <a:t> out time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AccessFailedCount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failed logins attempts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textruta 29"/>
          <p:cNvSpPr txBox="1"/>
          <p:nvPr/>
        </p:nvSpPr>
        <p:spPr>
          <a:xfrm>
            <a:off x="6804248" y="908720"/>
            <a:ext cx="21602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Table for storing users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information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Two Factor Authentication feature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Account lockout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2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 - Database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1" y="1600200"/>
            <a:ext cx="8784977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GUID</a:t>
            </a:r>
          </a:p>
          <a:p>
            <a:pPr marL="0" indent="0">
              <a:buNone/>
            </a:pPr>
            <a:endParaRPr lang="en-US" b="1" dirty="0" smtClean="0">
              <a:solidFill>
                <a:srgbClr val="77933C"/>
              </a:solidFill>
            </a:endParaRPr>
          </a:p>
          <a:p>
            <a:r>
              <a:rPr lang="en-US" sz="2400" dirty="0" smtClean="0"/>
              <a:t>A GUID is a globally unique, randomly generated ,128-bit integer id</a:t>
            </a:r>
          </a:p>
          <a:p>
            <a:r>
              <a:rPr lang="en-US" sz="2400" dirty="0" smtClean="0"/>
              <a:t>Globally unique means that there is a very low chance of duplication</a:t>
            </a:r>
          </a:p>
          <a:p>
            <a:r>
              <a:rPr lang="en-US" sz="2400" dirty="0" smtClean="0"/>
              <a:t>Total number of possible GUID = </a:t>
            </a:r>
            <a:r>
              <a:rPr lang="en-GB" sz="2400" dirty="0"/>
              <a:t>2</a:t>
            </a:r>
            <a:r>
              <a:rPr lang="en-GB" sz="2400" baseline="30000" dirty="0"/>
              <a:t>128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4" name="Rektangel 3"/>
          <p:cNvSpPr/>
          <p:nvPr/>
        </p:nvSpPr>
        <p:spPr>
          <a:xfrm>
            <a:off x="1601670" y="4941168"/>
            <a:ext cx="60126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f1454227-eb7f-410a-bd76-b127c4f9e57f</a:t>
            </a:r>
          </a:p>
        </p:txBody>
      </p:sp>
    </p:spTree>
    <p:extLst>
      <p:ext uri="{BB962C8B-B14F-4D97-AF65-F5344CB8AC3E}">
        <p14:creationId xmlns:p14="http://schemas.microsoft.com/office/powerpoint/2010/main" val="152324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 - Database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Password Hash</a:t>
            </a:r>
          </a:p>
          <a:p>
            <a:pPr marL="0" indent="0">
              <a:buNone/>
            </a:pPr>
            <a:endParaRPr lang="en-US" b="1" dirty="0">
              <a:solidFill>
                <a:srgbClr val="77933C"/>
              </a:solidFill>
            </a:endParaRPr>
          </a:p>
          <a:p>
            <a:r>
              <a:rPr lang="en-US" sz="2400" dirty="0" smtClean="0"/>
              <a:t>Password is hashed</a:t>
            </a:r>
          </a:p>
          <a:p>
            <a:r>
              <a:rPr lang="en-US" sz="2400" dirty="0" smtClean="0"/>
              <a:t>Salt contains 16 bytes (with a range between 0-255)</a:t>
            </a:r>
          </a:p>
          <a:p>
            <a:r>
              <a:rPr lang="en-US" sz="2400" dirty="0" smtClean="0"/>
              <a:t>Salt is added in front of the hashed password</a:t>
            </a:r>
          </a:p>
          <a:p>
            <a:r>
              <a:rPr lang="en-US" sz="2400" dirty="0" smtClean="0"/>
              <a:t>Converted to Base64String</a:t>
            </a:r>
          </a:p>
        </p:txBody>
      </p:sp>
    </p:spTree>
    <p:extLst>
      <p:ext uri="{BB962C8B-B14F-4D97-AF65-F5344CB8AC3E}">
        <p14:creationId xmlns:p14="http://schemas.microsoft.com/office/powerpoint/2010/main" val="320824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 - Database</a:t>
            </a:r>
            <a:endParaRPr lang="en-US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816072"/>
              </p:ext>
            </p:extLst>
          </p:nvPr>
        </p:nvGraphicFramePr>
        <p:xfrm>
          <a:off x="395536" y="980728"/>
          <a:ext cx="5266928" cy="20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640"/>
                <a:gridCol w="2592288"/>
              </a:tblGrid>
              <a:tr h="6635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AspNetRoles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48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Column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474894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generated GUID value</a:t>
                      </a:r>
                      <a:endParaRPr lang="en-US" dirty="0"/>
                    </a:p>
                  </a:txBody>
                  <a:tcPr/>
                </a:tc>
              </a:tr>
              <a:tr h="474894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name of the</a:t>
                      </a:r>
                      <a:r>
                        <a:rPr lang="en-US" baseline="0" dirty="0" smtClean="0"/>
                        <a:t> role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Platshållare för innehåll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4134684"/>
              </p:ext>
            </p:extLst>
          </p:nvPr>
        </p:nvGraphicFramePr>
        <p:xfrm>
          <a:off x="395536" y="3501008"/>
          <a:ext cx="5266928" cy="20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640"/>
                <a:gridCol w="2592288"/>
              </a:tblGrid>
              <a:tr h="6635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AspNetUserRoles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48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Column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474894">
                <a:tc>
                  <a:txBody>
                    <a:bodyPr/>
                    <a:lstStyle/>
                    <a:p>
                      <a:r>
                        <a:rPr lang="en-US" dirty="0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Users ID</a:t>
                      </a:r>
                      <a:endParaRPr lang="en-US" dirty="0"/>
                    </a:p>
                  </a:txBody>
                  <a:tcPr/>
                </a:tc>
              </a:tr>
              <a:tr h="474894">
                <a:tc>
                  <a:txBody>
                    <a:bodyPr/>
                    <a:lstStyle/>
                    <a:p>
                      <a:r>
                        <a:rPr lang="en-US" dirty="0" smtClean="0"/>
                        <a:t>RoleId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Roles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ruta 6"/>
          <p:cNvSpPr txBox="1"/>
          <p:nvPr/>
        </p:nvSpPr>
        <p:spPr>
          <a:xfrm>
            <a:off x="5868144" y="1052736"/>
            <a:ext cx="31683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Table for storing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relation table between users and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 - Database</a:t>
            </a:r>
            <a:endParaRPr lang="en-US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006582"/>
              </p:ext>
            </p:extLst>
          </p:nvPr>
        </p:nvGraphicFramePr>
        <p:xfrm>
          <a:off x="467544" y="1988840"/>
          <a:ext cx="5338936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346672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AspNetUserLogins</a:t>
                      </a:r>
                      <a:endParaRPr lang="en-US" sz="2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Column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LoginProvider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Login Provider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(ex.</a:t>
                      </a:r>
                      <a:r>
                        <a:rPr lang="en-US" baseline="0" dirty="0" smtClean="0"/>
                        <a:t> Google, Facebook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ProviderKey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Provider</a:t>
                      </a:r>
                      <a:r>
                        <a:rPr lang="en-US" baseline="0" dirty="0" smtClean="0"/>
                        <a:t> specific ID for the user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Users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ruta 5"/>
          <p:cNvSpPr txBox="1"/>
          <p:nvPr/>
        </p:nvSpPr>
        <p:spPr>
          <a:xfrm>
            <a:off x="6012160" y="1988840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Table used to store external logins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Empty by default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3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 - Database</a:t>
            </a:r>
            <a:endParaRPr lang="en-US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406839"/>
              </p:ext>
            </p:extLst>
          </p:nvPr>
        </p:nvGraphicFramePr>
        <p:xfrm>
          <a:off x="457200" y="1600200"/>
          <a:ext cx="5338936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396"/>
                <a:gridCol w="298654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AspNetUserClaims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Column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n auto incrementing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users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ClaimType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type of the claim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ClaimValue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value of the claim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ruta 4"/>
          <p:cNvSpPr txBox="1"/>
          <p:nvPr/>
        </p:nvSpPr>
        <p:spPr>
          <a:xfrm>
            <a:off x="6012160" y="1700808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Table used to store claims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… dummy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5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 - Database</a:t>
            </a:r>
            <a:endParaRPr lang="en-US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077276"/>
              </p:ext>
            </p:extLst>
          </p:nvPr>
        </p:nvGraphicFramePr>
        <p:xfrm>
          <a:off x="457200" y="1600200"/>
          <a:ext cx="4906888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592"/>
                <a:gridCol w="266429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_MigrationHistory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Column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MigrationId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 for migration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ContextKey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 for database context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Entity Framework version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ruta 4"/>
          <p:cNvSpPr txBox="1"/>
          <p:nvPr/>
        </p:nvSpPr>
        <p:spPr>
          <a:xfrm>
            <a:off x="5508104" y="162880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Table used to store migration history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5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5924</TotalTime>
  <Words>314</Words>
  <Application>Microsoft Office PowerPoint</Application>
  <PresentationFormat>Bildspel på skärmen (4:3)</PresentationFormat>
  <Paragraphs>129</Paragraphs>
  <Slides>9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2" baseType="lpstr">
      <vt:lpstr>Arial</vt:lpstr>
      <vt:lpstr>Calibri</vt:lpstr>
      <vt:lpstr>edument-template-eric</vt:lpstr>
      <vt:lpstr>ASP.NET Identity - Database</vt:lpstr>
      <vt:lpstr>ASP.NET Identity - Database</vt:lpstr>
      <vt:lpstr>ASP.NET Identity - Database</vt:lpstr>
      <vt:lpstr>ASP.NET Identity - Database</vt:lpstr>
      <vt:lpstr>ASP.NET Identity - Database</vt:lpstr>
      <vt:lpstr>ASP.NET Identity - Database</vt:lpstr>
      <vt:lpstr>ASP.NET Identity - Database</vt:lpstr>
      <vt:lpstr>ASP.NET Identity - Database</vt:lpstr>
      <vt:lpstr>ASP.NET Identity - Database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Andreas Elffors</cp:lastModifiedBy>
  <cp:revision>676</cp:revision>
  <cp:lastPrinted>2013-03-14T15:28:00Z</cp:lastPrinted>
  <dcterms:created xsi:type="dcterms:W3CDTF">2012-11-20T19:30:37Z</dcterms:created>
  <dcterms:modified xsi:type="dcterms:W3CDTF">2014-11-21T08:17:04Z</dcterms:modified>
</cp:coreProperties>
</file>