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3" r:id="rId3"/>
    <p:sldId id="397" r:id="rId4"/>
    <p:sldId id="398" r:id="rId5"/>
    <p:sldId id="399" r:id="rId6"/>
    <p:sldId id="400" r:id="rId7"/>
    <p:sldId id="402" r:id="rId8"/>
    <p:sldId id="401" r:id="rId9"/>
    <p:sldId id="403" r:id="rId10"/>
    <p:sldId id="404" r:id="rId11"/>
    <p:sldId id="405" r:id="rId12"/>
    <p:sldId id="406" r:id="rId13"/>
    <p:sldId id="407" r:id="rId14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>
        <p:scale>
          <a:sx n="70" d="100"/>
          <a:sy n="70" d="100"/>
        </p:scale>
        <p:origin x="516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Type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Value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10000" custLinFactNeighborY="-6250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E49F6AD4-F870-41DA-BC0A-4AA65250A8C8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09D57C1-61A5-4E4A-BC45-4E372C467F47}" type="presOf" srcId="{B5777570-94A7-4320-B723-D6A66C313179}" destId="{9CD6F3CA-B3FC-45CD-AFE8-83034A1E12CA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04D13D58-756A-4350-BABD-FF111E30EE70}" type="presOf" srcId="{1F8C6969-57BC-422B-A7D8-CEB736D20A22}" destId="{190BD860-8DD3-474B-98D0-B37BA6B8475C}" srcOrd="0" destOrd="0" presId="urn:microsoft.com/office/officeart/2005/8/layout/process4"/>
    <dgm:cxn modelId="{CC010DB7-2FB7-46A9-9731-5776D4E9EF93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669A0BF6-54EC-455E-ABDC-D8436162110A}" type="presOf" srcId="{7E829DBF-11EB-4D72-AD4A-9FFEFE4340A9}" destId="{082C1469-7809-41E5-B99E-9BA48C43295F}" srcOrd="1" destOrd="0" presId="urn:microsoft.com/office/officeart/2005/8/layout/process4"/>
    <dgm:cxn modelId="{01F95AAB-1E8B-4929-BC33-7F5AC6ED091E}" type="presOf" srcId="{84380697-93A1-4717-937D-A583453B6A3A}" destId="{1F7BECB4-76D7-4619-97E8-90E69CEEB64A}" srcOrd="0" destOrd="0" presId="urn:microsoft.com/office/officeart/2005/8/layout/process4"/>
    <dgm:cxn modelId="{12A71E5A-4B3C-4D4E-AE0B-6D16BF8710F2}" type="presParOf" srcId="{190BD860-8DD3-474B-98D0-B37BA6B8475C}" destId="{A8C224A2-AA2C-4437-94AF-8BB1AD7BFE17}" srcOrd="0" destOrd="0" presId="urn:microsoft.com/office/officeart/2005/8/layout/process4"/>
    <dgm:cxn modelId="{FF4296DF-FF05-40FD-824D-627C83B2DF01}" type="presParOf" srcId="{A8C224A2-AA2C-4437-94AF-8BB1AD7BFE17}" destId="{4C771A66-447A-40E9-AFD2-909B3A45C9E6}" srcOrd="0" destOrd="0" presId="urn:microsoft.com/office/officeart/2005/8/layout/process4"/>
    <dgm:cxn modelId="{6244597A-4301-4C48-B2F9-656C118DAEED}" type="presParOf" srcId="{A8C224A2-AA2C-4437-94AF-8BB1AD7BFE17}" destId="{082C1469-7809-41E5-B99E-9BA48C43295F}" srcOrd="1" destOrd="0" presId="urn:microsoft.com/office/officeart/2005/8/layout/process4"/>
    <dgm:cxn modelId="{095298C9-09E9-49CC-BC87-740C43318A68}" type="presParOf" srcId="{A8C224A2-AA2C-4437-94AF-8BB1AD7BFE17}" destId="{20630852-F7AC-4C9B-BACB-E5CA7A64DD6A}" srcOrd="2" destOrd="0" presId="urn:microsoft.com/office/officeart/2005/8/layout/process4"/>
    <dgm:cxn modelId="{B20A77D1-EFB9-413F-A540-13B649AB74D6}" type="presParOf" srcId="{20630852-F7AC-4C9B-BACB-E5CA7A64DD6A}" destId="{9CD6F3CA-B3FC-45CD-AFE8-83034A1E12CA}" srcOrd="0" destOrd="0" presId="urn:microsoft.com/office/officeart/2005/8/layout/process4"/>
    <dgm:cxn modelId="{350B0E05-4D3E-48D4-BC66-A05A8CA551D8}" type="presParOf" srcId="{20630852-F7AC-4C9B-BACB-E5CA7A64DD6A}" destId="{1F7BECB4-76D7-4619-97E8-90E69CEEB64A}" srcOrd="1" destOrd="0" presId="urn:microsoft.com/office/officeart/2005/8/layout/process4"/>
    <dgm:cxn modelId="{B16AA92F-3088-4DF5-8BA4-A4530E466637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Government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Social Security Number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860228-4792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Y="2852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540D3B-AA7B-47BB-A3CE-6F55EABFDF35}" type="presOf" srcId="{84380697-93A1-4717-937D-A583453B6A3A}" destId="{1F7BECB4-76D7-4619-97E8-90E69CEEB64A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CF0B8744-2D7D-4C91-A936-545EA7DF304D}" type="presOf" srcId="{B5777570-94A7-4320-B723-D6A66C313179}" destId="{9CD6F3CA-B3FC-45CD-AFE8-83034A1E12CA}" srcOrd="0" destOrd="0" presId="urn:microsoft.com/office/officeart/2005/8/layout/process4"/>
    <dgm:cxn modelId="{423B5C52-4BB1-47C7-9CFB-5372EF1ED0B3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B99E2AE6-C7B4-44DC-A4B7-E9095ED43E69}" type="presOf" srcId="{1F8C6969-57BC-422B-A7D8-CEB736D20A22}" destId="{190BD860-8DD3-474B-98D0-B37BA6B8475C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0D1EB22D-4B30-405F-9623-29FEA568C41E}" type="presOf" srcId="{7E829DBF-11EB-4D72-AD4A-9FFEFE4340A9}" destId="{4C771A66-447A-40E9-AFD2-909B3A45C9E6}" srcOrd="0" destOrd="0" presId="urn:microsoft.com/office/officeart/2005/8/layout/process4"/>
    <dgm:cxn modelId="{98E42384-81AD-4FCA-87CC-18237B002BF1}" type="presOf" srcId="{7E829DBF-11EB-4D72-AD4A-9FFEFE4340A9}" destId="{082C1469-7809-41E5-B99E-9BA48C43295F}" srcOrd="1" destOrd="0" presId="urn:microsoft.com/office/officeart/2005/8/layout/process4"/>
    <dgm:cxn modelId="{B66B039B-E1EA-4838-A266-09139C8ACBAD}" type="presParOf" srcId="{190BD860-8DD3-474B-98D0-B37BA6B8475C}" destId="{A8C224A2-AA2C-4437-94AF-8BB1AD7BFE17}" srcOrd="0" destOrd="0" presId="urn:microsoft.com/office/officeart/2005/8/layout/process4"/>
    <dgm:cxn modelId="{6F84D19A-0993-48B7-A4BA-74CEE765A761}" type="presParOf" srcId="{A8C224A2-AA2C-4437-94AF-8BB1AD7BFE17}" destId="{4C771A66-447A-40E9-AFD2-909B3A45C9E6}" srcOrd="0" destOrd="0" presId="urn:microsoft.com/office/officeart/2005/8/layout/process4"/>
    <dgm:cxn modelId="{07E807E6-E6A8-41D0-9DDC-180643ECF5FB}" type="presParOf" srcId="{A8C224A2-AA2C-4437-94AF-8BB1AD7BFE17}" destId="{082C1469-7809-41E5-B99E-9BA48C43295F}" srcOrd="1" destOrd="0" presId="urn:microsoft.com/office/officeart/2005/8/layout/process4"/>
    <dgm:cxn modelId="{CACA4DC8-9B9E-4685-AFF8-F7959912B715}" type="presParOf" srcId="{A8C224A2-AA2C-4437-94AF-8BB1AD7BFE17}" destId="{20630852-F7AC-4C9B-BACB-E5CA7A64DD6A}" srcOrd="2" destOrd="0" presId="urn:microsoft.com/office/officeart/2005/8/layout/process4"/>
    <dgm:cxn modelId="{AD42DD85-83D0-464E-9A5F-448F65A34252}" type="presParOf" srcId="{20630852-F7AC-4C9B-BACB-E5CA7A64DD6A}" destId="{9CD6F3CA-B3FC-45CD-AFE8-83034A1E12CA}" srcOrd="0" destOrd="0" presId="urn:microsoft.com/office/officeart/2005/8/layout/process4"/>
    <dgm:cxn modelId="{FDB2A14C-AB98-4EAE-AC75-03FDB3F80F5D}" type="presParOf" srcId="{20630852-F7AC-4C9B-BACB-E5CA7A64DD6A}" destId="{1F7BECB4-76D7-4619-97E8-90E69CEEB64A}" srcOrd="1" destOrd="0" presId="urn:microsoft.com/office/officeart/2005/8/layout/process4"/>
    <dgm:cxn modelId="{A571FA05-D344-4C0E-B992-BFFB85C92A2F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Associate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Social Security Number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840228-4792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72321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C51928-7838-444E-9285-7558BF7ACE84}" type="presOf" srcId="{7E829DBF-11EB-4D72-AD4A-9FFEFE4340A9}" destId="{082C1469-7809-41E5-B99E-9BA48C43295F}" srcOrd="1" destOrd="0" presId="urn:microsoft.com/office/officeart/2005/8/layout/process4"/>
    <dgm:cxn modelId="{E2EC0447-E03E-4058-8F7D-89B32955CA77}" type="presOf" srcId="{1F8C6969-57BC-422B-A7D8-CEB736D20A22}" destId="{190BD860-8DD3-474B-98D0-B37BA6B8475C}" srcOrd="0" destOrd="0" presId="urn:microsoft.com/office/officeart/2005/8/layout/process4"/>
    <dgm:cxn modelId="{6E5FE0C9-B74E-4757-91C7-9C5AEBE2BD73}" type="presOf" srcId="{B5777570-94A7-4320-B723-D6A66C313179}" destId="{9CD6F3CA-B3FC-45CD-AFE8-83034A1E12CA}" srcOrd="0" destOrd="0" presId="urn:microsoft.com/office/officeart/2005/8/layout/process4"/>
    <dgm:cxn modelId="{9FD52A1F-6F8D-4CDE-83EB-0A8CB00AFD95}" type="presOf" srcId="{7E829DBF-11EB-4D72-AD4A-9FFEFE4340A9}" destId="{4C771A66-447A-40E9-AFD2-909B3A45C9E6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7A66B0DC-8B02-4030-BE07-BB8F945107A5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A9771884-1E64-44B0-B789-DED5545FEB15}" type="presOf" srcId="{53E479E8-975F-4705-83A5-4755CEAB668E}" destId="{15CB6101-9D66-43DB-9447-0F2A9C6FB0A0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8568C74C-0799-4E72-8861-71A34D1C145C}" type="presParOf" srcId="{190BD860-8DD3-474B-98D0-B37BA6B8475C}" destId="{A8C224A2-AA2C-4437-94AF-8BB1AD7BFE17}" srcOrd="0" destOrd="0" presId="urn:microsoft.com/office/officeart/2005/8/layout/process4"/>
    <dgm:cxn modelId="{18C8D724-B892-48E7-B81B-776B0C775422}" type="presParOf" srcId="{A8C224A2-AA2C-4437-94AF-8BB1AD7BFE17}" destId="{4C771A66-447A-40E9-AFD2-909B3A45C9E6}" srcOrd="0" destOrd="0" presId="urn:microsoft.com/office/officeart/2005/8/layout/process4"/>
    <dgm:cxn modelId="{BE560920-34C8-485A-A826-5545E940A733}" type="presParOf" srcId="{A8C224A2-AA2C-4437-94AF-8BB1AD7BFE17}" destId="{082C1469-7809-41E5-B99E-9BA48C43295F}" srcOrd="1" destOrd="0" presId="urn:microsoft.com/office/officeart/2005/8/layout/process4"/>
    <dgm:cxn modelId="{DB3F8F75-3F1C-43DA-9A95-9D30F6C7C335}" type="presParOf" srcId="{A8C224A2-AA2C-4437-94AF-8BB1AD7BFE17}" destId="{20630852-F7AC-4C9B-BACB-E5CA7A64DD6A}" srcOrd="2" destOrd="0" presId="urn:microsoft.com/office/officeart/2005/8/layout/process4"/>
    <dgm:cxn modelId="{E10210D2-5D81-4A40-B56E-E7A71FF7715C}" type="presParOf" srcId="{20630852-F7AC-4C9B-BACB-E5CA7A64DD6A}" destId="{9CD6F3CA-B3FC-45CD-AFE8-83034A1E12CA}" srcOrd="0" destOrd="0" presId="urn:microsoft.com/office/officeart/2005/8/layout/process4"/>
    <dgm:cxn modelId="{FECC6592-366C-46F1-BEE7-5372D33DDBE5}" type="presParOf" srcId="{20630852-F7AC-4C9B-BACB-E5CA7A64DD6A}" destId="{1F7BECB4-76D7-4619-97E8-90E69CEEB64A}" srcOrd="1" destOrd="0" presId="urn:microsoft.com/office/officeart/2005/8/layout/process4"/>
    <dgm:cxn modelId="{ACBD5406-957D-4C02-A4A6-80758BCE99DA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4680520" cy="230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Claim</a:t>
          </a:r>
          <a:endParaRPr lang="en-US" sz="4400" kern="1200" dirty="0"/>
        </a:p>
      </dsp:txBody>
      <dsp:txXfrm>
        <a:off x="0" y="0"/>
        <a:ext cx="4680520" cy="1244298"/>
      </dsp:txXfrm>
    </dsp:sp>
    <dsp:sp modelId="{9CD6F3CA-B3FC-45CD-AFE8-83034A1E12CA}">
      <dsp:nvSpPr>
        <dsp:cNvPr id="0" name=""/>
        <dsp:cNvSpPr/>
      </dsp:nvSpPr>
      <dsp:spPr>
        <a:xfrm>
          <a:off x="2285" y="1198213"/>
          <a:ext cx="1558649" cy="10599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Issuer</a:t>
          </a:r>
          <a:endParaRPr lang="en-US" sz="3400" kern="1200" dirty="0"/>
        </a:p>
      </dsp:txBody>
      <dsp:txXfrm>
        <a:off x="2285" y="1198213"/>
        <a:ext cx="1558649" cy="1059957"/>
      </dsp:txXfrm>
    </dsp:sp>
    <dsp:sp modelId="{1F7BECB4-76D7-4619-97E8-90E69CEEB64A}">
      <dsp:nvSpPr>
        <dsp:cNvPr id="0" name=""/>
        <dsp:cNvSpPr/>
      </dsp:nvSpPr>
      <dsp:spPr>
        <a:xfrm>
          <a:off x="1560935" y="1198213"/>
          <a:ext cx="1558649" cy="10599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Type</a:t>
          </a:r>
        </a:p>
      </dsp:txBody>
      <dsp:txXfrm>
        <a:off x="1560935" y="1198213"/>
        <a:ext cx="1558649" cy="1059957"/>
      </dsp:txXfrm>
    </dsp:sp>
    <dsp:sp modelId="{15CB6101-9D66-43DB-9447-0F2A9C6FB0A0}">
      <dsp:nvSpPr>
        <dsp:cNvPr id="0" name=""/>
        <dsp:cNvSpPr/>
      </dsp:nvSpPr>
      <dsp:spPr>
        <a:xfrm>
          <a:off x="3119584" y="1198213"/>
          <a:ext cx="1558649" cy="10599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Value</a:t>
          </a:r>
        </a:p>
      </dsp:txBody>
      <dsp:txXfrm>
        <a:off x="3119584" y="1198213"/>
        <a:ext cx="1558649" cy="1059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672408" cy="2350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Claim</a:t>
          </a:r>
          <a:endParaRPr lang="en-US" sz="4500" kern="1200" dirty="0"/>
        </a:p>
      </dsp:txBody>
      <dsp:txXfrm>
        <a:off x="0" y="0"/>
        <a:ext cx="3672408" cy="1269243"/>
      </dsp:txXfrm>
    </dsp:sp>
    <dsp:sp modelId="{9CD6F3CA-B3FC-45CD-AFE8-83034A1E12CA}">
      <dsp:nvSpPr>
        <dsp:cNvPr id="0" name=""/>
        <dsp:cNvSpPr/>
      </dsp:nvSpPr>
      <dsp:spPr>
        <a:xfrm>
          <a:off x="1793" y="1222233"/>
          <a:ext cx="1222940" cy="10812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Government</a:t>
          </a:r>
          <a:endParaRPr lang="en-US" sz="1500" kern="1200" dirty="0"/>
        </a:p>
      </dsp:txBody>
      <dsp:txXfrm>
        <a:off x="1793" y="1222233"/>
        <a:ext cx="1222940" cy="1081207"/>
      </dsp:txXfrm>
    </dsp:sp>
    <dsp:sp modelId="{1F7BECB4-76D7-4619-97E8-90E69CEEB64A}">
      <dsp:nvSpPr>
        <dsp:cNvPr id="0" name=""/>
        <dsp:cNvSpPr/>
      </dsp:nvSpPr>
      <dsp:spPr>
        <a:xfrm>
          <a:off x="1224733" y="1222233"/>
          <a:ext cx="1222940" cy="10812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Social Security Number</a:t>
          </a:r>
        </a:p>
      </dsp:txBody>
      <dsp:txXfrm>
        <a:off x="1224733" y="1222233"/>
        <a:ext cx="1222940" cy="1081207"/>
      </dsp:txXfrm>
    </dsp:sp>
    <dsp:sp modelId="{15CB6101-9D66-43DB-9447-0F2A9C6FB0A0}">
      <dsp:nvSpPr>
        <dsp:cNvPr id="0" name=""/>
        <dsp:cNvSpPr/>
      </dsp:nvSpPr>
      <dsp:spPr>
        <a:xfrm>
          <a:off x="2447674" y="1222233"/>
          <a:ext cx="1222940" cy="10812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860228-4792</a:t>
          </a:r>
        </a:p>
      </dsp:txBody>
      <dsp:txXfrm>
        <a:off x="2447674" y="1222233"/>
        <a:ext cx="1222940" cy="10812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672408" cy="2350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Claim</a:t>
          </a:r>
          <a:endParaRPr lang="en-US" sz="4500" kern="1200" dirty="0"/>
        </a:p>
      </dsp:txBody>
      <dsp:txXfrm>
        <a:off x="0" y="0"/>
        <a:ext cx="3672408" cy="1269243"/>
      </dsp:txXfrm>
    </dsp:sp>
    <dsp:sp modelId="{9CD6F3CA-B3FC-45CD-AFE8-83034A1E12CA}">
      <dsp:nvSpPr>
        <dsp:cNvPr id="0" name=""/>
        <dsp:cNvSpPr/>
      </dsp:nvSpPr>
      <dsp:spPr>
        <a:xfrm>
          <a:off x="1793" y="1222233"/>
          <a:ext cx="1222940" cy="10812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Associate</a:t>
          </a:r>
          <a:endParaRPr lang="en-US" sz="1900" kern="1200" dirty="0"/>
        </a:p>
      </dsp:txBody>
      <dsp:txXfrm>
        <a:off x="1793" y="1222233"/>
        <a:ext cx="1222940" cy="1081207"/>
      </dsp:txXfrm>
    </dsp:sp>
    <dsp:sp modelId="{1F7BECB4-76D7-4619-97E8-90E69CEEB64A}">
      <dsp:nvSpPr>
        <dsp:cNvPr id="0" name=""/>
        <dsp:cNvSpPr/>
      </dsp:nvSpPr>
      <dsp:spPr>
        <a:xfrm>
          <a:off x="1224733" y="1222233"/>
          <a:ext cx="1222940" cy="10812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Social Security Number</a:t>
          </a:r>
        </a:p>
      </dsp:txBody>
      <dsp:txXfrm>
        <a:off x="1224733" y="1222233"/>
        <a:ext cx="1222940" cy="1081207"/>
      </dsp:txXfrm>
    </dsp:sp>
    <dsp:sp modelId="{15CB6101-9D66-43DB-9447-0F2A9C6FB0A0}">
      <dsp:nvSpPr>
        <dsp:cNvPr id="0" name=""/>
        <dsp:cNvSpPr/>
      </dsp:nvSpPr>
      <dsp:spPr>
        <a:xfrm>
          <a:off x="2447674" y="1222233"/>
          <a:ext cx="1222940" cy="10812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840228-4792</a:t>
          </a:r>
        </a:p>
      </dsp:txBody>
      <dsp:txXfrm>
        <a:off x="2447674" y="1222233"/>
        <a:ext cx="1222940" cy="1081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Theory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 credentials are valid, the STS will return a Security token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web application with the Security Token received from the STS.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web application checks if the STS is a trusted issuer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600200"/>
            <a:ext cx="835292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the STS is trusted the web application returns an encrypted cookie to the user for authentication and authorization purposes</a:t>
            </a:r>
            <a:endParaRPr lang="en-US" sz="2400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Trusted</a:t>
            </a:r>
            <a:endParaRPr lang="en-US" dirty="0"/>
          </a:p>
        </p:txBody>
      </p:sp>
      <p:cxnSp>
        <p:nvCxnSpPr>
          <p:cNvPr id="14" name="Vinklad  13"/>
          <p:cNvCxnSpPr/>
          <p:nvPr/>
        </p:nvCxnSpPr>
        <p:spPr>
          <a:xfrm rot="10800000" flipV="1">
            <a:off x="2267745" y="3779747"/>
            <a:ext cx="3600399" cy="1089411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19"/>
          <p:cNvSpPr txBox="1"/>
          <p:nvPr/>
        </p:nvSpPr>
        <p:spPr>
          <a:xfrm>
            <a:off x="3632063" y="3395129"/>
            <a:ext cx="187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Cookie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ASP.NET Identity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Claims 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1603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What is a claim?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A Claim is a statement about a subject, for example your name, age or address.</a:t>
            </a:r>
          </a:p>
          <a:p>
            <a:pPr marL="0" indent="0">
              <a:buNone/>
            </a:pPr>
            <a:r>
              <a:rPr lang="en-US" dirty="0" smtClean="0"/>
              <a:t>Each claim has a </a:t>
            </a:r>
            <a:r>
              <a:rPr lang="en-US" b="1" dirty="0" smtClean="0"/>
              <a:t>type</a:t>
            </a:r>
            <a:r>
              <a:rPr lang="en-US" dirty="0" smtClean="0"/>
              <a:t>, a </a:t>
            </a:r>
            <a:r>
              <a:rPr lang="en-US" b="1" dirty="0" smtClean="0"/>
              <a:t>value</a:t>
            </a:r>
            <a:r>
              <a:rPr lang="en-US" dirty="0" smtClean="0"/>
              <a:t> and an </a:t>
            </a:r>
            <a:r>
              <a:rPr lang="en-US" b="1" dirty="0" smtClean="0"/>
              <a:t>issuer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A type is for example “name” or “address”</a:t>
            </a:r>
          </a:p>
          <a:p>
            <a:r>
              <a:rPr lang="en-US" sz="2000" dirty="0" smtClean="0"/>
              <a:t>A value is for example “Billy” or “Example street 11”</a:t>
            </a:r>
          </a:p>
          <a:p>
            <a:r>
              <a:rPr lang="en-US" sz="2000" dirty="0" smtClean="0"/>
              <a:t>An issuer (provider) is an entity which can issue claims.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475687008"/>
              </p:ext>
            </p:extLst>
          </p:nvPr>
        </p:nvGraphicFramePr>
        <p:xfrm>
          <a:off x="971600" y="4149080"/>
          <a:ext cx="4680520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Since you’re not always the sole provider of a claim, it is up to you to decide if you trust the claim or not</a:t>
            </a:r>
            <a:r>
              <a:rPr lang="en-US" dirty="0"/>
              <a:t> </a:t>
            </a:r>
            <a:r>
              <a:rPr lang="en-US" dirty="0" smtClean="0"/>
              <a:t> (depending on the issuer).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For example you might trust a claim which has been issued by the government, while a claim from another source might not always be seen as a trusted issuer.</a:t>
            </a:r>
            <a:endParaRPr lang="en-US" sz="20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66120005"/>
              </p:ext>
            </p:extLst>
          </p:nvPr>
        </p:nvGraphicFramePr>
        <p:xfrm>
          <a:off x="827584" y="3814854"/>
          <a:ext cx="3672408" cy="235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813903786"/>
              </p:ext>
            </p:extLst>
          </p:nvPr>
        </p:nvGraphicFramePr>
        <p:xfrm>
          <a:off x="4716016" y="3814854"/>
          <a:ext cx="3672408" cy="235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42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Why Claims?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5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of claims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Reduces the load on the server since the user often provides the claims (Which the user received from a Security Token Service).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Authorization can be decided based on claims, making it more dynamic than roles-based authorization.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user brings the claims wherever the user goes, making them easy to access.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claims are encapsulated in what is called “Security Token” which becomes an encrypted cookie, making it secured.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82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Security Token?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a Security Token?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A security token contains an identity.</a:t>
            </a:r>
          </a:p>
          <a:p>
            <a:pPr marL="0" indent="0">
              <a:buNone/>
            </a:pPr>
            <a:r>
              <a:rPr lang="en-US" sz="2400" dirty="0" smtClean="0"/>
              <a:t>An identity is something that defines an entity. In our case the identity contains the claims that belong to the entity.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891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is a STS (Security Token Service)?</a:t>
            </a:r>
          </a:p>
          <a:p>
            <a:pPr marL="0" indent="0">
              <a:buNone/>
            </a:pPr>
            <a:r>
              <a:rPr lang="en-US" sz="2400" dirty="0" smtClean="0"/>
              <a:t>A STS is a service which provides users with security tokens (which is a set of claims).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This token is then used to authenticate the user on the web-application.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418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STS with his credentials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4402</TotalTime>
  <Words>349</Words>
  <Application>Microsoft Office PowerPoint</Application>
  <PresentationFormat>Bildspel på skärmen (4:3)</PresentationFormat>
  <Paragraphs>101</Paragraphs>
  <Slides>13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6" baseType="lpstr">
      <vt:lpstr>Arial</vt:lpstr>
      <vt:lpstr>Calibri</vt:lpstr>
      <vt:lpstr>edument-template-eric</vt:lpstr>
      <vt:lpstr>ASP.NET Theory</vt:lpstr>
      <vt:lpstr>ASP.NET Identity</vt:lpstr>
      <vt:lpstr>What is a claim?</vt:lpstr>
      <vt:lpstr>What is a Claim?</vt:lpstr>
      <vt:lpstr>ASP.NET Identity</vt:lpstr>
      <vt:lpstr>Why Claims?</vt:lpstr>
      <vt:lpstr>What is a Security Token?</vt:lpstr>
      <vt:lpstr>What is a STS?</vt:lpstr>
      <vt:lpstr>STS Flow</vt:lpstr>
      <vt:lpstr>STS Flow</vt:lpstr>
      <vt:lpstr>STS Flow</vt:lpstr>
      <vt:lpstr>STS Flow</vt:lpstr>
      <vt:lpstr>STS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597</cp:revision>
  <cp:lastPrinted>2013-03-14T15:28:00Z</cp:lastPrinted>
  <dcterms:created xsi:type="dcterms:W3CDTF">2012-11-20T19:30:37Z</dcterms:created>
  <dcterms:modified xsi:type="dcterms:W3CDTF">2014-11-12T14:06:22Z</dcterms:modified>
</cp:coreProperties>
</file>