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405" r:id="rId3"/>
    <p:sldId id="406" r:id="rId4"/>
    <p:sldId id="409" r:id="rId5"/>
    <p:sldId id="410" r:id="rId6"/>
    <p:sldId id="414" r:id="rId7"/>
    <p:sldId id="413" r:id="rId8"/>
    <p:sldId id="411" r:id="rId9"/>
    <p:sldId id="412" r:id="rId10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3" autoAdjust="0"/>
    <p:restoredTop sz="86383" autoAdjust="0"/>
  </p:normalViewPr>
  <p:slideViewPr>
    <p:cSldViewPr>
      <p:cViewPr varScale="1">
        <p:scale>
          <a:sx n="64" d="100"/>
          <a:sy n="64" d="100"/>
        </p:scale>
        <p:origin x="91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SMTP = Simple Mail Transfer Protocol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968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1056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821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504" y="2204864"/>
            <a:ext cx="885698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 – Security Features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</a:t>
            </a:r>
            <a:r>
              <a:rPr lang="en-US" sz="2800" b="1" dirty="0" smtClean="0"/>
              <a:t>Identity – Security Features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ASP.NET Identity comes with several modern safety features such as: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Two Factor Authentication</a:t>
            </a:r>
          </a:p>
          <a:p>
            <a:r>
              <a:rPr lang="en-US" dirty="0" smtClean="0"/>
              <a:t>Account </a:t>
            </a:r>
            <a:r>
              <a:rPr lang="en-US" dirty="0" smtClean="0"/>
              <a:t>Confirmation</a:t>
            </a:r>
          </a:p>
          <a:p>
            <a:r>
              <a:rPr lang="en-US" dirty="0"/>
              <a:t>Password </a:t>
            </a:r>
            <a:r>
              <a:rPr lang="en-US" dirty="0" smtClean="0"/>
              <a:t>reset</a:t>
            </a:r>
            <a:endParaRPr lang="en-US" dirty="0" smtClean="0"/>
          </a:p>
          <a:p>
            <a:r>
              <a:rPr lang="en-US" dirty="0" smtClean="0"/>
              <a:t>Account Lockout</a:t>
            </a:r>
          </a:p>
          <a:p>
            <a:r>
              <a:rPr lang="en-US" dirty="0" smtClean="0"/>
              <a:t>Security </a:t>
            </a:r>
            <a:r>
              <a:rPr lang="en-US" dirty="0" smtClean="0"/>
              <a:t>Stamp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01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Identity – Security Features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Two Factor Authentication</a:t>
            </a:r>
          </a:p>
          <a:p>
            <a:r>
              <a:rPr lang="en-US" dirty="0" smtClean="0"/>
              <a:t>Requires the user to provide two different “Secrets”</a:t>
            </a:r>
          </a:p>
          <a:p>
            <a:r>
              <a:rPr lang="en-US" dirty="0"/>
              <a:t>A second security layer if the users password is </a:t>
            </a:r>
            <a:r>
              <a:rPr lang="en-US" dirty="0" smtClean="0"/>
              <a:t>compromised</a:t>
            </a:r>
          </a:p>
          <a:p>
            <a:r>
              <a:rPr lang="en-US" dirty="0" smtClean="0"/>
              <a:t>Email/SMS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009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673304"/>
            <a:ext cx="8229600" cy="545285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7933C"/>
                </a:solidFill>
              </a:rPr>
              <a:t>Two Factor </a:t>
            </a:r>
            <a:r>
              <a:rPr lang="en-US" b="1" dirty="0" smtClean="0">
                <a:solidFill>
                  <a:srgbClr val="77933C"/>
                </a:solidFill>
              </a:rPr>
              <a:t>Authentication</a:t>
            </a:r>
          </a:p>
          <a:p>
            <a:r>
              <a:rPr lang="en-US" sz="2000" dirty="0"/>
              <a:t>The user presents its credentials to the application</a:t>
            </a:r>
          </a:p>
          <a:p>
            <a:r>
              <a:rPr lang="en-US" sz="2000" dirty="0"/>
              <a:t>The application sends a code in either a text message or email to the </a:t>
            </a:r>
            <a:r>
              <a:rPr lang="en-US" sz="2000" dirty="0" smtClean="0"/>
              <a:t>user</a:t>
            </a:r>
          </a:p>
          <a:p>
            <a:r>
              <a:rPr lang="en-US" sz="2000" dirty="0" smtClean="0"/>
              <a:t>The user receives the code from the mobile phone / email</a:t>
            </a:r>
          </a:p>
          <a:p>
            <a:r>
              <a:rPr lang="en-US" sz="2000" dirty="0" smtClean="0"/>
              <a:t>The user presents the code to the application</a:t>
            </a:r>
          </a:p>
          <a:p>
            <a:endParaRPr lang="en-US" sz="2000" dirty="0"/>
          </a:p>
        </p:txBody>
      </p:sp>
      <p:sp>
        <p:nvSpPr>
          <p:cNvPr id="4" name="Rektangel 3"/>
          <p:cNvSpPr/>
          <p:nvPr/>
        </p:nvSpPr>
        <p:spPr>
          <a:xfrm>
            <a:off x="1830915" y="3512068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5508104" y="3514758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1830915" y="526886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Phone / Email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 flipV="1">
            <a:off x="3844859" y="3726324"/>
            <a:ext cx="1591237" cy="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/>
          <p:cNvSpPr txBox="1"/>
          <p:nvPr/>
        </p:nvSpPr>
        <p:spPr>
          <a:xfrm>
            <a:off x="3927955" y="335699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Credentials</a:t>
            </a:r>
            <a:endParaRPr lang="en-US" dirty="0"/>
          </a:p>
        </p:txBody>
      </p:sp>
      <p:cxnSp>
        <p:nvCxnSpPr>
          <p:cNvPr id="13" name="Vinklad  12"/>
          <p:cNvCxnSpPr/>
          <p:nvPr/>
        </p:nvCxnSpPr>
        <p:spPr>
          <a:xfrm rot="5400000">
            <a:off x="4543057" y="3868108"/>
            <a:ext cx="1322054" cy="2552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4067944" y="53642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SMS / Email (Code)</a:t>
            </a:r>
            <a:endParaRPr lang="en-US" dirty="0"/>
          </a:p>
        </p:txBody>
      </p:sp>
      <p:sp>
        <p:nvSpPr>
          <p:cNvPr id="11" name="textruta 10"/>
          <p:cNvSpPr txBox="1"/>
          <p:nvPr/>
        </p:nvSpPr>
        <p:spPr>
          <a:xfrm>
            <a:off x="2987824" y="4635534"/>
            <a:ext cx="165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Gets the code</a:t>
            </a:r>
            <a:endParaRPr lang="en-US" dirty="0"/>
          </a:p>
        </p:txBody>
      </p:sp>
      <p:cxnSp>
        <p:nvCxnSpPr>
          <p:cNvPr id="15" name="Rak pil 14"/>
          <p:cNvCxnSpPr/>
          <p:nvPr/>
        </p:nvCxnSpPr>
        <p:spPr>
          <a:xfrm flipV="1">
            <a:off x="2843808" y="4483209"/>
            <a:ext cx="0" cy="66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pil 16"/>
          <p:cNvCxnSpPr/>
          <p:nvPr/>
        </p:nvCxnSpPr>
        <p:spPr>
          <a:xfrm>
            <a:off x="3851920" y="4005064"/>
            <a:ext cx="1508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ruta 17"/>
          <p:cNvSpPr txBox="1"/>
          <p:nvPr/>
        </p:nvSpPr>
        <p:spPr>
          <a:xfrm>
            <a:off x="4166959" y="406778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Code</a:t>
            </a:r>
            <a:endParaRPr lang="en-US" dirty="0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55" y="3573016"/>
            <a:ext cx="549333" cy="6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8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1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Account </a:t>
            </a:r>
            <a:r>
              <a:rPr lang="en-US" b="1" dirty="0" smtClean="0">
                <a:solidFill>
                  <a:srgbClr val="77933C"/>
                </a:solidFill>
              </a:rPr>
              <a:t>Confirmation</a:t>
            </a:r>
          </a:p>
          <a:p>
            <a:pPr marL="0" indent="0">
              <a:buNone/>
            </a:pPr>
            <a:endParaRPr lang="en-US" sz="2000" dirty="0">
              <a:solidFill>
                <a:srgbClr val="77933C"/>
              </a:solidFill>
            </a:endParaRPr>
          </a:p>
          <a:p>
            <a:r>
              <a:rPr lang="en-US" sz="2400" dirty="0" smtClean="0"/>
              <a:t>Sends a email / SMS with a verification link</a:t>
            </a:r>
          </a:p>
          <a:p>
            <a:r>
              <a:rPr lang="en-US" sz="2400" dirty="0" smtClean="0"/>
              <a:t>Verification link has a one day lifespan per default</a:t>
            </a:r>
          </a:p>
          <a:p>
            <a:r>
              <a:rPr lang="en-US" sz="2400" dirty="0" smtClean="0"/>
              <a:t>A way to confirm that the user has access to a second “Secret”</a:t>
            </a:r>
          </a:p>
          <a:p>
            <a:r>
              <a:rPr lang="en-US" sz="2400" dirty="0" smtClean="0"/>
              <a:t>Useful for two factor authentication &amp; password recovery features</a:t>
            </a:r>
          </a:p>
          <a:p>
            <a:r>
              <a:rPr lang="en-US" sz="2400" dirty="0" smtClean="0"/>
              <a:t>Uses a SMTP or third party service to send email / SMS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78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145435"/>
          </a:xfrm>
        </p:spPr>
        <p:txBody>
          <a:bodyPr/>
          <a:lstStyle/>
          <a:p>
            <a:r>
              <a:rPr lang="en-US" sz="2000" dirty="0" smtClean="0"/>
              <a:t>The user registers to an application</a:t>
            </a:r>
          </a:p>
          <a:p>
            <a:r>
              <a:rPr lang="en-US" sz="2000" dirty="0" smtClean="0"/>
              <a:t>The application sends an SMS/ email to the email / phone number which the user entered in the registration</a:t>
            </a:r>
          </a:p>
          <a:p>
            <a:r>
              <a:rPr lang="en-US" sz="2000" dirty="0" smtClean="0"/>
              <a:t>The user checks his email / phone for the verification code</a:t>
            </a:r>
          </a:p>
          <a:p>
            <a:r>
              <a:rPr lang="en-US" sz="2000" dirty="0" smtClean="0"/>
              <a:t>The verification link redirects the user to the application</a:t>
            </a:r>
            <a:endParaRPr lang="en-US" sz="2000" dirty="0"/>
          </a:p>
        </p:txBody>
      </p:sp>
      <p:sp>
        <p:nvSpPr>
          <p:cNvPr id="4" name="Rektangel 3"/>
          <p:cNvSpPr/>
          <p:nvPr/>
        </p:nvSpPr>
        <p:spPr>
          <a:xfrm>
            <a:off x="1830915" y="3512068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5508104" y="3514758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1830915" y="526886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Phone / Email</a:t>
            </a:r>
            <a:endParaRPr lang="en-US" dirty="0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55" y="3573016"/>
            <a:ext cx="549333" cy="650276"/>
          </a:xfrm>
          <a:prstGeom prst="rect">
            <a:avLst/>
          </a:prstGeom>
        </p:spPr>
      </p:pic>
      <p:cxnSp>
        <p:nvCxnSpPr>
          <p:cNvPr id="8" name="Rak pil 7"/>
          <p:cNvCxnSpPr/>
          <p:nvPr/>
        </p:nvCxnSpPr>
        <p:spPr>
          <a:xfrm flipV="1">
            <a:off x="3844859" y="3726324"/>
            <a:ext cx="1591237" cy="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/>
          <p:cNvSpPr txBox="1"/>
          <p:nvPr/>
        </p:nvSpPr>
        <p:spPr>
          <a:xfrm>
            <a:off x="3866011" y="3388350"/>
            <a:ext cx="151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Registration</a:t>
            </a:r>
            <a:endParaRPr lang="en-US" dirty="0"/>
          </a:p>
        </p:txBody>
      </p:sp>
      <p:cxnSp>
        <p:nvCxnSpPr>
          <p:cNvPr id="11" name="Vinklad  10"/>
          <p:cNvCxnSpPr/>
          <p:nvPr/>
        </p:nvCxnSpPr>
        <p:spPr>
          <a:xfrm rot="5400000">
            <a:off x="4543057" y="3868108"/>
            <a:ext cx="1322054" cy="2552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3844859" y="5861186"/>
            <a:ext cx="32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SMS / Email </a:t>
            </a:r>
            <a:r>
              <a:rPr lang="en-US" dirty="0" smtClean="0"/>
              <a:t>(</a:t>
            </a:r>
            <a:r>
              <a:rPr lang="en-US" dirty="0" smtClean="0"/>
              <a:t>Verification Link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Rak pil 15"/>
          <p:cNvCxnSpPr/>
          <p:nvPr/>
        </p:nvCxnSpPr>
        <p:spPr>
          <a:xfrm>
            <a:off x="2771800" y="4483209"/>
            <a:ext cx="0" cy="67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/>
          <p:cNvSpPr txBox="1"/>
          <p:nvPr/>
        </p:nvSpPr>
        <p:spPr>
          <a:xfrm>
            <a:off x="1133843" y="4476416"/>
            <a:ext cx="180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User clicks the verification link</a:t>
            </a:r>
            <a:endParaRPr lang="en-US" dirty="0"/>
          </a:p>
        </p:txBody>
      </p:sp>
      <p:cxnSp>
        <p:nvCxnSpPr>
          <p:cNvPr id="25" name="Vinklad  24"/>
          <p:cNvCxnSpPr/>
          <p:nvPr/>
        </p:nvCxnSpPr>
        <p:spPr>
          <a:xfrm flipV="1">
            <a:off x="3927955" y="4483209"/>
            <a:ext cx="1868181" cy="785651"/>
          </a:xfrm>
          <a:prstGeom prst="bentConnector3">
            <a:avLst>
              <a:gd name="adj1" fmla="val 100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ruta 27"/>
          <p:cNvSpPr txBox="1"/>
          <p:nvPr/>
        </p:nvSpPr>
        <p:spPr>
          <a:xfrm>
            <a:off x="3791612" y="4566783"/>
            <a:ext cx="222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Redirects the user to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Password </a:t>
            </a:r>
            <a:r>
              <a:rPr lang="en-US" b="1" dirty="0" smtClean="0">
                <a:solidFill>
                  <a:srgbClr val="77933C"/>
                </a:solidFill>
              </a:rPr>
              <a:t>Reset</a:t>
            </a:r>
          </a:p>
          <a:p>
            <a:pPr marL="0" indent="0">
              <a:buNone/>
            </a:pPr>
            <a:endParaRPr lang="en-US" b="1" dirty="0">
              <a:solidFill>
                <a:srgbClr val="77933C"/>
              </a:solidFill>
            </a:endParaRPr>
          </a:p>
          <a:p>
            <a:r>
              <a:rPr lang="en-US" sz="2400" dirty="0" smtClean="0"/>
              <a:t>The user can request a password reset by providing the application with a username</a:t>
            </a:r>
          </a:p>
          <a:p>
            <a:r>
              <a:rPr lang="en-US" sz="2400" dirty="0"/>
              <a:t>Sends a email / SMS with a </a:t>
            </a:r>
            <a:r>
              <a:rPr lang="en-US" sz="2400" dirty="0" smtClean="0"/>
              <a:t>reset </a:t>
            </a:r>
            <a:r>
              <a:rPr lang="en-US" sz="2400" dirty="0"/>
              <a:t>link</a:t>
            </a:r>
          </a:p>
          <a:p>
            <a:r>
              <a:rPr lang="en-US" sz="2400" dirty="0" smtClean="0"/>
              <a:t>Reset </a:t>
            </a:r>
            <a:r>
              <a:rPr lang="en-US" sz="2400" dirty="0"/>
              <a:t>link has a one day lifespan per default</a:t>
            </a:r>
          </a:p>
          <a:p>
            <a:r>
              <a:rPr lang="en-US" sz="2400" dirty="0" smtClean="0"/>
              <a:t>Requires account confirmation</a:t>
            </a:r>
          </a:p>
        </p:txBody>
      </p:sp>
    </p:spTree>
    <p:extLst>
      <p:ext uri="{BB962C8B-B14F-4D97-AF65-F5344CB8AC3E}">
        <p14:creationId xmlns:p14="http://schemas.microsoft.com/office/powerpoint/2010/main" val="39063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600200"/>
            <a:ext cx="8424936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Account </a:t>
            </a:r>
            <a:r>
              <a:rPr lang="en-US" b="1" dirty="0" smtClean="0">
                <a:solidFill>
                  <a:srgbClr val="77933C"/>
                </a:solidFill>
              </a:rPr>
              <a:t>Lockout</a:t>
            </a:r>
          </a:p>
          <a:p>
            <a:pPr marL="0" indent="0">
              <a:buNone/>
            </a:pPr>
            <a:endParaRPr lang="en-US" b="1" dirty="0">
              <a:solidFill>
                <a:srgbClr val="77933C"/>
              </a:solidFill>
            </a:endParaRPr>
          </a:p>
          <a:p>
            <a:r>
              <a:rPr lang="en-US" sz="2400" dirty="0" smtClean="0"/>
              <a:t>Prevents</a:t>
            </a:r>
            <a:r>
              <a:rPr lang="en-US" sz="2400" dirty="0" smtClean="0"/>
              <a:t> the user from logging in after a number of failed login attempts</a:t>
            </a:r>
          </a:p>
          <a:p>
            <a:r>
              <a:rPr lang="en-US" sz="2400" dirty="0" smtClean="0"/>
              <a:t>The lockout time is set to 5 minutes by default</a:t>
            </a:r>
            <a:endParaRPr lang="en-US" sz="2400" dirty="0" smtClean="0"/>
          </a:p>
          <a:p>
            <a:r>
              <a:rPr lang="en-US" sz="2400" dirty="0" smtClean="0"/>
              <a:t>Prevents brute force attacks</a:t>
            </a:r>
          </a:p>
          <a:p>
            <a:r>
              <a:rPr lang="en-US" sz="2400" dirty="0" smtClean="0"/>
              <a:t>Compensates for weak password policy</a:t>
            </a:r>
          </a:p>
          <a:p>
            <a:endParaRPr lang="en-US" sz="2000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429000"/>
            <a:ext cx="1817468" cy="221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95536" y="4005064"/>
            <a:ext cx="813690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 – Security Features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Security </a:t>
            </a:r>
            <a:r>
              <a:rPr lang="en-US" b="1" dirty="0" smtClean="0">
                <a:solidFill>
                  <a:srgbClr val="77933C"/>
                </a:solidFill>
              </a:rPr>
              <a:t>Stamp</a:t>
            </a:r>
          </a:p>
          <a:p>
            <a:pPr marL="0" indent="0">
              <a:buNone/>
            </a:pPr>
            <a:endParaRPr lang="en-US" b="1" dirty="0">
              <a:solidFill>
                <a:srgbClr val="77933C"/>
              </a:solidFill>
            </a:endParaRPr>
          </a:p>
          <a:p>
            <a:r>
              <a:rPr lang="en-US" sz="2000" dirty="0" smtClean="0"/>
              <a:t>A value which is changed when something security related is altered</a:t>
            </a:r>
          </a:p>
          <a:p>
            <a:r>
              <a:rPr lang="en-US" sz="2000" dirty="0" smtClean="0"/>
              <a:t>Used to invalidate existing sign in cookies if the value is changed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Ex. The security stamp is changed when the user requests a password reset, invalidating all existing cookies since the security stamp has changed. This would deny an attacker access to a possibly compromised user account.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5585</TotalTime>
  <Words>440</Words>
  <Application>Microsoft Office PowerPoint</Application>
  <PresentationFormat>Bildspel på skärmen (4:3)</PresentationFormat>
  <Paragraphs>74</Paragraphs>
  <Slides>9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2" baseType="lpstr">
      <vt:lpstr>Arial</vt:lpstr>
      <vt:lpstr>Calibri</vt:lpstr>
      <vt:lpstr>edument-template-eric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  <vt:lpstr>ASP.NET Identity – Security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686</cp:revision>
  <cp:lastPrinted>2013-03-14T15:28:00Z</cp:lastPrinted>
  <dcterms:created xsi:type="dcterms:W3CDTF">2012-11-20T19:30:37Z</dcterms:created>
  <dcterms:modified xsi:type="dcterms:W3CDTF">2014-11-20T10:13:41Z</dcterms:modified>
</cp:coreProperties>
</file>