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5" r:id="rId3"/>
    <p:sldId id="406" r:id="rId4"/>
    <p:sldId id="414" r:id="rId5"/>
    <p:sldId id="415" r:id="rId6"/>
    <p:sldId id="411" r:id="rId7"/>
    <p:sldId id="412" r:id="rId8"/>
    <p:sldId id="413" r:id="rId9"/>
    <p:sldId id="410" r:id="rId10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- Database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ASP.NET has its own default database structure for the purpose of handling user information.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691156" y="4139107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AspNetUserRoles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012160" y="413616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AspNetUserClaims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348439" y="2621812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AspNetUserLogins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691156" y="5637121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AspNetRoles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6012160" y="2622910"/>
            <a:ext cx="2232248" cy="806090"/>
          </a:xfrm>
          <a:prstGeom prst="rect">
            <a:avLst/>
          </a:prstGeom>
          <a:solidFill>
            <a:srgbClr val="77933C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_MigrationHistory</a:t>
            </a:r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351658" y="4134578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AspNetUsers</a:t>
            </a:r>
            <a:endParaRPr lang="en-US" dirty="0"/>
          </a:p>
        </p:txBody>
      </p:sp>
      <p:cxnSp>
        <p:nvCxnSpPr>
          <p:cNvPr id="12" name="Rak 11"/>
          <p:cNvCxnSpPr>
            <a:stCxn id="5" idx="3"/>
            <a:endCxn id="10" idx="1"/>
          </p:cNvCxnSpPr>
          <p:nvPr/>
        </p:nvCxnSpPr>
        <p:spPr>
          <a:xfrm flipV="1">
            <a:off x="2923404" y="4537623"/>
            <a:ext cx="428254" cy="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>
            <a:stCxn id="5" idx="2"/>
            <a:endCxn id="8" idx="0"/>
          </p:cNvCxnSpPr>
          <p:nvPr/>
        </p:nvCxnSpPr>
        <p:spPr>
          <a:xfrm>
            <a:off x="1807280" y="4945197"/>
            <a:ext cx="0" cy="6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0" idx="3"/>
            <a:endCxn id="6" idx="1"/>
          </p:cNvCxnSpPr>
          <p:nvPr/>
        </p:nvCxnSpPr>
        <p:spPr>
          <a:xfrm>
            <a:off x="5583906" y="4537623"/>
            <a:ext cx="428254" cy="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0" idx="0"/>
            <a:endCxn id="7" idx="2"/>
          </p:cNvCxnSpPr>
          <p:nvPr/>
        </p:nvCxnSpPr>
        <p:spPr>
          <a:xfrm flipH="1" flipV="1">
            <a:off x="4464563" y="3427902"/>
            <a:ext cx="3219" cy="7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graphicFrame>
        <p:nvGraphicFramePr>
          <p:cNvPr id="29" name="Platshållare för innehåll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910452"/>
              </p:ext>
            </p:extLst>
          </p:nvPr>
        </p:nvGraphicFramePr>
        <p:xfrm>
          <a:off x="323528" y="908719"/>
          <a:ext cx="640871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25"/>
                <a:gridCol w="3383387"/>
              </a:tblGrid>
              <a:tr h="4461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AspNetUsers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generated GUID value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value by default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email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phone number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PasswordHash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SecurityStamp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 email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</a:t>
                      </a:r>
                      <a:r>
                        <a:rPr lang="en-US" baseline="0" dirty="0" smtClean="0"/>
                        <a:t> phone number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TwoFactorEnabled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email / phone confirmation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LockOutEnabled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lock out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LockOutEndDateUtc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lock</a:t>
                      </a:r>
                      <a:r>
                        <a:rPr lang="en-US" baseline="0" dirty="0" smtClean="0"/>
                        <a:t> out time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AccessFailedCount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failed logins attempts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ruta 29"/>
          <p:cNvSpPr txBox="1"/>
          <p:nvPr/>
        </p:nvSpPr>
        <p:spPr>
          <a:xfrm>
            <a:off x="6804248" y="908720"/>
            <a:ext cx="2160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for storing users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information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Factor Authentication feature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Account lockout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600200"/>
            <a:ext cx="8856985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GUID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sz="2400" dirty="0" smtClean="0"/>
              <a:t>A GUID is a globally unique, randomly generated ,128-bit integer </a:t>
            </a:r>
            <a:r>
              <a:rPr lang="en-US" sz="2400" dirty="0" smtClean="0"/>
              <a:t>ID</a:t>
            </a:r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ow </a:t>
            </a:r>
            <a:r>
              <a:rPr lang="en-US" sz="2400" dirty="0" smtClean="0"/>
              <a:t>chance of duplication</a:t>
            </a:r>
          </a:p>
          <a:p>
            <a:r>
              <a:rPr lang="en-US" sz="2400" dirty="0" smtClean="0"/>
              <a:t>Total number of possible GUID = </a:t>
            </a:r>
            <a:r>
              <a:rPr lang="en-GB" sz="2400" dirty="0"/>
              <a:t>2</a:t>
            </a:r>
            <a:r>
              <a:rPr lang="en-GB" sz="2400" baseline="30000" dirty="0"/>
              <a:t>128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1601670" y="4941168"/>
            <a:ext cx="60126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f1454227-eb7f-410a-bd76-b127c4f9e57f</a:t>
            </a:r>
          </a:p>
        </p:txBody>
      </p:sp>
    </p:spTree>
    <p:extLst>
      <p:ext uri="{BB962C8B-B14F-4D97-AF65-F5344CB8AC3E}">
        <p14:creationId xmlns:p14="http://schemas.microsoft.com/office/powerpoint/2010/main" val="15232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Password Hash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Password is hashed</a:t>
            </a:r>
          </a:p>
          <a:p>
            <a:r>
              <a:rPr lang="en-US" sz="2400" dirty="0" smtClean="0"/>
              <a:t>Salt contains 16 bytes (with a range between 0-255)</a:t>
            </a:r>
          </a:p>
          <a:p>
            <a:r>
              <a:rPr lang="en-US" sz="2400" dirty="0" smtClean="0"/>
              <a:t>Salt is added in front of the hashed password</a:t>
            </a:r>
          </a:p>
          <a:p>
            <a:r>
              <a:rPr lang="en-US" sz="2400" dirty="0" smtClean="0"/>
              <a:t>Converted to Base64String</a:t>
            </a:r>
          </a:p>
        </p:txBody>
      </p:sp>
    </p:spTree>
    <p:extLst>
      <p:ext uri="{BB962C8B-B14F-4D97-AF65-F5344CB8AC3E}">
        <p14:creationId xmlns:p14="http://schemas.microsoft.com/office/powerpoint/2010/main" val="32082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16072"/>
              </p:ext>
            </p:extLst>
          </p:nvPr>
        </p:nvGraphicFramePr>
        <p:xfrm>
          <a:off x="395536" y="98072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</a:t>
                      </a:r>
                      <a:r>
                        <a:rPr lang="en-US" baseline="0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34684"/>
              </p:ext>
            </p:extLst>
          </p:nvPr>
        </p:nvGraphicFramePr>
        <p:xfrm>
          <a:off x="395536" y="350100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RoleId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Roles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ruta 6"/>
          <p:cNvSpPr txBox="1"/>
          <p:nvPr/>
        </p:nvSpPr>
        <p:spPr>
          <a:xfrm>
            <a:off x="5868144" y="1052736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for storing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relation table between 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006582"/>
              </p:ext>
            </p:extLst>
          </p:nvPr>
        </p:nvGraphicFramePr>
        <p:xfrm>
          <a:off x="467544" y="1988840"/>
          <a:ext cx="533893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4667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AspNetUserLogins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Login Provider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(ex.</a:t>
                      </a:r>
                      <a:r>
                        <a:rPr lang="en-US" baseline="0" dirty="0" smtClean="0"/>
                        <a:t> Google, Facebook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specific ID for the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6012160" y="19888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</a:t>
            </a:r>
            <a:r>
              <a:rPr lang="en-US" dirty="0" smtClean="0"/>
              <a:t>users using external logins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9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06839"/>
              </p:ext>
            </p:extLst>
          </p:nvPr>
        </p:nvGraphicFramePr>
        <p:xfrm>
          <a:off x="457200" y="1600200"/>
          <a:ext cx="533893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96"/>
                <a:gridCol w="29865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AspNetUserClaims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n auto incrementing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users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type of the claim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of the claim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6012160" y="17008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90215"/>
              </p:ext>
            </p:extLst>
          </p:nvPr>
        </p:nvGraphicFramePr>
        <p:xfrm>
          <a:off x="457200" y="1600200"/>
          <a:ext cx="490688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2664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_MigrationHistory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for migration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for database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 version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5508104" y="16288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migration history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6277</TotalTime>
  <Words>300</Words>
  <Application>Microsoft Office PowerPoint</Application>
  <PresentationFormat>Bildspel på skärmen (4:3)</PresentationFormat>
  <Paragraphs>125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edument-template-eric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678</cp:revision>
  <cp:lastPrinted>2013-03-14T15:28:00Z</cp:lastPrinted>
  <dcterms:created xsi:type="dcterms:W3CDTF">2012-11-20T19:30:37Z</dcterms:created>
  <dcterms:modified xsi:type="dcterms:W3CDTF">2014-11-24T13:09:04Z</dcterms:modified>
</cp:coreProperties>
</file>