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405" r:id="rId3"/>
    <p:sldId id="406" r:id="rId4"/>
    <p:sldId id="409" r:id="rId5"/>
    <p:sldId id="410" r:id="rId6"/>
    <p:sldId id="414" r:id="rId7"/>
    <p:sldId id="413" r:id="rId8"/>
    <p:sldId id="415" r:id="rId9"/>
    <p:sldId id="411" r:id="rId10"/>
    <p:sldId id="412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3" autoAdjust="0"/>
    <p:restoredTop sz="86383" autoAdjust="0"/>
  </p:normalViewPr>
  <p:slideViewPr>
    <p:cSldViewPr>
      <p:cViewPr varScale="1">
        <p:scale>
          <a:sx n="64" d="100"/>
          <a:sy n="64" d="100"/>
        </p:scale>
        <p:origin x="6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User Id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Security Stamp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Purpose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Token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Y="4514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8E72D8-7AEF-4ACB-8D22-FE2E5C8E62E9}" type="presOf" srcId="{7E829DBF-11EB-4D72-AD4A-9FFEFE4340A9}" destId="{082C1469-7809-41E5-B99E-9BA48C43295F}" srcOrd="1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0704520A-B650-46FD-AD8E-C03245BEEEA0}" type="presOf" srcId="{84380697-93A1-4717-937D-A583453B6A3A}" destId="{1F7BECB4-76D7-4619-97E8-90E69CEEB64A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9101CE81-3BB7-4A12-8E55-C5D95FF3782B}" type="presOf" srcId="{53E479E8-975F-4705-83A5-4755CEAB668E}" destId="{15CB6101-9D66-43DB-9447-0F2A9C6FB0A0}" srcOrd="0" destOrd="0" presId="urn:microsoft.com/office/officeart/2005/8/layout/process4"/>
    <dgm:cxn modelId="{0336211B-0DBD-410D-B83A-91B84C43FDFC}" type="presOf" srcId="{B5777570-94A7-4320-B723-D6A66C313179}" destId="{9CD6F3CA-B3FC-45CD-AFE8-83034A1E12CA}" srcOrd="0" destOrd="0" presId="urn:microsoft.com/office/officeart/2005/8/layout/process4"/>
    <dgm:cxn modelId="{FFC2533C-B2D6-4785-8F75-5D35FF4E33B2}" type="presOf" srcId="{1F8C6969-57BC-422B-A7D8-CEB736D20A22}" destId="{190BD860-8DD3-474B-98D0-B37BA6B8475C}" srcOrd="0" destOrd="0" presId="urn:microsoft.com/office/officeart/2005/8/layout/process4"/>
    <dgm:cxn modelId="{24E1803F-F6F5-4E87-B20B-B9B8706D82A6}" type="presOf" srcId="{7E829DBF-11EB-4D72-AD4A-9FFEFE4340A9}" destId="{4C771A66-447A-40E9-AFD2-909B3A45C9E6}" srcOrd="0" destOrd="0" presId="urn:microsoft.com/office/officeart/2005/8/layout/process4"/>
    <dgm:cxn modelId="{CC84E07D-7C87-4E36-AFE5-489F708A55F6}" type="presParOf" srcId="{190BD860-8DD3-474B-98D0-B37BA6B8475C}" destId="{A8C224A2-AA2C-4437-94AF-8BB1AD7BFE17}" srcOrd="0" destOrd="0" presId="urn:microsoft.com/office/officeart/2005/8/layout/process4"/>
    <dgm:cxn modelId="{B28DD094-28FA-4450-A065-60079FC2D473}" type="presParOf" srcId="{A8C224A2-AA2C-4437-94AF-8BB1AD7BFE17}" destId="{4C771A66-447A-40E9-AFD2-909B3A45C9E6}" srcOrd="0" destOrd="0" presId="urn:microsoft.com/office/officeart/2005/8/layout/process4"/>
    <dgm:cxn modelId="{1617CFB8-D703-4E57-9605-D15A2A7E85E6}" type="presParOf" srcId="{A8C224A2-AA2C-4437-94AF-8BB1AD7BFE17}" destId="{082C1469-7809-41E5-B99E-9BA48C43295F}" srcOrd="1" destOrd="0" presId="urn:microsoft.com/office/officeart/2005/8/layout/process4"/>
    <dgm:cxn modelId="{F32E904B-E294-480B-B94C-638078B21FB2}" type="presParOf" srcId="{A8C224A2-AA2C-4437-94AF-8BB1AD7BFE17}" destId="{20630852-F7AC-4C9B-BACB-E5CA7A64DD6A}" srcOrd="2" destOrd="0" presId="urn:microsoft.com/office/officeart/2005/8/layout/process4"/>
    <dgm:cxn modelId="{ECCC993E-DEE2-4028-9F03-01022FD418F6}" type="presParOf" srcId="{20630852-F7AC-4C9B-BACB-E5CA7A64DD6A}" destId="{9CD6F3CA-B3FC-45CD-AFE8-83034A1E12CA}" srcOrd="0" destOrd="0" presId="urn:microsoft.com/office/officeart/2005/8/layout/process4"/>
    <dgm:cxn modelId="{4878F707-CE6F-4C9E-B519-39F7D67D2C3E}" type="presParOf" srcId="{20630852-F7AC-4C9B-BACB-E5CA7A64DD6A}" destId="{1F7BECB4-76D7-4619-97E8-90E69CEEB64A}" srcOrd="1" destOrd="0" presId="urn:microsoft.com/office/officeart/2005/8/layout/process4"/>
    <dgm:cxn modelId="{381111EE-C51D-4E0C-A0CF-F5F147928C7F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507062dd-a4e0-4c96-aa32-3d03ca747f64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b9a00ac2-78f2-4551-82ba-bb87d5dfff43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Confirmation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Token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Y="22569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7B8921-7410-4C62-8DAA-269C0C374F3C}" type="presOf" srcId="{7E829DBF-11EB-4D72-AD4A-9FFEFE4340A9}" destId="{082C1469-7809-41E5-B99E-9BA48C43295F}" srcOrd="1" destOrd="0" presId="urn:microsoft.com/office/officeart/2005/8/layout/process4"/>
    <dgm:cxn modelId="{21E463F7-2988-4744-8BF5-100254C3ED9B}" type="presOf" srcId="{B5777570-94A7-4320-B723-D6A66C313179}" destId="{9CD6F3CA-B3FC-45CD-AFE8-83034A1E12CA}" srcOrd="0" destOrd="0" presId="urn:microsoft.com/office/officeart/2005/8/layout/process4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F78B8920-9381-42BC-844A-E10AD8758C5E}" type="presOf" srcId="{84380697-93A1-4717-937D-A583453B6A3A}" destId="{1F7BECB4-76D7-4619-97E8-90E69CEEB64A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ED5B629C-BFEB-481A-88CF-AE67724110B3}" type="presOf" srcId="{1F8C6969-57BC-422B-A7D8-CEB736D20A22}" destId="{190BD860-8DD3-474B-98D0-B37BA6B8475C}" srcOrd="0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A0201973-C65B-460F-B065-DF2D4F790025}" type="presOf" srcId="{7E829DBF-11EB-4D72-AD4A-9FFEFE4340A9}" destId="{4C771A66-447A-40E9-AFD2-909B3A45C9E6}" srcOrd="0" destOrd="0" presId="urn:microsoft.com/office/officeart/2005/8/layout/process4"/>
    <dgm:cxn modelId="{CBB3B794-E977-477D-B580-1E6BE35CAD6F}" type="presOf" srcId="{53E479E8-975F-4705-83A5-4755CEAB668E}" destId="{15CB6101-9D66-43DB-9447-0F2A9C6FB0A0}" srcOrd="0" destOrd="0" presId="urn:microsoft.com/office/officeart/2005/8/layout/process4"/>
    <dgm:cxn modelId="{A5346EA6-C808-49B1-8BB9-F3B7363843DD}" type="presParOf" srcId="{190BD860-8DD3-474B-98D0-B37BA6B8475C}" destId="{A8C224A2-AA2C-4437-94AF-8BB1AD7BFE17}" srcOrd="0" destOrd="0" presId="urn:microsoft.com/office/officeart/2005/8/layout/process4"/>
    <dgm:cxn modelId="{DD0FE561-EA9C-4F30-B2A8-D7EF727F7328}" type="presParOf" srcId="{A8C224A2-AA2C-4437-94AF-8BB1AD7BFE17}" destId="{4C771A66-447A-40E9-AFD2-909B3A45C9E6}" srcOrd="0" destOrd="0" presId="urn:microsoft.com/office/officeart/2005/8/layout/process4"/>
    <dgm:cxn modelId="{82219311-91E6-42E5-88E6-76D1B74E8D42}" type="presParOf" srcId="{A8C224A2-AA2C-4437-94AF-8BB1AD7BFE17}" destId="{082C1469-7809-41E5-B99E-9BA48C43295F}" srcOrd="1" destOrd="0" presId="urn:microsoft.com/office/officeart/2005/8/layout/process4"/>
    <dgm:cxn modelId="{795F321E-EF28-4A43-9DB8-30DD670436E8}" type="presParOf" srcId="{A8C224A2-AA2C-4437-94AF-8BB1AD7BFE17}" destId="{20630852-F7AC-4C9B-BACB-E5CA7A64DD6A}" srcOrd="2" destOrd="0" presId="urn:microsoft.com/office/officeart/2005/8/layout/process4"/>
    <dgm:cxn modelId="{97B7C2B0-3047-45D8-BB9C-F564D78AA16C}" type="presParOf" srcId="{20630852-F7AC-4C9B-BACB-E5CA7A64DD6A}" destId="{9CD6F3CA-B3FC-45CD-AFE8-83034A1E12CA}" srcOrd="0" destOrd="0" presId="urn:microsoft.com/office/officeart/2005/8/layout/process4"/>
    <dgm:cxn modelId="{7738C890-C70C-4134-ACBF-6BDAE0935D15}" type="presParOf" srcId="{20630852-F7AC-4C9B-BACB-E5CA7A64DD6A}" destId="{1F7BECB4-76D7-4619-97E8-90E69CEEB64A}" srcOrd="1" destOrd="0" presId="urn:microsoft.com/office/officeart/2005/8/layout/process4"/>
    <dgm:cxn modelId="{610E233E-BC15-4DF1-A721-5F3D5902D7F4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240360" cy="15952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Token</a:t>
          </a:r>
          <a:endParaRPr lang="en-US" sz="3000" kern="1200" dirty="0"/>
        </a:p>
      </dsp:txBody>
      <dsp:txXfrm>
        <a:off x="0" y="0"/>
        <a:ext cx="3240360" cy="861437"/>
      </dsp:txXfrm>
    </dsp:sp>
    <dsp:sp modelId="{9CD6F3CA-B3FC-45CD-AFE8-83034A1E12CA}">
      <dsp:nvSpPr>
        <dsp:cNvPr id="0" name=""/>
        <dsp:cNvSpPr/>
      </dsp:nvSpPr>
      <dsp:spPr>
        <a:xfrm>
          <a:off x="1582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 Id</a:t>
          </a:r>
          <a:endParaRPr lang="en-US" sz="1900" kern="1200" dirty="0"/>
        </a:p>
      </dsp:txBody>
      <dsp:txXfrm>
        <a:off x="1582" y="829532"/>
        <a:ext cx="1079065" cy="733816"/>
      </dsp:txXfrm>
    </dsp:sp>
    <dsp:sp modelId="{1F7BECB4-76D7-4619-97E8-90E69CEEB64A}">
      <dsp:nvSpPr>
        <dsp:cNvPr id="0" name=""/>
        <dsp:cNvSpPr/>
      </dsp:nvSpPr>
      <dsp:spPr>
        <a:xfrm>
          <a:off x="1080647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Security Stamp</a:t>
          </a:r>
        </a:p>
      </dsp:txBody>
      <dsp:txXfrm>
        <a:off x="1080647" y="829532"/>
        <a:ext cx="1079065" cy="733816"/>
      </dsp:txXfrm>
    </dsp:sp>
    <dsp:sp modelId="{15CB6101-9D66-43DB-9447-0F2A9C6FB0A0}">
      <dsp:nvSpPr>
        <dsp:cNvPr id="0" name=""/>
        <dsp:cNvSpPr/>
      </dsp:nvSpPr>
      <dsp:spPr>
        <a:xfrm>
          <a:off x="2159712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Purpose</a:t>
          </a:r>
        </a:p>
      </dsp:txBody>
      <dsp:txXfrm>
        <a:off x="2159712" y="829532"/>
        <a:ext cx="1079065" cy="733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240360" cy="15952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Token</a:t>
          </a:r>
          <a:endParaRPr lang="en-US" sz="3000" kern="1200" dirty="0"/>
        </a:p>
      </dsp:txBody>
      <dsp:txXfrm>
        <a:off x="0" y="0"/>
        <a:ext cx="3240360" cy="861437"/>
      </dsp:txXfrm>
    </dsp:sp>
    <dsp:sp modelId="{9CD6F3CA-B3FC-45CD-AFE8-83034A1E12CA}">
      <dsp:nvSpPr>
        <dsp:cNvPr id="0" name=""/>
        <dsp:cNvSpPr/>
      </dsp:nvSpPr>
      <dsp:spPr>
        <a:xfrm>
          <a:off x="1582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507062dd-a4e0-4c96-aa32-3d03ca747f64</a:t>
          </a:r>
          <a:endParaRPr lang="en-US" sz="1200" kern="1200" dirty="0"/>
        </a:p>
      </dsp:txBody>
      <dsp:txXfrm>
        <a:off x="1582" y="829532"/>
        <a:ext cx="1079065" cy="733816"/>
      </dsp:txXfrm>
    </dsp:sp>
    <dsp:sp modelId="{1F7BECB4-76D7-4619-97E8-90E69CEEB64A}">
      <dsp:nvSpPr>
        <dsp:cNvPr id="0" name=""/>
        <dsp:cNvSpPr/>
      </dsp:nvSpPr>
      <dsp:spPr>
        <a:xfrm>
          <a:off x="1080647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b9a00ac2-78f2-4551-82ba-bb87d5dfff43</a:t>
          </a:r>
        </a:p>
      </dsp:txBody>
      <dsp:txXfrm>
        <a:off x="1080647" y="829532"/>
        <a:ext cx="1079065" cy="733816"/>
      </dsp:txXfrm>
    </dsp:sp>
    <dsp:sp modelId="{15CB6101-9D66-43DB-9447-0F2A9C6FB0A0}">
      <dsp:nvSpPr>
        <dsp:cNvPr id="0" name=""/>
        <dsp:cNvSpPr/>
      </dsp:nvSpPr>
      <dsp:spPr>
        <a:xfrm>
          <a:off x="2159712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Confirmation</a:t>
          </a:r>
        </a:p>
      </dsp:txBody>
      <dsp:txXfrm>
        <a:off x="2159712" y="829532"/>
        <a:ext cx="1079065" cy="733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SMTP = Simple Mail Transfer Protocol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968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1056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Använder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Usermanager</a:t>
            </a:r>
            <a:r>
              <a:rPr lang="en-US" dirty="0" smtClean="0"/>
              <a:t> -&gt; </a:t>
            </a:r>
            <a:r>
              <a:rPr lang="en-US" dirty="0" err="1" smtClean="0"/>
              <a:t>GeneratePasswordResetTokenAsync</a:t>
            </a:r>
            <a:r>
              <a:rPr lang="en-US" dirty="0" smtClean="0"/>
              <a:t> / </a:t>
            </a:r>
            <a:r>
              <a:rPr lang="en-US" dirty="0" err="1" smtClean="0"/>
              <a:t>GenerateEmailConfirmationTokenAsync</a:t>
            </a:r>
            <a:r>
              <a:rPr lang="en-US" dirty="0" smtClean="0"/>
              <a:t> -&gt; </a:t>
            </a:r>
            <a:r>
              <a:rPr lang="en-US" dirty="0" err="1" smtClean="0"/>
              <a:t>GenerateUserTokenAsync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Titt</a:t>
            </a:r>
            <a:r>
              <a:rPr lang="en-US" baseline="0" dirty="0" err="1" smtClean="0"/>
              <a:t>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IUserTokenAsync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DataProtectorTokenProvider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7337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821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hyperlink" Target="http://localhost:1470/Account/ResetPassword?userId=a8b1389c-df93-4dfc-b463-541507c1a4bc&amp;code=yhUegXIM9SZBpPVbBtv22kg7NO7F96B8MJi9MryAadUY5XYjz8srVkS5UL8Lx%2BLPYTU6a6jhqOrzMUkkMyPbEHPY3Ul6%2B/0s0qQvtM/LLII3s29FgkcK0OnjX46Bmj9JlFCUx53rOH/XMacwnKDzoJ1rbrUyypZiJXloIE50Q6iPuMTUHbX9O%2B3JMZtCVXjhhsHLkTOn9IVoN6uVAOMWNQ%3D%3D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7504" y="2204864"/>
            <a:ext cx="885698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 – Security Features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395536" y="4005064"/>
            <a:ext cx="813690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Security Stamp</a:t>
            </a:r>
          </a:p>
          <a:p>
            <a:pPr marL="0" indent="0">
              <a:buNone/>
            </a:pPr>
            <a:endParaRPr lang="en-US" b="1" dirty="0">
              <a:solidFill>
                <a:srgbClr val="77933C"/>
              </a:solidFill>
            </a:endParaRPr>
          </a:p>
          <a:p>
            <a:r>
              <a:rPr lang="en-US" sz="2000" dirty="0" smtClean="0"/>
              <a:t>A value which is changed when something security related is altered</a:t>
            </a:r>
          </a:p>
          <a:p>
            <a:r>
              <a:rPr lang="en-US" sz="2000" dirty="0" smtClean="0"/>
              <a:t>Invalidates existing cookies &amp; tokens if the value is changed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Ex. The security stamp is changed when the user requests a password reset, invalidating all existing cookies since the security stamp has changed. This would deny an attacker access to a possibly compromised user account.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3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Security Token &amp; </a:t>
            </a:r>
            <a:br>
              <a:rPr lang="en-US" sz="3200" dirty="0" smtClean="0">
                <a:solidFill>
                  <a:srgbClr val="77933C"/>
                </a:solidFill>
              </a:rPr>
            </a:br>
            <a:r>
              <a:rPr lang="en-US" sz="3200" dirty="0" smtClean="0">
                <a:solidFill>
                  <a:srgbClr val="77933C"/>
                </a:solidFill>
              </a:rPr>
              <a:t>Security Token Services</a:t>
            </a:r>
            <a:endParaRPr lang="en-US" sz="32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5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What is a Security Token?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Security token is a token which is used to authenticate users.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security token contains an </a:t>
            </a:r>
            <a:r>
              <a:rPr lang="en-US" b="1" dirty="0" smtClean="0">
                <a:solidFill>
                  <a:srgbClr val="77933C"/>
                </a:solidFill>
              </a:rPr>
              <a:t>ID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77933C"/>
                </a:solidFill>
              </a:rPr>
              <a:t> </a:t>
            </a:r>
            <a:r>
              <a:rPr lang="en-US" b="1" dirty="0" smtClean="0">
                <a:solidFill>
                  <a:srgbClr val="77933C"/>
                </a:solidFill>
              </a:rPr>
              <a:t>security key </a:t>
            </a:r>
            <a:r>
              <a:rPr lang="en-US" dirty="0" smtClean="0"/>
              <a:t>as well as the time from which it is valid &amp; for how long.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graphicFrame>
        <p:nvGraphicFramePr>
          <p:cNvPr id="5" name="Tabell 4"/>
          <p:cNvGraphicFramePr>
            <a:graphicFrameLocks noGrp="1"/>
          </p:cNvGraphicFramePr>
          <p:nvPr>
            <p:extLst/>
          </p:nvPr>
        </p:nvGraphicFramePr>
        <p:xfrm>
          <a:off x="443880" y="4561146"/>
          <a:ext cx="6864424" cy="1964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040"/>
                <a:gridCol w="4077384"/>
              </a:tblGrid>
              <a:tr h="380022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80022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 identifier</a:t>
                      </a:r>
                      <a:endParaRPr lang="en-US" dirty="0"/>
                    </a:p>
                  </a:txBody>
                  <a:tcPr/>
                </a:tc>
              </a:tr>
              <a:tr h="380022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Cryptographic key</a:t>
                      </a:r>
                      <a:endParaRPr lang="en-US" dirty="0"/>
                    </a:p>
                  </a:txBody>
                  <a:tcPr/>
                </a:tc>
              </a:tr>
              <a:tr h="444110">
                <a:tc>
                  <a:txBody>
                    <a:bodyPr/>
                    <a:lstStyle/>
                    <a:p>
                      <a:r>
                        <a:rPr lang="en-US" dirty="0" smtClean="0"/>
                        <a:t>ValidFrom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at which the</a:t>
                      </a:r>
                      <a:r>
                        <a:rPr lang="en-US" baseline="0" dirty="0" smtClean="0"/>
                        <a:t> token is valid from</a:t>
                      </a:r>
                    </a:p>
                  </a:txBody>
                  <a:tcPr/>
                </a:tc>
              </a:tr>
              <a:tr h="380022">
                <a:tc>
                  <a:txBody>
                    <a:bodyPr/>
                    <a:lstStyle/>
                    <a:p>
                      <a:r>
                        <a:rPr lang="en-US" dirty="0" smtClean="0"/>
                        <a:t>ValidTo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at which the token is valid 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01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What is a STS (Security Token Service)?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STS is a service which provides users with security </a:t>
            </a:r>
            <a:r>
              <a:rPr lang="en-US" dirty="0" smtClean="0"/>
              <a:t>tokens</a:t>
            </a:r>
            <a:endParaRPr lang="en-US" dirty="0"/>
          </a:p>
          <a:p>
            <a:r>
              <a:rPr lang="en-US" dirty="0" smtClean="0"/>
              <a:t>This token is then used to authenticate the user on the </a:t>
            </a:r>
            <a:r>
              <a:rPr lang="en-US" dirty="0" smtClean="0"/>
              <a:t>web-application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65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good example of where </a:t>
            </a:r>
            <a:r>
              <a:rPr lang="en-US" dirty="0" smtClean="0"/>
              <a:t>a STS is </a:t>
            </a:r>
            <a:r>
              <a:rPr lang="en-US" dirty="0"/>
              <a:t>used is when you try to login to your online bank.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bank requests a code (a security token) from you, which you get by entering your credentials to your </a:t>
            </a:r>
            <a:r>
              <a:rPr lang="en-US" dirty="0" smtClean="0"/>
              <a:t>authentication device </a:t>
            </a:r>
            <a:r>
              <a:rPr lang="en-US" dirty="0"/>
              <a:t>(STS) which will return a code </a:t>
            </a:r>
            <a:r>
              <a:rPr lang="en-US" dirty="0" smtClean="0"/>
              <a:t>(a security </a:t>
            </a:r>
            <a:r>
              <a:rPr lang="en-US" dirty="0"/>
              <a:t>token).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would then proceed to use this code to login.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1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11560" y="836712"/>
            <a:ext cx="8075240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the user tries to login to the web application, the application requests a security token.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10" name="Vinklad  9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302314" y="3025797"/>
            <a:ext cx="261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8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11560" y="836712"/>
            <a:ext cx="8075240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user provides the STS with his credentials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Vinklad  9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8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the credentials are valid, the STS will return a Security token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Security Token</a:t>
            </a:r>
            <a:endParaRPr lang="en-US" dirty="0"/>
          </a:p>
        </p:txBody>
      </p:sp>
      <p:cxnSp>
        <p:nvCxnSpPr>
          <p:cNvPr id="12" name="Vinklad  11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6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user provides the web application with the Security Token received from the </a:t>
            </a:r>
            <a:r>
              <a:rPr lang="en-US" dirty="0" smtClean="0"/>
              <a:t>STS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Security 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Security Token</a:t>
            </a:r>
            <a:endParaRPr lang="en-US" dirty="0"/>
          </a:p>
        </p:txBody>
      </p:sp>
      <p:cxnSp>
        <p:nvCxnSpPr>
          <p:cNvPr id="13" name="Vinklad  12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8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web application checks if the STS is a trusted issuer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Security 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Security Token</a:t>
            </a:r>
            <a:endParaRPr lang="en-US" dirty="0"/>
          </a:p>
        </p:txBody>
      </p:sp>
      <p:cxnSp>
        <p:nvCxnSpPr>
          <p:cNvPr id="12" name="Rak pil 11"/>
          <p:cNvCxnSpPr/>
          <p:nvPr/>
        </p:nvCxnSpPr>
        <p:spPr>
          <a:xfrm>
            <a:off x="7092280" y="4445400"/>
            <a:ext cx="0" cy="49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7251942" y="4508618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Trusted</a:t>
            </a:r>
            <a:endParaRPr lang="en-US" dirty="0"/>
          </a:p>
        </p:txBody>
      </p:sp>
      <p:cxnSp>
        <p:nvCxnSpPr>
          <p:cNvPr id="16" name="Vinklad  15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ruta 16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</a:t>
            </a:r>
            <a:r>
              <a:rPr lang="en-US" sz="2800" b="1" dirty="0" smtClean="0"/>
              <a:t>Identity – Security Features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ASP.NET Identity comes with several modern safety features such as: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Two Factor Authentication</a:t>
            </a:r>
          </a:p>
          <a:p>
            <a:r>
              <a:rPr lang="en-US" dirty="0" smtClean="0"/>
              <a:t>Account Confirmation</a:t>
            </a:r>
          </a:p>
          <a:p>
            <a:r>
              <a:rPr lang="en-US" dirty="0"/>
              <a:t>Password R</a:t>
            </a:r>
            <a:r>
              <a:rPr lang="en-US" dirty="0" smtClean="0"/>
              <a:t>eset</a:t>
            </a:r>
          </a:p>
          <a:p>
            <a:r>
              <a:rPr lang="en-US" dirty="0" smtClean="0"/>
              <a:t>Account Lockout</a:t>
            </a:r>
          </a:p>
          <a:p>
            <a:r>
              <a:rPr lang="en-US" dirty="0" smtClean="0"/>
              <a:t>Security </a:t>
            </a:r>
            <a:r>
              <a:rPr lang="en-US" dirty="0" smtClean="0"/>
              <a:t>Stamp</a:t>
            </a:r>
          </a:p>
          <a:p>
            <a:r>
              <a:rPr lang="en-US" dirty="0" smtClean="0"/>
              <a:t>Security </a:t>
            </a:r>
            <a:r>
              <a:rPr lang="en-US" smtClean="0"/>
              <a:t>Token Service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01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If the STS is trusted the web application returns an encrypted cookie to the user for </a:t>
            </a:r>
            <a:r>
              <a:rPr lang="en-US" sz="2400" dirty="0" smtClean="0"/>
              <a:t>authorization </a:t>
            </a:r>
            <a:r>
              <a:rPr lang="en-US" sz="2400" dirty="0" smtClean="0"/>
              <a:t>purposes</a:t>
            </a:r>
            <a:endParaRPr lang="en-US" sz="2400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Security 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Security Token</a:t>
            </a:r>
            <a:endParaRPr lang="en-US" dirty="0"/>
          </a:p>
        </p:txBody>
      </p:sp>
      <p:cxnSp>
        <p:nvCxnSpPr>
          <p:cNvPr id="12" name="Rak pil 11"/>
          <p:cNvCxnSpPr/>
          <p:nvPr/>
        </p:nvCxnSpPr>
        <p:spPr>
          <a:xfrm>
            <a:off x="7092280" y="4445400"/>
            <a:ext cx="0" cy="49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7251942" y="4508618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Trusted</a:t>
            </a:r>
            <a:endParaRPr lang="en-US" dirty="0"/>
          </a:p>
        </p:txBody>
      </p:sp>
      <p:cxnSp>
        <p:nvCxnSpPr>
          <p:cNvPr id="14" name="Vinklad  13"/>
          <p:cNvCxnSpPr/>
          <p:nvPr/>
        </p:nvCxnSpPr>
        <p:spPr>
          <a:xfrm rot="10800000" flipV="1">
            <a:off x="2267745" y="3779747"/>
            <a:ext cx="3600399" cy="1089411"/>
          </a:xfrm>
          <a:prstGeom prst="bentConnector3">
            <a:avLst>
              <a:gd name="adj1" fmla="val 99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ruta 19"/>
          <p:cNvSpPr txBox="1"/>
          <p:nvPr/>
        </p:nvSpPr>
        <p:spPr>
          <a:xfrm>
            <a:off x="3632063" y="3395129"/>
            <a:ext cx="2049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Encrypted Cookie </a:t>
            </a:r>
            <a:endParaRPr lang="en-US" dirty="0"/>
          </a:p>
        </p:txBody>
      </p:sp>
      <p:cxnSp>
        <p:nvCxnSpPr>
          <p:cNvPr id="16" name="Vinklad  15"/>
          <p:cNvCxnSpPr/>
          <p:nvPr/>
        </p:nvCxnSpPr>
        <p:spPr>
          <a:xfrm rot="10800000" flipV="1">
            <a:off x="1818275" y="3451995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ruta 21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7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– Security Features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Two Factor Authentication</a:t>
            </a:r>
          </a:p>
          <a:p>
            <a:r>
              <a:rPr lang="en-US" dirty="0" smtClean="0"/>
              <a:t>Requires the user to provide two different “Secrets”</a:t>
            </a:r>
          </a:p>
          <a:p>
            <a:r>
              <a:rPr lang="en-US" dirty="0"/>
              <a:t>A second security layer if the users password is </a:t>
            </a:r>
            <a:r>
              <a:rPr lang="en-US" dirty="0" smtClean="0"/>
              <a:t>compromised</a:t>
            </a:r>
          </a:p>
          <a:p>
            <a:r>
              <a:rPr lang="en-US" dirty="0" smtClean="0"/>
              <a:t>Email/SMS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009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673304"/>
            <a:ext cx="8229600" cy="545285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7933C"/>
                </a:solidFill>
              </a:rPr>
              <a:t>Two Factor </a:t>
            </a:r>
            <a:r>
              <a:rPr lang="en-US" b="1" dirty="0" smtClean="0">
                <a:solidFill>
                  <a:srgbClr val="77933C"/>
                </a:solidFill>
              </a:rPr>
              <a:t>Authentication</a:t>
            </a:r>
          </a:p>
          <a:p>
            <a:r>
              <a:rPr lang="en-US" sz="2000" dirty="0"/>
              <a:t>The user presents its credentials to the application</a:t>
            </a:r>
          </a:p>
          <a:p>
            <a:r>
              <a:rPr lang="en-US" sz="2000" dirty="0"/>
              <a:t>The application sends a code in either a text message or email to the </a:t>
            </a:r>
            <a:r>
              <a:rPr lang="en-US" sz="2000" dirty="0" smtClean="0"/>
              <a:t>user</a:t>
            </a:r>
          </a:p>
          <a:p>
            <a:r>
              <a:rPr lang="en-US" sz="2000" dirty="0" smtClean="0"/>
              <a:t>The user receives the code from the mobile phone / email</a:t>
            </a:r>
          </a:p>
          <a:p>
            <a:r>
              <a:rPr lang="en-US" sz="2000" dirty="0" smtClean="0"/>
              <a:t>The user presents the code to the application</a:t>
            </a:r>
          </a:p>
          <a:p>
            <a:endParaRPr lang="en-US" sz="2000" dirty="0"/>
          </a:p>
        </p:txBody>
      </p:sp>
      <p:sp>
        <p:nvSpPr>
          <p:cNvPr id="4" name="Rektangel 3"/>
          <p:cNvSpPr/>
          <p:nvPr/>
        </p:nvSpPr>
        <p:spPr>
          <a:xfrm>
            <a:off x="1830915" y="3512068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5508104" y="3514758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1830915" y="5268860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Phone / Email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 flipV="1">
            <a:off x="3844859" y="3726324"/>
            <a:ext cx="1591237" cy="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9"/>
          <p:cNvSpPr txBox="1"/>
          <p:nvPr/>
        </p:nvSpPr>
        <p:spPr>
          <a:xfrm>
            <a:off x="3927955" y="335699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Credentials</a:t>
            </a:r>
            <a:endParaRPr lang="en-US" dirty="0"/>
          </a:p>
        </p:txBody>
      </p:sp>
      <p:cxnSp>
        <p:nvCxnSpPr>
          <p:cNvPr id="13" name="Vinklad  12"/>
          <p:cNvCxnSpPr/>
          <p:nvPr/>
        </p:nvCxnSpPr>
        <p:spPr>
          <a:xfrm rot="5400000">
            <a:off x="4543057" y="3868108"/>
            <a:ext cx="1322054" cy="2552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4067944" y="53642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SMS / Email (Code)</a:t>
            </a:r>
            <a:endParaRPr lang="en-US" dirty="0"/>
          </a:p>
        </p:txBody>
      </p:sp>
      <p:sp>
        <p:nvSpPr>
          <p:cNvPr id="11" name="textruta 10"/>
          <p:cNvSpPr txBox="1"/>
          <p:nvPr/>
        </p:nvSpPr>
        <p:spPr>
          <a:xfrm>
            <a:off x="2987824" y="4635534"/>
            <a:ext cx="165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Gets the code</a:t>
            </a:r>
            <a:endParaRPr lang="en-US" dirty="0"/>
          </a:p>
        </p:txBody>
      </p:sp>
      <p:cxnSp>
        <p:nvCxnSpPr>
          <p:cNvPr id="15" name="Rak pil 14"/>
          <p:cNvCxnSpPr/>
          <p:nvPr/>
        </p:nvCxnSpPr>
        <p:spPr>
          <a:xfrm flipV="1">
            <a:off x="2843808" y="4483209"/>
            <a:ext cx="0" cy="66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k pil 16"/>
          <p:cNvCxnSpPr/>
          <p:nvPr/>
        </p:nvCxnSpPr>
        <p:spPr>
          <a:xfrm>
            <a:off x="3851920" y="4005064"/>
            <a:ext cx="1508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ruta 17"/>
          <p:cNvSpPr txBox="1"/>
          <p:nvPr/>
        </p:nvSpPr>
        <p:spPr>
          <a:xfrm>
            <a:off x="4166959" y="406778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Code</a:t>
            </a:r>
            <a:endParaRPr lang="en-US" dirty="0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55" y="3573016"/>
            <a:ext cx="549333" cy="65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8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1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Account Confirmation</a:t>
            </a:r>
          </a:p>
          <a:p>
            <a:pPr marL="0" indent="0">
              <a:buNone/>
            </a:pPr>
            <a:endParaRPr lang="en-US" sz="2000" dirty="0">
              <a:solidFill>
                <a:srgbClr val="77933C"/>
              </a:solidFill>
            </a:endParaRPr>
          </a:p>
          <a:p>
            <a:r>
              <a:rPr lang="en-US" sz="2400" dirty="0" smtClean="0"/>
              <a:t>Sends a email / SMS with a verification link</a:t>
            </a:r>
          </a:p>
          <a:p>
            <a:r>
              <a:rPr lang="en-US" sz="2400" dirty="0" smtClean="0"/>
              <a:t>Verification link has a one day lifespan per default</a:t>
            </a:r>
          </a:p>
          <a:p>
            <a:r>
              <a:rPr lang="en-US" sz="2400" dirty="0" smtClean="0"/>
              <a:t>A way to confirm that the user has access to a second “Secret”</a:t>
            </a:r>
          </a:p>
          <a:p>
            <a:r>
              <a:rPr lang="en-US" sz="2400" dirty="0" smtClean="0"/>
              <a:t>Useful for two factor authentication &amp; password recovery features</a:t>
            </a:r>
          </a:p>
          <a:p>
            <a:r>
              <a:rPr lang="en-US" sz="2400" dirty="0" smtClean="0"/>
              <a:t>Uses a SMTP or third party service to send email / SMS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782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14543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Account Confirmation</a:t>
            </a:r>
          </a:p>
          <a:p>
            <a:r>
              <a:rPr lang="en-US" sz="2000" dirty="0" smtClean="0"/>
              <a:t>The user registers to an application</a:t>
            </a:r>
          </a:p>
          <a:p>
            <a:r>
              <a:rPr lang="en-US" sz="2000" dirty="0" smtClean="0"/>
              <a:t>The application sends an SMS/ email to the email / phone number which the user entered in the registration</a:t>
            </a:r>
          </a:p>
          <a:p>
            <a:r>
              <a:rPr lang="en-US" sz="2000" dirty="0" smtClean="0"/>
              <a:t>The user checks his email / phone for the verification code</a:t>
            </a:r>
          </a:p>
          <a:p>
            <a:r>
              <a:rPr lang="en-US" sz="2000" dirty="0" smtClean="0"/>
              <a:t>The verification link redirects the user to the application</a:t>
            </a:r>
            <a:endParaRPr lang="en-US" sz="2000" dirty="0"/>
          </a:p>
        </p:txBody>
      </p:sp>
      <p:sp>
        <p:nvSpPr>
          <p:cNvPr id="4" name="Rektangel 3"/>
          <p:cNvSpPr/>
          <p:nvPr/>
        </p:nvSpPr>
        <p:spPr>
          <a:xfrm>
            <a:off x="1830915" y="3512068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5508104" y="3514758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1830915" y="5268860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Phone / Email</a:t>
            </a:r>
            <a:endParaRPr lang="en-US" dirty="0"/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55" y="3573016"/>
            <a:ext cx="549333" cy="650276"/>
          </a:xfrm>
          <a:prstGeom prst="rect">
            <a:avLst/>
          </a:prstGeom>
        </p:spPr>
      </p:pic>
      <p:cxnSp>
        <p:nvCxnSpPr>
          <p:cNvPr id="8" name="Rak pil 7"/>
          <p:cNvCxnSpPr/>
          <p:nvPr/>
        </p:nvCxnSpPr>
        <p:spPr>
          <a:xfrm flipV="1">
            <a:off x="3844859" y="3726324"/>
            <a:ext cx="1591237" cy="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9"/>
          <p:cNvSpPr txBox="1"/>
          <p:nvPr/>
        </p:nvSpPr>
        <p:spPr>
          <a:xfrm>
            <a:off x="3866011" y="3388350"/>
            <a:ext cx="151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Registration</a:t>
            </a:r>
            <a:endParaRPr lang="en-US" dirty="0"/>
          </a:p>
        </p:txBody>
      </p:sp>
      <p:cxnSp>
        <p:nvCxnSpPr>
          <p:cNvPr id="11" name="Vinklad  10"/>
          <p:cNvCxnSpPr/>
          <p:nvPr/>
        </p:nvCxnSpPr>
        <p:spPr>
          <a:xfrm rot="5400000">
            <a:off x="4543057" y="3868108"/>
            <a:ext cx="1322054" cy="2552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3844859" y="5861186"/>
            <a:ext cx="32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SMS / Email (Verification Link)</a:t>
            </a:r>
            <a:endParaRPr lang="en-US" dirty="0"/>
          </a:p>
        </p:txBody>
      </p:sp>
      <p:cxnSp>
        <p:nvCxnSpPr>
          <p:cNvPr id="16" name="Rak pil 15"/>
          <p:cNvCxnSpPr/>
          <p:nvPr/>
        </p:nvCxnSpPr>
        <p:spPr>
          <a:xfrm>
            <a:off x="2771800" y="4483209"/>
            <a:ext cx="0" cy="67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ruta 16"/>
          <p:cNvSpPr txBox="1"/>
          <p:nvPr/>
        </p:nvSpPr>
        <p:spPr>
          <a:xfrm>
            <a:off x="1133843" y="4476416"/>
            <a:ext cx="180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User clicks the verification link</a:t>
            </a:r>
            <a:endParaRPr lang="en-US" dirty="0"/>
          </a:p>
        </p:txBody>
      </p:sp>
      <p:cxnSp>
        <p:nvCxnSpPr>
          <p:cNvPr id="25" name="Vinklad  24"/>
          <p:cNvCxnSpPr/>
          <p:nvPr/>
        </p:nvCxnSpPr>
        <p:spPr>
          <a:xfrm flipV="1">
            <a:off x="3927955" y="4483209"/>
            <a:ext cx="1868181" cy="785651"/>
          </a:xfrm>
          <a:prstGeom prst="bentConnector3">
            <a:avLst>
              <a:gd name="adj1" fmla="val 100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ruta 27"/>
          <p:cNvSpPr txBox="1"/>
          <p:nvPr/>
        </p:nvSpPr>
        <p:spPr>
          <a:xfrm>
            <a:off x="3791612" y="4566783"/>
            <a:ext cx="222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Redirects the user to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Password Reset</a:t>
            </a:r>
          </a:p>
          <a:p>
            <a:pPr marL="0" indent="0">
              <a:buNone/>
            </a:pPr>
            <a:endParaRPr lang="en-US" b="1" dirty="0">
              <a:solidFill>
                <a:srgbClr val="77933C"/>
              </a:solidFill>
            </a:endParaRPr>
          </a:p>
          <a:p>
            <a:r>
              <a:rPr lang="en-US" sz="2400" dirty="0" smtClean="0"/>
              <a:t>The user can request a password reset by providing the application with a username</a:t>
            </a:r>
          </a:p>
          <a:p>
            <a:r>
              <a:rPr lang="en-US" sz="2400" dirty="0"/>
              <a:t>Sends a email / SMS with a </a:t>
            </a:r>
            <a:r>
              <a:rPr lang="en-US" sz="2400" dirty="0" smtClean="0"/>
              <a:t>reset </a:t>
            </a:r>
            <a:r>
              <a:rPr lang="en-US" sz="2400" dirty="0"/>
              <a:t>link</a:t>
            </a:r>
          </a:p>
          <a:p>
            <a:r>
              <a:rPr lang="en-US" sz="2400" dirty="0" smtClean="0"/>
              <a:t>Reset </a:t>
            </a:r>
            <a:r>
              <a:rPr lang="en-US" sz="2400" dirty="0"/>
              <a:t>link has a one day lifespan per default</a:t>
            </a:r>
          </a:p>
          <a:p>
            <a:r>
              <a:rPr lang="en-US" sz="2400" dirty="0" smtClean="0"/>
              <a:t>Requires account confirmation</a:t>
            </a:r>
          </a:p>
        </p:txBody>
      </p:sp>
    </p:spTree>
    <p:extLst>
      <p:ext uri="{BB962C8B-B14F-4D97-AF65-F5344CB8AC3E}">
        <p14:creationId xmlns:p14="http://schemas.microsoft.com/office/powerpoint/2010/main" val="390633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Generating the link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When</a:t>
            </a:r>
            <a:r>
              <a:rPr lang="en-US" dirty="0" smtClean="0"/>
              <a:t> </a:t>
            </a:r>
            <a:r>
              <a:rPr lang="en-US" sz="2400" dirty="0" smtClean="0"/>
              <a:t>we generate a confirmation or reset link we first generate a token which contains the User Id, Security stamp and purpose.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35275635"/>
              </p:ext>
            </p:extLst>
          </p:nvPr>
        </p:nvGraphicFramePr>
        <p:xfrm>
          <a:off x="683568" y="2924944"/>
          <a:ext cx="3240360" cy="1595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58132616"/>
              </p:ext>
            </p:extLst>
          </p:nvPr>
        </p:nvGraphicFramePr>
        <p:xfrm>
          <a:off x="5004048" y="2924944"/>
          <a:ext cx="3240360" cy="1595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Rektangel 3"/>
          <p:cNvSpPr/>
          <p:nvPr/>
        </p:nvSpPr>
        <p:spPr>
          <a:xfrm>
            <a:off x="472716" y="4869160"/>
            <a:ext cx="8214084" cy="1080120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 dirty="0">
                <a:hlinkClick r:id="rId13"/>
              </a:rPr>
              <a:t>http://localhost:1470/Account/ResetPassword?userId=a8b1389c-df93-4dfc-b463-541507c1a4bc&amp;code=yhUegXIM9SZBpPVbBtv22kg7NO7F96B8MJi9MryAadUY5XYjz8srVkS5UL8Lx%2BLPYTU6a6jhqOrzMUkkMyPbEHPY3Ul6%2B%2F0s0qQvtM%2FLLII3s29FgkcK0OnjX46Bmj9JlFCUx53rOH%2FXMacwnKDzoJ1rbrUyypZiJXloIE50Q6iPuMTUHbX9O%2B3JMZtCVXjhhsHLkTOn9IVoN6uVAOMWNQ%3D%3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33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1600200"/>
            <a:ext cx="8424936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Account Lockout</a:t>
            </a:r>
          </a:p>
          <a:p>
            <a:pPr marL="0" indent="0">
              <a:buNone/>
            </a:pPr>
            <a:endParaRPr lang="en-US" b="1" dirty="0">
              <a:solidFill>
                <a:srgbClr val="77933C"/>
              </a:solidFill>
            </a:endParaRPr>
          </a:p>
          <a:p>
            <a:r>
              <a:rPr lang="en-US" sz="2400" dirty="0" smtClean="0"/>
              <a:t>Prevents the user from logging in after a number of failed login attempts</a:t>
            </a:r>
          </a:p>
          <a:p>
            <a:r>
              <a:rPr lang="en-US" sz="2400" dirty="0" smtClean="0"/>
              <a:t>The lockout time is set to 5 minutes by default</a:t>
            </a:r>
          </a:p>
          <a:p>
            <a:r>
              <a:rPr lang="en-US" sz="2400" dirty="0" smtClean="0"/>
              <a:t>Prevents brute force attacks</a:t>
            </a:r>
          </a:p>
          <a:p>
            <a:r>
              <a:rPr lang="en-US" sz="2400" dirty="0" smtClean="0"/>
              <a:t>Compensates for weak password policy</a:t>
            </a:r>
          </a:p>
          <a:p>
            <a:endParaRPr lang="en-US" sz="2000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429000"/>
            <a:ext cx="1817468" cy="221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6236</TotalTime>
  <Words>800</Words>
  <Application>Microsoft Office PowerPoint</Application>
  <PresentationFormat>Bildspel på skärmen (4:3)</PresentationFormat>
  <Paragraphs>176</Paragraphs>
  <Slides>20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20</vt:i4>
      </vt:variant>
    </vt:vector>
  </HeadingPairs>
  <TitlesOfParts>
    <vt:vector size="23" baseType="lpstr">
      <vt:lpstr>Arial</vt:lpstr>
      <vt:lpstr>Calibri</vt:lpstr>
      <vt:lpstr>edument-template-eric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PowerPoint-presentation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Andreas Elffors</cp:lastModifiedBy>
  <cp:revision>694</cp:revision>
  <cp:lastPrinted>2013-03-14T15:28:00Z</cp:lastPrinted>
  <dcterms:created xsi:type="dcterms:W3CDTF">2012-11-20T19:30:37Z</dcterms:created>
  <dcterms:modified xsi:type="dcterms:W3CDTF">2014-11-24T13:23:53Z</dcterms:modified>
</cp:coreProperties>
</file>