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1" r:id="rId27"/>
    <p:sldId id="402" r:id="rId28"/>
    <p:sldId id="401" r:id="rId29"/>
    <p:sldId id="412" r:id="rId30"/>
    <p:sldId id="403" r:id="rId31"/>
    <p:sldId id="413" r:id="rId32"/>
    <p:sldId id="404" r:id="rId33"/>
    <p:sldId id="405" r:id="rId34"/>
    <p:sldId id="406" r:id="rId35"/>
    <p:sldId id="407" r:id="rId36"/>
    <p:sldId id="410" r:id="rId3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Government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 custT="1"/>
      <dgm:spPr/>
      <dgm:t>
        <a:bodyPr/>
        <a:lstStyle/>
        <a:p>
          <a:r>
            <a:rPr lang="en-US" sz="1600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 custT="1"/>
      <dgm:spPr/>
      <dgm:t>
        <a:bodyPr/>
        <a:lstStyle/>
        <a:p>
          <a:r>
            <a:rPr lang="en-US" sz="1600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Associate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27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pPr algn="ctr"/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7F4452E6-D28C-4EC3-8390-72197EE696D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65E3557-3BE4-4F4D-87A2-C51E32ECC620}" type="parTrans" cxnId="{35A50FCD-DB9C-4DBC-9587-0EDA234C4EE6}">
      <dgm:prSet/>
      <dgm:spPr/>
      <dgm:t>
        <a:bodyPr/>
        <a:lstStyle/>
        <a:p>
          <a:endParaRPr lang="en-US"/>
        </a:p>
      </dgm:t>
    </dgm:pt>
    <dgm:pt modelId="{26DAA4FF-71B7-4EE6-BD51-D4D122B9E9D6}" type="sibTrans" cxnId="{35A50FCD-DB9C-4DBC-9587-0EDA234C4EE6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 custLinFactNeighborX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E382D-4A2B-4A50-87A8-8BBB89A61BC9}" type="pres">
      <dgm:prSet presAssocID="{29BF6A97-A6DE-41B3-8065-2DF75F5910B3}" presName="horzTwo" presStyleCnt="0"/>
      <dgm:spPr/>
    </dgm:pt>
    <dgm:pt modelId="{01DA59AC-AA65-4EE3-97AF-FEE419DDF25E}" type="pres">
      <dgm:prSet presAssocID="{8DFF9B17-B9F6-44BE-B448-E7CC2AA48584}" presName="sibSpaceTwo" presStyleCnt="0"/>
      <dgm:spPr/>
    </dgm:pt>
    <dgm:pt modelId="{1FCB022D-AFC9-4428-99DE-0122A4E9A63A}" type="pres">
      <dgm:prSet presAssocID="{7F4452E6-D28C-4EC3-8390-72197EE696DD}" presName="vertTwo" presStyleCnt="0"/>
      <dgm:spPr/>
    </dgm:pt>
    <dgm:pt modelId="{4F8B75C2-B0D1-408C-B83C-1FB485F0B6E4}" type="pres">
      <dgm:prSet presAssocID="{7F4452E6-D28C-4EC3-8390-72197EE696D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B93BA-98BE-4E11-9BC8-7B18C9394270}" type="pres">
      <dgm:prSet presAssocID="{7F4452E6-D28C-4EC3-8390-72197EE696DD}" presName="horzTwo" presStyleCnt="0"/>
      <dgm:spPr/>
    </dgm:pt>
  </dgm:ptLst>
  <dgm:cxnLst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BFFEEC4F-DBE4-4ADF-B7F8-BB90EB6A2D85}" type="presOf" srcId="{7F4452E6-D28C-4EC3-8390-72197EE696DD}" destId="{4F8B75C2-B0D1-408C-B83C-1FB485F0B6E4}" srcOrd="0" destOrd="0" presId="urn:microsoft.com/office/officeart/2005/8/layout/hierarchy4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35A50FCD-DB9C-4DBC-9587-0EDA234C4EE6}" srcId="{D59F5EAD-4473-40CE-80DE-E30901841FCA}" destId="{7F4452E6-D28C-4EC3-8390-72197EE696DD}" srcOrd="2" destOrd="0" parTransId="{F65E3557-3BE4-4F4D-87A2-C51E32ECC620}" sibTransId="{26DAA4FF-71B7-4EE6-BD51-D4D122B9E9D6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  <dgm:cxn modelId="{EFFBC53E-0F5E-41A8-84C1-FDA4192A10C5}" type="presParOf" srcId="{F909B8EA-6F82-4D3E-BC10-8C0DE6C4025E}" destId="{01DA59AC-AA65-4EE3-97AF-FEE419DDF25E}" srcOrd="3" destOrd="0" presId="urn:microsoft.com/office/officeart/2005/8/layout/hierarchy4"/>
    <dgm:cxn modelId="{CF94224D-CF0A-4041-BEFC-83D89D562E8A}" type="presParOf" srcId="{F909B8EA-6F82-4D3E-BC10-8C0DE6C4025E}" destId="{1FCB022D-AFC9-4428-99DE-0122A4E9A63A}" srcOrd="4" destOrd="0" presId="urn:microsoft.com/office/officeart/2005/8/layout/hierarchy4"/>
    <dgm:cxn modelId="{3D573F8C-B903-486B-ADA6-90A2A664125F}" type="presParOf" srcId="{1FCB022D-AFC9-4428-99DE-0122A4E9A63A}" destId="{4F8B75C2-B0D1-408C-B83C-1FB485F0B6E4}" srcOrd="0" destOrd="0" presId="urn:microsoft.com/office/officeart/2005/8/layout/hierarchy4"/>
    <dgm:cxn modelId="{80429E66-A18F-4F4E-BB8E-7640FCF8590D}" type="presParOf" srcId="{1FCB022D-AFC9-4428-99DE-0122A4E9A63A}" destId="{14BB93BA-98BE-4E11-9BC8-7B18C93942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7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7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1428" y="973547"/>
        <a:ext cx="974110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Security Number</a:t>
          </a:r>
        </a:p>
      </dsp:txBody>
      <dsp:txXfrm>
        <a:off x="975538" y="973547"/>
        <a:ext cx="974110" cy="861215"/>
      </dsp:txXfrm>
    </dsp:sp>
    <dsp:sp modelId="{15CB6101-9D66-43DB-9447-0F2A9C6FB0A0}">
      <dsp:nvSpPr>
        <dsp:cNvPr id="0" name=""/>
        <dsp:cNvSpPr/>
      </dsp:nvSpPr>
      <dsp:spPr>
        <a:xfrm>
          <a:off x="1949649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860228-4792</a:t>
          </a:r>
        </a:p>
      </dsp:txBody>
      <dsp:txXfrm>
        <a:off x="1949649" y="973547"/>
        <a:ext cx="974110" cy="861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6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6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Associate</a:t>
          </a:r>
          <a:endParaRPr lang="en-US" sz="1200" kern="1200" dirty="0"/>
        </a:p>
      </dsp:txBody>
      <dsp:txXfrm>
        <a:off x="1428" y="973547"/>
        <a:ext cx="974109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Social Security Number</a:t>
          </a:r>
        </a:p>
      </dsp:txBody>
      <dsp:txXfrm>
        <a:off x="975538" y="973547"/>
        <a:ext cx="974109" cy="861215"/>
      </dsp:txXfrm>
    </dsp:sp>
    <dsp:sp modelId="{15CB6101-9D66-43DB-9447-0F2A9C6FB0A0}">
      <dsp:nvSpPr>
        <dsp:cNvPr id="0" name=""/>
        <dsp:cNvSpPr/>
      </dsp:nvSpPr>
      <dsp:spPr>
        <a:xfrm>
          <a:off x="1949647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840228-4792</a:t>
          </a:r>
        </a:p>
      </dsp:txBody>
      <dsp:txXfrm>
        <a:off x="1949647" y="973547"/>
        <a:ext cx="974109" cy="861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Billy@Example.com</a:t>
          </a:r>
          <a:endParaRPr lang="en-US" sz="14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</a:p>
      </dsp:txBody>
      <dsp:txXfrm>
        <a:off x="1728192" y="884834"/>
        <a:ext cx="1728192" cy="782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Claim is a statement about a subject, for example </a:t>
            </a:r>
            <a:r>
              <a:rPr lang="en-US" sz="3200" dirty="0" smtClean="0"/>
              <a:t>a </a:t>
            </a:r>
            <a:r>
              <a:rPr lang="en-US" sz="3200" dirty="0" smtClean="0"/>
              <a:t>name, age or address.</a:t>
            </a:r>
            <a:endParaRPr lang="en-US" sz="18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20904481"/>
              </p:ext>
            </p:extLst>
          </p:nvPr>
        </p:nvGraphicFramePr>
        <p:xfrm>
          <a:off x="971600" y="4581128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not always be </a:t>
            </a:r>
            <a:r>
              <a:rPr lang="en-US" dirty="0" smtClean="0"/>
              <a:t>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566383"/>
              </p:ext>
            </p:extLst>
          </p:nvPr>
        </p:nvGraphicFramePr>
        <p:xfrm>
          <a:off x="1259632" y="4077072"/>
          <a:ext cx="2925188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37423897"/>
              </p:ext>
            </p:extLst>
          </p:nvPr>
        </p:nvGraphicFramePr>
        <p:xfrm>
          <a:off x="4716016" y="4077072"/>
          <a:ext cx="2925186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claims are 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storing it in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Since the claims are saved in an encrypted cookie in the browser, the user will bring it wherever the user goes which makes it easy to access.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Benefits of claims summary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authorization.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someone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authenticate &amp; authorize a user since it contains a set of claims,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74000"/>
              </p:ext>
            </p:extLst>
          </p:nvPr>
        </p:nvGraphicFramePr>
        <p:xfrm>
          <a:off x="961256" y="1600201"/>
          <a:ext cx="7211144" cy="37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an </a:t>
            </a:r>
            <a:r>
              <a:rPr lang="en-US" b="1" dirty="0" smtClean="0">
                <a:solidFill>
                  <a:srgbClr val="77933C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77933C"/>
                </a:solidFill>
              </a:rPr>
              <a:t> </a:t>
            </a:r>
            <a:r>
              <a:rPr lang="en-US" b="1" dirty="0" smtClean="0">
                <a:solidFill>
                  <a:srgbClr val="77933C"/>
                </a:solidFill>
              </a:rPr>
              <a:t>security key </a:t>
            </a:r>
            <a:r>
              <a:rPr lang="en-US" dirty="0" smtClean="0"/>
              <a:t>as well as the time from which it is valid &amp; for how long.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88988"/>
              </p:ext>
            </p:extLst>
          </p:nvPr>
        </p:nvGraphicFramePr>
        <p:xfrm>
          <a:off x="443880" y="4561146"/>
          <a:ext cx="6864424" cy="19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40"/>
                <a:gridCol w="4077384"/>
              </a:tblGrid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key</a:t>
                      </a:r>
                      <a:endParaRPr lang="en-US" dirty="0"/>
                    </a:p>
                  </a:txBody>
                  <a:tcPr/>
                </a:tc>
              </a:tr>
              <a:tr h="444110">
                <a:tc>
                  <a:txBody>
                    <a:bodyPr/>
                    <a:lstStyle/>
                    <a:p>
                      <a:r>
                        <a:rPr lang="en-US" dirty="0" smtClean="0"/>
                        <a:t>ValidFrom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</a:t>
                      </a:r>
                      <a:r>
                        <a:rPr lang="en-US" baseline="0" dirty="0" smtClean="0"/>
                        <a:t> token is valid from</a:t>
                      </a:r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ValidTo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 token is valid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STS is a service which provides users with security </a:t>
            </a:r>
            <a:r>
              <a:rPr lang="en-US" dirty="0" smtClean="0"/>
              <a:t>tokens</a:t>
            </a:r>
            <a:endParaRPr lang="en-US" dirty="0"/>
          </a:p>
          <a:p>
            <a:r>
              <a:rPr lang="en-US" dirty="0" smtClean="0"/>
              <a:t>This token is then used to authenticate the user on the </a:t>
            </a:r>
            <a:r>
              <a:rPr lang="en-US" dirty="0" smtClean="0"/>
              <a:t>web-application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Authentication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r>
              <a:rPr lang="en-US" sz="3200" dirty="0" smtClean="0"/>
              <a:t>Who is the user?</a:t>
            </a:r>
          </a:p>
          <a:p>
            <a:pPr algn="ctr"/>
            <a:r>
              <a:rPr lang="en-US" sz="3200" dirty="0" smtClean="0"/>
              <a:t>Is the user really who he/she claims to be?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</a:t>
            </a:r>
            <a:r>
              <a:rPr lang="en-US" dirty="0" smtClean="0"/>
              <a:t>STS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</a:t>
            </a:r>
            <a:r>
              <a:rPr lang="en-US" sz="2400" dirty="0" smtClean="0"/>
              <a:t>authorization </a:t>
            </a:r>
            <a:r>
              <a:rPr lang="en-US" sz="2400" dirty="0" smtClean="0"/>
              <a:t>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Authorization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</a:p>
          <a:p>
            <a:pPr algn="ctr"/>
            <a:r>
              <a:rPr lang="en-US" sz="3200" dirty="0" smtClean="0"/>
              <a:t>Is user X authorized to access resource R?</a:t>
            </a:r>
          </a:p>
          <a:p>
            <a:pPr algn="ctr"/>
            <a:r>
              <a:rPr lang="en-US" sz="3200" dirty="0" smtClean="0"/>
              <a:t>Is user X authorized to perform action A?</a:t>
            </a:r>
          </a:p>
          <a:p>
            <a:pPr algn="ctr"/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GB" dirty="0"/>
              <a:t>For example you can use your driver license for both authentication and authorization.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</a:t>
            </a:r>
            <a:r>
              <a:rPr lang="en-GB" dirty="0"/>
              <a:t>can authenticate yourself by showing your personal information on the license and the license </a:t>
            </a:r>
            <a:r>
              <a:rPr lang="en-GB" dirty="0" smtClean="0"/>
              <a:t>gives you authorization </a:t>
            </a:r>
            <a:r>
              <a:rPr lang="en-GB" dirty="0"/>
              <a:t>to </a:t>
            </a:r>
            <a:r>
              <a:rPr lang="en-GB" dirty="0" smtClean="0"/>
              <a:t>drive </a:t>
            </a:r>
            <a:r>
              <a:rPr lang="en-GB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role 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of such roles are 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 While </a:t>
            </a:r>
            <a:r>
              <a:rPr lang="en-US" sz="2400" dirty="0" smtClean="0"/>
              <a:t>a Customer </a:t>
            </a:r>
            <a:r>
              <a:rPr lang="en-US" sz="2400" dirty="0" smtClean="0"/>
              <a:t>might only be authorized to read from the web application.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0237"/>
              </p:ext>
            </p:extLst>
          </p:nvPr>
        </p:nvGraphicFramePr>
        <p:xfrm>
          <a:off x="483409" y="2636912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5477</TotalTime>
  <Words>892</Words>
  <Application>Microsoft Office PowerPoint</Application>
  <PresentationFormat>Bildspel på skärmen (4:3)</PresentationFormat>
  <Paragraphs>261</Paragraphs>
  <Slides>36</Slides>
  <Notes>0</Notes>
  <HiddenSlides>3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PowerPoint-presentation</vt:lpstr>
      <vt:lpstr>What is a Security Token?</vt:lpstr>
      <vt:lpstr>What is a STS?</vt:lpstr>
      <vt:lpstr>What is a STS?</vt:lpstr>
      <vt:lpstr>STS Flow</vt:lpstr>
      <vt:lpstr>STS Flow</vt:lpstr>
      <vt:lpstr>STS Flow</vt:lpstr>
      <vt:lpstr>STS Flow</vt:lpstr>
      <vt:lpstr>STS Flow</vt:lpstr>
      <vt:lpstr>STS Flow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644</cp:revision>
  <cp:lastPrinted>2013-03-14T15:28:00Z</cp:lastPrinted>
  <dcterms:created xsi:type="dcterms:W3CDTF">2012-11-20T19:30:37Z</dcterms:created>
  <dcterms:modified xsi:type="dcterms:W3CDTF">2014-11-24T14:46:48Z</dcterms:modified>
</cp:coreProperties>
</file>