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5" r:id="rId3"/>
    <p:sldId id="406" r:id="rId4"/>
    <p:sldId id="414" r:id="rId5"/>
    <p:sldId id="415" r:id="rId6"/>
    <p:sldId id="417" r:id="rId7"/>
    <p:sldId id="416" r:id="rId8"/>
    <p:sldId id="411" r:id="rId9"/>
    <p:sldId id="412" r:id="rId10"/>
    <p:sldId id="413" r:id="rId11"/>
    <p:sldId id="410" r:id="rId1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512168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8F5-60D1-40B7-A028-19C22E3ED852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B684-E620-4396-B093-6D337D584A4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>
            <a:lvl1pPr>
              <a:defRPr sz="33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31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74610"/>
              </p:ext>
            </p:extLst>
          </p:nvPr>
        </p:nvGraphicFramePr>
        <p:xfrm>
          <a:off x="1902532" y="1844824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179512" y="836712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Table used to store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4365104"/>
            <a:ext cx="532859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76621"/>
              </p:ext>
            </p:extLst>
          </p:nvPr>
        </p:nvGraphicFramePr>
        <p:xfrm>
          <a:off x="2118556" y="2924944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899592" y="1701490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800" dirty="0" smtClean="0"/>
              <a:t>Table used to store migration history </a:t>
            </a:r>
            <a:endParaRPr lang="en-US" sz="2800" dirty="0"/>
          </a:p>
        </p:txBody>
      </p:sp>
      <p:sp>
        <p:nvSpPr>
          <p:cNvPr id="3" name="textruta 2"/>
          <p:cNvSpPr txBox="1"/>
          <p:nvPr/>
        </p:nvSpPr>
        <p:spPr>
          <a:xfrm>
            <a:off x="575556" y="747383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ASP.NET uses the migration feature in entity framework to generate the database tables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158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 ID (GUID)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unique</a:t>
                      </a:r>
                      <a:r>
                        <a:rPr lang="en-US" baseline="0" dirty="0" smtClean="0"/>
                        <a:t> security token (GUID)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dirty="0"/>
          </a:p>
          <a:p>
            <a:r>
              <a:rPr lang="en-US" sz="2000" dirty="0" smtClean="0"/>
              <a:t>Table for storing users and user information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Two Factor Authentication fields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Account lockout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600200"/>
            <a:ext cx="8856985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GUID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A GUID is a globally unique, randomly generated ,128-bit integer ID</a:t>
            </a:r>
          </a:p>
          <a:p>
            <a:r>
              <a:rPr lang="en-US" sz="2400" dirty="0" smtClean="0"/>
              <a:t>Extremely low chance of duplication and collision </a:t>
            </a:r>
          </a:p>
          <a:p>
            <a:r>
              <a:rPr lang="en-US" sz="2400" dirty="0" smtClean="0"/>
              <a:t>Total number of possible GUID = </a:t>
            </a:r>
            <a:r>
              <a:rPr lang="en-GB" sz="2400" dirty="0"/>
              <a:t>2</a:t>
            </a:r>
            <a:r>
              <a:rPr lang="en-GB" sz="2400" baseline="30000" dirty="0"/>
              <a:t>128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1601670" y="4941168"/>
            <a:ext cx="60126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f1454227-eb7f-410a-bd76-b127c4f9e57f</a:t>
            </a:r>
          </a:p>
        </p:txBody>
      </p:sp>
    </p:spTree>
    <p:extLst>
      <p:ext uri="{BB962C8B-B14F-4D97-AF65-F5344CB8AC3E}">
        <p14:creationId xmlns:p14="http://schemas.microsoft.com/office/powerpoint/2010/main" val="1523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r>
              <a:rPr lang="en-US" dirty="0" smtClean="0"/>
              <a:t>The password hashing field is generated in the following way: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Password is hashed</a:t>
            </a:r>
          </a:p>
          <a:p>
            <a:r>
              <a:rPr lang="en-US" sz="2400" dirty="0" smtClean="0"/>
              <a:t>Hashed using PBFK2 hashing algorithm by default</a:t>
            </a:r>
          </a:p>
          <a:p>
            <a:r>
              <a:rPr lang="en-US" sz="2400" dirty="0" smtClean="0"/>
              <a:t>Salt contains 16 random bytes</a:t>
            </a:r>
          </a:p>
          <a:p>
            <a:r>
              <a:rPr lang="en-US" sz="2400" dirty="0" smtClean="0"/>
              <a:t>Salt is added in front of the hashed password</a:t>
            </a:r>
          </a:p>
          <a:p>
            <a:r>
              <a:rPr lang="en-US" sz="2400" dirty="0" smtClean="0"/>
              <a:t>Base64 encoded</a:t>
            </a:r>
          </a:p>
        </p:txBody>
      </p:sp>
    </p:spTree>
    <p:extLst>
      <p:ext uri="{BB962C8B-B14F-4D97-AF65-F5344CB8AC3E}">
        <p14:creationId xmlns:p14="http://schemas.microsoft.com/office/powerpoint/2010/main" val="32082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511660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24" name="Rektangel 23"/>
          <p:cNvSpPr/>
          <p:nvPr/>
        </p:nvSpPr>
        <p:spPr>
          <a:xfrm>
            <a:off x="5704771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5" name="Rektangel 24"/>
          <p:cNvSpPr/>
          <p:nvPr/>
        </p:nvSpPr>
        <p:spPr>
          <a:xfrm>
            <a:off x="3599892" y="359127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 + Hash</a:t>
            </a:r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3599892" y="473588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64 encoding</a:t>
            </a:r>
            <a:endParaRPr lang="en-US" dirty="0"/>
          </a:p>
        </p:txBody>
      </p:sp>
      <p:sp>
        <p:nvSpPr>
          <p:cNvPr id="27" name="Rektangel 26"/>
          <p:cNvSpPr/>
          <p:nvPr/>
        </p:nvSpPr>
        <p:spPr>
          <a:xfrm>
            <a:off x="3599892" y="58520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hash</a:t>
            </a:r>
            <a:endParaRPr lang="en-US" dirty="0"/>
          </a:p>
        </p:txBody>
      </p:sp>
      <p:cxnSp>
        <p:nvCxnSpPr>
          <p:cNvPr id="41" name="Vinklad  40"/>
          <p:cNvCxnSpPr>
            <a:stCxn id="19" idx="2"/>
          </p:cNvCxnSpPr>
          <p:nvPr/>
        </p:nvCxnSpPr>
        <p:spPr>
          <a:xfrm rot="16200000" flipH="1">
            <a:off x="3333748" y="1758699"/>
            <a:ext cx="532289" cy="208823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inklad  42"/>
          <p:cNvCxnSpPr>
            <a:stCxn id="24" idx="2"/>
          </p:cNvCxnSpPr>
          <p:nvPr/>
        </p:nvCxnSpPr>
        <p:spPr>
          <a:xfrm rot="5400000">
            <a:off x="5430304" y="1750376"/>
            <a:ext cx="532289" cy="21048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Rak pil 44"/>
          <p:cNvCxnSpPr/>
          <p:nvPr/>
        </p:nvCxnSpPr>
        <p:spPr>
          <a:xfrm>
            <a:off x="4644008" y="30689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4644008" y="531194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ak pil 47"/>
          <p:cNvCxnSpPr/>
          <p:nvPr/>
        </p:nvCxnSpPr>
        <p:spPr>
          <a:xfrm>
            <a:off x="4630105" y="41673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920880" cy="48643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77933C"/>
                </a:solidFill>
              </a:rPr>
              <a:t>Password </a:t>
            </a:r>
            <a:r>
              <a:rPr lang="en-US" sz="2800" b="1" dirty="0" smtClean="0">
                <a:solidFill>
                  <a:srgbClr val="77933C"/>
                </a:solidFill>
              </a:rPr>
              <a:t>Hashing</a:t>
            </a:r>
            <a:endParaRPr lang="en-US" sz="2800" dirty="0" smtClean="0">
              <a:latin typeface="+mn-lt"/>
            </a:endParaRPr>
          </a:p>
          <a:p>
            <a:pPr algn="l"/>
            <a:r>
              <a:rPr lang="en-US" sz="2800" dirty="0" smtClean="0">
                <a:latin typeface="+mn-lt"/>
              </a:rPr>
              <a:t>Some of the more common hashing algorithms are: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ASP.NET Identity - Database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85198"/>
              </p:ext>
            </p:extLst>
          </p:nvPr>
        </p:nvGraphicFramePr>
        <p:xfrm>
          <a:off x="611560" y="2384658"/>
          <a:ext cx="6372708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702078"/>
                <a:gridCol w="1242138"/>
                <a:gridCol w="2808312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Hash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need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MD5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recommended,</a:t>
                      </a:r>
                      <a:r>
                        <a:rPr lang="en-US" sz="1400" baseline="0" dirty="0" smtClean="0"/>
                        <a:t> very weak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160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Mathematical weakness exists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224,256,384</a:t>
                      </a:r>
                      <a:r>
                        <a:rPr lang="en-US" sz="1400" baseline="0" dirty="0" smtClean="0"/>
                        <a:t> or 512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Not cracked yet.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PBKDF2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be made to consume lots of memory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/>
          <p:cNvSpPr txBox="1"/>
          <p:nvPr/>
        </p:nvSpPr>
        <p:spPr>
          <a:xfrm>
            <a:off x="251520" y="105273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for storing roles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800" dirty="0" smtClean="0"/>
              <a:t>Connects users with roles</a:t>
            </a:r>
            <a:endParaRPr lang="en-US" sz="28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1143"/>
              </p:ext>
            </p:extLst>
          </p:nvPr>
        </p:nvGraphicFramePr>
        <p:xfrm>
          <a:off x="1753344" y="1628800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865595"/>
              </p:ext>
            </p:extLst>
          </p:nvPr>
        </p:nvGraphicFramePr>
        <p:xfrm>
          <a:off x="1753344" y="4469056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63028"/>
              </p:ext>
            </p:extLst>
          </p:nvPr>
        </p:nvGraphicFramePr>
        <p:xfrm>
          <a:off x="1902532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287524" y="119675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used to store users using external logins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99242"/>
            <a:ext cx="5328592" cy="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6402</TotalTime>
  <Words>415</Words>
  <Application>Microsoft Office PowerPoint</Application>
  <PresentationFormat>Bildspel på skärmen (4:3)</PresentationFormat>
  <Paragraphs>180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4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692</cp:revision>
  <cp:lastPrinted>2013-03-14T15:28:00Z</cp:lastPrinted>
  <dcterms:created xsi:type="dcterms:W3CDTF">2012-11-20T19:30:37Z</dcterms:created>
  <dcterms:modified xsi:type="dcterms:W3CDTF">2014-12-03T08:02:30Z</dcterms:modified>
</cp:coreProperties>
</file>