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05" r:id="rId3"/>
    <p:sldId id="406" r:id="rId4"/>
    <p:sldId id="414" r:id="rId5"/>
    <p:sldId id="415" r:id="rId6"/>
    <p:sldId id="417" r:id="rId7"/>
    <p:sldId id="416" r:id="rId8"/>
    <p:sldId id="411" r:id="rId9"/>
    <p:sldId id="412" r:id="rId10"/>
    <p:sldId id="413" r:id="rId11"/>
    <p:sldId id="410" r:id="rId12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3" autoAdjust="0"/>
    <p:restoredTop sz="86383" autoAdjust="0"/>
  </p:normalViewPr>
  <p:slideViewPr>
    <p:cSldViewPr>
      <p:cViewPr varScale="1">
        <p:scale>
          <a:sx n="64" d="100"/>
          <a:sy n="64" d="100"/>
        </p:scale>
        <p:origin x="14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1512168"/>
          </a:xfrm>
        </p:spPr>
        <p:txBody>
          <a:bodyPr/>
          <a:lstStyle>
            <a:lvl1pPr marL="0" indent="0" algn="ctr">
              <a:buNone/>
              <a:defRPr sz="21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68F5-60D1-40B7-A028-19C22E3ED852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B684-E620-4396-B093-6D337D584A45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>
            <a:lvl1pPr>
              <a:defRPr sz="33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3160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 - Database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406839"/>
              </p:ext>
            </p:extLst>
          </p:nvPr>
        </p:nvGraphicFramePr>
        <p:xfrm>
          <a:off x="457200" y="1600200"/>
          <a:ext cx="5338936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396"/>
                <a:gridCol w="298654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AspNetUserClaims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n auto incrementing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users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ClaimType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type of the claim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ClaimValue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value of the claim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ruta 4"/>
          <p:cNvSpPr txBox="1"/>
          <p:nvPr/>
        </p:nvSpPr>
        <p:spPr>
          <a:xfrm>
            <a:off x="6012160" y="1700808"/>
            <a:ext cx="29523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Table used to store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012639"/>
              </p:ext>
            </p:extLst>
          </p:nvPr>
        </p:nvGraphicFramePr>
        <p:xfrm>
          <a:off x="457200" y="2208768"/>
          <a:ext cx="4906888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266429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_MigrationHistory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MigrationId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for migration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ContextKey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for database context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 Framework version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ruta 4"/>
          <p:cNvSpPr txBox="1"/>
          <p:nvPr/>
        </p:nvSpPr>
        <p:spPr>
          <a:xfrm>
            <a:off x="5508104" y="1628800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Table </a:t>
            </a:r>
            <a:r>
              <a:rPr lang="en-US" dirty="0" smtClean="0"/>
              <a:t>used to store migration history </a:t>
            </a:r>
            <a:endParaRPr lang="en-US" dirty="0"/>
          </a:p>
        </p:txBody>
      </p:sp>
      <p:sp>
        <p:nvSpPr>
          <p:cNvPr id="3" name="textruta 2"/>
          <p:cNvSpPr txBox="1"/>
          <p:nvPr/>
        </p:nvSpPr>
        <p:spPr>
          <a:xfrm>
            <a:off x="395536" y="83671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ASP.NET uses the migration feature in entity framework to generate the database tables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16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</a:t>
            </a:r>
            <a:r>
              <a:rPr lang="en-US" sz="2800" b="1" dirty="0" smtClean="0"/>
              <a:t>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ASP.NET has its own default database structure for the purpose of handling user information.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691156" y="4139107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AspNetUserRoles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6012160" y="4136164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AspNetUserClaims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3348439" y="2621812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AspNetUserLogins</a:t>
            </a:r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691156" y="5637121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AspNetRoles</a:t>
            </a:r>
            <a:endParaRPr lang="en-US" dirty="0"/>
          </a:p>
        </p:txBody>
      </p:sp>
      <p:sp>
        <p:nvSpPr>
          <p:cNvPr id="9" name="Rektangel 8"/>
          <p:cNvSpPr/>
          <p:nvPr/>
        </p:nvSpPr>
        <p:spPr>
          <a:xfrm>
            <a:off x="6012160" y="2622910"/>
            <a:ext cx="2232248" cy="806090"/>
          </a:xfrm>
          <a:prstGeom prst="rect">
            <a:avLst/>
          </a:prstGeom>
          <a:solidFill>
            <a:srgbClr val="77933C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_MigrationHistory</a:t>
            </a:r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3351658" y="4134578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AspNetUsers</a:t>
            </a:r>
            <a:endParaRPr lang="en-US" dirty="0"/>
          </a:p>
        </p:txBody>
      </p:sp>
      <p:cxnSp>
        <p:nvCxnSpPr>
          <p:cNvPr id="12" name="Rak 11"/>
          <p:cNvCxnSpPr>
            <a:stCxn id="5" idx="3"/>
            <a:endCxn id="10" idx="1"/>
          </p:cNvCxnSpPr>
          <p:nvPr/>
        </p:nvCxnSpPr>
        <p:spPr>
          <a:xfrm flipV="1">
            <a:off x="2923404" y="4537623"/>
            <a:ext cx="428254" cy="4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13"/>
          <p:cNvCxnSpPr>
            <a:stCxn id="5" idx="2"/>
            <a:endCxn id="8" idx="0"/>
          </p:cNvCxnSpPr>
          <p:nvPr/>
        </p:nvCxnSpPr>
        <p:spPr>
          <a:xfrm>
            <a:off x="1807280" y="4945197"/>
            <a:ext cx="0" cy="69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0" idx="3"/>
            <a:endCxn id="6" idx="1"/>
          </p:cNvCxnSpPr>
          <p:nvPr/>
        </p:nvCxnSpPr>
        <p:spPr>
          <a:xfrm>
            <a:off x="5583906" y="4537623"/>
            <a:ext cx="428254" cy="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stCxn id="10" idx="0"/>
            <a:endCxn id="7" idx="2"/>
          </p:cNvCxnSpPr>
          <p:nvPr/>
        </p:nvCxnSpPr>
        <p:spPr>
          <a:xfrm flipH="1" flipV="1">
            <a:off x="4464563" y="3427902"/>
            <a:ext cx="3219" cy="70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graphicFrame>
        <p:nvGraphicFramePr>
          <p:cNvPr id="29" name="Platshållare för innehåll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415852"/>
              </p:ext>
            </p:extLst>
          </p:nvPr>
        </p:nvGraphicFramePr>
        <p:xfrm>
          <a:off x="323528" y="908719"/>
          <a:ext cx="6408712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325"/>
                <a:gridCol w="3383387"/>
              </a:tblGrid>
              <a:tr h="4461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AspNetUsers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user ID (GUID)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 email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PhoneNumber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 phone number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PasswordHash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Hashed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SecurityStamp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unique</a:t>
                      </a:r>
                      <a:r>
                        <a:rPr lang="en-US" baseline="0" dirty="0" smtClean="0"/>
                        <a:t> security token (GUID)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EmailConfirmed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Confirmation for email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PhoneNumberConfirmed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Confirmation for</a:t>
                      </a:r>
                      <a:r>
                        <a:rPr lang="en-US" baseline="0" dirty="0" smtClean="0"/>
                        <a:t> phone number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TwoFactorEnabled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</a:t>
                      </a:r>
                      <a:r>
                        <a:rPr lang="en-US" baseline="0" dirty="0" smtClean="0"/>
                        <a:t> email / phone confirmation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LockOutEnabled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lock out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LockOutEndDateUtc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lock</a:t>
                      </a:r>
                      <a:r>
                        <a:rPr lang="en-US" baseline="0" dirty="0" smtClean="0"/>
                        <a:t> out time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AccessFailedCount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failed logins attempts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textruta 29"/>
          <p:cNvSpPr txBox="1"/>
          <p:nvPr/>
        </p:nvSpPr>
        <p:spPr>
          <a:xfrm>
            <a:off x="6804248" y="908720"/>
            <a:ext cx="216024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sz="2000" dirty="0"/>
          </a:p>
          <a:p>
            <a:r>
              <a:rPr lang="en-US" sz="2000" dirty="0" smtClean="0"/>
              <a:t>Table for storing users and user information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Two Factor Authentication fields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Account lockout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1" y="1600200"/>
            <a:ext cx="8856985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GUID</a:t>
            </a:r>
          </a:p>
          <a:p>
            <a:pPr marL="0" indent="0">
              <a:buNone/>
            </a:pPr>
            <a:endParaRPr lang="en-US" b="1" dirty="0" smtClean="0">
              <a:solidFill>
                <a:srgbClr val="77933C"/>
              </a:solidFill>
            </a:endParaRPr>
          </a:p>
          <a:p>
            <a:r>
              <a:rPr lang="en-US" sz="2400" dirty="0" smtClean="0"/>
              <a:t>A GUID is a globally unique, randomly generated ,128-bit integer ID</a:t>
            </a:r>
          </a:p>
          <a:p>
            <a:r>
              <a:rPr lang="en-US" sz="2400" dirty="0" smtClean="0"/>
              <a:t>Extremely low chance of duplication and collision </a:t>
            </a:r>
          </a:p>
          <a:p>
            <a:r>
              <a:rPr lang="en-US" sz="2400" dirty="0" smtClean="0"/>
              <a:t>Total number of possible GUID = </a:t>
            </a:r>
            <a:r>
              <a:rPr lang="en-GB" sz="2400" dirty="0"/>
              <a:t>2</a:t>
            </a:r>
            <a:r>
              <a:rPr lang="en-GB" sz="2400" baseline="30000" dirty="0"/>
              <a:t>128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Rektangel 3"/>
          <p:cNvSpPr/>
          <p:nvPr/>
        </p:nvSpPr>
        <p:spPr>
          <a:xfrm>
            <a:off x="1601670" y="4941168"/>
            <a:ext cx="60126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f1454227-eb7f-410a-bd76-b127c4f9e57f</a:t>
            </a:r>
          </a:p>
        </p:txBody>
      </p:sp>
    </p:spTree>
    <p:extLst>
      <p:ext uri="{BB962C8B-B14F-4D97-AF65-F5344CB8AC3E}">
        <p14:creationId xmlns:p14="http://schemas.microsoft.com/office/powerpoint/2010/main" val="15232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Password Hashing</a:t>
            </a:r>
          </a:p>
          <a:p>
            <a:pPr marL="0" indent="0">
              <a:buNone/>
            </a:pPr>
            <a:r>
              <a:rPr lang="en-US" dirty="0" smtClean="0"/>
              <a:t>The password hashing field is generated in the following way: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400" dirty="0" smtClean="0"/>
              <a:t>Password is hashed</a:t>
            </a:r>
          </a:p>
          <a:p>
            <a:r>
              <a:rPr lang="en-US" sz="2400" dirty="0" smtClean="0"/>
              <a:t>Hashed using PBFK2 hashing algorithm by default</a:t>
            </a:r>
          </a:p>
          <a:p>
            <a:r>
              <a:rPr lang="en-US" sz="2400" dirty="0" smtClean="0"/>
              <a:t>Salt contains 16 random bytes</a:t>
            </a:r>
          </a:p>
          <a:p>
            <a:r>
              <a:rPr lang="en-US" sz="2400" dirty="0" smtClean="0"/>
              <a:t>Salt is added in front of the hashed password</a:t>
            </a:r>
          </a:p>
          <a:p>
            <a:r>
              <a:rPr lang="en-US" sz="2400" dirty="0" smtClean="0"/>
              <a:t>Base64 encoded</a:t>
            </a:r>
          </a:p>
        </p:txBody>
      </p:sp>
    </p:spTree>
    <p:extLst>
      <p:ext uri="{BB962C8B-B14F-4D97-AF65-F5344CB8AC3E}">
        <p14:creationId xmlns:p14="http://schemas.microsoft.com/office/powerpoint/2010/main" val="32082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Password Hashing</a:t>
            </a:r>
          </a:p>
          <a:p>
            <a:pPr marL="0" indent="0">
              <a:buNone/>
            </a:pPr>
            <a:endParaRPr lang="en-US" sz="3200" b="1" dirty="0" smtClean="0">
              <a:solidFill>
                <a:srgbClr val="77933C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1511660" y="1960607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24" name="Rektangel 23"/>
          <p:cNvSpPr/>
          <p:nvPr/>
        </p:nvSpPr>
        <p:spPr>
          <a:xfrm>
            <a:off x="5704771" y="1960607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25" name="Rektangel 24"/>
          <p:cNvSpPr/>
          <p:nvPr/>
        </p:nvSpPr>
        <p:spPr>
          <a:xfrm>
            <a:off x="3599892" y="359127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 + Hash</a:t>
            </a:r>
            <a:endParaRPr lang="en-US" dirty="0"/>
          </a:p>
        </p:txBody>
      </p:sp>
      <p:sp>
        <p:nvSpPr>
          <p:cNvPr id="26" name="Rektangel 25"/>
          <p:cNvSpPr/>
          <p:nvPr/>
        </p:nvSpPr>
        <p:spPr>
          <a:xfrm>
            <a:off x="3599892" y="473588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64 encoding</a:t>
            </a:r>
            <a:endParaRPr lang="en-US" dirty="0"/>
          </a:p>
        </p:txBody>
      </p:sp>
      <p:sp>
        <p:nvSpPr>
          <p:cNvPr id="27" name="Rektangel 26"/>
          <p:cNvSpPr/>
          <p:nvPr/>
        </p:nvSpPr>
        <p:spPr>
          <a:xfrm>
            <a:off x="3599892" y="585200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hash</a:t>
            </a:r>
            <a:endParaRPr lang="en-US" dirty="0"/>
          </a:p>
        </p:txBody>
      </p:sp>
      <p:cxnSp>
        <p:nvCxnSpPr>
          <p:cNvPr id="41" name="Vinklad  40"/>
          <p:cNvCxnSpPr>
            <a:stCxn id="19" idx="2"/>
          </p:cNvCxnSpPr>
          <p:nvPr/>
        </p:nvCxnSpPr>
        <p:spPr>
          <a:xfrm rot="16200000" flipH="1">
            <a:off x="3333748" y="1758699"/>
            <a:ext cx="532289" cy="208823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inklad  42"/>
          <p:cNvCxnSpPr>
            <a:stCxn id="24" idx="2"/>
          </p:cNvCxnSpPr>
          <p:nvPr/>
        </p:nvCxnSpPr>
        <p:spPr>
          <a:xfrm rot="5400000">
            <a:off x="5430304" y="1750376"/>
            <a:ext cx="532289" cy="210487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Rak pil 44"/>
          <p:cNvCxnSpPr/>
          <p:nvPr/>
        </p:nvCxnSpPr>
        <p:spPr>
          <a:xfrm>
            <a:off x="4644008" y="306896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Rak pil 46"/>
          <p:cNvCxnSpPr/>
          <p:nvPr/>
        </p:nvCxnSpPr>
        <p:spPr>
          <a:xfrm>
            <a:off x="4644008" y="531194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Rak pil 47"/>
          <p:cNvCxnSpPr/>
          <p:nvPr/>
        </p:nvCxnSpPr>
        <p:spPr>
          <a:xfrm>
            <a:off x="4630105" y="416733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7920880" cy="486437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77933C"/>
                </a:solidFill>
              </a:rPr>
              <a:t>Password </a:t>
            </a:r>
            <a:r>
              <a:rPr lang="en-US" sz="2800" b="1" dirty="0" smtClean="0">
                <a:solidFill>
                  <a:srgbClr val="77933C"/>
                </a:solidFill>
              </a:rPr>
              <a:t>Hashing</a:t>
            </a:r>
            <a:endParaRPr lang="en-US" sz="2800" dirty="0" smtClean="0">
              <a:latin typeface="+mn-lt"/>
            </a:endParaRPr>
          </a:p>
          <a:p>
            <a:pPr algn="l"/>
            <a:r>
              <a:rPr lang="en-US" sz="2800" dirty="0" smtClean="0">
                <a:latin typeface="+mn-lt"/>
              </a:rPr>
              <a:t>Some of the more common hashing algorithms are:</a:t>
            </a:r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ASP.NET Identity - Database</a:t>
            </a:r>
            <a:endParaRPr lang="en-US" sz="2400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85198"/>
              </p:ext>
            </p:extLst>
          </p:nvPr>
        </p:nvGraphicFramePr>
        <p:xfrm>
          <a:off x="611560" y="2384658"/>
          <a:ext cx="6372708" cy="282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90"/>
                <a:gridCol w="810090"/>
                <a:gridCol w="702078"/>
                <a:gridCol w="1242138"/>
                <a:gridCol w="2808312"/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Hash length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need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MD5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128 bits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 recommended,</a:t>
                      </a:r>
                      <a:r>
                        <a:rPr lang="en-US" sz="1400" baseline="0" dirty="0" smtClean="0"/>
                        <a:t> very weak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SHA-1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160 bits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Mathematical weakness exists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SHA-2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224,256,384</a:t>
                      </a:r>
                      <a:r>
                        <a:rPr lang="en-US" sz="1400" baseline="0" dirty="0" smtClean="0"/>
                        <a:t> or 512 bits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Not cracked yet.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Bcrypt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448 bits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PBKDF2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Scrypt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</a:t>
                      </a:r>
                      <a:r>
                        <a:rPr lang="en-US" sz="1400" baseline="0" dirty="0" smtClean="0"/>
                        <a:t> be made to consume lots of memory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1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816072"/>
              </p:ext>
            </p:extLst>
          </p:nvPr>
        </p:nvGraphicFramePr>
        <p:xfrm>
          <a:off x="395536" y="980728"/>
          <a:ext cx="526692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2592288"/>
              </a:tblGrid>
              <a:tr h="663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AspNetRoles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generated GUID value</a:t>
                      </a:r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name of the</a:t>
                      </a:r>
                      <a:r>
                        <a:rPr lang="en-US" baseline="0" dirty="0" smtClean="0"/>
                        <a:t> role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Platshållare för innehåll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134684"/>
              </p:ext>
            </p:extLst>
          </p:nvPr>
        </p:nvGraphicFramePr>
        <p:xfrm>
          <a:off x="395536" y="3501008"/>
          <a:ext cx="526692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2592288"/>
              </a:tblGrid>
              <a:tr h="663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AspNetUserRoles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Users ID</a:t>
                      </a:r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RoleId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Roles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ruta 6"/>
          <p:cNvSpPr txBox="1"/>
          <p:nvPr/>
        </p:nvSpPr>
        <p:spPr>
          <a:xfrm>
            <a:off x="5868144" y="1052736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Table for storing roles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Connects users with roles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10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825142"/>
              </p:ext>
            </p:extLst>
          </p:nvPr>
        </p:nvGraphicFramePr>
        <p:xfrm>
          <a:off x="467544" y="1988840"/>
          <a:ext cx="5338936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346672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AspNetUserLogins</a:t>
                      </a:r>
                      <a:endParaRPr lang="en-US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LoginProvider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Login Provider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(ex.</a:t>
                      </a:r>
                      <a:r>
                        <a:rPr lang="en-US" baseline="0" dirty="0" smtClean="0"/>
                        <a:t> Google, Facebook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r>
                        <a:rPr lang="en-US" baseline="0" dirty="0" smtClean="0"/>
                        <a:t> specific ID for the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users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ruta 5"/>
          <p:cNvSpPr txBox="1"/>
          <p:nvPr/>
        </p:nvSpPr>
        <p:spPr>
          <a:xfrm>
            <a:off x="6012160" y="1988840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Table used to store users using external logins</a:t>
            </a:r>
          </a:p>
        </p:txBody>
      </p:sp>
    </p:spTree>
    <p:extLst>
      <p:ext uri="{BB962C8B-B14F-4D97-AF65-F5344CB8AC3E}">
        <p14:creationId xmlns:p14="http://schemas.microsoft.com/office/powerpoint/2010/main" val="35969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6365</TotalTime>
  <Words>415</Words>
  <Application>Microsoft Office PowerPoint</Application>
  <PresentationFormat>Bildspel på skärmen (4:3)</PresentationFormat>
  <Paragraphs>172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4" baseType="lpstr">
      <vt:lpstr>Arial</vt:lpstr>
      <vt:lpstr>Calibri</vt:lpstr>
      <vt:lpstr>edument-template-eric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Joel Persson</cp:lastModifiedBy>
  <cp:revision>688</cp:revision>
  <cp:lastPrinted>2013-03-14T15:28:00Z</cp:lastPrinted>
  <dcterms:created xsi:type="dcterms:W3CDTF">2012-11-20T19:30:37Z</dcterms:created>
  <dcterms:modified xsi:type="dcterms:W3CDTF">2014-11-26T14:52:45Z</dcterms:modified>
</cp:coreProperties>
</file>