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5" r:id="rId3"/>
    <p:sldId id="406" r:id="rId4"/>
    <p:sldId id="409" r:id="rId5"/>
    <p:sldId id="410" r:id="rId6"/>
    <p:sldId id="414" r:id="rId7"/>
    <p:sldId id="413" r:id="rId8"/>
    <p:sldId id="415" r:id="rId9"/>
    <p:sldId id="411" r:id="rId10"/>
    <p:sldId id="412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SMTP = Simple Mail Transfer Protocol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68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05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Använder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Usermanager</a:t>
            </a:r>
            <a:r>
              <a:rPr lang="en-US" dirty="0" smtClean="0"/>
              <a:t> -&gt; </a:t>
            </a:r>
            <a:r>
              <a:rPr lang="en-US" dirty="0" err="1" smtClean="0"/>
              <a:t>GeneratePasswordResetTokenAsync</a:t>
            </a:r>
            <a:r>
              <a:rPr lang="en-US" dirty="0" smtClean="0"/>
              <a:t> / </a:t>
            </a:r>
            <a:r>
              <a:rPr lang="en-US" dirty="0" err="1" smtClean="0"/>
              <a:t>GenerateEmailConfirmationTokenAsync</a:t>
            </a:r>
            <a:r>
              <a:rPr lang="en-US" dirty="0" smtClean="0"/>
              <a:t> -&gt; </a:t>
            </a:r>
            <a:r>
              <a:rPr lang="en-US" dirty="0" err="1" smtClean="0"/>
              <a:t>GenerateUserTokenAsync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Titt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IUserTokenAsync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DataProtectorTokenProvider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33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2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ubico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470/Account/ResetPassword?userId=a8b1389c-df93-4dfc-b463-541507c1a4bc&amp;code=yhUegXIM9SZBpPVbBtv22kg7NO7F96B8MJi9MryAadUY5XYjz8srVkS5UL8Lx%2BLPYTU6a6jhqOrzMUkkMyPbEHPY3Ul6%2B/0s0qQvtM/LLII3s29FgkcK0OnjX46Bmj9JlFCUx53rOH/XMacwnKDzoJ1rbrUyypZiJXloIE50Q6iPuMTUHbX9O%2B3JMZtCVXjhhsHLkTOn9IVoN6uVAOMWNQ%3D%3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Security Features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48671" y="4221088"/>
            <a:ext cx="799573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48670" y="1052736"/>
            <a:ext cx="8499793" cy="50734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Security </a:t>
            </a:r>
            <a:r>
              <a:rPr lang="en-US" sz="3200" b="1" dirty="0" smtClean="0">
                <a:solidFill>
                  <a:srgbClr val="77933C"/>
                </a:solidFill>
              </a:rPr>
              <a:t>Stamp</a:t>
            </a:r>
          </a:p>
          <a:p>
            <a:pPr marL="0" indent="0">
              <a:buNone/>
            </a:pPr>
            <a:r>
              <a:rPr lang="en-US" sz="2400" dirty="0" smtClean="0"/>
              <a:t>We have a field in the database which contains the </a:t>
            </a:r>
            <a:r>
              <a:rPr lang="en-US" sz="2400" b="1" dirty="0" smtClean="0">
                <a:solidFill>
                  <a:srgbClr val="77933C"/>
                </a:solidFill>
              </a:rPr>
              <a:t>security stamp</a:t>
            </a:r>
            <a:endParaRPr lang="en-US" sz="24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000" dirty="0" smtClean="0"/>
              <a:t>A value which is changed when something security related is altered</a:t>
            </a:r>
          </a:p>
          <a:p>
            <a:r>
              <a:rPr lang="en-US" sz="2000" dirty="0" smtClean="0"/>
              <a:t>Invalidates existing cookies &amp; tokens if the value is </a:t>
            </a:r>
            <a:r>
              <a:rPr lang="en-US" sz="2000" dirty="0" smtClean="0"/>
              <a:t>changed</a:t>
            </a:r>
          </a:p>
          <a:p>
            <a:r>
              <a:rPr lang="en-US" sz="2000" dirty="0" smtClean="0"/>
              <a:t>Represented as a GUID value in the database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Ex. The security stamp is changed when the user requests a password reset, invalidating all existing cookies since the security stamp has changed.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/>
              <a:t>Security token is a token which is used to authenticate </a:t>
            </a:r>
            <a:r>
              <a:rPr lang="en-US" sz="2400" dirty="0" smtClean="0"/>
              <a:t>users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</a:t>
            </a:r>
            <a:r>
              <a:rPr lang="en-US" dirty="0" smtClean="0"/>
              <a:t>the following parts: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23511"/>
              </p:ext>
            </p:extLst>
          </p:nvPr>
        </p:nvGraphicFramePr>
        <p:xfrm>
          <a:off x="443880" y="3284984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0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endParaRPr lang="en-US" dirty="0" smtClean="0"/>
          </a:p>
          <a:p>
            <a:r>
              <a:rPr lang="en-US" dirty="0" smtClean="0"/>
              <a:t>A STS is a service which provides users with security tokens</a:t>
            </a:r>
            <a:endParaRPr lang="en-US" dirty="0"/>
          </a:p>
          <a:p>
            <a:r>
              <a:rPr lang="en-US" dirty="0" smtClean="0"/>
              <a:t>This token is then used to authenticate the user on the web-application</a:t>
            </a:r>
          </a:p>
        </p:txBody>
      </p:sp>
    </p:spTree>
    <p:extLst>
      <p:ext uri="{BB962C8B-B14F-4D97-AF65-F5344CB8AC3E}">
        <p14:creationId xmlns:p14="http://schemas.microsoft.com/office/powerpoint/2010/main" val="328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ASP.NET Identity comes with several modern </a:t>
            </a:r>
            <a:r>
              <a:rPr lang="en-US" dirty="0" smtClean="0"/>
              <a:t>security features </a:t>
            </a:r>
            <a:r>
              <a:rPr lang="en-US" dirty="0" smtClean="0"/>
              <a:t>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Factor Authentication</a:t>
            </a:r>
          </a:p>
          <a:p>
            <a:r>
              <a:rPr lang="en-US" dirty="0" smtClean="0"/>
              <a:t>Account Confirmation</a:t>
            </a:r>
          </a:p>
          <a:p>
            <a:r>
              <a:rPr lang="en-US" dirty="0"/>
              <a:t>Password R</a:t>
            </a:r>
            <a:r>
              <a:rPr lang="en-US" dirty="0" smtClean="0"/>
              <a:t>eset</a:t>
            </a:r>
          </a:p>
          <a:p>
            <a:r>
              <a:rPr lang="en-US" dirty="0" smtClean="0"/>
              <a:t>Account Lockout</a:t>
            </a:r>
          </a:p>
          <a:p>
            <a:r>
              <a:rPr lang="en-US" dirty="0" smtClean="0"/>
              <a:t>Security Stamp</a:t>
            </a:r>
          </a:p>
          <a:p>
            <a:r>
              <a:rPr lang="en-US" dirty="0" smtClean="0"/>
              <a:t>Security Token Service</a:t>
            </a:r>
          </a:p>
        </p:txBody>
      </p: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Two Factor </a:t>
            </a:r>
            <a:r>
              <a:rPr lang="en-US" b="1" dirty="0" smtClean="0">
                <a:solidFill>
                  <a:srgbClr val="77933C"/>
                </a:solidFill>
              </a:rPr>
              <a:t>Authentication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dirty="0" smtClean="0"/>
              <a:t>Requires the user to provide two different “Secrets”</a:t>
            </a:r>
          </a:p>
          <a:p>
            <a:r>
              <a:rPr lang="en-US" dirty="0"/>
              <a:t>A second security layer if the users password is </a:t>
            </a:r>
            <a:r>
              <a:rPr lang="en-US" dirty="0" smtClean="0"/>
              <a:t>compromised</a:t>
            </a:r>
          </a:p>
          <a:p>
            <a:r>
              <a:rPr lang="en-US" dirty="0" smtClean="0"/>
              <a:t>Often implemented using Email or SMS</a:t>
            </a:r>
          </a:p>
          <a:p>
            <a:r>
              <a:rPr lang="en-US" dirty="0" smtClean="0"/>
              <a:t>Hardware token generators like </a:t>
            </a:r>
            <a:r>
              <a:rPr lang="en-US" b="1" dirty="0" smtClean="0">
                <a:solidFill>
                  <a:srgbClr val="77933C"/>
                </a:solidFill>
              </a:rPr>
              <a:t>SmartCard</a:t>
            </a:r>
            <a:r>
              <a:rPr lang="en-US" dirty="0" smtClean="0"/>
              <a:t>, can be seen as a type of two factor authentication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www.yubico.com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0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73304"/>
            <a:ext cx="8229600" cy="54528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</a:rPr>
              <a:t>Two Factor </a:t>
            </a:r>
            <a:r>
              <a:rPr lang="en-US" b="1" dirty="0" smtClean="0">
                <a:solidFill>
                  <a:srgbClr val="77933C"/>
                </a:solidFill>
              </a:rPr>
              <a:t>Authentication</a:t>
            </a:r>
          </a:p>
          <a:p>
            <a:r>
              <a:rPr lang="en-US" sz="2000" dirty="0"/>
              <a:t>The user </a:t>
            </a:r>
            <a:r>
              <a:rPr lang="en-US" sz="2000" dirty="0" smtClean="0"/>
              <a:t>logins to the service as usual</a:t>
            </a:r>
            <a:endParaRPr lang="en-US" sz="2000" dirty="0"/>
          </a:p>
          <a:p>
            <a:r>
              <a:rPr lang="en-US" sz="2000" dirty="0"/>
              <a:t>The application sends a code in either a text message or email to the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 user receives the code from the mobile phone / email</a:t>
            </a:r>
          </a:p>
          <a:p>
            <a:r>
              <a:rPr lang="en-US" sz="2000" dirty="0" smtClean="0"/>
              <a:t>The user presents the code to the application</a:t>
            </a:r>
          </a:p>
          <a:p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927955" y="335699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067944" y="5364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(Code)</a:t>
            </a:r>
            <a:endParaRPr lang="en-US" dirty="0"/>
          </a:p>
        </p:txBody>
      </p:sp>
      <p:sp>
        <p:nvSpPr>
          <p:cNvPr id="11" name="textruta 10"/>
          <p:cNvSpPr txBox="1"/>
          <p:nvPr/>
        </p:nvSpPr>
        <p:spPr>
          <a:xfrm>
            <a:off x="2987824" y="4635534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Gets the code</a:t>
            </a:r>
            <a:endParaRPr lang="en-US" dirty="0"/>
          </a:p>
        </p:txBody>
      </p:sp>
      <p:cxnSp>
        <p:nvCxnSpPr>
          <p:cNvPr id="15" name="Rak pil 14"/>
          <p:cNvCxnSpPr/>
          <p:nvPr/>
        </p:nvCxnSpPr>
        <p:spPr>
          <a:xfrm flipV="1">
            <a:off x="2843808" y="4483209"/>
            <a:ext cx="0" cy="6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>
            <a:off x="3851920" y="4005064"/>
            <a:ext cx="150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4166959" y="40677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Code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04056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Account </a:t>
            </a:r>
            <a:r>
              <a:rPr lang="en-US" sz="3200" b="1" dirty="0" smtClean="0">
                <a:solidFill>
                  <a:srgbClr val="77933C"/>
                </a:solidFill>
              </a:rPr>
              <a:t>Confirmation</a:t>
            </a:r>
          </a:p>
          <a:p>
            <a:pPr marL="0" indent="0">
              <a:buNone/>
            </a:pPr>
            <a:r>
              <a:rPr lang="en-US" sz="2400" dirty="0"/>
              <a:t>A way to confirm that the user has access to a second “Secret”</a:t>
            </a:r>
          </a:p>
          <a:p>
            <a:pPr marL="0" indent="0">
              <a:buNone/>
            </a:pPr>
            <a:endParaRPr lang="en-US" sz="2000" dirty="0">
              <a:solidFill>
                <a:srgbClr val="77933C"/>
              </a:solidFill>
            </a:endParaRPr>
          </a:p>
          <a:p>
            <a:r>
              <a:rPr lang="en-US" sz="2400" dirty="0" smtClean="0"/>
              <a:t>Sends a email / SMS with a verification link</a:t>
            </a:r>
          </a:p>
          <a:p>
            <a:r>
              <a:rPr lang="en-US" sz="2400" dirty="0" smtClean="0"/>
              <a:t>Verification link has a </a:t>
            </a:r>
            <a:r>
              <a:rPr lang="en-US" sz="2400" b="1" dirty="0" smtClean="0">
                <a:solidFill>
                  <a:srgbClr val="77933C"/>
                </a:solidFill>
              </a:rPr>
              <a:t>one day </a:t>
            </a:r>
            <a:r>
              <a:rPr lang="en-US" sz="2400" dirty="0" smtClean="0"/>
              <a:t>lifespan per default</a:t>
            </a:r>
          </a:p>
          <a:p>
            <a:r>
              <a:rPr lang="en-US" sz="2400" dirty="0" smtClean="0"/>
              <a:t>A way to confirm that the user has access to a second “Secret”</a:t>
            </a:r>
          </a:p>
          <a:p>
            <a:r>
              <a:rPr lang="en-US" sz="2400" dirty="0" smtClean="0"/>
              <a:t>Useful for two factor authentication &amp; password recovery features</a:t>
            </a:r>
          </a:p>
          <a:p>
            <a:r>
              <a:rPr lang="en-US" sz="2400" dirty="0" smtClean="0"/>
              <a:t>Can use a third </a:t>
            </a:r>
            <a:r>
              <a:rPr lang="en-US" sz="2400" dirty="0" smtClean="0"/>
              <a:t>party service to send email / SMS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Confirmation</a:t>
            </a:r>
          </a:p>
          <a:p>
            <a:r>
              <a:rPr lang="en-US" sz="2000" dirty="0" smtClean="0"/>
              <a:t>The user registers to an application</a:t>
            </a:r>
          </a:p>
          <a:p>
            <a:r>
              <a:rPr lang="en-US" sz="2000" dirty="0" smtClean="0"/>
              <a:t>The application sends an SMS/ email to the email / phone number which the user entered in the registration</a:t>
            </a:r>
          </a:p>
          <a:p>
            <a:r>
              <a:rPr lang="en-US" sz="2000" dirty="0" smtClean="0"/>
              <a:t>The user checks his email / phone for the verification code</a:t>
            </a:r>
          </a:p>
          <a:p>
            <a:r>
              <a:rPr lang="en-US" sz="2000" dirty="0" smtClean="0"/>
              <a:t>The verification link redirects the user to the application</a:t>
            </a:r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866011" y="3388350"/>
            <a:ext cx="1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Registration</a:t>
            </a:r>
            <a:endParaRPr lang="en-US" dirty="0"/>
          </a:p>
        </p:txBody>
      </p:sp>
      <p:cxnSp>
        <p:nvCxnSpPr>
          <p:cNvPr id="11" name="Vinklad  10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844859" y="5861186"/>
            <a:ext cx="32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(Verification Link)</a:t>
            </a:r>
            <a:endParaRPr lang="en-US" dirty="0"/>
          </a:p>
        </p:txBody>
      </p:sp>
      <p:cxnSp>
        <p:nvCxnSpPr>
          <p:cNvPr id="16" name="Rak pil 15"/>
          <p:cNvCxnSpPr/>
          <p:nvPr/>
        </p:nvCxnSpPr>
        <p:spPr>
          <a:xfrm>
            <a:off x="2771800" y="4483209"/>
            <a:ext cx="0" cy="6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1133843" y="4476416"/>
            <a:ext cx="18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User clicks the verification link</a:t>
            </a:r>
            <a:endParaRPr lang="en-US" dirty="0"/>
          </a:p>
        </p:txBody>
      </p:sp>
      <p:cxnSp>
        <p:nvCxnSpPr>
          <p:cNvPr id="25" name="Vinklad  24"/>
          <p:cNvCxnSpPr/>
          <p:nvPr/>
        </p:nvCxnSpPr>
        <p:spPr>
          <a:xfrm flipV="1">
            <a:off x="3927955" y="4483209"/>
            <a:ext cx="1868181" cy="785651"/>
          </a:xfrm>
          <a:prstGeom prst="bentConnector3">
            <a:avLst>
              <a:gd name="adj1" fmla="val 10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3791612" y="4566783"/>
            <a:ext cx="22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Redirects the user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Password </a:t>
            </a:r>
            <a:r>
              <a:rPr lang="en-US" sz="3200" b="1" dirty="0" smtClean="0">
                <a:solidFill>
                  <a:srgbClr val="77933C"/>
                </a:solidFill>
              </a:rPr>
              <a:t>Reset</a:t>
            </a:r>
          </a:p>
          <a:p>
            <a:pPr marL="0" indent="0">
              <a:buNone/>
            </a:pPr>
            <a:r>
              <a:rPr lang="en-US" dirty="0" smtClean="0"/>
              <a:t>A secure way to reset a users password </a:t>
            </a:r>
            <a:endParaRPr lang="en-US" dirty="0" smtClean="0"/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The user can request a password reset by providing the application with a username</a:t>
            </a:r>
          </a:p>
          <a:p>
            <a:r>
              <a:rPr lang="en-US" sz="2400" dirty="0"/>
              <a:t>Sends a email / SMS with a </a:t>
            </a:r>
            <a:r>
              <a:rPr lang="en-US" sz="2400" dirty="0" smtClean="0"/>
              <a:t>reset </a:t>
            </a:r>
            <a:r>
              <a:rPr lang="en-US" sz="2400" dirty="0"/>
              <a:t>link</a:t>
            </a:r>
          </a:p>
          <a:p>
            <a:r>
              <a:rPr lang="en-US" sz="2400" dirty="0" smtClean="0"/>
              <a:t>Reset </a:t>
            </a:r>
            <a:r>
              <a:rPr lang="en-US" sz="2400" dirty="0"/>
              <a:t>link </a:t>
            </a:r>
            <a:r>
              <a:rPr lang="en-US" sz="2400" b="1" dirty="0">
                <a:solidFill>
                  <a:srgbClr val="77933C"/>
                </a:solidFill>
              </a:rPr>
              <a:t>has a one</a:t>
            </a:r>
            <a:r>
              <a:rPr lang="en-US" sz="2400" dirty="0"/>
              <a:t> day lifespan per default</a:t>
            </a:r>
          </a:p>
          <a:p>
            <a:r>
              <a:rPr lang="en-US" sz="2400" dirty="0" smtClean="0"/>
              <a:t>Requires account confirmation</a:t>
            </a:r>
          </a:p>
        </p:txBody>
      </p:sp>
    </p:spTree>
    <p:extLst>
      <p:ext uri="{BB962C8B-B14F-4D97-AF65-F5344CB8AC3E}">
        <p14:creationId xmlns:p14="http://schemas.microsoft.com/office/powerpoint/2010/main" val="3906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Generating the link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When</a:t>
            </a:r>
            <a:r>
              <a:rPr lang="en-US" dirty="0" smtClean="0"/>
              <a:t> </a:t>
            </a:r>
            <a:r>
              <a:rPr lang="en-US" sz="2400" dirty="0" smtClean="0"/>
              <a:t>we generate a confirmation or reset link we first generate a token which contains the User Id, Security stamp and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472716" y="5157192"/>
            <a:ext cx="8214084" cy="108012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hlinkClick r:id="rId3"/>
              </a:rPr>
              <a:t>http://localhost:1470/Account/ResetPassword?userId=a8b1389c-df93-4dfc-b463-541507c1a4bc&amp;code=yhUegXIM9SZBpPVbBtv22kg7NO7F96B8MJi9MryAadUY5XYjz8srVkS5UL8Lx%2BLPYTU6a6jhqOrzMUkkMyPbEHPY3Ul6%2B%2F0s0qQvtM%2FLLII3s29FgkcK0OnjX46Bmj9JlFCUx53rOH%2FXMacwnKDzoJ1rbrUyypZiJXloIE50Q6iPuMTUHbX9O%2B3JMZtCVXjhhsHLkTOn9IVoN6uVAOMWNQ%3D%3D</a:t>
            </a:r>
            <a:endParaRPr lang="en-US" sz="1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61556"/>
              </p:ext>
            </p:extLst>
          </p:nvPr>
        </p:nvGraphicFramePr>
        <p:xfrm>
          <a:off x="1110444" y="2492896"/>
          <a:ext cx="69231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994"/>
                <a:gridCol w="3083414"/>
                <a:gridCol w="2307704"/>
              </a:tblGrid>
              <a:tr h="44615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Token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2852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Type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Description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Sample Value</a:t>
                      </a:r>
                      <a:endParaRPr lang="en-US" sz="1800" b="1" dirty="0"/>
                    </a:p>
                  </a:txBody>
                  <a:tcPr/>
                </a:tc>
              </a:tr>
              <a:tr h="5213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users id (GUID)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507062dd-a4…..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213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 Stamp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Generated security stamp (GUID)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b9a00ac2-78…..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2979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purpose</a:t>
                      </a:r>
                      <a:r>
                        <a:rPr lang="en-US" sz="1600" baseline="0" dirty="0" smtClean="0"/>
                        <a:t> of the token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Confirmation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9532" y="1166018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Lockout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Prevents the user from logging in </a:t>
            </a:r>
            <a:r>
              <a:rPr lang="en-US" sz="2400" dirty="0" smtClean="0"/>
              <a:t>after a </a:t>
            </a:r>
            <a:r>
              <a:rPr lang="en-US" sz="2400" dirty="0" smtClean="0"/>
              <a:t>number of failed login attempts</a:t>
            </a:r>
          </a:p>
          <a:p>
            <a:r>
              <a:rPr lang="en-US" sz="2400" dirty="0" smtClean="0"/>
              <a:t>The lockout time is set to 5 minutes by </a:t>
            </a:r>
            <a:r>
              <a:rPr lang="en-US" sz="2400" dirty="0" smtClean="0"/>
              <a:t>default</a:t>
            </a:r>
          </a:p>
          <a:p>
            <a:r>
              <a:rPr lang="en-US" sz="2400" dirty="0" smtClean="0"/>
              <a:t>The default number of login attempts if set to 5 </a:t>
            </a:r>
            <a:endParaRPr lang="en-US" sz="2400" dirty="0" smtClean="0"/>
          </a:p>
          <a:p>
            <a:r>
              <a:rPr lang="en-US" sz="2400" dirty="0" smtClean="0"/>
              <a:t>Prevents brute force attacks</a:t>
            </a:r>
          </a:p>
          <a:p>
            <a:r>
              <a:rPr lang="en-US" sz="2400" dirty="0" smtClean="0"/>
              <a:t>Compensates for weak </a:t>
            </a:r>
            <a:r>
              <a:rPr lang="en-US" sz="2400" dirty="0" smtClean="0"/>
              <a:t>passwords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0"/>
            <a:ext cx="1817468" cy="22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6283</TotalTime>
  <Words>866</Words>
  <Application>Microsoft Office PowerPoint</Application>
  <PresentationFormat>Bildspel på skärmen (4:3)</PresentationFormat>
  <Paragraphs>188</Paragraphs>
  <Slides>20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3" baseType="lpstr">
      <vt:lpstr>Arial</vt:lpstr>
      <vt:lpstr>Calibri</vt:lpstr>
      <vt:lpstr>edument-template-eric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PowerPoint-presentation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703</cp:revision>
  <cp:lastPrinted>2013-03-14T15:28:00Z</cp:lastPrinted>
  <dcterms:created xsi:type="dcterms:W3CDTF">2012-11-20T19:30:37Z</dcterms:created>
  <dcterms:modified xsi:type="dcterms:W3CDTF">2014-11-27T08:03:00Z</dcterms:modified>
</cp:coreProperties>
</file>