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avi" ContentType="video/x-msvide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8" r:id="rId3"/>
    <p:sldId id="260" r:id="rId4"/>
    <p:sldId id="261" r:id="rId5"/>
    <p:sldId id="262" r:id="rId6"/>
    <p:sldId id="263" r:id="rId7"/>
    <p:sldId id="264" r:id="rId8"/>
    <p:sldId id="265" r:id="rId9"/>
    <p:sldId id="266" r:id="rId10"/>
    <p:sldId id="267" r:id="rId11"/>
    <p:sldId id="269" r:id="rId12"/>
    <p:sldId id="268" r:id="rId13"/>
    <p:sldId id="270" r:id="rId14"/>
    <p:sldId id="271" r:id="rId15"/>
    <p:sldId id="259"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p:restoredTop sz="72790"/>
  </p:normalViewPr>
  <p:slideViewPr>
    <p:cSldViewPr snapToGrid="0" snapToObjects="1">
      <p:cViewPr varScale="1">
        <p:scale>
          <a:sx n="51" d="100"/>
          <a:sy n="51" d="100"/>
        </p:scale>
        <p:origin x="1232" y="4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980FD4-14D3-F94F-9C10-C1E237CA830E}" type="datetimeFigureOut">
              <a:rPr lang="de-DE" smtClean="0"/>
              <a:t>23.05.2016</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2D533-4AB5-0846-B934-F809EC01A60C}" type="slidenum">
              <a:rPr lang="de-DE" smtClean="0"/>
              <a:t>‹Nr.›</a:t>
            </a:fld>
            <a:endParaRPr lang="de-DE"/>
          </a:p>
        </p:txBody>
      </p:sp>
    </p:spTree>
    <p:extLst>
      <p:ext uri="{BB962C8B-B14F-4D97-AF65-F5344CB8AC3E}">
        <p14:creationId xmlns:p14="http://schemas.microsoft.com/office/powerpoint/2010/main" val="1966554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C5B2D533-4AB5-0846-B934-F809EC01A60C}" type="slidenum">
              <a:rPr lang="de-DE" smtClean="0"/>
              <a:t>1</a:t>
            </a:fld>
            <a:endParaRPr lang="de-DE"/>
          </a:p>
        </p:txBody>
      </p:sp>
    </p:spTree>
    <p:extLst>
      <p:ext uri="{BB962C8B-B14F-4D97-AF65-F5344CB8AC3E}">
        <p14:creationId xmlns:p14="http://schemas.microsoft.com/office/powerpoint/2010/main" val="31343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Messen vom Winkel im Dreieck</a:t>
            </a:r>
          </a:p>
          <a:p>
            <a:endParaRPr lang="de-DE" dirty="0" smtClean="0"/>
          </a:p>
          <a:p>
            <a:r>
              <a:rPr lang="de-CH" dirty="0" smtClean="0"/>
              <a:t>Drei Krümmungstypen des Kosmos</a:t>
            </a:r>
          </a:p>
          <a:p>
            <a:r>
              <a:rPr lang="de-CH" b="1" dirty="0" smtClean="0"/>
              <a:t>elliptisches oder sphärisches Universum</a:t>
            </a:r>
            <a:r>
              <a:rPr lang="de-CH" dirty="0" smtClean="0"/>
              <a:t>: Krümmung </a:t>
            </a:r>
            <a:r>
              <a:rPr lang="de-CH" i="1" dirty="0" smtClean="0"/>
              <a:t>k</a:t>
            </a:r>
            <a:r>
              <a:rPr lang="de-CH" dirty="0" smtClean="0"/>
              <a:t> = +1. </a:t>
            </a:r>
          </a:p>
          <a:p>
            <a:r>
              <a:rPr lang="de-CH" b="1" dirty="0" smtClean="0"/>
              <a:t>Euklidisches Universum</a:t>
            </a:r>
            <a:r>
              <a:rPr lang="de-CH" dirty="0" smtClean="0"/>
              <a:t>: Krümmung </a:t>
            </a:r>
            <a:r>
              <a:rPr lang="de-CH" i="1" dirty="0" smtClean="0"/>
              <a:t>k</a:t>
            </a:r>
            <a:r>
              <a:rPr lang="de-CH" dirty="0" smtClean="0"/>
              <a:t> = 0. </a:t>
            </a:r>
          </a:p>
          <a:p>
            <a:r>
              <a:rPr lang="de-CH" b="1" dirty="0" smtClean="0"/>
              <a:t>hyperbolisches Universum</a:t>
            </a:r>
            <a:r>
              <a:rPr lang="de-CH" dirty="0" smtClean="0"/>
              <a:t>: Krümmung </a:t>
            </a:r>
            <a:r>
              <a:rPr lang="de-CH" i="1" dirty="0" smtClean="0"/>
              <a:t>k</a:t>
            </a:r>
            <a:r>
              <a:rPr lang="de-CH" dirty="0" smtClean="0"/>
              <a:t> = -1.</a:t>
            </a:r>
            <a:endParaRPr lang="de-DE" dirty="0"/>
          </a:p>
        </p:txBody>
      </p:sp>
      <p:sp>
        <p:nvSpPr>
          <p:cNvPr id="4" name="Foliennummernplatzhalter 3"/>
          <p:cNvSpPr>
            <a:spLocks noGrp="1"/>
          </p:cNvSpPr>
          <p:nvPr>
            <p:ph type="sldNum" sz="quarter" idx="10"/>
          </p:nvPr>
        </p:nvSpPr>
        <p:spPr/>
        <p:txBody>
          <a:bodyPr/>
          <a:lstStyle/>
          <a:p>
            <a:fld id="{C5B2D533-4AB5-0846-B934-F809EC01A60C}" type="slidenum">
              <a:rPr lang="de-DE" smtClean="0"/>
              <a:t>11</a:t>
            </a:fld>
            <a:endParaRPr lang="de-DE"/>
          </a:p>
        </p:txBody>
      </p:sp>
    </p:spTree>
    <p:extLst>
      <p:ext uri="{BB962C8B-B14F-4D97-AF65-F5344CB8AC3E}">
        <p14:creationId xmlns:p14="http://schemas.microsoft.com/office/powerpoint/2010/main" val="1527043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Einstein:</a:t>
            </a:r>
            <a:r>
              <a:rPr lang="de-DE" baseline="0" dirty="0" smtClean="0"/>
              <a:t> Kosmologische Konstante für statisches Universum</a:t>
            </a:r>
          </a:p>
          <a:p>
            <a:endParaRPr lang="de-DE" baseline="0" dirty="0" smtClean="0"/>
          </a:p>
          <a:p>
            <a:r>
              <a:rPr lang="de-CH" dirty="0" smtClean="0"/>
              <a:t>Die Dunkle Energie weist einen </a:t>
            </a:r>
            <a:r>
              <a:rPr lang="de-CH" b="1" dirty="0" smtClean="0"/>
              <a:t>negativen Druck </a:t>
            </a:r>
            <a:r>
              <a:rPr lang="de-CH" dirty="0" smtClean="0"/>
              <a:t>auf und wirkt somit </a:t>
            </a:r>
            <a:r>
              <a:rPr lang="de-CH" b="1" dirty="0" err="1" smtClean="0"/>
              <a:t>antigravitativ</a:t>
            </a:r>
            <a:r>
              <a:rPr lang="de-CH" dirty="0" smtClean="0"/>
              <a:t>. Dieser Effekt wird besonders ausgeprägt zu </a:t>
            </a:r>
            <a:r>
              <a:rPr lang="de-CH" b="1" dirty="0" smtClean="0"/>
              <a:t>späten Entwicklungsphasen </a:t>
            </a:r>
            <a:r>
              <a:rPr lang="de-CH" dirty="0" smtClean="0"/>
              <a:t>dieses dynamischen Modelluniversums</a:t>
            </a:r>
            <a:r>
              <a:rPr lang="de-CH" dirty="0" smtClean="0"/>
              <a:t>.</a:t>
            </a:r>
          </a:p>
          <a:p>
            <a:endParaRPr lang="de-DE" dirty="0" smtClean="0"/>
          </a:p>
          <a:p>
            <a:r>
              <a:rPr lang="de-DE" dirty="0" smtClean="0"/>
              <a:t>Wenn sich der Raum ausdehnt, bleibt die Energiedicht</a:t>
            </a:r>
            <a:r>
              <a:rPr lang="de-DE" baseline="0" dirty="0" smtClean="0"/>
              <a:t>e konstant.</a:t>
            </a:r>
            <a:endParaRPr lang="de-DE" dirty="0"/>
          </a:p>
        </p:txBody>
      </p:sp>
      <p:sp>
        <p:nvSpPr>
          <p:cNvPr id="4" name="Foliennummernplatzhalter 3"/>
          <p:cNvSpPr>
            <a:spLocks noGrp="1"/>
          </p:cNvSpPr>
          <p:nvPr>
            <p:ph type="sldNum" sz="quarter" idx="10"/>
          </p:nvPr>
        </p:nvSpPr>
        <p:spPr/>
        <p:txBody>
          <a:bodyPr/>
          <a:lstStyle/>
          <a:p>
            <a:fld id="{C5B2D533-4AB5-0846-B934-F809EC01A60C}" type="slidenum">
              <a:rPr lang="de-DE" smtClean="0"/>
              <a:t>12</a:t>
            </a:fld>
            <a:endParaRPr lang="de-DE"/>
          </a:p>
        </p:txBody>
      </p:sp>
    </p:spTree>
    <p:extLst>
      <p:ext uri="{BB962C8B-B14F-4D97-AF65-F5344CB8AC3E}">
        <p14:creationId xmlns:p14="http://schemas.microsoft.com/office/powerpoint/2010/main" val="856194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Kuchendiagramm vor 13.7</a:t>
            </a:r>
            <a:r>
              <a:rPr lang="de-DE" baseline="0" dirty="0" smtClean="0"/>
              <a:t> Milliarden ausblenden?</a:t>
            </a:r>
          </a:p>
          <a:p>
            <a:r>
              <a:rPr lang="de-DE" baseline="0" dirty="0" smtClean="0"/>
              <a:t>Ω</a:t>
            </a:r>
            <a:r>
              <a:rPr lang="de-DE" baseline="-25000" dirty="0" smtClean="0"/>
              <a:t>m</a:t>
            </a:r>
            <a:r>
              <a:rPr lang="de-DE" baseline="0" dirty="0" smtClean="0"/>
              <a:t> = 5 : Big </a:t>
            </a:r>
            <a:r>
              <a:rPr lang="de-DE" baseline="0" dirty="0" err="1" smtClean="0"/>
              <a:t>Crunch</a:t>
            </a:r>
            <a:r>
              <a:rPr lang="de-DE" baseline="0" dirty="0" smtClean="0"/>
              <a:t> weil Universum dann sphärisch?</a:t>
            </a:r>
          </a:p>
          <a:p>
            <a:endParaRPr lang="de-DE" baseline="0" dirty="0" smtClean="0"/>
          </a:p>
          <a:p>
            <a:r>
              <a:rPr lang="de-CH" dirty="0" smtClean="0"/>
              <a:t>Die Aufgabe der Astronomen ist es nun Beobachtungen durchzuführen, um Datenpunkte in dieses Diagramm eintragen zu können. Versammeln sich die Datenpunkte eindeutig auf einer der Kurven, so steht das Friedmann-Modell für unser Universum fest. Das Sammeln von Datenpunkten übernehmen beispielsweise </a:t>
            </a:r>
            <a:r>
              <a:rPr lang="de-CH" b="1" dirty="0" err="1" smtClean="0"/>
              <a:t>Supernovaforscher</a:t>
            </a:r>
            <a:r>
              <a:rPr lang="de-CH" dirty="0" smtClean="0"/>
              <a:t>, die weit entfernte Supernovae vom Typ </a:t>
            </a:r>
            <a:r>
              <a:rPr lang="de-CH" dirty="0" err="1" smtClean="0"/>
              <a:t>Ia</a:t>
            </a:r>
            <a:r>
              <a:rPr lang="de-CH" dirty="0" smtClean="0"/>
              <a:t> analysieren. Fatalerweise schmiegen sich alle Kurven im Bereich von </a:t>
            </a:r>
            <a:r>
              <a:rPr lang="de-CH" dirty="0" err="1" smtClean="0"/>
              <a:t>Now</a:t>
            </a:r>
            <a:r>
              <a:rPr lang="de-CH" dirty="0" smtClean="0"/>
              <a:t> sehr eng aneinander. Die Astronomen müssen demnach tief in die Vergangenheit des Kosmos schauen (dort, wo die Kurven voneinander abweichen), um klar bestimmen zu können, welcher Kurve unser Universum folgt</a:t>
            </a:r>
            <a:endParaRPr lang="de-DE" dirty="0"/>
          </a:p>
        </p:txBody>
      </p:sp>
      <p:sp>
        <p:nvSpPr>
          <p:cNvPr id="4" name="Foliennummernplatzhalter 3"/>
          <p:cNvSpPr>
            <a:spLocks noGrp="1"/>
          </p:cNvSpPr>
          <p:nvPr>
            <p:ph type="sldNum" sz="quarter" idx="10"/>
          </p:nvPr>
        </p:nvSpPr>
        <p:spPr/>
        <p:txBody>
          <a:bodyPr/>
          <a:lstStyle/>
          <a:p>
            <a:fld id="{C5B2D533-4AB5-0846-B934-F809EC01A60C}" type="slidenum">
              <a:rPr lang="de-DE" smtClean="0"/>
              <a:t>13</a:t>
            </a:fld>
            <a:endParaRPr lang="de-DE"/>
          </a:p>
        </p:txBody>
      </p:sp>
    </p:spTree>
    <p:extLst>
      <p:ext uri="{BB962C8B-B14F-4D97-AF65-F5344CB8AC3E}">
        <p14:creationId xmlns:p14="http://schemas.microsoft.com/office/powerpoint/2010/main" val="1083419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C5B2D533-4AB5-0846-B934-F809EC01A60C}" type="slidenum">
              <a:rPr lang="de-DE" smtClean="0"/>
              <a:t>14</a:t>
            </a:fld>
            <a:endParaRPr lang="de-DE"/>
          </a:p>
        </p:txBody>
      </p:sp>
    </p:spTree>
    <p:extLst>
      <p:ext uri="{BB962C8B-B14F-4D97-AF65-F5344CB8AC3E}">
        <p14:creationId xmlns:p14="http://schemas.microsoft.com/office/powerpoint/2010/main" val="1921650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Das kosmologische Prinzip besagt, dass auf einer großen Längenskala, die vergleichbar ist mit der Größe des Universums, kein Ort im Kosmos gegenüber einem anderen ausgezeichnet ist. Es verallgemeinert im Kern das Kopernikanische Prinzip, das das geozentrische durch das heliozentrische Weltbild ablöste. Universen, die das kosmologische Prinzip erfüllen, nennt man CP-Universen.</a:t>
            </a:r>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Isotropie</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Mit anderen Worten formuliert, sagt das kosmologische Prinzip aus, dass der Kosmos auf großen Skalen in allen Richtungen gleich ausschaut. In der Wissenschaft nennt man diese Eigenschaft Isotropie.</a:t>
            </a:r>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Homogenität</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Daraus folgt unmittelbar eine zweite Eigenschaft des Universums, nämlich die Gleichartigkeit oder Einheitlichkeit, d.h. dass die Materie im Kosmos relativ gleichmäßig verteilt ist. Auch dafür gibt es einen Fachbegriff, nämlich Homogenität.	</a:t>
            </a:r>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Foliennummernplatzhalter 3"/>
          <p:cNvSpPr>
            <a:spLocks noGrp="1"/>
          </p:cNvSpPr>
          <p:nvPr>
            <p:ph type="sldNum" sz="quarter" idx="10"/>
          </p:nvPr>
        </p:nvSpPr>
        <p:spPr/>
        <p:txBody>
          <a:bodyPr/>
          <a:lstStyle/>
          <a:p>
            <a:fld id="{C5B2D533-4AB5-0846-B934-F809EC01A60C}" type="slidenum">
              <a:rPr lang="de-DE" smtClean="0"/>
              <a:t>2</a:t>
            </a:fld>
            <a:endParaRPr lang="de-DE"/>
          </a:p>
        </p:txBody>
      </p:sp>
    </p:spTree>
    <p:extLst>
      <p:ext uri="{BB962C8B-B14F-4D97-AF65-F5344CB8AC3E}">
        <p14:creationId xmlns:p14="http://schemas.microsoft.com/office/powerpoint/2010/main" val="2113650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Der</a:t>
            </a:r>
            <a:r>
              <a:rPr lang="de-DE" baseline="0" dirty="0" smtClean="0"/>
              <a:t> Skalenfaktor a ist ein </a:t>
            </a:r>
            <a:r>
              <a:rPr lang="de-DE" baseline="0" dirty="0" err="1" smtClean="0"/>
              <a:t>kosmoligscher</a:t>
            </a:r>
            <a:r>
              <a:rPr lang="de-DE" baseline="0" dirty="0" smtClean="0"/>
              <a:t> Parameter des Friedmann-Lemaitre Modells. Er ist eine Funktion der Zeit und gibt die relative Expansion des Universums an, das </a:t>
            </a:r>
            <a:r>
              <a:rPr lang="de-DE" baseline="0" dirty="0" err="1" smtClean="0"/>
              <a:t>heisst</a:t>
            </a:r>
            <a:r>
              <a:rPr lang="de-DE" baseline="0" dirty="0" smtClean="0"/>
              <a:t>, er stellt einen Zusammenhang zwischen physikalischen Koordinaten und mitbewegten Koordinaten her.</a:t>
            </a:r>
            <a:endParaRPr lang="de-DE" dirty="0"/>
          </a:p>
        </p:txBody>
      </p:sp>
      <p:sp>
        <p:nvSpPr>
          <p:cNvPr id="4" name="Foliennummernplatzhalter 3"/>
          <p:cNvSpPr>
            <a:spLocks noGrp="1"/>
          </p:cNvSpPr>
          <p:nvPr>
            <p:ph type="sldNum" sz="quarter" idx="10"/>
          </p:nvPr>
        </p:nvSpPr>
        <p:spPr/>
        <p:txBody>
          <a:bodyPr/>
          <a:lstStyle/>
          <a:p>
            <a:fld id="{C5B2D533-4AB5-0846-B934-F809EC01A60C}" type="slidenum">
              <a:rPr lang="de-DE" smtClean="0"/>
              <a:t>3</a:t>
            </a:fld>
            <a:endParaRPr lang="de-DE"/>
          </a:p>
        </p:txBody>
      </p:sp>
    </p:spTree>
    <p:extLst>
      <p:ext uri="{BB962C8B-B14F-4D97-AF65-F5344CB8AC3E}">
        <p14:creationId xmlns:p14="http://schemas.microsoft.com/office/powerpoint/2010/main" val="1331782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Konstant</a:t>
            </a:r>
            <a:r>
              <a:rPr lang="de-DE" baseline="0" dirty="0" smtClean="0"/>
              <a:t> für verschiedene </a:t>
            </a:r>
            <a:r>
              <a:rPr lang="de-DE" baseline="0" dirty="0" err="1" smtClean="0"/>
              <a:t>a‘s</a:t>
            </a:r>
            <a:r>
              <a:rPr lang="de-DE" baseline="0" dirty="0" smtClean="0"/>
              <a:t>, aber nicht unbedingt in der Zeit konstant.</a:t>
            </a:r>
          </a:p>
          <a:p>
            <a:r>
              <a:rPr lang="de-DE" baseline="0" dirty="0" smtClean="0"/>
              <a:t>Für verschiedene </a:t>
            </a:r>
            <a:r>
              <a:rPr lang="de-DE" baseline="0" dirty="0" err="1" smtClean="0"/>
              <a:t>Gridskalierung</a:t>
            </a:r>
            <a:r>
              <a:rPr lang="de-DE" baseline="0" dirty="0" smtClean="0"/>
              <a:t> zeigen, dass H konstant ist.(Wandtafel) </a:t>
            </a:r>
          </a:p>
          <a:p>
            <a:r>
              <a:rPr lang="de-DE" baseline="0" dirty="0" smtClean="0"/>
              <a:t>H(t_0) ist ungefähr 74.3 km / s </a:t>
            </a:r>
            <a:r>
              <a:rPr lang="de-DE" baseline="0" dirty="0" err="1" smtClean="0"/>
              <a:t>Mpc</a:t>
            </a:r>
            <a:r>
              <a:rPr lang="de-DE" baseline="0" dirty="0" smtClean="0"/>
              <a:t>, 1 </a:t>
            </a:r>
            <a:r>
              <a:rPr lang="de-DE" baseline="0" dirty="0" err="1" smtClean="0"/>
              <a:t>pc</a:t>
            </a:r>
            <a:r>
              <a:rPr lang="de-DE" baseline="0" dirty="0" smtClean="0"/>
              <a:t> = 3.09* 10</a:t>
            </a:r>
            <a:r>
              <a:rPr lang="de-CH" baseline="0" dirty="0" smtClean="0"/>
              <a:t>^16 m, t_0 steht für </a:t>
            </a:r>
            <a:r>
              <a:rPr lang="de-CH" baseline="0" dirty="0" smtClean="0"/>
              <a:t>Weltalter</a:t>
            </a:r>
          </a:p>
          <a:p>
            <a:endParaRPr lang="de-DE" baseline="0" dirty="0" smtClean="0"/>
          </a:p>
          <a:p>
            <a:r>
              <a:rPr lang="de-CH" dirty="0" smtClean="0"/>
              <a:t> Es ist die Entfernung, aus der der mittlere Erdbahnradius (= 1 AU, Astronomische Einheit) unter einem Winkel von einer Bogensekunde erscheint[1] und entspricht etwa 3,26 Lichtjahren bzw. 206.000 Astronomischen Einheiten oder 3,09·1016 m.</a:t>
            </a:r>
            <a:endParaRPr lang="de-DE" dirty="0"/>
          </a:p>
        </p:txBody>
      </p:sp>
      <p:sp>
        <p:nvSpPr>
          <p:cNvPr id="4" name="Foliennummernplatzhalter 3"/>
          <p:cNvSpPr>
            <a:spLocks noGrp="1"/>
          </p:cNvSpPr>
          <p:nvPr>
            <p:ph type="sldNum" sz="quarter" idx="10"/>
          </p:nvPr>
        </p:nvSpPr>
        <p:spPr/>
        <p:txBody>
          <a:bodyPr/>
          <a:lstStyle/>
          <a:p>
            <a:fld id="{C5B2D533-4AB5-0846-B934-F809EC01A60C}" type="slidenum">
              <a:rPr lang="de-DE" smtClean="0"/>
              <a:t>4</a:t>
            </a:fld>
            <a:endParaRPr lang="de-DE"/>
          </a:p>
        </p:txBody>
      </p:sp>
    </p:spTree>
    <p:extLst>
      <p:ext uri="{BB962C8B-B14F-4D97-AF65-F5344CB8AC3E}">
        <p14:creationId xmlns:p14="http://schemas.microsoft.com/office/powerpoint/2010/main" val="623353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C5B2D533-4AB5-0846-B934-F809EC01A60C}" type="slidenum">
              <a:rPr lang="de-DE" smtClean="0"/>
              <a:t>5</a:t>
            </a:fld>
            <a:endParaRPr lang="de-DE"/>
          </a:p>
        </p:txBody>
      </p:sp>
    </p:spTree>
    <p:extLst>
      <p:ext uri="{BB962C8B-B14F-4D97-AF65-F5344CB8AC3E}">
        <p14:creationId xmlns:p14="http://schemas.microsoft.com/office/powerpoint/2010/main" val="1420273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Grafix</a:t>
            </a:r>
            <a:r>
              <a:rPr lang="de-DE" baseline="0" dirty="0" smtClean="0"/>
              <a:t> t</a:t>
            </a:r>
            <a:r>
              <a:rPr lang="de-CH" baseline="0" dirty="0" smtClean="0"/>
              <a:t>^2/3</a:t>
            </a:r>
            <a:endParaRPr lang="de-DE" dirty="0"/>
          </a:p>
        </p:txBody>
      </p:sp>
      <p:sp>
        <p:nvSpPr>
          <p:cNvPr id="4" name="Foliennummernplatzhalter 3"/>
          <p:cNvSpPr>
            <a:spLocks noGrp="1"/>
          </p:cNvSpPr>
          <p:nvPr>
            <p:ph type="sldNum" sz="quarter" idx="10"/>
          </p:nvPr>
        </p:nvSpPr>
        <p:spPr/>
        <p:txBody>
          <a:bodyPr/>
          <a:lstStyle/>
          <a:p>
            <a:fld id="{C5B2D533-4AB5-0846-B934-F809EC01A60C}" type="slidenum">
              <a:rPr lang="de-DE" smtClean="0"/>
              <a:t>7</a:t>
            </a:fld>
            <a:endParaRPr lang="de-DE"/>
          </a:p>
        </p:txBody>
      </p:sp>
    </p:spTree>
    <p:extLst>
      <p:ext uri="{BB962C8B-B14F-4D97-AF65-F5344CB8AC3E}">
        <p14:creationId xmlns:p14="http://schemas.microsoft.com/office/powerpoint/2010/main" val="1446375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Grosse</a:t>
            </a:r>
            <a:r>
              <a:rPr lang="de-DE" baseline="0" dirty="0" smtClean="0"/>
              <a:t> </a:t>
            </a:r>
            <a:r>
              <a:rPr lang="de-DE" baseline="0" dirty="0" err="1" smtClean="0"/>
              <a:t>a‘s</a:t>
            </a:r>
            <a:r>
              <a:rPr lang="de-DE" baseline="0" dirty="0" smtClean="0"/>
              <a:t> kleine </a:t>
            </a:r>
            <a:r>
              <a:rPr lang="de-DE" baseline="0" dirty="0" err="1" smtClean="0"/>
              <a:t>a‘s</a:t>
            </a:r>
            <a:r>
              <a:rPr lang="de-DE" baseline="0" dirty="0" smtClean="0"/>
              <a:t> erklären</a:t>
            </a:r>
          </a:p>
          <a:p>
            <a:endParaRPr lang="de-DE" baseline="0" dirty="0" smtClean="0"/>
          </a:p>
          <a:p>
            <a:r>
              <a:rPr lang="de-DE" baseline="0" dirty="0" smtClean="0"/>
              <a:t>Zwischendurch ein Mix.</a:t>
            </a:r>
          </a:p>
          <a:p>
            <a:r>
              <a:rPr lang="de-DE" baseline="0" dirty="0" smtClean="0"/>
              <a:t>Plot </a:t>
            </a:r>
            <a:endParaRPr lang="de-DE" dirty="0"/>
          </a:p>
        </p:txBody>
      </p:sp>
      <p:sp>
        <p:nvSpPr>
          <p:cNvPr id="4" name="Foliennummernplatzhalter 3"/>
          <p:cNvSpPr>
            <a:spLocks noGrp="1"/>
          </p:cNvSpPr>
          <p:nvPr>
            <p:ph type="sldNum" sz="quarter" idx="10"/>
          </p:nvPr>
        </p:nvSpPr>
        <p:spPr/>
        <p:txBody>
          <a:bodyPr/>
          <a:lstStyle/>
          <a:p>
            <a:fld id="{C5B2D533-4AB5-0846-B934-F809EC01A60C}" type="slidenum">
              <a:rPr lang="de-DE" smtClean="0"/>
              <a:t>8</a:t>
            </a:fld>
            <a:endParaRPr lang="de-DE"/>
          </a:p>
        </p:txBody>
      </p:sp>
    </p:spTree>
    <p:extLst>
      <p:ext uri="{BB962C8B-B14F-4D97-AF65-F5344CB8AC3E}">
        <p14:creationId xmlns:p14="http://schemas.microsoft.com/office/powerpoint/2010/main" val="147395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Phasendiagramm</a:t>
            </a:r>
            <a:r>
              <a:rPr lang="de-DE" baseline="0" dirty="0" smtClean="0"/>
              <a:t> einblenden</a:t>
            </a:r>
            <a:endParaRPr lang="de-DE" dirty="0"/>
          </a:p>
        </p:txBody>
      </p:sp>
      <p:sp>
        <p:nvSpPr>
          <p:cNvPr id="4" name="Foliennummernplatzhalter 3"/>
          <p:cNvSpPr>
            <a:spLocks noGrp="1"/>
          </p:cNvSpPr>
          <p:nvPr>
            <p:ph type="sldNum" sz="quarter" idx="10"/>
          </p:nvPr>
        </p:nvSpPr>
        <p:spPr/>
        <p:txBody>
          <a:bodyPr/>
          <a:lstStyle/>
          <a:p>
            <a:fld id="{C5B2D533-4AB5-0846-B934-F809EC01A60C}" type="slidenum">
              <a:rPr lang="de-DE" smtClean="0"/>
              <a:t>9</a:t>
            </a:fld>
            <a:endParaRPr lang="de-DE"/>
          </a:p>
        </p:txBody>
      </p:sp>
    </p:spTree>
    <p:extLst>
      <p:ext uri="{BB962C8B-B14F-4D97-AF65-F5344CB8AC3E}">
        <p14:creationId xmlns:p14="http://schemas.microsoft.com/office/powerpoint/2010/main" val="856507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Universum </a:t>
            </a:r>
            <a:r>
              <a:rPr lang="de-DE" dirty="0" err="1" smtClean="0"/>
              <a:t>is</a:t>
            </a:r>
            <a:r>
              <a:rPr lang="de-DE" dirty="0" smtClean="0"/>
              <a:t> </a:t>
            </a:r>
            <a:r>
              <a:rPr lang="de-DE" dirty="0" err="1" smtClean="0"/>
              <a:t>expanding</a:t>
            </a:r>
            <a:r>
              <a:rPr lang="de-DE" baseline="0" dirty="0" smtClean="0"/>
              <a:t> </a:t>
            </a:r>
            <a:r>
              <a:rPr lang="de-DE" baseline="0" dirty="0" err="1" smtClean="0"/>
              <a:t>slowly</a:t>
            </a:r>
            <a:r>
              <a:rPr lang="de-DE" baseline="0" dirty="0" smtClean="0"/>
              <a:t>. The </a:t>
            </a:r>
            <a:r>
              <a:rPr lang="de-DE" baseline="0" dirty="0" err="1" smtClean="0"/>
              <a:t>wavelength</a:t>
            </a:r>
            <a:r>
              <a:rPr lang="de-DE" baseline="0" dirty="0" smtClean="0"/>
              <a:t> </a:t>
            </a:r>
            <a:r>
              <a:rPr lang="de-DE" baseline="0" dirty="0" err="1" smtClean="0"/>
              <a:t>stretches</a:t>
            </a:r>
            <a:r>
              <a:rPr lang="de-DE" baseline="0" dirty="0" smtClean="0"/>
              <a:t> </a:t>
            </a:r>
            <a:r>
              <a:rPr lang="de-DE" baseline="0" dirty="0" err="1" smtClean="0"/>
              <a:t>within</a:t>
            </a:r>
            <a:r>
              <a:rPr lang="de-DE" baseline="0" dirty="0" smtClean="0"/>
              <a:t> </a:t>
            </a:r>
            <a:r>
              <a:rPr lang="de-DE" baseline="0" dirty="0" err="1" smtClean="0"/>
              <a:t>the</a:t>
            </a:r>
            <a:r>
              <a:rPr lang="de-DE" baseline="0" dirty="0" smtClean="0"/>
              <a:t> box. </a:t>
            </a:r>
            <a:r>
              <a:rPr lang="de-DE" baseline="0" dirty="0" err="1" smtClean="0"/>
              <a:t>That</a:t>
            </a:r>
            <a:r>
              <a:rPr lang="de-DE" baseline="0" dirty="0" smtClean="0"/>
              <a:t> </a:t>
            </a:r>
            <a:r>
              <a:rPr lang="de-DE" baseline="0" dirty="0" err="1" smtClean="0"/>
              <a:t>means</a:t>
            </a:r>
            <a:r>
              <a:rPr lang="de-DE" baseline="0" dirty="0" smtClean="0"/>
              <a:t>, </a:t>
            </a:r>
            <a:r>
              <a:rPr lang="de-DE" baseline="0" dirty="0" err="1" smtClean="0"/>
              <a:t>the</a:t>
            </a:r>
            <a:r>
              <a:rPr lang="de-DE" baseline="0" dirty="0" smtClean="0"/>
              <a:t> </a:t>
            </a:r>
            <a:r>
              <a:rPr lang="de-DE" baseline="0" dirty="0" err="1" smtClean="0"/>
              <a:t>energy</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photon</a:t>
            </a:r>
            <a:r>
              <a:rPr lang="de-DE" baseline="0" dirty="0" smtClean="0"/>
              <a:t> </a:t>
            </a:r>
            <a:r>
              <a:rPr lang="de-DE" baseline="0" dirty="0" err="1" smtClean="0"/>
              <a:t>decreases</a:t>
            </a:r>
            <a:r>
              <a:rPr lang="de-DE" baseline="0" dirty="0" smtClean="0"/>
              <a:t>. </a:t>
            </a:r>
          </a:p>
          <a:p>
            <a:r>
              <a:rPr lang="de-DE" baseline="0" dirty="0" smtClean="0"/>
              <a:t>Da Strahlung heute einen so kleinen Teil ausmacht, kann sie vernachlässigt werden. War aber sehr wichtig bei der Geburt des Universums</a:t>
            </a:r>
            <a:endParaRPr lang="de-DE" dirty="0"/>
          </a:p>
        </p:txBody>
      </p:sp>
      <p:sp>
        <p:nvSpPr>
          <p:cNvPr id="4" name="Foliennummernplatzhalter 3"/>
          <p:cNvSpPr>
            <a:spLocks noGrp="1"/>
          </p:cNvSpPr>
          <p:nvPr>
            <p:ph type="sldNum" sz="quarter" idx="10"/>
          </p:nvPr>
        </p:nvSpPr>
        <p:spPr/>
        <p:txBody>
          <a:bodyPr/>
          <a:lstStyle/>
          <a:p>
            <a:fld id="{C5B2D533-4AB5-0846-B934-F809EC01A60C}" type="slidenum">
              <a:rPr lang="de-DE" smtClean="0"/>
              <a:t>10</a:t>
            </a:fld>
            <a:endParaRPr lang="de-DE"/>
          </a:p>
        </p:txBody>
      </p:sp>
    </p:spTree>
    <p:extLst>
      <p:ext uri="{BB962C8B-B14F-4D97-AF65-F5344CB8AC3E}">
        <p14:creationId xmlns:p14="http://schemas.microsoft.com/office/powerpoint/2010/main" val="1637833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27201"/>
            <a:ext cx="12192000" cy="8732281"/>
          </a:xfrm>
          <a:prstGeom prst="rect">
            <a:avLst/>
          </a:prstGeom>
        </p:spPr>
      </p:pic>
      <p:sp>
        <p:nvSpPr>
          <p:cNvPr id="2" name="Titel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de-DE" dirty="0" smtClean="0"/>
              <a:t>Mastertitelformat bearbeiten</a:t>
            </a:r>
            <a:endParaRPr lang="de-DE" dirty="0"/>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smtClean="0"/>
              <a:t>Master-Untertitelformat bearbeiten</a:t>
            </a:r>
            <a:endParaRPr lang="de-DE" dirty="0"/>
          </a:p>
        </p:txBody>
      </p:sp>
      <p:sp>
        <p:nvSpPr>
          <p:cNvPr id="4" name="Datumsplatzhalter 3"/>
          <p:cNvSpPr>
            <a:spLocks noGrp="1"/>
          </p:cNvSpPr>
          <p:nvPr>
            <p:ph type="dt" sz="half" idx="10"/>
          </p:nvPr>
        </p:nvSpPr>
        <p:spPr/>
        <p:txBody>
          <a:bodyPr/>
          <a:lstStyle>
            <a:lvl1pPr>
              <a:defRPr>
                <a:solidFill>
                  <a:schemeClr val="bg1">
                    <a:lumMod val="95000"/>
                  </a:schemeClr>
                </a:solidFill>
              </a:defRPr>
            </a:lvl1pPr>
          </a:lstStyle>
          <a:p>
            <a:fld id="{E2DDEEBF-0AF2-BE4F-8DB2-99C5A0C36619}" type="datetimeFigureOut">
              <a:rPr lang="de-DE" smtClean="0"/>
              <a:pPr/>
              <a:t>23.05.2016</a:t>
            </a:fld>
            <a:endParaRPr lang="de-DE"/>
          </a:p>
        </p:txBody>
      </p:sp>
      <p:sp>
        <p:nvSpPr>
          <p:cNvPr id="5" name="Fußzeilenplatzhalter 4"/>
          <p:cNvSpPr>
            <a:spLocks noGrp="1"/>
          </p:cNvSpPr>
          <p:nvPr>
            <p:ph type="ftr" sz="quarter" idx="11"/>
          </p:nvPr>
        </p:nvSpPr>
        <p:spPr/>
        <p:txBody>
          <a:bodyPr/>
          <a:lstStyle>
            <a:lvl1pPr>
              <a:defRPr>
                <a:solidFill>
                  <a:schemeClr val="bg1">
                    <a:lumMod val="95000"/>
                  </a:schemeClr>
                </a:solidFill>
              </a:defRPr>
            </a:lvl1pPr>
          </a:lstStyle>
          <a:p>
            <a:endParaRPr lang="de-DE"/>
          </a:p>
        </p:txBody>
      </p:sp>
      <p:sp>
        <p:nvSpPr>
          <p:cNvPr id="6" name="Foliennummernplatzhalter 5"/>
          <p:cNvSpPr>
            <a:spLocks noGrp="1"/>
          </p:cNvSpPr>
          <p:nvPr>
            <p:ph type="sldNum" sz="quarter" idx="12"/>
          </p:nvPr>
        </p:nvSpPr>
        <p:spPr/>
        <p:txBody>
          <a:bodyPr/>
          <a:lstStyle>
            <a:lvl1pPr>
              <a:defRPr>
                <a:solidFill>
                  <a:schemeClr val="bg1">
                    <a:lumMod val="95000"/>
                  </a:schemeClr>
                </a:solidFill>
              </a:defRPr>
            </a:lvl1pPr>
          </a:lstStyle>
          <a:p>
            <a:fld id="{53DA0C62-3E0F-ED40-85C8-1E7C472F7348}" type="slidenum">
              <a:rPr lang="de-DE" smtClean="0"/>
              <a:pPr/>
              <a:t>‹Nr.›</a:t>
            </a:fld>
            <a:endParaRPr lang="de-DE"/>
          </a:p>
        </p:txBody>
      </p:sp>
    </p:spTree>
    <p:extLst>
      <p:ext uri="{BB962C8B-B14F-4D97-AF65-F5344CB8AC3E}">
        <p14:creationId xmlns:p14="http://schemas.microsoft.com/office/powerpoint/2010/main" val="1181770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Platzhalter für vertikalen Text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2DDEEBF-0AF2-BE4F-8DB2-99C5A0C36619}" type="datetimeFigureOut">
              <a:rPr lang="de-DE" smtClean="0"/>
              <a:t>23.05.2016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3DA0C62-3E0F-ED40-85C8-1E7C472F7348}" type="slidenum">
              <a:rPr lang="de-DE" smtClean="0"/>
              <a:t>‹Nr.›</a:t>
            </a:fld>
            <a:endParaRPr lang="de-DE"/>
          </a:p>
        </p:txBody>
      </p:sp>
    </p:spTree>
    <p:extLst>
      <p:ext uri="{BB962C8B-B14F-4D97-AF65-F5344CB8AC3E}">
        <p14:creationId xmlns:p14="http://schemas.microsoft.com/office/powerpoint/2010/main" val="1190053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Mastertitelformat bearbeiten</a:t>
            </a:r>
            <a:endParaRPr lang="de-DE"/>
          </a:p>
        </p:txBody>
      </p:sp>
      <p:sp>
        <p:nvSpPr>
          <p:cNvPr id="3" name="Platzhalter für vertikalen Text 2"/>
          <p:cNvSpPr>
            <a:spLocks noGrp="1"/>
          </p:cNvSpPr>
          <p:nvPr>
            <p:ph type="body" orient="vert" idx="1"/>
          </p:nvPr>
        </p:nvSpPr>
        <p:spPr>
          <a:xfrm>
            <a:off x="838200" y="365125"/>
            <a:ext cx="7734300" cy="5811838"/>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2DDEEBF-0AF2-BE4F-8DB2-99C5A0C36619}" type="datetimeFigureOut">
              <a:rPr lang="de-DE" smtClean="0"/>
              <a:t>23.05.2016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3DA0C62-3E0F-ED40-85C8-1E7C472F7348}" type="slidenum">
              <a:rPr lang="de-DE" smtClean="0"/>
              <a:t>‹Nr.›</a:t>
            </a:fld>
            <a:endParaRPr lang="de-DE"/>
          </a:p>
        </p:txBody>
      </p:sp>
    </p:spTree>
    <p:extLst>
      <p:ext uri="{BB962C8B-B14F-4D97-AF65-F5344CB8AC3E}">
        <p14:creationId xmlns:p14="http://schemas.microsoft.com/office/powerpoint/2010/main" val="1717869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2DDEEBF-0AF2-BE4F-8DB2-99C5A0C36619}" type="datetimeFigureOut">
              <a:rPr lang="de-DE" smtClean="0"/>
              <a:t>23.05.2016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3DA0C62-3E0F-ED40-85C8-1E7C472F7348}" type="slidenum">
              <a:rPr lang="de-DE" smtClean="0"/>
              <a:t>‹Nr.›</a:t>
            </a:fld>
            <a:endParaRPr lang="de-DE"/>
          </a:p>
        </p:txBody>
      </p:sp>
    </p:spTree>
    <p:extLst>
      <p:ext uri="{BB962C8B-B14F-4D97-AF65-F5344CB8AC3E}">
        <p14:creationId xmlns:p14="http://schemas.microsoft.com/office/powerpoint/2010/main" val="14021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Mastertitelformat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E2DDEEBF-0AF2-BE4F-8DB2-99C5A0C36619}" type="datetimeFigureOut">
              <a:rPr lang="de-DE" smtClean="0"/>
              <a:t>23.05.2016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3DA0C62-3E0F-ED40-85C8-1E7C472F7348}" type="slidenum">
              <a:rPr lang="de-DE" smtClean="0"/>
              <a:t>‹Nr.›</a:t>
            </a:fld>
            <a:endParaRPr lang="de-DE"/>
          </a:p>
        </p:txBody>
      </p:sp>
    </p:spTree>
    <p:extLst>
      <p:ext uri="{BB962C8B-B14F-4D97-AF65-F5344CB8AC3E}">
        <p14:creationId xmlns:p14="http://schemas.microsoft.com/office/powerpoint/2010/main" val="62019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E2DDEEBF-0AF2-BE4F-8DB2-99C5A0C36619}" type="datetimeFigureOut">
              <a:rPr lang="de-DE" smtClean="0"/>
              <a:t>23.05.2016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3DA0C62-3E0F-ED40-85C8-1E7C472F7348}" type="slidenum">
              <a:rPr lang="de-DE" smtClean="0"/>
              <a:t>‹Nr.›</a:t>
            </a:fld>
            <a:endParaRPr lang="de-DE"/>
          </a:p>
        </p:txBody>
      </p:sp>
    </p:spTree>
    <p:extLst>
      <p:ext uri="{BB962C8B-B14F-4D97-AF65-F5344CB8AC3E}">
        <p14:creationId xmlns:p14="http://schemas.microsoft.com/office/powerpoint/2010/main" val="1822351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Mastertitelformat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E2DDEEBF-0AF2-BE4F-8DB2-99C5A0C36619}" type="datetimeFigureOut">
              <a:rPr lang="de-DE" smtClean="0"/>
              <a:t>23.05.2016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53DA0C62-3E0F-ED40-85C8-1E7C472F7348}" type="slidenum">
              <a:rPr lang="de-DE" smtClean="0"/>
              <a:t>‹Nr.›</a:t>
            </a:fld>
            <a:endParaRPr lang="de-DE"/>
          </a:p>
        </p:txBody>
      </p:sp>
    </p:spTree>
    <p:extLst>
      <p:ext uri="{BB962C8B-B14F-4D97-AF65-F5344CB8AC3E}">
        <p14:creationId xmlns:p14="http://schemas.microsoft.com/office/powerpoint/2010/main" val="845197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E2DDEEBF-0AF2-BE4F-8DB2-99C5A0C36619}" type="datetimeFigureOut">
              <a:rPr lang="de-DE" smtClean="0"/>
              <a:t>23.05.2016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53DA0C62-3E0F-ED40-85C8-1E7C472F7348}" type="slidenum">
              <a:rPr lang="de-DE" smtClean="0"/>
              <a:t>‹Nr.›</a:t>
            </a:fld>
            <a:endParaRPr lang="de-DE"/>
          </a:p>
        </p:txBody>
      </p:sp>
    </p:spTree>
    <p:extLst>
      <p:ext uri="{BB962C8B-B14F-4D97-AF65-F5344CB8AC3E}">
        <p14:creationId xmlns:p14="http://schemas.microsoft.com/office/powerpoint/2010/main" val="178313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2DDEEBF-0AF2-BE4F-8DB2-99C5A0C36619}" type="datetimeFigureOut">
              <a:rPr lang="de-DE" smtClean="0"/>
              <a:t>23.05.2016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53DA0C62-3E0F-ED40-85C8-1E7C472F7348}" type="slidenum">
              <a:rPr lang="de-DE" smtClean="0"/>
              <a:t>‹Nr.›</a:t>
            </a:fld>
            <a:endParaRPr lang="de-DE"/>
          </a:p>
        </p:txBody>
      </p:sp>
    </p:spTree>
    <p:extLst>
      <p:ext uri="{BB962C8B-B14F-4D97-AF65-F5344CB8AC3E}">
        <p14:creationId xmlns:p14="http://schemas.microsoft.com/office/powerpoint/2010/main" val="106561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Mastertitelformat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Mastertextformat bearbeiten</a:t>
            </a:r>
          </a:p>
        </p:txBody>
      </p:sp>
      <p:sp>
        <p:nvSpPr>
          <p:cNvPr id="5" name="Datumsplatzhalter 4"/>
          <p:cNvSpPr>
            <a:spLocks noGrp="1"/>
          </p:cNvSpPr>
          <p:nvPr>
            <p:ph type="dt" sz="half" idx="10"/>
          </p:nvPr>
        </p:nvSpPr>
        <p:spPr/>
        <p:txBody>
          <a:bodyPr/>
          <a:lstStyle/>
          <a:p>
            <a:fld id="{E2DDEEBF-0AF2-BE4F-8DB2-99C5A0C36619}" type="datetimeFigureOut">
              <a:rPr lang="de-DE" smtClean="0"/>
              <a:t>23.05.2016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3DA0C62-3E0F-ED40-85C8-1E7C472F7348}" type="slidenum">
              <a:rPr lang="de-DE" smtClean="0"/>
              <a:t>‹Nr.›</a:t>
            </a:fld>
            <a:endParaRPr lang="de-DE"/>
          </a:p>
        </p:txBody>
      </p:sp>
    </p:spTree>
    <p:extLst>
      <p:ext uri="{BB962C8B-B14F-4D97-AF65-F5344CB8AC3E}">
        <p14:creationId xmlns:p14="http://schemas.microsoft.com/office/powerpoint/2010/main" val="1981072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Mastertitelformat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Mastertextformat bearbeiten</a:t>
            </a:r>
          </a:p>
        </p:txBody>
      </p:sp>
      <p:sp>
        <p:nvSpPr>
          <p:cNvPr id="5" name="Datumsplatzhalter 4"/>
          <p:cNvSpPr>
            <a:spLocks noGrp="1"/>
          </p:cNvSpPr>
          <p:nvPr>
            <p:ph type="dt" sz="half" idx="10"/>
          </p:nvPr>
        </p:nvSpPr>
        <p:spPr/>
        <p:txBody>
          <a:bodyPr/>
          <a:lstStyle/>
          <a:p>
            <a:fld id="{E2DDEEBF-0AF2-BE4F-8DB2-99C5A0C36619}" type="datetimeFigureOut">
              <a:rPr lang="de-DE" smtClean="0"/>
              <a:t>23.05.2016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3DA0C62-3E0F-ED40-85C8-1E7C472F7348}" type="slidenum">
              <a:rPr lang="de-DE" smtClean="0"/>
              <a:t>‹Nr.›</a:t>
            </a:fld>
            <a:endParaRPr lang="de-DE"/>
          </a:p>
        </p:txBody>
      </p:sp>
    </p:spTree>
    <p:extLst>
      <p:ext uri="{BB962C8B-B14F-4D97-AF65-F5344CB8AC3E}">
        <p14:creationId xmlns:p14="http://schemas.microsoft.com/office/powerpoint/2010/main" val="130322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smtClean="0"/>
              <a:t>Mastertitelformat bearbeiten</a:t>
            </a:r>
            <a:endParaRPr lang="de-DE" dirty="0"/>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25000"/>
                  </a:schemeClr>
                </a:solidFill>
              </a:defRPr>
            </a:lvl1pPr>
          </a:lstStyle>
          <a:p>
            <a:fld id="{E2DDEEBF-0AF2-BE4F-8DB2-99C5A0C36619}" type="datetimeFigureOut">
              <a:rPr lang="de-DE" smtClean="0"/>
              <a:pPr/>
              <a:t>23.05.2016</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25000"/>
                  </a:schemeClr>
                </a:solidFill>
              </a:defRPr>
            </a:lvl1pPr>
          </a:lstStyle>
          <a:p>
            <a:endParaRPr lang="de-DE" dirty="0"/>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25000"/>
                  </a:schemeClr>
                </a:solidFill>
              </a:defRPr>
            </a:lvl1pPr>
          </a:lstStyle>
          <a:p>
            <a:fld id="{53DA0C62-3E0F-ED40-85C8-1E7C472F7348}" type="slidenum">
              <a:rPr lang="de-DE" smtClean="0"/>
              <a:pPr/>
              <a:t>‹Nr.›</a:t>
            </a:fld>
            <a:endParaRPr lang="de-DE" dirty="0"/>
          </a:p>
        </p:txBody>
      </p:sp>
    </p:spTree>
    <p:extLst>
      <p:ext uri="{BB962C8B-B14F-4D97-AF65-F5344CB8AC3E}">
        <p14:creationId xmlns:p14="http://schemas.microsoft.com/office/powerpoint/2010/main" val="142281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tiff"/><Relationship Id="rId5" Type="http://schemas.openxmlformats.org/officeDocument/2006/relationships/image" Target="../media/image20.tiff"/><Relationship Id="rId4" Type="http://schemas.openxmlformats.org/officeDocument/2006/relationships/image" Target="../media/image19.tiff"/></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avi"/><Relationship Id="rId1" Type="http://schemas.microsoft.com/office/2007/relationships/media" Target="../media/media1.avi"/><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tiff"/><Relationship Id="rId3" Type="http://schemas.openxmlformats.org/officeDocument/2006/relationships/image" Target="../media/image3.tiff"/><Relationship Id="rId7" Type="http://schemas.openxmlformats.org/officeDocument/2006/relationships/image" Target="../media/image7.tif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tiff"/><Relationship Id="rId5" Type="http://schemas.openxmlformats.org/officeDocument/2006/relationships/image" Target="../media/image5.tiff"/><Relationship Id="rId4" Type="http://schemas.openxmlformats.org/officeDocument/2006/relationships/image" Target="../media/image4.tiff"/></Relationships>
</file>

<file path=ppt/slides/_rels/slide6.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tif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tiff"/><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tiff"/><Relationship Id="rId5" Type="http://schemas.openxmlformats.org/officeDocument/2006/relationships/image" Target="../media/image12.tiff"/><Relationship Id="rId4" Type="http://schemas.openxmlformats.org/officeDocument/2006/relationships/image" Target="../media/image14.tiff"/></Relationships>
</file>

<file path=ppt/slides/_rels/slide9.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tiff"/><Relationship Id="rId4" Type="http://schemas.openxmlformats.org/officeDocument/2006/relationships/image" Target="../media/image10.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Friedmann-Gleichung</a:t>
            </a:r>
            <a:endParaRPr lang="de-DE" dirty="0"/>
          </a:p>
        </p:txBody>
      </p:sp>
      <p:sp>
        <p:nvSpPr>
          <p:cNvPr id="3" name="Untertitel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2090479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Radiation</a:t>
            </a:r>
            <a:endParaRPr lang="de-DE" dirty="0"/>
          </a:p>
        </p:txBody>
      </p:sp>
      <p:pic>
        <p:nvPicPr>
          <p:cNvPr id="4" name="Inhaltsplatzhalter 3"/>
          <p:cNvPicPr>
            <a:picLocks noGrp="1" noChangeAspect="1"/>
          </p:cNvPicPr>
          <p:nvPr>
            <p:ph idx="1"/>
          </p:nvPr>
        </p:nvPicPr>
        <p:blipFill>
          <a:blip r:embed="rId3"/>
          <a:stretch>
            <a:fillRect/>
          </a:stretch>
        </p:blipFill>
        <p:spPr>
          <a:xfrm>
            <a:off x="598054" y="1690688"/>
            <a:ext cx="3098800" cy="1511300"/>
          </a:xfrm>
          <a:prstGeom prst="rect">
            <a:avLst/>
          </a:prstGeom>
        </p:spPr>
      </p:pic>
      <p:pic>
        <p:nvPicPr>
          <p:cNvPr id="7" name="Bild 6"/>
          <p:cNvPicPr>
            <a:picLocks noChangeAspect="1"/>
          </p:cNvPicPr>
          <p:nvPr/>
        </p:nvPicPr>
        <p:blipFill>
          <a:blip r:embed="rId4"/>
          <a:stretch>
            <a:fillRect/>
          </a:stretch>
        </p:blipFill>
        <p:spPr>
          <a:xfrm>
            <a:off x="915554" y="3382241"/>
            <a:ext cx="2463800" cy="1257300"/>
          </a:xfrm>
          <a:prstGeom prst="rect">
            <a:avLst/>
          </a:prstGeom>
        </p:spPr>
      </p:pic>
      <p:pic>
        <p:nvPicPr>
          <p:cNvPr id="11" name="Bild 10"/>
          <p:cNvPicPr>
            <a:picLocks noChangeAspect="1"/>
          </p:cNvPicPr>
          <p:nvPr/>
        </p:nvPicPr>
        <p:blipFill>
          <a:blip r:embed="rId5"/>
          <a:stretch>
            <a:fillRect/>
          </a:stretch>
        </p:blipFill>
        <p:spPr>
          <a:xfrm>
            <a:off x="4978977" y="1730014"/>
            <a:ext cx="5092700" cy="1612900"/>
          </a:xfrm>
          <a:prstGeom prst="rect">
            <a:avLst/>
          </a:prstGeom>
        </p:spPr>
      </p:pic>
      <p:pic>
        <p:nvPicPr>
          <p:cNvPr id="12" name="Bild 11"/>
          <p:cNvPicPr>
            <a:picLocks noChangeAspect="1"/>
          </p:cNvPicPr>
          <p:nvPr/>
        </p:nvPicPr>
        <p:blipFill>
          <a:blip r:embed="rId6"/>
          <a:stretch>
            <a:fillRect/>
          </a:stretch>
        </p:blipFill>
        <p:spPr>
          <a:xfrm>
            <a:off x="5263284" y="3342914"/>
            <a:ext cx="3797300" cy="1587500"/>
          </a:xfrm>
          <a:prstGeom prst="rect">
            <a:avLst/>
          </a:prstGeom>
        </p:spPr>
      </p:pic>
    </p:spTree>
    <p:extLst>
      <p:ext uri="{BB962C8B-B14F-4D97-AF65-F5344CB8AC3E}">
        <p14:creationId xmlns:p14="http://schemas.microsoft.com/office/powerpoint/2010/main" val="577683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Kappa 𝜅</a:t>
            </a:r>
          </a:p>
        </p:txBody>
      </p:sp>
      <p:sp>
        <p:nvSpPr>
          <p:cNvPr id="3" name="Inhaltsplatzhalter 2"/>
          <p:cNvSpPr>
            <a:spLocks noGrp="1"/>
          </p:cNvSpPr>
          <p:nvPr>
            <p:ph idx="1"/>
          </p:nvPr>
        </p:nvSpPr>
        <p:spPr/>
        <p:txBody>
          <a:bodyPr/>
          <a:lstStyle/>
          <a:p>
            <a:pPr marL="0" indent="0">
              <a:buNone/>
            </a:pPr>
            <a:r>
              <a:rPr lang="de-DE" u="sng" dirty="0" smtClean="0"/>
              <a:t>Geometrie des Raumes </a:t>
            </a:r>
          </a:p>
          <a:p>
            <a:r>
              <a:rPr lang="de-DE" dirty="0"/>
              <a:t>𝜅 </a:t>
            </a:r>
            <a:r>
              <a:rPr lang="de-DE" dirty="0"/>
              <a:t>=</a:t>
            </a:r>
            <a:r>
              <a:rPr lang="de-DE" dirty="0" smtClean="0"/>
              <a:t> </a:t>
            </a:r>
            <a:r>
              <a:rPr lang="de-DE" dirty="0" smtClean="0"/>
              <a:t>+1</a:t>
            </a:r>
            <a:r>
              <a:rPr lang="de-DE" dirty="0" smtClean="0"/>
              <a:t> </a:t>
            </a:r>
            <a:r>
              <a:rPr lang="de-DE" dirty="0" smtClean="0"/>
              <a:t>: sphärisch</a:t>
            </a:r>
          </a:p>
          <a:p>
            <a:r>
              <a:rPr lang="de-DE" dirty="0"/>
              <a:t>𝜅 </a:t>
            </a:r>
            <a:r>
              <a:rPr lang="de-DE" dirty="0" smtClean="0"/>
              <a:t>= 0 : flach</a:t>
            </a:r>
          </a:p>
          <a:p>
            <a:r>
              <a:rPr lang="de-DE" dirty="0"/>
              <a:t>𝜅 </a:t>
            </a:r>
            <a:r>
              <a:rPr lang="de-DE" dirty="0" smtClean="0"/>
              <a:t>= -1</a:t>
            </a:r>
            <a:r>
              <a:rPr lang="de-DE" dirty="0" smtClean="0"/>
              <a:t> </a:t>
            </a:r>
            <a:r>
              <a:rPr lang="de-DE" dirty="0" smtClean="0"/>
              <a:t>: hyperbolisch</a:t>
            </a:r>
          </a:p>
          <a:p>
            <a:endParaRPr lang="de-DE" dirty="0"/>
          </a:p>
          <a:p>
            <a:r>
              <a:rPr lang="de-DE" dirty="0" smtClean="0"/>
              <a:t>Heutiges Wissen : 𝜅 = 0</a:t>
            </a:r>
            <a:endParaRPr lang="de-DE" dirty="0"/>
          </a:p>
        </p:txBody>
      </p:sp>
      <p:pic>
        <p:nvPicPr>
          <p:cNvPr id="4" name="Grafik 3"/>
          <p:cNvPicPr>
            <a:picLocks noChangeAspect="1"/>
          </p:cNvPicPr>
          <p:nvPr/>
        </p:nvPicPr>
        <p:blipFill rotWithShape="1">
          <a:blip r:embed="rId3"/>
          <a:srcRect l="20408" t="14284" r="42634" b="12296"/>
          <a:stretch/>
        </p:blipFill>
        <p:spPr>
          <a:xfrm>
            <a:off x="6125226" y="764087"/>
            <a:ext cx="5228574" cy="5842772"/>
          </a:xfrm>
          <a:prstGeom prst="rect">
            <a:avLst/>
          </a:prstGeom>
        </p:spPr>
      </p:pic>
    </p:spTree>
    <p:extLst>
      <p:ext uri="{BB962C8B-B14F-4D97-AF65-F5344CB8AC3E}">
        <p14:creationId xmlns:p14="http://schemas.microsoft.com/office/powerpoint/2010/main" val="1540937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Lambda-Term: Dunkle </a:t>
            </a:r>
            <a:r>
              <a:rPr lang="de-DE" dirty="0" smtClean="0"/>
              <a:t>Energie</a:t>
            </a:r>
            <a:endParaRPr lang="de-DE" dirty="0"/>
          </a:p>
        </p:txBody>
      </p:sp>
      <p:sp>
        <p:nvSpPr>
          <p:cNvPr id="3" name="Inhaltsplatzhalter 2"/>
          <p:cNvSpPr>
            <a:spLocks noGrp="1"/>
          </p:cNvSpPr>
          <p:nvPr>
            <p:ph idx="1"/>
          </p:nvPr>
        </p:nvSpPr>
        <p:spPr/>
        <p:txBody>
          <a:bodyPr/>
          <a:lstStyle/>
          <a:p>
            <a:r>
              <a:rPr lang="de-DE" dirty="0" smtClean="0"/>
              <a:t>Lambda-Term eingeführt durch Albert Einstein</a:t>
            </a:r>
          </a:p>
          <a:p>
            <a:pPr lvl="1">
              <a:buFont typeface="Wingdings" panose="05000000000000000000" pitchFamily="2" charset="2"/>
              <a:buChar char="Ø"/>
            </a:pPr>
            <a:r>
              <a:rPr lang="de-DE" dirty="0" smtClean="0"/>
              <a:t>Als </a:t>
            </a:r>
            <a:r>
              <a:rPr lang="de-DE" dirty="0" err="1" smtClean="0"/>
              <a:t>grösste</a:t>
            </a:r>
            <a:r>
              <a:rPr lang="de-DE" dirty="0" smtClean="0"/>
              <a:t> Eselei bezeichnet</a:t>
            </a:r>
          </a:p>
          <a:p>
            <a:r>
              <a:rPr lang="de-DE" dirty="0" smtClean="0"/>
              <a:t>Notwendig für expandierendes Universum</a:t>
            </a:r>
            <a:endParaRPr lang="de-DE" dirty="0"/>
          </a:p>
          <a:p>
            <a:r>
              <a:rPr lang="de-DE" dirty="0" smtClean="0"/>
              <a:t>Vakuumenergie</a:t>
            </a:r>
            <a:endParaRPr lang="de-DE" dirty="0"/>
          </a:p>
        </p:txBody>
      </p:sp>
    </p:spTree>
    <p:extLst>
      <p:ext uri="{BB962C8B-B14F-4D97-AF65-F5344CB8AC3E}">
        <p14:creationId xmlns:p14="http://schemas.microsoft.com/office/powerpoint/2010/main" val="6395462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Heutige Daten</a:t>
            </a:r>
            <a:endParaRPr lang="de-DE"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1439" y="1569622"/>
            <a:ext cx="3357674" cy="4793081"/>
          </a:xfrm>
        </p:spPr>
      </p:pic>
      <p:pic>
        <p:nvPicPr>
          <p:cNvPr id="5" name="Bild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7456" y="1698207"/>
            <a:ext cx="5588000" cy="4622800"/>
          </a:xfrm>
          <a:prstGeom prst="rect">
            <a:avLst/>
          </a:prstGeom>
        </p:spPr>
      </p:pic>
    </p:spTree>
    <p:extLst>
      <p:ext uri="{BB962C8B-B14F-4D97-AF65-F5344CB8AC3E}">
        <p14:creationId xmlns:p14="http://schemas.microsoft.com/office/powerpoint/2010/main" val="1624190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5863" y="0"/>
            <a:ext cx="9558336" cy="6861867"/>
          </a:xfrm>
        </p:spPr>
      </p:pic>
    </p:spTree>
    <p:extLst>
      <p:ext uri="{BB962C8B-B14F-4D97-AF65-F5344CB8AC3E}">
        <p14:creationId xmlns:p14="http://schemas.microsoft.com/office/powerpoint/2010/main" val="488191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pic>
        <p:nvPicPr>
          <p:cNvPr id="4" name="Inhaltsplatzhalter 3"/>
          <p:cNvPicPr>
            <a:picLocks noGrp="1" noChangeAspect="1"/>
          </p:cNvPicPr>
          <p:nvPr>
            <p:ph idx="1"/>
          </p:nvPr>
        </p:nvPicPr>
        <p:blipFill>
          <a:blip r:embed="rId2"/>
          <a:stretch>
            <a:fillRect/>
          </a:stretch>
        </p:blipFill>
        <p:spPr>
          <a:xfrm>
            <a:off x="1198264" y="2153267"/>
            <a:ext cx="9202961" cy="2490442"/>
          </a:xfrm>
          <a:prstGeom prst="rect">
            <a:avLst/>
          </a:prstGeom>
        </p:spPr>
      </p:pic>
    </p:spTree>
    <p:extLst>
      <p:ext uri="{BB962C8B-B14F-4D97-AF65-F5344CB8AC3E}">
        <p14:creationId xmlns:p14="http://schemas.microsoft.com/office/powerpoint/2010/main" val="1688451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Kosmologisches Prinzip</a:t>
            </a:r>
            <a:endParaRPr lang="de-DE" dirty="0"/>
          </a:p>
        </p:txBody>
      </p:sp>
      <p:sp>
        <p:nvSpPr>
          <p:cNvPr id="3" name="Inhaltsplatzhalter 2"/>
          <p:cNvSpPr>
            <a:spLocks noGrp="1"/>
          </p:cNvSpPr>
          <p:nvPr>
            <p:ph idx="1"/>
          </p:nvPr>
        </p:nvSpPr>
        <p:spPr/>
        <p:txBody>
          <a:bodyPr/>
          <a:lstStyle/>
          <a:p>
            <a:r>
              <a:rPr lang="de-DE" dirty="0" smtClean="0"/>
              <a:t>Isotropie</a:t>
            </a:r>
          </a:p>
          <a:p>
            <a:r>
              <a:rPr lang="de-DE" dirty="0" smtClean="0"/>
              <a:t>Homogenität</a:t>
            </a:r>
            <a:endParaRPr lang="de-DE" dirty="0"/>
          </a:p>
        </p:txBody>
      </p:sp>
    </p:spTree>
    <p:extLst>
      <p:ext uri="{BB962C8B-B14F-4D97-AF65-F5344CB8AC3E}">
        <p14:creationId xmlns:p14="http://schemas.microsoft.com/office/powerpoint/2010/main" val="1457712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Skalenfaktor a</a:t>
            </a:r>
            <a:endParaRPr lang="de-DE" dirty="0"/>
          </a:p>
        </p:txBody>
      </p:sp>
      <p:sp>
        <p:nvSpPr>
          <p:cNvPr id="3" name="Inhaltsplatzhalter 2"/>
          <p:cNvSpPr>
            <a:spLocks noGrp="1"/>
          </p:cNvSpPr>
          <p:nvPr>
            <p:ph idx="1"/>
          </p:nvPr>
        </p:nvSpPr>
        <p:spPr>
          <a:xfrm>
            <a:off x="838200" y="1825625"/>
            <a:ext cx="4333875" cy="4351338"/>
          </a:xfrm>
        </p:spPr>
        <p:txBody>
          <a:bodyPr/>
          <a:lstStyle/>
          <a:p>
            <a:r>
              <a:rPr lang="de-DE" dirty="0" smtClean="0"/>
              <a:t>Einfügen eines Koordinatensystems</a:t>
            </a:r>
            <a:endParaRPr lang="de-DE" dirty="0"/>
          </a:p>
          <a:p>
            <a:r>
              <a:rPr lang="de-DE" dirty="0" smtClean="0"/>
              <a:t>Die Galaxien bleiben eingefroren im </a:t>
            </a:r>
            <a:r>
              <a:rPr lang="de-DE" dirty="0" err="1" smtClean="0"/>
              <a:t>Grid</a:t>
            </a:r>
            <a:endParaRPr lang="de-DE" dirty="0" smtClean="0"/>
          </a:p>
          <a:p>
            <a:r>
              <a:rPr lang="de-DE" dirty="0" smtClean="0"/>
              <a:t>Voraussetzung: Galaxien bewegen sich kohärent relativ </a:t>
            </a:r>
            <a:r>
              <a:rPr lang="de-DE" dirty="0" smtClean="0"/>
              <a:t>zueinander</a:t>
            </a:r>
            <a:endParaRPr lang="de-DE" dirty="0" smtClean="0"/>
          </a:p>
        </p:txBody>
      </p:sp>
      <p:pic>
        <p:nvPicPr>
          <p:cNvPr id="5" name="grid.avi">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080000" y="533400"/>
            <a:ext cx="7112000" cy="5334000"/>
          </a:xfrm>
          <a:prstGeom prst="rect">
            <a:avLst/>
          </a:prstGeom>
        </p:spPr>
      </p:pic>
    </p:spTree>
    <p:extLst>
      <p:ext uri="{BB962C8B-B14F-4D97-AF65-F5344CB8AC3E}">
        <p14:creationId xmlns:p14="http://schemas.microsoft.com/office/powerpoint/2010/main" val="66632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35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Hubble-Konstante</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2525110" y="2506662"/>
                <a:ext cx="6224752" cy="3342345"/>
              </a:xfrm>
            </p:spPr>
            <p:txBody>
              <a:bodyPr>
                <a:normAutofit/>
              </a:bodyPr>
              <a:lstStyle/>
              <a:p>
                <a:pPr marL="0" indent="0">
                  <a:buNone/>
                </a:pPr>
                <a14:m>
                  <m:oMathPara xmlns:m="http://schemas.openxmlformats.org/officeDocument/2006/math">
                    <m:oMathParaPr>
                      <m:jc m:val="left"/>
                    </m:oMathParaPr>
                    <m:oMath xmlns:m="http://schemas.openxmlformats.org/officeDocument/2006/math">
                      <m:r>
                        <a:rPr lang="de-CH" sz="9600" b="0" i="1" smtClean="0">
                          <a:latin typeface="Cambria Math" charset="0"/>
                        </a:rPr>
                        <m:t>𝐻</m:t>
                      </m:r>
                      <m:d>
                        <m:dPr>
                          <m:ctrlPr>
                            <a:rPr lang="de-CH" sz="9600" b="0" i="1" smtClean="0">
                              <a:latin typeface="Cambria Math" panose="02040503050406030204" pitchFamily="18" charset="0"/>
                            </a:rPr>
                          </m:ctrlPr>
                        </m:dPr>
                        <m:e>
                          <m:r>
                            <a:rPr lang="de-CH" sz="9600" b="0" i="1" smtClean="0">
                              <a:latin typeface="Cambria Math" charset="0"/>
                            </a:rPr>
                            <m:t>𝑡</m:t>
                          </m:r>
                        </m:e>
                      </m:d>
                      <m:r>
                        <a:rPr lang="de-CH" sz="9600" b="0" i="1" smtClean="0">
                          <a:latin typeface="Cambria Math" charset="0"/>
                        </a:rPr>
                        <m:t>= </m:t>
                      </m:r>
                      <m:f>
                        <m:fPr>
                          <m:ctrlPr>
                            <a:rPr lang="bg-BG" sz="9600" b="0" i="1" smtClean="0">
                              <a:latin typeface="Cambria Math" panose="02040503050406030204" pitchFamily="18" charset="0"/>
                            </a:rPr>
                          </m:ctrlPr>
                        </m:fPr>
                        <m:num>
                          <m:acc>
                            <m:accPr>
                              <m:chr m:val="̇"/>
                              <m:ctrlPr>
                                <a:rPr lang="bg-BG" sz="9600" b="0" i="1" smtClean="0">
                                  <a:latin typeface="Cambria Math" panose="02040503050406030204" pitchFamily="18" charset="0"/>
                                </a:rPr>
                              </m:ctrlPr>
                            </m:accPr>
                            <m:e>
                              <m:r>
                                <a:rPr lang="de-CH" sz="9600" b="0" i="1" smtClean="0">
                                  <a:latin typeface="Cambria Math" charset="0"/>
                                </a:rPr>
                                <m:t>𝑎</m:t>
                              </m:r>
                            </m:e>
                          </m:acc>
                        </m:num>
                        <m:den>
                          <m:r>
                            <a:rPr lang="de-CH" sz="9600" b="0" i="1" smtClean="0">
                              <a:latin typeface="Cambria Math" charset="0"/>
                            </a:rPr>
                            <m:t>𝑎</m:t>
                          </m:r>
                        </m:den>
                      </m:f>
                    </m:oMath>
                  </m:oMathPara>
                </a14:m>
                <a:endParaRPr lang="de-DE" sz="9600"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2525110" y="2506662"/>
                <a:ext cx="6224752" cy="3342345"/>
              </a:xfrm>
              <a:blipFill rotWithShape="0">
                <a:blip r:embed="rId3"/>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183721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257591"/>
            <a:ext cx="10515600" cy="1325563"/>
          </a:xfrm>
        </p:spPr>
        <p:txBody>
          <a:bodyPr/>
          <a:lstStyle/>
          <a:p>
            <a:r>
              <a:rPr lang="de-DE" dirty="0" smtClean="0"/>
              <a:t>Formeln, die jeder kennt</a:t>
            </a:r>
            <a:endParaRPr lang="de-DE" dirty="0"/>
          </a:p>
        </p:txBody>
      </p:sp>
      <p:pic>
        <p:nvPicPr>
          <p:cNvPr id="8" name="Bild 7"/>
          <p:cNvPicPr>
            <a:picLocks noChangeAspect="1"/>
          </p:cNvPicPr>
          <p:nvPr/>
        </p:nvPicPr>
        <p:blipFill>
          <a:blip r:embed="rId3"/>
          <a:stretch>
            <a:fillRect/>
          </a:stretch>
        </p:blipFill>
        <p:spPr>
          <a:xfrm>
            <a:off x="1699801" y="2902199"/>
            <a:ext cx="3225693" cy="1013258"/>
          </a:xfrm>
          <a:prstGeom prst="rect">
            <a:avLst/>
          </a:prstGeom>
          <a:effectLst>
            <a:softEdge rad="127000"/>
          </a:effectLst>
        </p:spPr>
      </p:pic>
      <p:pic>
        <p:nvPicPr>
          <p:cNvPr id="10" name="Bild 9"/>
          <p:cNvPicPr>
            <a:picLocks noChangeAspect="1"/>
          </p:cNvPicPr>
          <p:nvPr/>
        </p:nvPicPr>
        <p:blipFill>
          <a:blip r:embed="rId4"/>
          <a:stretch>
            <a:fillRect/>
          </a:stretch>
        </p:blipFill>
        <p:spPr>
          <a:xfrm>
            <a:off x="1786659" y="3808064"/>
            <a:ext cx="2971800" cy="762000"/>
          </a:xfrm>
          <a:prstGeom prst="rect">
            <a:avLst/>
          </a:prstGeom>
          <a:effectLst>
            <a:softEdge rad="127000"/>
          </a:effectLst>
        </p:spPr>
      </p:pic>
      <p:pic>
        <p:nvPicPr>
          <p:cNvPr id="11" name="Bild 10"/>
          <p:cNvPicPr>
            <a:picLocks noChangeAspect="1"/>
          </p:cNvPicPr>
          <p:nvPr/>
        </p:nvPicPr>
        <p:blipFill>
          <a:blip r:embed="rId5"/>
          <a:stretch>
            <a:fillRect/>
          </a:stretch>
        </p:blipFill>
        <p:spPr>
          <a:xfrm>
            <a:off x="1786659" y="4521200"/>
            <a:ext cx="3068253" cy="879375"/>
          </a:xfrm>
          <a:prstGeom prst="rect">
            <a:avLst/>
          </a:prstGeom>
          <a:effectLst>
            <a:softEdge rad="127000"/>
          </a:effectLst>
        </p:spPr>
      </p:pic>
      <p:pic>
        <p:nvPicPr>
          <p:cNvPr id="12" name="Bild 11"/>
          <p:cNvPicPr>
            <a:picLocks noChangeAspect="1"/>
          </p:cNvPicPr>
          <p:nvPr/>
        </p:nvPicPr>
        <p:blipFill>
          <a:blip r:embed="rId6"/>
          <a:stretch>
            <a:fillRect/>
          </a:stretch>
        </p:blipFill>
        <p:spPr>
          <a:xfrm>
            <a:off x="1804540" y="5283200"/>
            <a:ext cx="2953919" cy="1162813"/>
          </a:xfrm>
          <a:prstGeom prst="rect">
            <a:avLst/>
          </a:prstGeom>
          <a:effectLst>
            <a:softEdge rad="127000"/>
          </a:effectLst>
        </p:spPr>
      </p:pic>
      <p:pic>
        <p:nvPicPr>
          <p:cNvPr id="3" name="Bild 2"/>
          <p:cNvPicPr>
            <a:picLocks noChangeAspect="1"/>
          </p:cNvPicPr>
          <p:nvPr/>
        </p:nvPicPr>
        <p:blipFill>
          <a:blip r:embed="rId7"/>
          <a:stretch>
            <a:fillRect/>
          </a:stretch>
        </p:blipFill>
        <p:spPr>
          <a:xfrm>
            <a:off x="6833038" y="1722383"/>
            <a:ext cx="3886200" cy="3886200"/>
          </a:xfrm>
          <a:prstGeom prst="rect">
            <a:avLst/>
          </a:prstGeom>
        </p:spPr>
      </p:pic>
      <p:sp>
        <p:nvSpPr>
          <p:cNvPr id="4" name="Inhaltsplatzhalter 3"/>
          <p:cNvSpPr>
            <a:spLocks noGrp="1"/>
          </p:cNvSpPr>
          <p:nvPr>
            <p:ph idx="1"/>
          </p:nvPr>
        </p:nvSpPr>
        <p:spPr/>
        <p:txBody>
          <a:bodyPr/>
          <a:lstStyle/>
          <a:p>
            <a:endParaRPr lang="de-DE" dirty="0"/>
          </a:p>
        </p:txBody>
      </p:sp>
      <p:pic>
        <p:nvPicPr>
          <p:cNvPr id="7" name="Bild 6"/>
          <p:cNvPicPr>
            <a:picLocks noChangeAspect="1"/>
          </p:cNvPicPr>
          <p:nvPr/>
        </p:nvPicPr>
        <p:blipFill>
          <a:blip r:embed="rId8"/>
          <a:stretch>
            <a:fillRect/>
          </a:stretch>
        </p:blipFill>
        <p:spPr>
          <a:xfrm>
            <a:off x="1339635" y="1592092"/>
            <a:ext cx="4740599" cy="1420469"/>
          </a:xfrm>
          <a:prstGeom prst="rect">
            <a:avLst/>
          </a:prstGeom>
        </p:spPr>
      </p:pic>
    </p:spTree>
    <p:extLst>
      <p:ext uri="{BB962C8B-B14F-4D97-AF65-F5344CB8AC3E}">
        <p14:creationId xmlns:p14="http://schemas.microsoft.com/office/powerpoint/2010/main" val="331863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Energieerhaltung</a:t>
            </a:r>
            <a:endParaRPr lang="de-DE" dirty="0"/>
          </a:p>
        </p:txBody>
      </p:sp>
      <p:pic>
        <p:nvPicPr>
          <p:cNvPr id="4" name="Inhaltsplatzhalter 3"/>
          <p:cNvPicPr>
            <a:picLocks noGrp="1" noChangeAspect="1"/>
          </p:cNvPicPr>
          <p:nvPr>
            <p:ph idx="1"/>
          </p:nvPr>
        </p:nvPicPr>
        <p:blipFill>
          <a:blip r:embed="rId2"/>
          <a:stretch>
            <a:fillRect/>
          </a:stretch>
        </p:blipFill>
        <p:spPr>
          <a:xfrm>
            <a:off x="848435" y="1954893"/>
            <a:ext cx="5389529" cy="1371357"/>
          </a:xfrm>
          <a:prstGeom prst="rect">
            <a:avLst/>
          </a:prstGeom>
        </p:spPr>
      </p:pic>
      <p:pic>
        <p:nvPicPr>
          <p:cNvPr id="7" name="Bild 6"/>
          <p:cNvPicPr>
            <a:picLocks noChangeAspect="1"/>
          </p:cNvPicPr>
          <p:nvPr/>
        </p:nvPicPr>
        <p:blipFill rotWithShape="1">
          <a:blip r:embed="rId3"/>
          <a:srcRect r="6434"/>
          <a:stretch/>
        </p:blipFill>
        <p:spPr>
          <a:xfrm>
            <a:off x="1986824" y="4274713"/>
            <a:ext cx="3112750" cy="1317764"/>
          </a:xfrm>
          <a:prstGeom prst="rect">
            <a:avLst/>
          </a:prstGeom>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7668" y="1690688"/>
            <a:ext cx="3901117" cy="4010836"/>
          </a:xfrm>
          <a:prstGeom prst="rect">
            <a:avLst/>
          </a:prstGeom>
        </p:spPr>
      </p:pic>
      <p:sp>
        <p:nvSpPr>
          <p:cNvPr id="5" name="Pfeil nach unten 4"/>
          <p:cNvSpPr/>
          <p:nvPr/>
        </p:nvSpPr>
        <p:spPr>
          <a:xfrm>
            <a:off x="3543199" y="3231715"/>
            <a:ext cx="302291" cy="80166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879639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Escape</a:t>
            </a:r>
            <a:r>
              <a:rPr lang="de-DE" dirty="0" smtClean="0"/>
              <a:t> </a:t>
            </a:r>
            <a:r>
              <a:rPr lang="de-DE" dirty="0" err="1" smtClean="0"/>
              <a:t>Velocity</a:t>
            </a:r>
            <a:r>
              <a:rPr lang="de-DE" dirty="0" smtClean="0"/>
              <a:t> =&gt; c = 0</a:t>
            </a:r>
            <a:endParaRPr lang="de-DE" dirty="0"/>
          </a:p>
        </p:txBody>
      </p:sp>
      <p:sp>
        <p:nvSpPr>
          <p:cNvPr id="3" name="Inhaltsplatzhalt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de-DE" dirty="0" smtClean="0"/>
          </a:p>
        </p:txBody>
      </p:sp>
      <p:pic>
        <p:nvPicPr>
          <p:cNvPr id="8" name="Bild 7"/>
          <p:cNvPicPr>
            <a:picLocks noChangeAspect="1"/>
          </p:cNvPicPr>
          <p:nvPr/>
        </p:nvPicPr>
        <p:blipFill>
          <a:blip r:embed="rId3"/>
          <a:stretch>
            <a:fillRect/>
          </a:stretch>
        </p:blipFill>
        <p:spPr>
          <a:xfrm>
            <a:off x="1762545" y="4453137"/>
            <a:ext cx="2146300" cy="1117600"/>
          </a:xfrm>
          <a:prstGeom prst="rect">
            <a:avLst/>
          </a:prstGeom>
        </p:spPr>
      </p:pic>
      <p:pic>
        <p:nvPicPr>
          <p:cNvPr id="9" name="Bild 8"/>
          <p:cNvPicPr>
            <a:picLocks noChangeAspect="1"/>
          </p:cNvPicPr>
          <p:nvPr/>
        </p:nvPicPr>
        <p:blipFill rotWithShape="1">
          <a:blip r:embed="rId4"/>
          <a:srcRect r="6434"/>
          <a:stretch/>
        </p:blipFill>
        <p:spPr>
          <a:xfrm>
            <a:off x="838200" y="2297511"/>
            <a:ext cx="3659909" cy="1549400"/>
          </a:xfrm>
          <a:prstGeom prst="rect">
            <a:avLst/>
          </a:prstGeom>
        </p:spPr>
      </p:pic>
      <p:pic>
        <p:nvPicPr>
          <p:cNvPr id="6" name="Bild 5"/>
          <p:cNvPicPr>
            <a:picLocks noChangeAspect="1"/>
          </p:cNvPicPr>
          <p:nvPr/>
        </p:nvPicPr>
        <p:blipFill>
          <a:blip r:embed="rId5"/>
          <a:stretch>
            <a:fillRect/>
          </a:stretch>
        </p:blipFill>
        <p:spPr>
          <a:xfrm>
            <a:off x="5300663" y="1448594"/>
            <a:ext cx="6731000" cy="5105400"/>
          </a:xfrm>
          <a:prstGeom prst="rect">
            <a:avLst/>
          </a:prstGeom>
        </p:spPr>
      </p:pic>
    </p:spTree>
    <p:extLst>
      <p:ext uri="{BB962C8B-B14F-4D97-AF65-F5344CB8AC3E}">
        <p14:creationId xmlns:p14="http://schemas.microsoft.com/office/powerpoint/2010/main" val="1521297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Kinetische Energie überwiegt =&gt; c &gt; 0</a:t>
            </a:r>
            <a:endParaRPr lang="de-DE" dirty="0"/>
          </a:p>
        </p:txBody>
      </p:sp>
      <p:sp>
        <p:nvSpPr>
          <p:cNvPr id="3" name="Inhaltsplatzhalter 2"/>
          <p:cNvSpPr>
            <a:spLocks noGrp="1"/>
          </p:cNvSpPr>
          <p:nvPr>
            <p:ph idx="1"/>
          </p:nvPr>
        </p:nvSpPr>
        <p:spPr>
          <a:xfrm>
            <a:off x="838200" y="4375943"/>
            <a:ext cx="10515600" cy="2006996"/>
          </a:xfrm>
        </p:spPr>
        <p:txBody>
          <a:bodyPr>
            <a:normAutofit/>
          </a:bodyPr>
          <a:lstStyle/>
          <a:p>
            <a:r>
              <a:rPr lang="de-DE" dirty="0" smtClean="0"/>
              <a:t>Kleine </a:t>
            </a:r>
            <a:r>
              <a:rPr lang="de-DE" dirty="0" err="1" smtClean="0"/>
              <a:t>a‘s</a:t>
            </a:r>
            <a:r>
              <a:rPr lang="de-DE" dirty="0" smtClean="0"/>
              <a:t> =&gt;</a:t>
            </a:r>
          </a:p>
          <a:p>
            <a:endParaRPr lang="de-DE" dirty="0"/>
          </a:p>
          <a:p>
            <a:r>
              <a:rPr lang="de-DE" dirty="0" err="1" smtClean="0"/>
              <a:t>Grosse</a:t>
            </a:r>
            <a:r>
              <a:rPr lang="de-DE" dirty="0" smtClean="0"/>
              <a:t> a</a:t>
            </a:r>
            <a:r>
              <a:rPr lang="de-CH" dirty="0" smtClean="0"/>
              <a:t>‘s</a:t>
            </a:r>
            <a:r>
              <a:rPr lang="de-DE" dirty="0" smtClean="0"/>
              <a:t> =&gt; </a:t>
            </a:r>
            <a:endParaRPr lang="de-DE" dirty="0"/>
          </a:p>
        </p:txBody>
      </p:sp>
      <p:pic>
        <p:nvPicPr>
          <p:cNvPr id="4" name="Bild 3"/>
          <p:cNvPicPr>
            <a:picLocks noChangeAspect="1"/>
          </p:cNvPicPr>
          <p:nvPr/>
        </p:nvPicPr>
        <p:blipFill rotWithShape="1">
          <a:blip r:embed="rId3"/>
          <a:srcRect r="6434"/>
          <a:stretch/>
        </p:blipFill>
        <p:spPr>
          <a:xfrm>
            <a:off x="987429" y="2121166"/>
            <a:ext cx="3659909" cy="1549400"/>
          </a:xfrm>
          <a:prstGeom prst="rect">
            <a:avLst/>
          </a:prstGeom>
        </p:spPr>
      </p:pic>
      <p:pic>
        <p:nvPicPr>
          <p:cNvPr id="6" name="Bild 5"/>
          <p:cNvPicPr>
            <a:picLocks noChangeAspect="1"/>
          </p:cNvPicPr>
          <p:nvPr/>
        </p:nvPicPr>
        <p:blipFill>
          <a:blip r:embed="rId4"/>
          <a:stretch>
            <a:fillRect/>
          </a:stretch>
        </p:blipFill>
        <p:spPr>
          <a:xfrm>
            <a:off x="2931105" y="5251807"/>
            <a:ext cx="2235200" cy="736600"/>
          </a:xfrm>
          <a:prstGeom prst="rect">
            <a:avLst/>
          </a:prstGeom>
        </p:spPr>
      </p:pic>
      <p:pic>
        <p:nvPicPr>
          <p:cNvPr id="7" name="Bild 6"/>
          <p:cNvPicPr>
            <a:picLocks noChangeAspect="1"/>
          </p:cNvPicPr>
          <p:nvPr/>
        </p:nvPicPr>
        <p:blipFill>
          <a:blip r:embed="rId5"/>
          <a:stretch>
            <a:fillRect/>
          </a:stretch>
        </p:blipFill>
        <p:spPr>
          <a:xfrm>
            <a:off x="2817384" y="4005263"/>
            <a:ext cx="2146300" cy="1117600"/>
          </a:xfrm>
          <a:prstGeom prst="rect">
            <a:avLst/>
          </a:prstGeom>
        </p:spPr>
      </p:pic>
      <p:pic>
        <p:nvPicPr>
          <p:cNvPr id="8" name="Bild 7"/>
          <p:cNvPicPr>
            <a:picLocks noChangeAspect="1"/>
          </p:cNvPicPr>
          <p:nvPr/>
        </p:nvPicPr>
        <p:blipFill>
          <a:blip r:embed="rId6"/>
          <a:stretch>
            <a:fillRect/>
          </a:stretch>
        </p:blipFill>
        <p:spPr>
          <a:xfrm>
            <a:off x="5368925" y="1637109"/>
            <a:ext cx="6654800" cy="5016500"/>
          </a:xfrm>
          <a:prstGeom prst="rect">
            <a:avLst/>
          </a:prstGeom>
        </p:spPr>
      </p:pic>
    </p:spTree>
    <p:extLst>
      <p:ext uri="{BB962C8B-B14F-4D97-AF65-F5344CB8AC3E}">
        <p14:creationId xmlns:p14="http://schemas.microsoft.com/office/powerpoint/2010/main" val="29060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Potentielle Energie überwiegt c &lt; 0</a:t>
            </a:r>
            <a:endParaRPr lang="de-DE" dirty="0"/>
          </a:p>
        </p:txBody>
      </p:sp>
      <p:pic>
        <p:nvPicPr>
          <p:cNvPr id="6" name="Inhaltsplatzhalter 5"/>
          <p:cNvPicPr>
            <a:picLocks noGrp="1" noChangeAspect="1"/>
          </p:cNvPicPr>
          <p:nvPr>
            <p:ph idx="1"/>
          </p:nvPr>
        </p:nvPicPr>
        <p:blipFill>
          <a:blip r:embed="rId3"/>
          <a:stretch>
            <a:fillRect/>
          </a:stretch>
        </p:blipFill>
        <p:spPr>
          <a:xfrm>
            <a:off x="551295" y="4237038"/>
            <a:ext cx="4114800" cy="1778000"/>
          </a:xfrm>
          <a:prstGeom prst="rect">
            <a:avLst/>
          </a:prstGeom>
        </p:spPr>
      </p:pic>
      <p:pic>
        <p:nvPicPr>
          <p:cNvPr id="5" name="Bild 4"/>
          <p:cNvPicPr>
            <a:picLocks noChangeAspect="1"/>
          </p:cNvPicPr>
          <p:nvPr/>
        </p:nvPicPr>
        <p:blipFill rotWithShape="1">
          <a:blip r:embed="rId4"/>
          <a:srcRect r="6434"/>
          <a:stretch/>
        </p:blipFill>
        <p:spPr>
          <a:xfrm>
            <a:off x="778740" y="2189163"/>
            <a:ext cx="3659909" cy="1549400"/>
          </a:xfrm>
          <a:prstGeom prst="rect">
            <a:avLst/>
          </a:prstGeom>
        </p:spPr>
      </p:pic>
      <p:pic>
        <p:nvPicPr>
          <p:cNvPr id="3" name="Bild 2"/>
          <p:cNvPicPr>
            <a:picLocks noChangeAspect="1"/>
          </p:cNvPicPr>
          <p:nvPr/>
        </p:nvPicPr>
        <p:blipFill>
          <a:blip r:embed="rId5"/>
          <a:stretch>
            <a:fillRect/>
          </a:stretch>
        </p:blipFill>
        <p:spPr>
          <a:xfrm>
            <a:off x="4666095" y="1690688"/>
            <a:ext cx="6743700" cy="5092700"/>
          </a:xfrm>
          <a:prstGeom prst="rect">
            <a:avLst/>
          </a:prstGeom>
        </p:spPr>
      </p:pic>
    </p:spTree>
    <p:extLst>
      <p:ext uri="{BB962C8B-B14F-4D97-AF65-F5344CB8AC3E}">
        <p14:creationId xmlns:p14="http://schemas.microsoft.com/office/powerpoint/2010/main" val="212754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635</Words>
  <Application>Microsoft Office PowerPoint</Application>
  <PresentationFormat>Breitbild</PresentationFormat>
  <Paragraphs>81</Paragraphs>
  <Slides>15</Slides>
  <Notes>13</Notes>
  <HiddenSlides>0</HiddenSlides>
  <MMClips>1</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15</vt:i4>
      </vt:variant>
    </vt:vector>
  </HeadingPairs>
  <TitlesOfParts>
    <vt:vector size="21" baseType="lpstr">
      <vt:lpstr>Arial</vt:lpstr>
      <vt:lpstr>Calibri</vt:lpstr>
      <vt:lpstr>Calibri Light</vt:lpstr>
      <vt:lpstr>Cambria Math</vt:lpstr>
      <vt:lpstr>Wingdings</vt:lpstr>
      <vt:lpstr>Office-Design</vt:lpstr>
      <vt:lpstr>Friedmann-Gleichung</vt:lpstr>
      <vt:lpstr>Kosmologisches Prinzip</vt:lpstr>
      <vt:lpstr>Skalenfaktor a</vt:lpstr>
      <vt:lpstr>Hubble-Konstante</vt:lpstr>
      <vt:lpstr>Formeln, die jeder kennt</vt:lpstr>
      <vt:lpstr>Energieerhaltung</vt:lpstr>
      <vt:lpstr>Escape Velocity =&gt; c = 0</vt:lpstr>
      <vt:lpstr>Kinetische Energie überwiegt =&gt; c &gt; 0</vt:lpstr>
      <vt:lpstr>Potentielle Energie überwiegt c &lt; 0</vt:lpstr>
      <vt:lpstr>Radiation</vt:lpstr>
      <vt:lpstr>Kappa 𝜅</vt:lpstr>
      <vt:lpstr>Lambda-Term: Dunkle Energie</vt:lpstr>
      <vt:lpstr>Heutige Daten</vt:lpstr>
      <vt:lpstr>PowerPoint-Präsentation</vt:lpstr>
      <vt:lpstr>PowerPoint-Präsentation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Friedmann-Gleichung</dc:title>
  <dc:creator>Andri Hartmann</dc:creator>
  <cp:lastModifiedBy>Tobias Schuler</cp:lastModifiedBy>
  <cp:revision>42</cp:revision>
  <dcterms:created xsi:type="dcterms:W3CDTF">2016-05-20T07:26:52Z</dcterms:created>
  <dcterms:modified xsi:type="dcterms:W3CDTF">2016-05-23T16:18:37Z</dcterms:modified>
</cp:coreProperties>
</file>