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80" r:id="rId2"/>
    <p:sldId id="311" r:id="rId3"/>
    <p:sldId id="316" r:id="rId4"/>
    <p:sldId id="319" r:id="rId5"/>
    <p:sldId id="321" r:id="rId6"/>
    <p:sldId id="335" r:id="rId7"/>
    <p:sldId id="320" r:id="rId8"/>
    <p:sldId id="336" r:id="rId9"/>
    <p:sldId id="337" r:id="rId10"/>
    <p:sldId id="322" r:id="rId11"/>
    <p:sldId id="324" r:id="rId12"/>
    <p:sldId id="334" r:id="rId13"/>
    <p:sldId id="332" r:id="rId14"/>
    <p:sldId id="333" r:id="rId15"/>
    <p:sldId id="331" r:id="rId16"/>
    <p:sldId id="317" r:id="rId17"/>
    <p:sldId id="326" r:id="rId18"/>
    <p:sldId id="318" r:id="rId19"/>
    <p:sldId id="327" r:id="rId20"/>
    <p:sldId id="328" r:id="rId21"/>
    <p:sldId id="310" r:id="rId22"/>
    <p:sldId id="312"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8" autoAdjust="0"/>
    <p:restoredTop sz="79137" autoAdjust="0"/>
  </p:normalViewPr>
  <p:slideViewPr>
    <p:cSldViewPr snapToGrid="0">
      <p:cViewPr varScale="1">
        <p:scale>
          <a:sx n="72" d="100"/>
          <a:sy n="72" d="100"/>
        </p:scale>
        <p:origin x="1212"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Mobile_app"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dirty="0"/>
              <a:t>ΑΗ</a:t>
            </a:r>
            <a:endParaRPr lang="en-US" dirty="0"/>
          </a:p>
          <a:p>
            <a:pPr marL="0" lvl="0" indent="0" algn="l" rtl="0">
              <a:spcBef>
                <a:spcPts val="0"/>
              </a:spcBef>
              <a:spcAft>
                <a:spcPts val="0"/>
              </a:spcAft>
              <a:buNone/>
            </a:pPr>
            <a:r>
              <a:rPr lang="el-GR" dirty="0"/>
              <a:t>Καλημέρα σας ονομάζομαι Ανδρέας και μαζί με τον συμφοιτητή μου Κωνσταντίνο θα σας παρουσιάσουμε στα πλαίσια του μαθήματος επλ421 την γλώσσα προγραμματισμού </a:t>
            </a:r>
            <a:r>
              <a:rPr lang="el-GR" dirty="0" err="1"/>
              <a:t>Νταρτ</a:t>
            </a:r>
            <a:r>
              <a:rPr lang="el-GR" dirty="0"/>
              <a:t>.</a:t>
            </a:r>
          </a:p>
        </p:txBody>
      </p:sp>
    </p:spTree>
    <p:extLst>
      <p:ext uri="{BB962C8B-B14F-4D97-AF65-F5344CB8AC3E}">
        <p14:creationId xmlns:p14="http://schemas.microsoft.com/office/powerpoint/2010/main" val="953116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de-DE" dirty="0"/>
              <a:t>KG</a:t>
            </a:r>
            <a:endParaRPr lang="en-US" dirty="0"/>
          </a:p>
        </p:txBody>
      </p:sp>
    </p:spTree>
    <p:extLst>
      <p:ext uri="{BB962C8B-B14F-4D97-AF65-F5344CB8AC3E}">
        <p14:creationId xmlns:p14="http://schemas.microsoft.com/office/powerpoint/2010/main" val="715700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de-DE" dirty="0"/>
              <a:t>KG</a:t>
            </a:r>
            <a:endParaRPr lang="en-US" dirty="0"/>
          </a:p>
        </p:txBody>
      </p:sp>
    </p:spTree>
    <p:extLst>
      <p:ext uri="{BB962C8B-B14F-4D97-AF65-F5344CB8AC3E}">
        <p14:creationId xmlns:p14="http://schemas.microsoft.com/office/powerpoint/2010/main" val="3554863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de-DE" dirty="0"/>
              <a:t>KG</a:t>
            </a:r>
            <a:endParaRPr lang="en-US" dirty="0"/>
          </a:p>
        </p:txBody>
      </p:sp>
    </p:spTree>
    <p:extLst>
      <p:ext uri="{BB962C8B-B14F-4D97-AF65-F5344CB8AC3E}">
        <p14:creationId xmlns:p14="http://schemas.microsoft.com/office/powerpoint/2010/main" val="751136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de-DE" dirty="0"/>
              <a:t>KG</a:t>
            </a:r>
            <a:endParaRPr lang="LID4096" dirty="0"/>
          </a:p>
        </p:txBody>
      </p:sp>
    </p:spTree>
    <p:extLst>
      <p:ext uri="{BB962C8B-B14F-4D97-AF65-F5344CB8AC3E}">
        <p14:creationId xmlns:p14="http://schemas.microsoft.com/office/powerpoint/2010/main" val="8023089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de-DE" dirty="0"/>
              <a:t>KG</a:t>
            </a:r>
            <a:endParaRPr lang="en-US" dirty="0"/>
          </a:p>
        </p:txBody>
      </p:sp>
    </p:spTree>
    <p:extLst>
      <p:ext uri="{BB962C8B-B14F-4D97-AF65-F5344CB8AC3E}">
        <p14:creationId xmlns:p14="http://schemas.microsoft.com/office/powerpoint/2010/main" val="1167262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l-GR" dirty="0"/>
              <a:t>Στο παράδειγμα αυτό βλέπουμε την εκτέλεση της εντολής </a:t>
            </a:r>
            <a:r>
              <a:rPr lang="de-DE" dirty="0"/>
              <a:t>ls </a:t>
            </a:r>
            <a:r>
              <a:rPr lang="el-GR" dirty="0"/>
              <a:t>αναδρομικά</a:t>
            </a:r>
            <a:r>
              <a:rPr lang="el-GR" baseline="0" dirty="0"/>
              <a:t> για την εύρεση του φακέλου </a:t>
            </a:r>
            <a:r>
              <a:rPr lang="en-US" baseline="0" dirty="0"/>
              <a:t>web</a:t>
            </a:r>
            <a:r>
              <a:rPr lang="el-GR" baseline="0" dirty="0"/>
              <a:t>.</a:t>
            </a:r>
          </a:p>
          <a:p>
            <a:r>
              <a:rPr lang="el-GR" baseline="0" dirty="0"/>
              <a:t>Επομένως με το </a:t>
            </a:r>
            <a:r>
              <a:rPr lang="de-DE" baseline="0" dirty="0"/>
              <a:t>start </a:t>
            </a:r>
            <a:r>
              <a:rPr lang="el-GR" baseline="0" dirty="0"/>
              <a:t>εχουμε την δημιουργία του </a:t>
            </a:r>
            <a:r>
              <a:rPr lang="de-DE" baseline="0" dirty="0"/>
              <a:t>process</a:t>
            </a:r>
            <a:r>
              <a:rPr lang="en-US" baseline="0" dirty="0"/>
              <a:t> </a:t>
            </a:r>
            <a:r>
              <a:rPr lang="el-GR" baseline="0" dirty="0"/>
              <a:t>με τις συγκεκριμένες παραμέτρους.</a:t>
            </a:r>
            <a:endParaRPr lang="de-DE" baseline="0" dirty="0"/>
          </a:p>
          <a:p>
            <a:r>
              <a:rPr lang="el-GR" baseline="0" dirty="0"/>
              <a:t>Κατα την δημιουργία του </a:t>
            </a:r>
            <a:r>
              <a:rPr lang="de-DE" baseline="0" dirty="0"/>
              <a:t>process </a:t>
            </a:r>
            <a:r>
              <a:rPr lang="el-GR" baseline="0" dirty="0"/>
              <a:t>, δημιουργείται και ενα αντιστοιχο αντικειμενο, στην περιπτωση μας ονομάζεται </a:t>
            </a:r>
            <a:r>
              <a:rPr lang="de-DE" baseline="0" dirty="0"/>
              <a:t>process </a:t>
            </a:r>
            <a:r>
              <a:rPr lang="el-GR" baseline="0" dirty="0"/>
              <a:t>, όπου ειναι αποθηκευμένες όλες τις πληροφορίες που καθορίζουν την διεργασία αυτή.</a:t>
            </a:r>
          </a:p>
          <a:p>
            <a:r>
              <a:rPr lang="el-GR" baseline="0" dirty="0"/>
              <a:t>Κατα την εκτέλεση της διεργασίας μπορουμε να έχουμε αλληλεπίδραση με την συγκεκρμένη διαργασία μέσω του αντικειμένου αυτού. Πχ σε περίπτωση που χρειάζεται κάποια είσοδος απο τον χρήστη.</a:t>
            </a:r>
          </a:p>
          <a:p>
            <a:r>
              <a:rPr lang="el-GR" baseline="0" dirty="0"/>
              <a:t>Με την εντολή </a:t>
            </a:r>
            <a:r>
              <a:rPr lang="de-DE" baseline="0" dirty="0"/>
              <a:t>then</a:t>
            </a:r>
            <a:r>
              <a:rPr lang="el-GR" baseline="0" dirty="0"/>
              <a:t> ουσιαστικά μόλις η διεργασία αυτή τελειώσει πέρνουμε μέσα απο το </a:t>
            </a:r>
            <a:r>
              <a:rPr lang="de-DE" baseline="0" dirty="0"/>
              <a:t>standart output and error </a:t>
            </a:r>
            <a:r>
              <a:rPr lang="el-GR" baseline="0" dirty="0"/>
              <a:t>το αποτελεσμα της διεργασίας αλλά και τον κωδικό εξόδου της. Να  πούμε ότι είναι πολύ σημαντικό να γίνει η αντληση των εξόδων αυτών αλλιώς η μνήμη και οι πόροι που δεσμευτηκαν στο σύστημα δεν απελευθερώνονται μέχρι να διαβαστούν οι πληροφορίες αυτές.</a:t>
            </a:r>
            <a:endParaRPr lang="en-US" dirty="0"/>
          </a:p>
        </p:txBody>
      </p:sp>
    </p:spTree>
    <p:extLst>
      <p:ext uri="{BB962C8B-B14F-4D97-AF65-F5344CB8AC3E}">
        <p14:creationId xmlns:p14="http://schemas.microsoft.com/office/powerpoint/2010/main" val="9548713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de-DE" dirty="0"/>
              <a:t>AH</a:t>
            </a:r>
          </a:p>
          <a:p>
            <a:r>
              <a:rPr lang="de-DE" dirty="0"/>
              <a:t>H </a:t>
            </a:r>
            <a:r>
              <a:rPr lang="el-GR" dirty="0"/>
              <a:t>εγκατάσταση του </a:t>
            </a:r>
            <a:r>
              <a:rPr lang="en-US" dirty="0"/>
              <a:t>dart SDK </a:t>
            </a:r>
            <a:r>
              <a:rPr lang="el-GR" dirty="0"/>
              <a:t>μπορεί να γίνει πολύ εύκολα σε όλες τις υποστηριζόμενες πλατφόρμες, όπως επίσης μπορεί να γίνει και με πολλαπλούς τρόπους. Μπορεί να γίνει με την εγκατάσταση του </a:t>
            </a:r>
            <a:r>
              <a:rPr lang="en-US" dirty="0"/>
              <a:t>zip kai </a:t>
            </a:r>
            <a:r>
              <a:rPr lang="el-GR" dirty="0"/>
              <a:t>πρόσθεσης του στο </a:t>
            </a:r>
            <a:r>
              <a:rPr lang="en-US" dirty="0"/>
              <a:t>path, </a:t>
            </a:r>
            <a:r>
              <a:rPr lang="el-GR" dirty="0"/>
              <a:t>μπορεί να γίνει μέσω εντολών στα </a:t>
            </a:r>
            <a:r>
              <a:rPr lang="de-DE" dirty="0"/>
              <a:t>terminal</a:t>
            </a:r>
            <a:r>
              <a:rPr lang="el-GR" dirty="0"/>
              <a:t> και</a:t>
            </a:r>
            <a:r>
              <a:rPr lang="de-DE" dirty="0"/>
              <a:t> </a:t>
            </a:r>
            <a:r>
              <a:rPr lang="en-US" dirty="0"/>
              <a:t>command prompt</a:t>
            </a:r>
            <a:r>
              <a:rPr lang="el-GR" dirty="0"/>
              <a:t>, καθώς μπορεί να εγκατασταθεί και με την μορφή </a:t>
            </a:r>
            <a:r>
              <a:rPr lang="en-US" dirty="0"/>
              <a:t>docker container</a:t>
            </a:r>
            <a:r>
              <a:rPr lang="el-GR" dirty="0"/>
              <a:t>.</a:t>
            </a:r>
            <a:r>
              <a:rPr lang="en-US" dirty="0"/>
              <a:t> </a:t>
            </a:r>
          </a:p>
        </p:txBody>
      </p:sp>
    </p:spTree>
    <p:extLst>
      <p:ext uri="{BB962C8B-B14F-4D97-AF65-F5344CB8AC3E}">
        <p14:creationId xmlns:p14="http://schemas.microsoft.com/office/powerpoint/2010/main" val="6790168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de-DE" dirty="0"/>
              <a:t>AH</a:t>
            </a:r>
            <a:endParaRPr lang="el-GR"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l-GR" dirty="0"/>
              <a:t>Σε αυτή την διαφάνεια βλέπουμε τις εντολές εγκατάστασης της </a:t>
            </a:r>
            <a:r>
              <a:rPr lang="en-US" dirty="0"/>
              <a:t>Dart </a:t>
            </a:r>
            <a:r>
              <a:rPr lang="el-GR" dirty="0"/>
              <a:t>στα </a:t>
            </a:r>
            <a:r>
              <a:rPr lang="en-US" dirty="0"/>
              <a:t>windows, </a:t>
            </a:r>
            <a:r>
              <a:rPr lang="en-US" dirty="0" err="1"/>
              <a:t>linux</a:t>
            </a:r>
            <a:r>
              <a:rPr lang="en-US" dirty="0"/>
              <a:t> and MAC. </a:t>
            </a:r>
            <a:r>
              <a:rPr lang="el-GR" dirty="0"/>
              <a:t>Για τα </a:t>
            </a:r>
            <a:r>
              <a:rPr lang="en-US" dirty="0"/>
              <a:t>windows </a:t>
            </a:r>
            <a:r>
              <a:rPr lang="el-GR" dirty="0"/>
              <a:t>γίνεται χρήση του </a:t>
            </a:r>
            <a:r>
              <a:rPr lang="en-US" dirty="0" err="1"/>
              <a:t>choco</a:t>
            </a:r>
            <a:r>
              <a:rPr lang="en-US" dirty="0"/>
              <a:t> package manager, </a:t>
            </a:r>
            <a:r>
              <a:rPr lang="el-GR" dirty="0"/>
              <a:t>στα </a:t>
            </a:r>
            <a:r>
              <a:rPr lang="en-US" dirty="0" err="1"/>
              <a:t>linux</a:t>
            </a:r>
            <a:r>
              <a:rPr lang="el-GR" dirty="0"/>
              <a:t> με την σύνηθες εντολή </a:t>
            </a:r>
            <a:r>
              <a:rPr lang="en-US" dirty="0"/>
              <a:t> </a:t>
            </a:r>
            <a:r>
              <a:rPr lang="en-US" dirty="0" err="1"/>
              <a:t>sudo</a:t>
            </a:r>
            <a:r>
              <a:rPr lang="en-US" dirty="0"/>
              <a:t> apt-get install dart</a:t>
            </a:r>
            <a:r>
              <a:rPr lang="el-GR" dirty="0"/>
              <a:t> και στο </a:t>
            </a:r>
            <a:r>
              <a:rPr lang="de-DE" u="none" dirty="0"/>
              <a:t>MacOS</a:t>
            </a:r>
            <a:r>
              <a:rPr lang="el-GR" u="none" dirty="0"/>
              <a:t> μέσω </a:t>
            </a:r>
            <a:r>
              <a:rPr lang="en-US" u="none" dirty="0"/>
              <a:t>brew.</a:t>
            </a:r>
            <a:endParaRPr lang="de-DE" u="none" dirty="0"/>
          </a:p>
          <a:p>
            <a:endParaRPr lang="en-US" dirty="0"/>
          </a:p>
        </p:txBody>
      </p:sp>
    </p:spTree>
    <p:extLst>
      <p:ext uri="{BB962C8B-B14F-4D97-AF65-F5344CB8AC3E}">
        <p14:creationId xmlns:p14="http://schemas.microsoft.com/office/powerpoint/2010/main" val="30278894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de-DE" dirty="0"/>
              <a:t>AH</a:t>
            </a:r>
          </a:p>
          <a:p>
            <a:r>
              <a:rPr lang="el-GR" dirty="0"/>
              <a:t>Τώρα θα προχωρήσουμε στην παρουσίαση της εφαρμογής </a:t>
            </a:r>
            <a:r>
              <a:rPr lang="en-US" dirty="0"/>
              <a:t>FTP</a:t>
            </a:r>
            <a:r>
              <a:rPr lang="el-GR" dirty="0"/>
              <a:t> πελάτη-εξυπηρετητή που έχουμε υλοποιήσει.  </a:t>
            </a:r>
            <a:endParaRPr lang="en-US" dirty="0"/>
          </a:p>
        </p:txBody>
      </p:sp>
    </p:spTree>
    <p:extLst>
      <p:ext uri="{BB962C8B-B14F-4D97-AF65-F5344CB8AC3E}">
        <p14:creationId xmlns:p14="http://schemas.microsoft.com/office/powerpoint/2010/main" val="18120016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de-DE" dirty="0"/>
              <a:t>AH</a:t>
            </a:r>
            <a:endParaRPr lang="el-GR" dirty="0"/>
          </a:p>
          <a:p>
            <a:r>
              <a:rPr lang="el-GR" dirty="0"/>
              <a:t>Σε αυτό το σημείο βλέπουμε το βασικό σκέλος της υλοποίησης που είναι τα </a:t>
            </a:r>
            <a:r>
              <a:rPr lang="en-US" dirty="0"/>
              <a:t>sockets</a:t>
            </a:r>
            <a:r>
              <a:rPr lang="el-GR" dirty="0"/>
              <a:t>, η δημιουργία , διαχείριση και αποστολή μνημάτων μέσω των </a:t>
            </a:r>
            <a:r>
              <a:rPr lang="en-US" dirty="0"/>
              <a:t>sockets </a:t>
            </a:r>
            <a:r>
              <a:rPr lang="el-GR" dirty="0"/>
              <a:t>στην </a:t>
            </a:r>
            <a:r>
              <a:rPr lang="en-US" dirty="0"/>
              <a:t>Dart.</a:t>
            </a:r>
            <a:r>
              <a:rPr lang="el-GR" dirty="0"/>
              <a:t> Στα αριστερά όπως βλέπουμε έχουμε τον Κώδικα του πελάτη και στα δεξιά τον κώδικα του εξυπηρετητή. Και στις δύο πλευρές όπως βλέπουμε έχουμε την ίδια λογική. Πιο συγκεκριμένα ένα </a:t>
            </a:r>
            <a:r>
              <a:rPr lang="en-US" dirty="0"/>
              <a:t>socket </a:t>
            </a:r>
            <a:r>
              <a:rPr lang="el-GR" dirty="0"/>
              <a:t>δημιουργείται με την δημιουργία αντικειμένου </a:t>
            </a:r>
            <a:r>
              <a:rPr lang="en-US" dirty="0"/>
              <a:t>socket </a:t>
            </a:r>
            <a:r>
              <a:rPr lang="el-GR" dirty="0"/>
              <a:t>από την βιβλιοθήκη </a:t>
            </a:r>
            <a:r>
              <a:rPr lang="en-US" dirty="0" err="1"/>
              <a:t>dart:io</a:t>
            </a:r>
            <a:r>
              <a:rPr lang="el-GR" dirty="0"/>
              <a:t>. Στην συνέχεια, στην πλευρά του εξυπηρετητή εκτελούμε την εντολή </a:t>
            </a:r>
            <a:r>
              <a:rPr lang="en-US" dirty="0"/>
              <a:t>bind </a:t>
            </a:r>
            <a:r>
              <a:rPr lang="el-GR" dirty="0"/>
              <a:t>η οποία ενεργοποιεί την πόρτα 4567 ώστε να ακούει σε αυτή από οποιαδήποτε </a:t>
            </a:r>
            <a:r>
              <a:rPr lang="el-GR" dirty="0" err="1"/>
              <a:t>διέυθυνση</a:t>
            </a:r>
            <a:r>
              <a:rPr lang="el-GR" dirty="0"/>
              <a:t>. Αντίθετα στην μεριά του πελάτη πρέπει να εκτελέσουμε την εντολή </a:t>
            </a:r>
            <a:r>
              <a:rPr lang="en-US" dirty="0"/>
              <a:t>connect </a:t>
            </a:r>
            <a:r>
              <a:rPr lang="el-GR" dirty="0"/>
              <a:t>για να συνδεθούμε στον εξυπηρετητή. Στην συνέχεια έχουμε ακριβώς την ίδια λογική και στις δύο πλευρές, δηλαδή έχουμε την συνάρτηση </a:t>
            </a:r>
            <a:r>
              <a:rPr lang="en-US" dirty="0"/>
              <a:t>listen </a:t>
            </a:r>
            <a:r>
              <a:rPr lang="el-GR" dirty="0"/>
              <a:t>για να παίρνουμε τα </a:t>
            </a:r>
            <a:r>
              <a:rPr lang="el-GR" dirty="0" err="1"/>
              <a:t>μηνυματα</a:t>
            </a:r>
            <a:r>
              <a:rPr lang="el-GR" dirty="0"/>
              <a:t> μέσα από το </a:t>
            </a:r>
            <a:r>
              <a:rPr lang="en-US" dirty="0"/>
              <a:t>socket </a:t>
            </a:r>
            <a:r>
              <a:rPr lang="el-GR" dirty="0"/>
              <a:t>η οποία </a:t>
            </a:r>
            <a:r>
              <a:rPr lang="el-GR" dirty="0" err="1"/>
              <a:t>αποτελέιται</a:t>
            </a:r>
            <a:r>
              <a:rPr lang="el-GR" dirty="0"/>
              <a:t> από τρία μέρη – </a:t>
            </a:r>
            <a:r>
              <a:rPr lang="el-GR" dirty="0" err="1"/>
              <a:t>υποσυναρτήσεις</a:t>
            </a:r>
            <a:r>
              <a:rPr lang="el-GR" dirty="0"/>
              <a:t>. Πρώτη είναι η </a:t>
            </a:r>
            <a:r>
              <a:rPr lang="en-US" dirty="0"/>
              <a:t>on error </a:t>
            </a:r>
            <a:r>
              <a:rPr lang="el-GR" dirty="0"/>
              <a:t>όπου σε αυτή την περίπτωση διαχειριζόμαστε εμείς την περίπτωση σφάλματος στην εκτέλεση του </a:t>
            </a:r>
            <a:r>
              <a:rPr lang="en-US" dirty="0"/>
              <a:t>socket. </a:t>
            </a:r>
            <a:r>
              <a:rPr lang="el-GR" dirty="0"/>
              <a:t>Μετά έχουμε την </a:t>
            </a:r>
            <a:r>
              <a:rPr lang="en-US" dirty="0"/>
              <a:t>on Done </a:t>
            </a:r>
            <a:r>
              <a:rPr lang="el-GR" dirty="0"/>
              <a:t>όπου είναι η περίπτωση </a:t>
            </a:r>
            <a:r>
              <a:rPr lang="el-GR" dirty="0" err="1"/>
              <a:t>οπου</a:t>
            </a:r>
            <a:r>
              <a:rPr lang="el-GR" dirty="0"/>
              <a:t> θέλουμε να κλείσουμε την σύνδεση και τέλος το </a:t>
            </a:r>
            <a:r>
              <a:rPr lang="el-GR" dirty="0" err="1"/>
              <a:t>κυρίος</a:t>
            </a:r>
            <a:r>
              <a:rPr lang="el-GR" dirty="0"/>
              <a:t> μέρος όπου είναι η </a:t>
            </a:r>
            <a:r>
              <a:rPr lang="en-US" dirty="0"/>
              <a:t>data </a:t>
            </a:r>
            <a:r>
              <a:rPr lang="el-GR" dirty="0"/>
              <a:t>όπου μέσα σε αυτή μπορούμε να διαβάσουμε αλλά και να στείλουμε μηνύματα μέσω του </a:t>
            </a:r>
            <a:r>
              <a:rPr lang="en-US" dirty="0"/>
              <a:t>socket. </a:t>
            </a:r>
            <a:r>
              <a:rPr lang="el-GR" dirty="0"/>
              <a:t>Για να στείλουμε </a:t>
            </a:r>
            <a:r>
              <a:rPr lang="el-GR" dirty="0" err="1"/>
              <a:t>έν</a:t>
            </a:r>
            <a:r>
              <a:rPr lang="el-GR" dirty="0"/>
              <a:t> μήνυμα μέσω </a:t>
            </a:r>
            <a:r>
              <a:rPr lang="en-US" dirty="0"/>
              <a:t>socket </a:t>
            </a:r>
            <a:r>
              <a:rPr lang="el-GR" dirty="0"/>
              <a:t>υπάρχει η συνάρτηση </a:t>
            </a:r>
            <a:r>
              <a:rPr lang="en-US" dirty="0" err="1"/>
              <a:t>socket.write</a:t>
            </a:r>
            <a:r>
              <a:rPr lang="en-US" dirty="0"/>
              <a:t>()</a:t>
            </a:r>
            <a:r>
              <a:rPr lang="el-GR" dirty="0"/>
              <a:t>.</a:t>
            </a:r>
            <a:endParaRPr lang="en-US" dirty="0"/>
          </a:p>
        </p:txBody>
      </p:sp>
    </p:spTree>
    <p:extLst>
      <p:ext uri="{BB962C8B-B14F-4D97-AF65-F5344CB8AC3E}">
        <p14:creationId xmlns:p14="http://schemas.microsoft.com/office/powerpoint/2010/main" val="591630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l-GR" dirty="0"/>
              <a:t>ΑΗ</a:t>
            </a:r>
          </a:p>
          <a:p>
            <a:pPr marL="158750" indent="0">
              <a:buNone/>
            </a:pPr>
            <a:r>
              <a:rPr lang="el-GR" dirty="0"/>
              <a:t>Να δούμε λίγο συνοπτικά τα περιεχόμενα της παρουσίασης μας. Αρχικά θα ΄</a:t>
            </a:r>
            <a:r>
              <a:rPr lang="el-GR" dirty="0" err="1"/>
              <a:t>δόυμε</a:t>
            </a:r>
            <a:r>
              <a:rPr lang="el-GR" dirty="0"/>
              <a:t> </a:t>
            </a:r>
            <a:endParaRPr lang="en-US" dirty="0"/>
          </a:p>
        </p:txBody>
      </p:sp>
    </p:spTree>
    <p:extLst>
      <p:ext uri="{BB962C8B-B14F-4D97-AF65-F5344CB8AC3E}">
        <p14:creationId xmlns:p14="http://schemas.microsoft.com/office/powerpoint/2010/main" val="28260726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l-GR" dirty="0"/>
              <a:t>Τώρα αφού έχουμε δει την γενική υλοποίηση </a:t>
            </a:r>
            <a:r>
              <a:rPr lang="el-GR" dirty="0" err="1"/>
              <a:t>σοκετ</a:t>
            </a:r>
            <a:r>
              <a:rPr lang="el-GR" dirty="0"/>
              <a:t> στην </a:t>
            </a:r>
            <a:r>
              <a:rPr lang="el-GR" dirty="0" err="1"/>
              <a:t>νταρτ</a:t>
            </a:r>
            <a:r>
              <a:rPr lang="el-GR" dirty="0"/>
              <a:t> θα προχωρήσουμε στην εκτέλεση του προγράμματος μας. Πρώτα όπως  βλέπουμε  στο σχετικό βίντεο έχουμε δύο φακέλους οι οποίοι ο πρώτος αποτελεί τον κώδικα του εξυπηρετητή και από την άλλη έχουμε τον κώδικα του πελάτη. Όπως θα δούμε και στις δύο πλευρές έχουμε συνολικά δύο αρχεία τον κώδικα και ένα φάκελο </a:t>
            </a:r>
            <a:r>
              <a:rPr lang="en-US" dirty="0" err="1"/>
              <a:t>ftphome</a:t>
            </a:r>
            <a:r>
              <a:rPr lang="en-US" dirty="0"/>
              <a:t> </a:t>
            </a:r>
            <a:r>
              <a:rPr lang="el-GR" dirty="0"/>
              <a:t>ο οποίος θα περιέχει όλα τα αρχεία του πελάτη. Όπως θα δούμε ο πελάτης μέσα στον φάκελο του έχει τρία συνολικά αρχεία τα οποία περιέχουν διάφορα κείμενα σχετικά με την </a:t>
            </a:r>
            <a:r>
              <a:rPr lang="en-US" dirty="0"/>
              <a:t>dart </a:t>
            </a:r>
            <a:r>
              <a:rPr lang="el-GR" dirty="0"/>
              <a:t>όπως βλέπουμε και στην συνέχεια θα τα ανεβάσουμε στον </a:t>
            </a:r>
            <a:r>
              <a:rPr lang="en-US" dirty="0"/>
              <a:t>server </a:t>
            </a:r>
            <a:r>
              <a:rPr lang="el-GR" dirty="0"/>
              <a:t>ο οποίος στην παρούσα φάση είναι κενός. Επίσης, στον πελάτη έχουμε και το αρχείο μενού το οποίο περιέχει τις επιλογές που μπορεί να εκτελέσει στα δεδομένα που κατεβάζει από τον </a:t>
            </a:r>
            <a:r>
              <a:rPr lang="el-GR" dirty="0" err="1"/>
              <a:t>σέρβερ</a:t>
            </a:r>
            <a:r>
              <a:rPr lang="el-GR" dirty="0"/>
              <a:t>. Οι επιλογές που έχουμε υλοποιήσει είναι: η εμφάνιση συγκεκριμένου αρχείου, εμφάνιση των περιεχομένων ενός φακέλου, η παρουσίαση των περιεχομένων αναδρομικά τόσο με την χρήση </a:t>
            </a:r>
            <a:r>
              <a:rPr lang="en-US" dirty="0"/>
              <a:t>.DFS </a:t>
            </a:r>
            <a:r>
              <a:rPr lang="el-GR" dirty="0"/>
              <a:t>αλλά και </a:t>
            </a:r>
            <a:r>
              <a:rPr lang="en-US" dirty="0"/>
              <a:t>BFS,  </a:t>
            </a:r>
            <a:r>
              <a:rPr lang="el-GR" dirty="0"/>
              <a:t>μετά έχουμε την παρουσίαση ενός λεξικού με όλες τις μοναδικές λέξεις που υπάρχουν στα αρχεία του πελάτη και τέλος ο υπολογισμός της συχνότητας μιας λέξης στα αρχεία. Σε αυτό το σημείο επιβεβαιώνουμε ότι ο εξυπηρετητής δεν περιέχει οποιοδήποτε αρχείο στον φάκελο </a:t>
            </a:r>
            <a:r>
              <a:rPr lang="en-US" dirty="0" err="1"/>
              <a:t>ftphome</a:t>
            </a:r>
            <a:r>
              <a:rPr lang="el-GR" dirty="0"/>
              <a:t>. Αφού γίνει η επιβεβαίωση προχωρούμε να ανεβάσουμε τα τρία αρχεία στον εξυπηρετητή. Σε αρχική φάση πρέπει να ξεκινήσουμε τον κώδικα του εξυπηρετητή ο οποίος θα ξεκινήσει και παραμένει ενεργός συνεχώς για να εξυπηρετεί αιτήματα. Αφού ξεκινήσουμε τον εξυπηρετητή καλούμε τον κώδικα του πελάτη με την </a:t>
            </a:r>
            <a:r>
              <a:rPr lang="en-US" dirty="0"/>
              <a:t>upload </a:t>
            </a:r>
            <a:r>
              <a:rPr lang="el-GR" dirty="0"/>
              <a:t>και τα ονόματα των αρχείων που θέλουμε να ανεβάσουμε. Όπως βλέπουμε ο πελάτης κάνει χρήση μιας τυχαίας πόρτας για την μεταφορά τον δεδομένων στην περίπτωση μας την 50214 και αρχίζει το ανέβασμα των αρχείων μόλις γίνει το ανέβασμα επιτυχώς ο </a:t>
            </a:r>
            <a:r>
              <a:rPr lang="el-GR" dirty="0" err="1"/>
              <a:t>σέρβερ</a:t>
            </a:r>
            <a:r>
              <a:rPr lang="el-GR" dirty="0"/>
              <a:t> στέλνει μήνυμα επιβεβαίωσης και ο πελάτης κλείνει την σύνδεση και αποχωρεί.</a:t>
            </a:r>
            <a:endParaRPr lang="en-US" dirty="0"/>
          </a:p>
          <a:p>
            <a:endParaRPr lang="el-GR" dirty="0"/>
          </a:p>
          <a:p>
            <a:pPr marL="158750" indent="0">
              <a:buNone/>
            </a:pPr>
            <a:endParaRPr lang="LID4096" dirty="0"/>
          </a:p>
        </p:txBody>
      </p:sp>
    </p:spTree>
    <p:extLst>
      <p:ext uri="{BB962C8B-B14F-4D97-AF65-F5344CB8AC3E}">
        <p14:creationId xmlns:p14="http://schemas.microsoft.com/office/powerpoint/2010/main" val="4201519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l-GR" b="0" i="0" dirty="0">
                <a:solidFill>
                  <a:srgbClr val="202122"/>
                </a:solidFill>
                <a:effectLst/>
                <a:latin typeface="Arial" panose="020B0604020202020204" pitchFamily="34" charset="0"/>
              </a:rPr>
              <a:t>1) </a:t>
            </a:r>
            <a:r>
              <a:rPr lang="en-US" b="0" i="0" dirty="0">
                <a:solidFill>
                  <a:srgbClr val="202122"/>
                </a:solidFill>
                <a:effectLst/>
                <a:latin typeface="Arial" panose="020B0604020202020204" pitchFamily="34" charset="0"/>
              </a:rPr>
              <a:t>for the web and </a:t>
            </a:r>
            <a:r>
              <a:rPr lang="en-US" b="0" i="0" u="none" strike="noStrike" dirty="0">
                <a:solidFill>
                  <a:srgbClr val="0645AD"/>
                </a:solidFill>
                <a:effectLst/>
                <a:latin typeface="Arial" panose="020B0604020202020204" pitchFamily="34" charset="0"/>
                <a:hlinkClick r:id="rId3" tooltip="Mobile app"/>
              </a:rPr>
              <a:t>mobile apps</a:t>
            </a:r>
            <a:r>
              <a:rPr lang="en-US" b="0" i="0" dirty="0">
                <a:solidFill>
                  <a:srgbClr val="202122"/>
                </a:solidFill>
                <a:effectLst/>
                <a:latin typeface="Arial" panose="020B0604020202020204" pitchFamily="34" charset="0"/>
              </a:rPr>
              <a:t>.</a:t>
            </a:r>
            <a:endParaRPr lang="el-GR" b="0" i="0" dirty="0">
              <a:solidFill>
                <a:srgbClr val="202122"/>
              </a:solidFill>
              <a:effectLst/>
              <a:latin typeface="Arial" panose="020B0604020202020204" pitchFamily="34" charset="0"/>
            </a:endParaRPr>
          </a:p>
          <a:p>
            <a:r>
              <a:rPr lang="de-DE" b="0" i="0" dirty="0">
                <a:solidFill>
                  <a:srgbClr val="202122"/>
                </a:solidFill>
                <a:effectLst/>
                <a:latin typeface="Arial" panose="020B0604020202020204" pitchFamily="34" charset="0"/>
              </a:rPr>
              <a:t>KG</a:t>
            </a:r>
            <a:endParaRPr lang="el-GR" b="0" i="0" dirty="0">
              <a:solidFill>
                <a:srgbClr val="202122"/>
              </a:solidFill>
              <a:effectLst/>
              <a:latin typeface="Arial" panose="020B0604020202020204" pitchFamily="34" charset="0"/>
            </a:endParaRPr>
          </a:p>
          <a:p>
            <a:endParaRPr lang="LID4096" dirty="0"/>
          </a:p>
        </p:txBody>
      </p:sp>
    </p:spTree>
    <p:extLst>
      <p:ext uri="{BB962C8B-B14F-4D97-AF65-F5344CB8AC3E}">
        <p14:creationId xmlns:p14="http://schemas.microsoft.com/office/powerpoint/2010/main" val="3866063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de-DE" dirty="0"/>
              <a:t>AH</a:t>
            </a:r>
          </a:p>
          <a:p>
            <a:r>
              <a:rPr lang="en-US" dirty="0"/>
              <a:t>H Dart </a:t>
            </a:r>
            <a:r>
              <a:rPr lang="el-GR" dirty="0"/>
              <a:t>όπως έχουμε πει και προηγουμένως είναι μια γλώσσα προγραμματισμού που έχει για την διευκόλυνση της συγγραφής κώδικα. Είναι μια γλώσσα πολύ γρήγορη τόσο στο </a:t>
            </a:r>
            <a:r>
              <a:rPr lang="en-US" dirty="0"/>
              <a:t>compilation </a:t>
            </a:r>
            <a:r>
              <a:rPr lang="el-GR" dirty="0"/>
              <a:t>του κώδικα όσο και στην εκτέλεση του κώδικα. Όπως βλέπουμε η </a:t>
            </a:r>
            <a:r>
              <a:rPr lang="en-US" dirty="0"/>
              <a:t>Dart </a:t>
            </a:r>
            <a:r>
              <a:rPr lang="el-GR" dirty="0"/>
              <a:t>μπορεί να τρέξει ως έχει σε </a:t>
            </a:r>
            <a:r>
              <a:rPr lang="en-US" dirty="0"/>
              <a:t>native </a:t>
            </a:r>
            <a:r>
              <a:rPr lang="el-GR" dirty="0"/>
              <a:t>μορφή σε όλες τις πιο διαδεδομένες αρχιτεκτονικές επεξεργαστών όπως επίσης υπάρχει η δυνατότητα εκτέλεσης της </a:t>
            </a:r>
            <a:r>
              <a:rPr lang="en-US" dirty="0"/>
              <a:t>Dart </a:t>
            </a:r>
            <a:r>
              <a:rPr lang="el-GR" dirty="0"/>
              <a:t>σε δικτυακή μορφή μέσω του </a:t>
            </a:r>
            <a:r>
              <a:rPr lang="en-US" dirty="0"/>
              <a:t>compilation </a:t>
            </a:r>
            <a:r>
              <a:rPr lang="el-GR" dirty="0"/>
              <a:t>του κώδικα και εκτέλεση του σε αντίστοιχο </a:t>
            </a:r>
            <a:r>
              <a:rPr lang="en-US" dirty="0"/>
              <a:t>JavaScript </a:t>
            </a:r>
            <a:r>
              <a:rPr lang="el-GR" dirty="0"/>
              <a:t>Κώδικα.</a:t>
            </a:r>
            <a:endParaRPr lang="en-US" dirty="0"/>
          </a:p>
        </p:txBody>
      </p:sp>
    </p:spTree>
    <p:extLst>
      <p:ext uri="{BB962C8B-B14F-4D97-AF65-F5344CB8AC3E}">
        <p14:creationId xmlns:p14="http://schemas.microsoft.com/office/powerpoint/2010/main" val="2726378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de-DE" dirty="0"/>
              <a:t>KG</a:t>
            </a:r>
            <a:endParaRPr lang="en-US" dirty="0"/>
          </a:p>
        </p:txBody>
      </p:sp>
    </p:spTree>
    <p:extLst>
      <p:ext uri="{BB962C8B-B14F-4D97-AF65-F5344CB8AC3E}">
        <p14:creationId xmlns:p14="http://schemas.microsoft.com/office/powerpoint/2010/main" val="3481209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l-GR" dirty="0"/>
              <a:t>ΚΓ</a:t>
            </a:r>
            <a:endParaRPr lang="LID4096" dirty="0"/>
          </a:p>
        </p:txBody>
      </p:sp>
    </p:spTree>
    <p:extLst>
      <p:ext uri="{BB962C8B-B14F-4D97-AF65-F5344CB8AC3E}">
        <p14:creationId xmlns:p14="http://schemas.microsoft.com/office/powerpoint/2010/main" val="1448858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de-DE" dirty="0"/>
              <a:t>AH</a:t>
            </a:r>
            <a:endParaRPr lang="el-GR" dirty="0"/>
          </a:p>
          <a:p>
            <a:r>
              <a:rPr lang="el-GR" dirty="0"/>
              <a:t>Η </a:t>
            </a:r>
            <a:r>
              <a:rPr lang="en-US" dirty="0"/>
              <a:t>dart </a:t>
            </a:r>
            <a:r>
              <a:rPr lang="el-GR" dirty="0"/>
              <a:t>όπως και πολλές άλλες γλώσσες έρχεται μαζί με ένα μεγάλο αριθμό βιβλιοθηκών για την διευκόλυνση της συγγραφής κώδικα. Οι πιο βασικές βιβλιοθήκες είναι αυτές που βλέπουμε στον πίνακα κάνοντας αρχή από την …</a:t>
            </a:r>
            <a:endParaRPr lang="en-US" dirty="0"/>
          </a:p>
        </p:txBody>
      </p:sp>
    </p:spTree>
    <p:extLst>
      <p:ext uri="{BB962C8B-B14F-4D97-AF65-F5344CB8AC3E}">
        <p14:creationId xmlns:p14="http://schemas.microsoft.com/office/powerpoint/2010/main" val="1947312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l-GR" dirty="0"/>
              <a:t>ΚΓ</a:t>
            </a:r>
            <a:endParaRPr lang="LID4096" dirty="0"/>
          </a:p>
        </p:txBody>
      </p:sp>
    </p:spTree>
    <p:extLst>
      <p:ext uri="{BB962C8B-B14F-4D97-AF65-F5344CB8AC3E}">
        <p14:creationId xmlns:p14="http://schemas.microsoft.com/office/powerpoint/2010/main" val="3832457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l-GR" dirty="0"/>
              <a:t>ΚΓ</a:t>
            </a:r>
            <a:endParaRPr lang="LID4096" dirty="0"/>
          </a:p>
        </p:txBody>
      </p:sp>
    </p:spTree>
    <p:extLst>
      <p:ext uri="{BB962C8B-B14F-4D97-AF65-F5344CB8AC3E}">
        <p14:creationId xmlns:p14="http://schemas.microsoft.com/office/powerpoint/2010/main" val="2645774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85336" y="458609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1">
            <a:alphaModFix/>
          </a:blip>
          <a:stretch>
            <a:fillRect/>
          </a:stretch>
        </p:blipFill>
        <p:spPr>
          <a:xfrm>
            <a:off x="7084935" y="0"/>
            <a:ext cx="2059064" cy="792600"/>
          </a:xfrm>
          <a:prstGeom prst="rect">
            <a:avLst/>
          </a:prstGeom>
          <a:noFill/>
          <a:ln>
            <a:noFill/>
          </a:ln>
        </p:spPr>
      </p:pic>
      <p:pic>
        <p:nvPicPr>
          <p:cNvPr id="3" name="Picture 2" descr="A picture containing text&#10;&#10;Description automatically generated">
            <a:extLst>
              <a:ext uri="{FF2B5EF4-FFF2-40B4-BE49-F238E27FC236}">
                <a16:creationId xmlns:a16="http://schemas.microsoft.com/office/drawing/2014/main" id="{9EDDBDCC-E531-4347-B9B0-2756B9E91D7D}"/>
              </a:ext>
            </a:extLst>
          </p:cNvPr>
          <p:cNvPicPr>
            <a:picLocks noChangeAspect="1"/>
          </p:cNvPicPr>
          <p:nvPr userDrawn="1"/>
        </p:nvPicPr>
        <p:blipFill>
          <a:blip r:embed="rId12"/>
          <a:stretch>
            <a:fillRect/>
          </a:stretch>
        </p:blipFill>
        <p:spPr>
          <a:xfrm>
            <a:off x="0" y="4460930"/>
            <a:ext cx="710577" cy="680970"/>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ideo" Target="https://www.youtube.com/embed/SHGq6YyhzNw?feature=oembed" TargetMode="External"/><Relationship Id="rId4" Type="http://schemas.openxmlformats.org/officeDocument/2006/relationships/image" Target="../media/image22.jpeg"/></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Dart_(programming_language)" TargetMode="External"/><Relationship Id="rId7" Type="http://schemas.openxmlformats.org/officeDocument/2006/relationships/hyperlink" Target="https://www.javatpoint.com/flutter-dart-programming" TargetMode="External"/><Relationship Id="rId2" Type="http://schemas.openxmlformats.org/officeDocument/2006/relationships/hyperlink" Target="https://dart.dev/overview#platform" TargetMode="External"/><Relationship Id="rId1" Type="http://schemas.openxmlformats.org/officeDocument/2006/relationships/slideLayout" Target="../slideLayouts/slideLayout2.xml"/><Relationship Id="rId6" Type="http://schemas.openxmlformats.org/officeDocument/2006/relationships/hyperlink" Target="https://proxify.io/articles/what-is-dart-and-what-is-it-used-for" TargetMode="External"/><Relationship Id="rId5" Type="http://schemas.openxmlformats.org/officeDocument/2006/relationships/hyperlink" Target="https://www.freecodecamp.org/news/https-medium-com-rahman-sameeha-whats-flutter-an-intro-to-dart-6fc42ba7c4a3/" TargetMode="External"/><Relationship Id="rId4" Type="http://schemas.openxmlformats.org/officeDocument/2006/relationships/hyperlink" Target="https://www.ionos.com/digitalguide/websites/web-development/dart-programming-languag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13"/>
          <p:cNvSpPr txBox="1">
            <a:spLocks noGrp="1"/>
          </p:cNvSpPr>
          <p:nvPr>
            <p:ph type="subTitle" idx="1"/>
          </p:nvPr>
        </p:nvSpPr>
        <p:spPr>
          <a:xfrm>
            <a:off x="524708" y="2716513"/>
            <a:ext cx="8222100" cy="432900"/>
          </a:xfrm>
          <a:prstGeom prst="rect">
            <a:avLst/>
          </a:prstGeom>
        </p:spPr>
        <p:txBody>
          <a:bodyPr spcFirstLastPara="1" wrap="square" lIns="91425" tIns="91425" rIns="91425" bIns="91425" anchor="t" anchorCtr="0">
            <a:noAutofit/>
          </a:bodyPr>
          <a:lstStyle/>
          <a:p>
            <a:pPr marL="0" lvl="0" indent="0"/>
            <a:r>
              <a:rPr lang="el-GR" sz="1600" dirty="0"/>
              <a:t>Μάθημα ΕΠΛ421: Προγραμματισμός Συστημάτων</a:t>
            </a:r>
            <a:br>
              <a:rPr lang="el-GR" sz="1600" dirty="0"/>
            </a:br>
            <a:r>
              <a:rPr lang="el-GR" sz="1600" dirty="0"/>
              <a:t>Εαρινό Εξάμηνο 2021</a:t>
            </a:r>
          </a:p>
          <a:p>
            <a:pPr marL="0" lvl="0" indent="0"/>
            <a:endParaRPr sz="1600" dirty="0"/>
          </a:p>
        </p:txBody>
      </p:sp>
      <p:sp>
        <p:nvSpPr>
          <p:cNvPr id="88" name="Google Shape;88;p13"/>
          <p:cNvSpPr txBox="1">
            <a:spLocks noGrp="1"/>
          </p:cNvSpPr>
          <p:nvPr>
            <p:ph type="subTitle" idx="1"/>
          </p:nvPr>
        </p:nvSpPr>
        <p:spPr>
          <a:xfrm>
            <a:off x="524708" y="3489730"/>
            <a:ext cx="8222100" cy="1322100"/>
          </a:xfrm>
          <a:prstGeom prst="rect">
            <a:avLst/>
          </a:prstGeom>
        </p:spPr>
        <p:txBody>
          <a:bodyPr spcFirstLastPara="1" wrap="square" lIns="91425" tIns="91425" rIns="91425" bIns="91425" anchor="t" anchorCtr="0">
            <a:normAutofit/>
          </a:bodyPr>
          <a:lstStyle/>
          <a:p>
            <a:pPr marL="0" lvl="0" indent="0" rtl="0">
              <a:spcBef>
                <a:spcPts val="0"/>
              </a:spcBef>
              <a:spcAft>
                <a:spcPts val="0"/>
              </a:spcAft>
              <a:buNone/>
            </a:pPr>
            <a:endParaRPr lang="el-GR" sz="1800" dirty="0"/>
          </a:p>
          <a:p>
            <a:pPr marL="0" lvl="0" indent="0" rtl="0">
              <a:spcBef>
                <a:spcPts val="0"/>
              </a:spcBef>
              <a:spcAft>
                <a:spcPts val="0"/>
              </a:spcAft>
              <a:buNone/>
            </a:pPr>
            <a:r>
              <a:rPr lang="el-GR" sz="1800" dirty="0"/>
              <a:t>Ανδρέας </a:t>
            </a:r>
            <a:r>
              <a:rPr lang="el-GR" sz="1800" dirty="0" err="1"/>
              <a:t>Χατζηβασίλη</a:t>
            </a:r>
            <a:endParaRPr lang="el-GR" sz="1800" dirty="0"/>
          </a:p>
          <a:p>
            <a:pPr marL="0" lvl="0" indent="0" rtl="0">
              <a:spcBef>
                <a:spcPts val="0"/>
              </a:spcBef>
              <a:spcAft>
                <a:spcPts val="0"/>
              </a:spcAft>
              <a:buNone/>
            </a:pPr>
            <a:r>
              <a:rPr lang="el-GR" sz="1800" dirty="0"/>
              <a:t>Κωνσταντίνος Γεωργίου</a:t>
            </a:r>
            <a:endParaRPr lang="en-US" sz="1800" dirty="0"/>
          </a:p>
        </p:txBody>
      </p:sp>
      <p:sp>
        <p:nvSpPr>
          <p:cNvPr id="2" name="Slide Number Placeholder 1">
            <a:extLst>
              <a:ext uri="{FF2B5EF4-FFF2-40B4-BE49-F238E27FC236}">
                <a16:creationId xmlns:a16="http://schemas.microsoft.com/office/drawing/2014/main" id="{472E13E7-AFCE-4317-9D8F-FB582A9D4B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pic>
        <p:nvPicPr>
          <p:cNvPr id="8" name="Picture 7" descr="Logo&#10;&#10;Description automatically generated">
            <a:extLst>
              <a:ext uri="{FF2B5EF4-FFF2-40B4-BE49-F238E27FC236}">
                <a16:creationId xmlns:a16="http://schemas.microsoft.com/office/drawing/2014/main" id="{4AC6721B-BE56-48F4-802F-0D4E011A9FBF}"/>
              </a:ext>
            </a:extLst>
          </p:cNvPr>
          <p:cNvPicPr>
            <a:picLocks noChangeAspect="1"/>
          </p:cNvPicPr>
          <p:nvPr/>
        </p:nvPicPr>
        <p:blipFill>
          <a:blip r:embed="rId3"/>
          <a:stretch>
            <a:fillRect/>
          </a:stretch>
        </p:blipFill>
        <p:spPr>
          <a:xfrm>
            <a:off x="1852066" y="117402"/>
            <a:ext cx="5388633" cy="2815561"/>
          </a:xfrm>
          <a:prstGeom prst="rect">
            <a:avLst/>
          </a:prstGeom>
        </p:spPr>
      </p:pic>
    </p:spTree>
    <p:extLst>
      <p:ext uri="{BB962C8B-B14F-4D97-AF65-F5344CB8AC3E}">
        <p14:creationId xmlns:p14="http://schemas.microsoft.com/office/powerpoint/2010/main" val="16304286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build="p"/>
      <p:bldP spid="8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Ασύγχρονη εκτέλεση</a:t>
            </a:r>
            <a:endParaRPr lang="en-US" dirty="0"/>
          </a:p>
        </p:txBody>
      </p:sp>
      <p:sp>
        <p:nvSpPr>
          <p:cNvPr id="3" name="Text Placeholder 2"/>
          <p:cNvSpPr>
            <a:spLocks noGrp="1"/>
          </p:cNvSpPr>
          <p:nvPr>
            <p:ph type="body" idx="1"/>
          </p:nvPr>
        </p:nvSpPr>
        <p:spPr/>
        <p:txBody>
          <a:bodyPr/>
          <a:lstStyle/>
          <a:p>
            <a:r>
              <a:rPr lang="el-GR" dirty="0"/>
              <a:t>Η </a:t>
            </a:r>
            <a:r>
              <a:rPr lang="en-US" dirty="0"/>
              <a:t>Dart </a:t>
            </a:r>
            <a:r>
              <a:rPr lang="el-GR" dirty="0"/>
              <a:t>είναι μια γλώσσα προγραμματισμού η οποία υποστηρίζει όχι μόνο σύγχρονη αλλά και ασύγχρονη εκτέλεση κώδικα.</a:t>
            </a:r>
          </a:p>
          <a:p>
            <a:r>
              <a:rPr lang="el-GR" dirty="0"/>
              <a:t>Συνεπώς, παρόλο που η </a:t>
            </a:r>
            <a:r>
              <a:rPr lang="en-US" dirty="0"/>
              <a:t>Dart </a:t>
            </a:r>
            <a:r>
              <a:rPr lang="el-GR" dirty="0"/>
              <a:t>είναι μια γλώσσα με </a:t>
            </a:r>
            <a:r>
              <a:rPr lang="el-GR" dirty="0" err="1"/>
              <a:t>μονονηματική</a:t>
            </a:r>
            <a:r>
              <a:rPr lang="el-GR" dirty="0"/>
              <a:t> εκτέλεση κώδικα, παρέχει την ευελιξία να κάνουμε ασύγχρονες λειτουργίες έτσι ώστε να μην μπλοκάρουμε σε περιπτώσεις όπου έχουμε </a:t>
            </a:r>
            <a:r>
              <a:rPr lang="de-DE" dirty="0"/>
              <a:t>blocking </a:t>
            </a:r>
            <a:r>
              <a:rPr lang="en-US" dirty="0"/>
              <a:t>operations</a:t>
            </a:r>
            <a:r>
              <a:rPr lang="el-GR" dirty="0"/>
              <a:t> όπως  μια λειτουργία </a:t>
            </a:r>
            <a:r>
              <a:rPr lang="en-US" dirty="0"/>
              <a:t>I/O.  </a:t>
            </a:r>
            <a:r>
              <a:rPr lang="el-GR" dirty="0"/>
              <a:t>Άρα για να εκτελεστεί μια ασύγχρονη λειτουργία δημιουργείται ακόμη ένα νήμα (διαφορετικό από αυτό στο οποίο εκτελείται η </a:t>
            </a:r>
            <a:r>
              <a:rPr lang="en-US" dirty="0"/>
              <a:t>main</a:t>
            </a:r>
            <a:r>
              <a:rPr lang="el-GR" dirty="0"/>
              <a:t>)</a:t>
            </a:r>
            <a:r>
              <a:rPr lang="en-US" dirty="0"/>
              <a:t>.</a:t>
            </a:r>
          </a:p>
          <a:p>
            <a:r>
              <a:rPr lang="el-GR" dirty="0"/>
              <a:t>Για να γίνει αυτό εφικτό πρέπει να βάλουμε στον κώδικα μας</a:t>
            </a:r>
          </a:p>
          <a:p>
            <a:endParaRPr lang="el-GR"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5" name="Picture 4"/>
          <p:cNvPicPr>
            <a:picLocks noChangeAspect="1"/>
          </p:cNvPicPr>
          <p:nvPr/>
        </p:nvPicPr>
        <p:blipFill>
          <a:blip r:embed="rId3"/>
          <a:stretch>
            <a:fillRect/>
          </a:stretch>
        </p:blipFill>
        <p:spPr>
          <a:xfrm>
            <a:off x="792586" y="4102604"/>
            <a:ext cx="2462188" cy="513442"/>
          </a:xfrm>
          <a:prstGeom prst="rect">
            <a:avLst/>
          </a:prstGeom>
        </p:spPr>
      </p:pic>
    </p:spTree>
    <p:extLst>
      <p:ext uri="{BB962C8B-B14F-4D97-AF65-F5344CB8AC3E}">
        <p14:creationId xmlns:p14="http://schemas.microsoft.com/office/powerpoint/2010/main" val="10760856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B4F189-8FE1-452A-9C74-5841ABC7F72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cxnSp>
        <p:nvCxnSpPr>
          <p:cNvPr id="14" name="Straight Arrow Connector 13">
            <a:extLst>
              <a:ext uri="{FF2B5EF4-FFF2-40B4-BE49-F238E27FC236}">
                <a16:creationId xmlns:a16="http://schemas.microsoft.com/office/drawing/2014/main" id="{7755CB09-444F-4B2C-BCC1-04093DBA96FD}"/>
              </a:ext>
            </a:extLst>
          </p:cNvPr>
          <p:cNvCxnSpPr>
            <a:cxnSpLocks/>
          </p:cNvCxnSpPr>
          <p:nvPr/>
        </p:nvCxnSpPr>
        <p:spPr>
          <a:xfrm>
            <a:off x="2138304" y="2907494"/>
            <a:ext cx="1" cy="78288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EE13A00F-C67E-4F50-AB44-A2E2F2A82824}"/>
              </a:ext>
            </a:extLst>
          </p:cNvPr>
          <p:cNvCxnSpPr>
            <a:cxnSpLocks/>
          </p:cNvCxnSpPr>
          <p:nvPr/>
        </p:nvCxnSpPr>
        <p:spPr>
          <a:xfrm>
            <a:off x="6606007" y="2907494"/>
            <a:ext cx="0" cy="50434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5" name="Rectangle 24">
            <a:extLst>
              <a:ext uri="{FF2B5EF4-FFF2-40B4-BE49-F238E27FC236}">
                <a16:creationId xmlns:a16="http://schemas.microsoft.com/office/drawing/2014/main" id="{4B6C016C-8990-42F9-96EA-8D9A778A5BE8}"/>
              </a:ext>
            </a:extLst>
          </p:cNvPr>
          <p:cNvSpPr/>
          <p:nvPr/>
        </p:nvSpPr>
        <p:spPr>
          <a:xfrm>
            <a:off x="1158521" y="3159665"/>
            <a:ext cx="1959565" cy="25217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tx1"/>
                </a:solidFill>
              </a:rPr>
              <a:t>dart </a:t>
            </a:r>
            <a:r>
              <a:rPr lang="en-US" dirty="0" err="1">
                <a:solidFill>
                  <a:schemeClr val="tx1"/>
                </a:solidFill>
              </a:rPr>
              <a:t>example_syn.dart</a:t>
            </a:r>
            <a:endParaRPr lang="LID4096" dirty="0">
              <a:solidFill>
                <a:schemeClr val="tx1"/>
              </a:solidFill>
            </a:endParaRPr>
          </a:p>
        </p:txBody>
      </p:sp>
      <p:sp>
        <p:nvSpPr>
          <p:cNvPr id="26" name="Rectangle 25">
            <a:extLst>
              <a:ext uri="{FF2B5EF4-FFF2-40B4-BE49-F238E27FC236}">
                <a16:creationId xmlns:a16="http://schemas.microsoft.com/office/drawing/2014/main" id="{E5C28488-1312-456F-9B61-EB3D5B3C3DB3}"/>
              </a:ext>
            </a:extLst>
          </p:cNvPr>
          <p:cNvSpPr/>
          <p:nvPr/>
        </p:nvSpPr>
        <p:spPr>
          <a:xfrm>
            <a:off x="5577225" y="3024220"/>
            <a:ext cx="2057564" cy="25217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dart </a:t>
            </a:r>
            <a:r>
              <a:rPr lang="en-US" dirty="0" err="1"/>
              <a:t>example_asyn.dart</a:t>
            </a:r>
            <a:endParaRPr lang="LID4096" dirty="0"/>
          </a:p>
        </p:txBody>
      </p:sp>
      <p:pic>
        <p:nvPicPr>
          <p:cNvPr id="3" name="Picture 2">
            <a:extLst>
              <a:ext uri="{FF2B5EF4-FFF2-40B4-BE49-F238E27FC236}">
                <a16:creationId xmlns:a16="http://schemas.microsoft.com/office/drawing/2014/main" id="{3593A7BA-402B-4004-A821-26609206BC6A}"/>
              </a:ext>
            </a:extLst>
          </p:cNvPr>
          <p:cNvPicPr>
            <a:picLocks noChangeAspect="1"/>
          </p:cNvPicPr>
          <p:nvPr/>
        </p:nvPicPr>
        <p:blipFill>
          <a:blip r:embed="rId3"/>
          <a:stretch>
            <a:fillRect/>
          </a:stretch>
        </p:blipFill>
        <p:spPr>
          <a:xfrm>
            <a:off x="247591" y="641684"/>
            <a:ext cx="3650642" cy="2151542"/>
          </a:xfrm>
          <a:prstGeom prst="rect">
            <a:avLst/>
          </a:prstGeom>
        </p:spPr>
      </p:pic>
      <p:pic>
        <p:nvPicPr>
          <p:cNvPr id="7" name="Picture 6">
            <a:extLst>
              <a:ext uri="{FF2B5EF4-FFF2-40B4-BE49-F238E27FC236}">
                <a16:creationId xmlns:a16="http://schemas.microsoft.com/office/drawing/2014/main" id="{92A469EE-F5F2-49A3-9C5E-5E802A6E1163}"/>
              </a:ext>
            </a:extLst>
          </p:cNvPr>
          <p:cNvPicPr>
            <a:picLocks noChangeAspect="1"/>
          </p:cNvPicPr>
          <p:nvPr/>
        </p:nvPicPr>
        <p:blipFill>
          <a:blip r:embed="rId4"/>
          <a:stretch>
            <a:fillRect/>
          </a:stretch>
        </p:blipFill>
        <p:spPr>
          <a:xfrm>
            <a:off x="765152" y="3804645"/>
            <a:ext cx="2746304" cy="782883"/>
          </a:xfrm>
          <a:prstGeom prst="rect">
            <a:avLst/>
          </a:prstGeom>
        </p:spPr>
      </p:pic>
      <p:pic>
        <p:nvPicPr>
          <p:cNvPr id="11" name="Picture 10">
            <a:extLst>
              <a:ext uri="{FF2B5EF4-FFF2-40B4-BE49-F238E27FC236}">
                <a16:creationId xmlns:a16="http://schemas.microsoft.com/office/drawing/2014/main" id="{75FB777B-8BA2-4951-A71D-BFEEC76DE93E}"/>
              </a:ext>
            </a:extLst>
          </p:cNvPr>
          <p:cNvPicPr>
            <a:picLocks noChangeAspect="1"/>
          </p:cNvPicPr>
          <p:nvPr/>
        </p:nvPicPr>
        <p:blipFill>
          <a:blip r:embed="rId5"/>
          <a:stretch>
            <a:fillRect/>
          </a:stretch>
        </p:blipFill>
        <p:spPr>
          <a:xfrm>
            <a:off x="3898233" y="641684"/>
            <a:ext cx="5104743" cy="2198087"/>
          </a:xfrm>
          <a:prstGeom prst="rect">
            <a:avLst/>
          </a:prstGeom>
        </p:spPr>
      </p:pic>
      <p:pic>
        <p:nvPicPr>
          <p:cNvPr id="15" name="Picture 14">
            <a:extLst>
              <a:ext uri="{FF2B5EF4-FFF2-40B4-BE49-F238E27FC236}">
                <a16:creationId xmlns:a16="http://schemas.microsoft.com/office/drawing/2014/main" id="{085FE471-D63C-45CF-927E-A87CEC2792E3}"/>
              </a:ext>
            </a:extLst>
          </p:cNvPr>
          <p:cNvPicPr>
            <a:picLocks noChangeAspect="1"/>
          </p:cNvPicPr>
          <p:nvPr/>
        </p:nvPicPr>
        <p:blipFill>
          <a:blip r:embed="rId6"/>
          <a:stretch>
            <a:fillRect/>
          </a:stretch>
        </p:blipFill>
        <p:spPr>
          <a:xfrm>
            <a:off x="4473250" y="3479559"/>
            <a:ext cx="4232654" cy="1119859"/>
          </a:xfrm>
          <a:prstGeom prst="rect">
            <a:avLst/>
          </a:prstGeom>
        </p:spPr>
      </p:pic>
    </p:spTree>
    <p:extLst>
      <p:ext uri="{BB962C8B-B14F-4D97-AF65-F5344CB8AC3E}">
        <p14:creationId xmlns:p14="http://schemas.microsoft.com/office/powerpoint/2010/main" val="23408644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EB3468A-097E-48C0-BDF1-29DEC879CF3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6" name="Picture 5">
            <a:extLst>
              <a:ext uri="{FF2B5EF4-FFF2-40B4-BE49-F238E27FC236}">
                <a16:creationId xmlns:a16="http://schemas.microsoft.com/office/drawing/2014/main" id="{0D05C0FF-6559-4370-885C-3907FC8CD023}"/>
              </a:ext>
            </a:extLst>
          </p:cNvPr>
          <p:cNvPicPr>
            <a:picLocks noChangeAspect="1"/>
          </p:cNvPicPr>
          <p:nvPr/>
        </p:nvPicPr>
        <p:blipFill>
          <a:blip r:embed="rId3"/>
          <a:stretch>
            <a:fillRect/>
          </a:stretch>
        </p:blipFill>
        <p:spPr>
          <a:xfrm>
            <a:off x="1346200" y="3038938"/>
            <a:ext cx="6241520" cy="1852829"/>
          </a:xfrm>
          <a:prstGeom prst="rect">
            <a:avLst/>
          </a:prstGeom>
        </p:spPr>
      </p:pic>
      <p:pic>
        <p:nvPicPr>
          <p:cNvPr id="10" name="Picture 9">
            <a:extLst>
              <a:ext uri="{FF2B5EF4-FFF2-40B4-BE49-F238E27FC236}">
                <a16:creationId xmlns:a16="http://schemas.microsoft.com/office/drawing/2014/main" id="{2222D773-55A1-4653-873F-2838FB947C1F}"/>
              </a:ext>
            </a:extLst>
          </p:cNvPr>
          <p:cNvPicPr>
            <a:picLocks noChangeAspect="1"/>
          </p:cNvPicPr>
          <p:nvPr/>
        </p:nvPicPr>
        <p:blipFill>
          <a:blip r:embed="rId4"/>
          <a:stretch>
            <a:fillRect/>
          </a:stretch>
        </p:blipFill>
        <p:spPr>
          <a:xfrm>
            <a:off x="2074333" y="147017"/>
            <a:ext cx="4220104" cy="2806262"/>
          </a:xfrm>
          <a:prstGeom prst="rect">
            <a:avLst/>
          </a:prstGeom>
        </p:spPr>
      </p:pic>
    </p:spTree>
    <p:extLst>
      <p:ext uri="{BB962C8B-B14F-4D97-AF65-F5344CB8AC3E}">
        <p14:creationId xmlns:p14="http://schemas.microsoft.com/office/powerpoint/2010/main" val="4164308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C7AB3-2F18-460A-A2A8-28DDAFFFC2E1}"/>
              </a:ext>
            </a:extLst>
          </p:cNvPr>
          <p:cNvSpPr>
            <a:spLocks noGrp="1"/>
          </p:cNvSpPr>
          <p:nvPr>
            <p:ph type="title"/>
          </p:nvPr>
        </p:nvSpPr>
        <p:spPr/>
        <p:txBody>
          <a:bodyPr/>
          <a:lstStyle/>
          <a:p>
            <a:r>
              <a:rPr lang="en-US" dirty="0"/>
              <a:t>Dart</a:t>
            </a:r>
            <a:r>
              <a:rPr lang="en-US" sz="1800" dirty="0">
                <a:solidFill>
                  <a:schemeClr val="dk2"/>
                </a:solidFill>
              </a:rPr>
              <a:t> </a:t>
            </a:r>
            <a:r>
              <a:rPr lang="en-US" dirty="0"/>
              <a:t>Isolates</a:t>
            </a:r>
            <a:endParaRPr lang="LID4096" dirty="0"/>
          </a:p>
        </p:txBody>
      </p:sp>
      <p:sp>
        <p:nvSpPr>
          <p:cNvPr id="3" name="Text Placeholder 2">
            <a:extLst>
              <a:ext uri="{FF2B5EF4-FFF2-40B4-BE49-F238E27FC236}">
                <a16:creationId xmlns:a16="http://schemas.microsoft.com/office/drawing/2014/main" id="{25A106F5-8A1C-45AA-8976-CAE11BF7ED46}"/>
              </a:ext>
            </a:extLst>
          </p:cNvPr>
          <p:cNvSpPr>
            <a:spLocks noGrp="1"/>
          </p:cNvSpPr>
          <p:nvPr>
            <p:ph type="body" idx="1"/>
          </p:nvPr>
        </p:nvSpPr>
        <p:spPr/>
        <p:txBody>
          <a:bodyPr/>
          <a:lstStyle/>
          <a:p>
            <a:pPr algn="just"/>
            <a:r>
              <a:rPr lang="el-GR" dirty="0"/>
              <a:t>Η </a:t>
            </a:r>
            <a:r>
              <a:rPr lang="en-US" dirty="0"/>
              <a:t>Dart </a:t>
            </a:r>
            <a:r>
              <a:rPr lang="el-GR" dirty="0"/>
              <a:t>δεν προσφέρει την δυνατότητα των νημάτων αλλά έχει τα δικά της </a:t>
            </a:r>
            <a:r>
              <a:rPr lang="en-US" dirty="0"/>
              <a:t>Isolates.</a:t>
            </a:r>
          </a:p>
          <a:p>
            <a:pPr algn="just"/>
            <a:r>
              <a:rPr lang="el-GR" dirty="0"/>
              <a:t>Τα </a:t>
            </a:r>
            <a:r>
              <a:rPr lang="en-US" dirty="0"/>
              <a:t>Dart Isolates </a:t>
            </a:r>
            <a:r>
              <a:rPr lang="el-GR" dirty="0"/>
              <a:t>σε σύγκριση με τα νήματα έχουν κάποιες σημαντικές διαφορές στον τρόπο λειτουργίας αφού είναι τελείως ανεξάρτητα με το δικό τους </a:t>
            </a:r>
            <a:r>
              <a:rPr lang="en-US" dirty="0"/>
              <a:t>memory heap</a:t>
            </a:r>
            <a:r>
              <a:rPr lang="el-GR" dirty="0"/>
              <a:t> και δεν ‘μοιράζονται’ μνήμη</a:t>
            </a:r>
            <a:r>
              <a:rPr lang="en-US" dirty="0"/>
              <a:t> </a:t>
            </a:r>
            <a:r>
              <a:rPr lang="el-GR" dirty="0"/>
              <a:t>με άλλα </a:t>
            </a:r>
            <a:r>
              <a:rPr lang="en-US" dirty="0"/>
              <a:t>Dart Isolates</a:t>
            </a:r>
            <a:r>
              <a:rPr lang="el-GR" dirty="0"/>
              <a:t> ενώ η μεταξύ τους επικοινωνία</a:t>
            </a:r>
            <a:r>
              <a:rPr lang="en-US" dirty="0"/>
              <a:t> </a:t>
            </a:r>
            <a:r>
              <a:rPr lang="el-GR" dirty="0"/>
              <a:t>επιτυγχάνεται με μηνύματα. </a:t>
            </a:r>
          </a:p>
          <a:p>
            <a:pPr algn="just"/>
            <a:r>
              <a:rPr lang="el-GR" dirty="0"/>
              <a:t>Για να γίνει αυτό εφικτό πρέπει να βάλουμε στον κώδικα μας</a:t>
            </a:r>
          </a:p>
          <a:p>
            <a:pPr algn="just"/>
            <a:endParaRPr lang="el-GR" dirty="0">
              <a:solidFill>
                <a:srgbClr val="333333"/>
              </a:solidFill>
              <a:latin typeface="inter-regular"/>
            </a:endParaRPr>
          </a:p>
          <a:p>
            <a:pPr algn="just"/>
            <a:endParaRPr lang="en-US" b="0" i="0" dirty="0">
              <a:solidFill>
                <a:srgbClr val="333333"/>
              </a:solidFill>
              <a:effectLst/>
              <a:latin typeface="inter-regular"/>
            </a:endParaRPr>
          </a:p>
          <a:p>
            <a:endParaRPr lang="LID4096" dirty="0"/>
          </a:p>
        </p:txBody>
      </p:sp>
      <p:sp>
        <p:nvSpPr>
          <p:cNvPr id="4" name="Slide Number Placeholder 3">
            <a:extLst>
              <a:ext uri="{FF2B5EF4-FFF2-40B4-BE49-F238E27FC236}">
                <a16:creationId xmlns:a16="http://schemas.microsoft.com/office/drawing/2014/main" id="{288077A5-A464-408D-B1B0-2B670D60E2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7" name="Picture 6">
            <a:extLst>
              <a:ext uri="{FF2B5EF4-FFF2-40B4-BE49-F238E27FC236}">
                <a16:creationId xmlns:a16="http://schemas.microsoft.com/office/drawing/2014/main" id="{7C39BFE1-1580-402B-B15D-639CD560DCC3}"/>
              </a:ext>
            </a:extLst>
          </p:cNvPr>
          <p:cNvPicPr>
            <a:picLocks noChangeAspect="1"/>
          </p:cNvPicPr>
          <p:nvPr/>
        </p:nvPicPr>
        <p:blipFill>
          <a:blip r:embed="rId3"/>
          <a:stretch>
            <a:fillRect/>
          </a:stretch>
        </p:blipFill>
        <p:spPr>
          <a:xfrm>
            <a:off x="786271" y="3518911"/>
            <a:ext cx="2816688" cy="355258"/>
          </a:xfrm>
          <a:prstGeom prst="rect">
            <a:avLst/>
          </a:prstGeom>
        </p:spPr>
      </p:pic>
    </p:spTree>
    <p:extLst>
      <p:ext uri="{BB962C8B-B14F-4D97-AF65-F5344CB8AC3E}">
        <p14:creationId xmlns:p14="http://schemas.microsoft.com/office/powerpoint/2010/main" val="25126675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6486DE2-6FF9-4635-9A5C-3741C069CE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11" name="Rectangle 10">
            <a:extLst>
              <a:ext uri="{FF2B5EF4-FFF2-40B4-BE49-F238E27FC236}">
                <a16:creationId xmlns:a16="http://schemas.microsoft.com/office/drawing/2014/main" id="{49F4AE5F-DC27-468A-A30D-617A048C64A0}"/>
              </a:ext>
            </a:extLst>
          </p:cNvPr>
          <p:cNvSpPr/>
          <p:nvPr/>
        </p:nvSpPr>
        <p:spPr>
          <a:xfrm>
            <a:off x="1331617" y="3336981"/>
            <a:ext cx="1959565" cy="25217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tx1"/>
                </a:solidFill>
              </a:rPr>
              <a:t>dart </a:t>
            </a:r>
            <a:r>
              <a:rPr lang="en-US" dirty="0" err="1">
                <a:solidFill>
                  <a:schemeClr val="tx1"/>
                </a:solidFill>
              </a:rPr>
              <a:t>example_isol.dart</a:t>
            </a:r>
            <a:endParaRPr lang="LID4096" dirty="0">
              <a:solidFill>
                <a:schemeClr val="tx1"/>
              </a:solidFill>
            </a:endParaRPr>
          </a:p>
        </p:txBody>
      </p:sp>
      <p:sp>
        <p:nvSpPr>
          <p:cNvPr id="12" name="Rectangle 11">
            <a:extLst>
              <a:ext uri="{FF2B5EF4-FFF2-40B4-BE49-F238E27FC236}">
                <a16:creationId xmlns:a16="http://schemas.microsoft.com/office/drawing/2014/main" id="{7C594CE9-A914-478A-93C7-9DFC3F775EE0}"/>
              </a:ext>
            </a:extLst>
          </p:cNvPr>
          <p:cNvSpPr/>
          <p:nvPr/>
        </p:nvSpPr>
        <p:spPr>
          <a:xfrm>
            <a:off x="5955858" y="3336980"/>
            <a:ext cx="1959565" cy="25217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tx1"/>
                </a:solidFill>
              </a:rPr>
              <a:t>dart </a:t>
            </a:r>
            <a:r>
              <a:rPr lang="en-US" dirty="0" err="1">
                <a:solidFill>
                  <a:schemeClr val="tx1"/>
                </a:solidFill>
              </a:rPr>
              <a:t>example_isol.dart</a:t>
            </a:r>
            <a:endParaRPr lang="LID4096" dirty="0">
              <a:solidFill>
                <a:schemeClr val="tx1"/>
              </a:solidFill>
            </a:endParaRPr>
          </a:p>
        </p:txBody>
      </p:sp>
      <p:cxnSp>
        <p:nvCxnSpPr>
          <p:cNvPr id="14" name="Straight Arrow Connector 13">
            <a:extLst>
              <a:ext uri="{FF2B5EF4-FFF2-40B4-BE49-F238E27FC236}">
                <a16:creationId xmlns:a16="http://schemas.microsoft.com/office/drawing/2014/main" id="{C177E4F9-AF86-4326-AF23-F87534E538C8}"/>
              </a:ext>
            </a:extLst>
          </p:cNvPr>
          <p:cNvCxnSpPr>
            <a:cxnSpLocks/>
          </p:cNvCxnSpPr>
          <p:nvPr/>
        </p:nvCxnSpPr>
        <p:spPr>
          <a:xfrm flipH="1">
            <a:off x="2506133" y="2954867"/>
            <a:ext cx="2065867" cy="11082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F2AF6A8E-65DF-4DED-86C0-A9095FD56EB3}"/>
              </a:ext>
            </a:extLst>
          </p:cNvPr>
          <p:cNvCxnSpPr>
            <a:cxnSpLocks/>
          </p:cNvCxnSpPr>
          <p:nvPr/>
        </p:nvCxnSpPr>
        <p:spPr>
          <a:xfrm>
            <a:off x="4572000" y="2954867"/>
            <a:ext cx="2281208" cy="11082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50EBCC13-59ED-46FA-B9F6-898E43D91EF0}"/>
              </a:ext>
            </a:extLst>
          </p:cNvPr>
          <p:cNvPicPr>
            <a:picLocks noChangeAspect="1"/>
          </p:cNvPicPr>
          <p:nvPr/>
        </p:nvPicPr>
        <p:blipFill>
          <a:blip r:embed="rId3"/>
          <a:stretch>
            <a:fillRect/>
          </a:stretch>
        </p:blipFill>
        <p:spPr>
          <a:xfrm>
            <a:off x="1852864" y="355316"/>
            <a:ext cx="5245768" cy="2599550"/>
          </a:xfrm>
          <a:prstGeom prst="rect">
            <a:avLst/>
          </a:prstGeom>
        </p:spPr>
      </p:pic>
      <p:pic>
        <p:nvPicPr>
          <p:cNvPr id="7" name="Picture 6">
            <a:extLst>
              <a:ext uri="{FF2B5EF4-FFF2-40B4-BE49-F238E27FC236}">
                <a16:creationId xmlns:a16="http://schemas.microsoft.com/office/drawing/2014/main" id="{D68E776D-8782-4619-AC95-D73E3F5A805B}"/>
              </a:ext>
            </a:extLst>
          </p:cNvPr>
          <p:cNvPicPr>
            <a:picLocks noChangeAspect="1"/>
          </p:cNvPicPr>
          <p:nvPr/>
        </p:nvPicPr>
        <p:blipFill>
          <a:blip r:embed="rId4"/>
          <a:stretch>
            <a:fillRect/>
          </a:stretch>
        </p:blipFill>
        <p:spPr>
          <a:xfrm>
            <a:off x="836468" y="4088797"/>
            <a:ext cx="3143250" cy="619125"/>
          </a:xfrm>
          <a:prstGeom prst="rect">
            <a:avLst/>
          </a:prstGeom>
        </p:spPr>
      </p:pic>
      <p:pic>
        <p:nvPicPr>
          <p:cNvPr id="13" name="Picture 12">
            <a:extLst>
              <a:ext uri="{FF2B5EF4-FFF2-40B4-BE49-F238E27FC236}">
                <a16:creationId xmlns:a16="http://schemas.microsoft.com/office/drawing/2014/main" id="{727182D5-F07B-4D09-AFE3-5309EC3D06A6}"/>
              </a:ext>
            </a:extLst>
          </p:cNvPr>
          <p:cNvPicPr>
            <a:picLocks noChangeAspect="1"/>
          </p:cNvPicPr>
          <p:nvPr/>
        </p:nvPicPr>
        <p:blipFill>
          <a:blip r:embed="rId5"/>
          <a:stretch>
            <a:fillRect/>
          </a:stretch>
        </p:blipFill>
        <p:spPr>
          <a:xfrm>
            <a:off x="5164284" y="4149274"/>
            <a:ext cx="3143250" cy="590550"/>
          </a:xfrm>
          <a:prstGeom prst="rect">
            <a:avLst/>
          </a:prstGeom>
        </p:spPr>
      </p:pic>
    </p:spTree>
    <p:extLst>
      <p:ext uri="{BB962C8B-B14F-4D97-AF65-F5344CB8AC3E}">
        <p14:creationId xmlns:p14="http://schemas.microsoft.com/office/powerpoint/2010/main" val="12693085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Διεργασίες στην </a:t>
            </a:r>
            <a:r>
              <a:rPr lang="de-DE" dirty="0"/>
              <a:t>Dart</a:t>
            </a:r>
            <a:endParaRPr lang="en-US" dirty="0"/>
          </a:p>
        </p:txBody>
      </p:sp>
      <p:sp>
        <p:nvSpPr>
          <p:cNvPr id="3" name="Text Placeholder 2"/>
          <p:cNvSpPr>
            <a:spLocks noGrp="1"/>
          </p:cNvSpPr>
          <p:nvPr>
            <p:ph type="body" idx="1"/>
          </p:nvPr>
        </p:nvSpPr>
        <p:spPr/>
        <p:txBody>
          <a:bodyPr/>
          <a:lstStyle/>
          <a:p>
            <a:r>
              <a:rPr lang="el-GR" dirty="0"/>
              <a:t>Με την χρήση της βιβλιοθηκής </a:t>
            </a:r>
            <a:r>
              <a:rPr lang="de-DE" dirty="0"/>
              <a:t>dart</a:t>
            </a:r>
            <a:r>
              <a:rPr lang="en-US" dirty="0"/>
              <a:t>:</a:t>
            </a:r>
            <a:r>
              <a:rPr lang="en-US" dirty="0" err="1"/>
              <a:t>io</a:t>
            </a:r>
            <a:r>
              <a:rPr lang="en-US" dirty="0"/>
              <a:t> </a:t>
            </a:r>
            <a:r>
              <a:rPr lang="el-GR" dirty="0"/>
              <a:t>και συγκεκριμένα του πακέτου </a:t>
            </a:r>
            <a:r>
              <a:rPr lang="de-DE" dirty="0"/>
              <a:t>Process</a:t>
            </a:r>
          </a:p>
          <a:p>
            <a:pPr marL="114300" indent="0">
              <a:buNone/>
            </a:pPr>
            <a:r>
              <a:rPr lang="el-GR" dirty="0"/>
              <a:t>Μπορόυμε να δημιουργήσουμε και να εκτελέσουμε </a:t>
            </a:r>
            <a:r>
              <a:rPr lang="de-DE" dirty="0"/>
              <a:t>processes on the native machine </a:t>
            </a:r>
            <a:r>
              <a:rPr lang="el-GR" dirty="0"/>
              <a:t>στην </a:t>
            </a:r>
            <a:r>
              <a:rPr lang="de-DE" dirty="0"/>
              <a:t>dart.</a:t>
            </a:r>
          </a:p>
          <a:p>
            <a:r>
              <a:rPr lang="el-GR" dirty="0"/>
              <a:t>Πιο κάτω βλέπουμε ένα παράδειγμα:</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6" name="Picture 5"/>
          <p:cNvPicPr>
            <a:picLocks noChangeAspect="1"/>
          </p:cNvPicPr>
          <p:nvPr/>
        </p:nvPicPr>
        <p:blipFill rotWithShape="1">
          <a:blip r:embed="rId3"/>
          <a:srcRect l="1070"/>
          <a:stretch/>
        </p:blipFill>
        <p:spPr>
          <a:xfrm>
            <a:off x="1127464" y="2940636"/>
            <a:ext cx="6326554" cy="1480444"/>
          </a:xfrm>
          <a:prstGeom prst="rect">
            <a:avLst/>
          </a:prstGeom>
        </p:spPr>
      </p:pic>
    </p:spTree>
    <p:extLst>
      <p:ext uri="{BB962C8B-B14F-4D97-AF65-F5344CB8AC3E}">
        <p14:creationId xmlns:p14="http://schemas.microsoft.com/office/powerpoint/2010/main" val="11368012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79B71-C555-4FFA-8818-EC5247A9C36C}"/>
              </a:ext>
            </a:extLst>
          </p:cNvPr>
          <p:cNvSpPr>
            <a:spLocks noGrp="1"/>
          </p:cNvSpPr>
          <p:nvPr>
            <p:ph type="title"/>
          </p:nvPr>
        </p:nvSpPr>
        <p:spPr/>
        <p:txBody>
          <a:bodyPr/>
          <a:lstStyle/>
          <a:p>
            <a:r>
              <a:rPr lang="el-GR" dirty="0"/>
              <a:t>Εγκατάσταση</a:t>
            </a:r>
            <a:endParaRPr lang="LID4096" dirty="0"/>
          </a:p>
        </p:txBody>
      </p:sp>
      <p:sp>
        <p:nvSpPr>
          <p:cNvPr id="3" name="Text Placeholder 2">
            <a:extLst>
              <a:ext uri="{FF2B5EF4-FFF2-40B4-BE49-F238E27FC236}">
                <a16:creationId xmlns:a16="http://schemas.microsoft.com/office/drawing/2014/main" id="{863AEBEE-A5D4-4626-91DA-AB5BB2E2E772}"/>
              </a:ext>
            </a:extLst>
          </p:cNvPr>
          <p:cNvSpPr>
            <a:spLocks noGrp="1"/>
          </p:cNvSpPr>
          <p:nvPr>
            <p:ph type="body" idx="1"/>
          </p:nvPr>
        </p:nvSpPr>
        <p:spPr>
          <a:xfrm>
            <a:off x="311699" y="1152475"/>
            <a:ext cx="8597631" cy="3416400"/>
          </a:xfrm>
        </p:spPr>
        <p:txBody>
          <a:bodyPr/>
          <a:lstStyle/>
          <a:p>
            <a:r>
              <a:rPr lang="el-GR" dirty="0"/>
              <a:t>Η εγκατάσταση του </a:t>
            </a:r>
            <a:r>
              <a:rPr lang="de-DE" dirty="0"/>
              <a:t>Dart</a:t>
            </a:r>
            <a:r>
              <a:rPr lang="el-GR" dirty="0"/>
              <a:t> </a:t>
            </a:r>
            <a:r>
              <a:rPr lang="de-DE" dirty="0"/>
              <a:t>SDK </a:t>
            </a:r>
            <a:r>
              <a:rPr lang="el-GR" dirty="0"/>
              <a:t>μπορεί να γίνει εύκολα και με πολλούς τρόπους σε όλες τις πλατφόρμες.</a:t>
            </a:r>
            <a:endParaRPr lang="en-US" dirty="0"/>
          </a:p>
          <a:p>
            <a:pPr marL="114300" indent="0">
              <a:buNone/>
            </a:pPr>
            <a:endParaRPr lang="el-GR" dirty="0"/>
          </a:p>
          <a:p>
            <a:r>
              <a:rPr lang="el-GR" dirty="0"/>
              <a:t>Μπορεί να γίνει μέσω:</a:t>
            </a:r>
          </a:p>
          <a:p>
            <a:pPr lvl="1"/>
            <a:r>
              <a:rPr lang="de-DE" dirty="0"/>
              <a:t>Download </a:t>
            </a:r>
            <a:r>
              <a:rPr lang="el-GR" dirty="0"/>
              <a:t>του </a:t>
            </a:r>
            <a:r>
              <a:rPr lang="en-US" dirty="0"/>
              <a:t>zip</a:t>
            </a:r>
            <a:r>
              <a:rPr lang="el-GR" dirty="0"/>
              <a:t> αρχείου και προσθέτοντας τον στο </a:t>
            </a:r>
            <a:r>
              <a:rPr lang="de-DE" dirty="0"/>
              <a:t>path </a:t>
            </a:r>
            <a:r>
              <a:rPr lang="el-GR" dirty="0"/>
              <a:t>του ΛΣ.</a:t>
            </a:r>
          </a:p>
          <a:p>
            <a:pPr lvl="1"/>
            <a:r>
              <a:rPr lang="el-GR" dirty="0"/>
              <a:t>Μπορεί να γίνει εγκατάσταση του </a:t>
            </a:r>
            <a:r>
              <a:rPr lang="de-DE" dirty="0"/>
              <a:t>docker image.</a:t>
            </a:r>
          </a:p>
          <a:p>
            <a:pPr lvl="1"/>
            <a:r>
              <a:rPr lang="el-GR" dirty="0"/>
              <a:t>Μέσω εντολών στα </a:t>
            </a:r>
            <a:r>
              <a:rPr lang="de-DE" dirty="0"/>
              <a:t>terminal</a:t>
            </a:r>
            <a:r>
              <a:rPr lang="el-GR" dirty="0"/>
              <a:t> και</a:t>
            </a:r>
            <a:r>
              <a:rPr lang="de-DE" dirty="0"/>
              <a:t> </a:t>
            </a:r>
            <a:r>
              <a:rPr lang="en-US" dirty="0"/>
              <a:t>command prompt</a:t>
            </a:r>
            <a:r>
              <a:rPr lang="el-GR" dirty="0"/>
              <a:t>.</a:t>
            </a:r>
          </a:p>
        </p:txBody>
      </p:sp>
      <p:sp>
        <p:nvSpPr>
          <p:cNvPr id="4" name="Slide Number Placeholder 3">
            <a:extLst>
              <a:ext uri="{FF2B5EF4-FFF2-40B4-BE49-F238E27FC236}">
                <a16:creationId xmlns:a16="http://schemas.microsoft.com/office/drawing/2014/main" id="{8783345C-754E-4498-9160-38628CAFA9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31856030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Εντολές Εγκατάστασης</a:t>
            </a:r>
            <a:endParaRPr lang="en-US" dirty="0"/>
          </a:p>
        </p:txBody>
      </p:sp>
      <p:sp>
        <p:nvSpPr>
          <p:cNvPr id="3" name="Text Placeholder 2"/>
          <p:cNvSpPr>
            <a:spLocks noGrp="1"/>
          </p:cNvSpPr>
          <p:nvPr>
            <p:ph type="body" idx="1"/>
          </p:nvPr>
        </p:nvSpPr>
        <p:spPr/>
        <p:txBody>
          <a:bodyPr/>
          <a:lstStyle/>
          <a:p>
            <a:r>
              <a:rPr lang="de-DE" u="sng" dirty="0"/>
              <a:t>Windows</a:t>
            </a:r>
            <a:r>
              <a:rPr lang="en-US" u="sng" dirty="0"/>
              <a:t>:</a:t>
            </a:r>
          </a:p>
          <a:p>
            <a:pPr lvl="1">
              <a:lnSpc>
                <a:spcPct val="100000"/>
              </a:lnSpc>
            </a:pPr>
            <a:r>
              <a:rPr lang="el-GR" dirty="0"/>
              <a:t>Με την χρήση</a:t>
            </a:r>
            <a:r>
              <a:rPr lang="en-US" dirty="0"/>
              <a:t> </a:t>
            </a:r>
            <a:r>
              <a:rPr lang="el-GR" dirty="0"/>
              <a:t>του </a:t>
            </a:r>
            <a:r>
              <a:rPr lang="en-US" dirty="0"/>
              <a:t>Chocolatey</a:t>
            </a:r>
            <a:r>
              <a:rPr lang="el-GR" dirty="0"/>
              <a:t> </a:t>
            </a:r>
            <a:r>
              <a:rPr lang="de-DE" dirty="0"/>
              <a:t>package manager.</a:t>
            </a:r>
          </a:p>
          <a:p>
            <a:pPr lvl="1">
              <a:lnSpc>
                <a:spcPct val="100000"/>
              </a:lnSpc>
            </a:pPr>
            <a:r>
              <a:rPr lang="de-DE" dirty="0"/>
              <a:t>choco install dart-sdk</a:t>
            </a:r>
          </a:p>
          <a:p>
            <a:r>
              <a:rPr lang="de-DE" u="sng" dirty="0"/>
              <a:t>Linux: </a:t>
            </a:r>
          </a:p>
          <a:p>
            <a:pPr lvl="1">
              <a:lnSpc>
                <a:spcPct val="100000"/>
              </a:lnSpc>
            </a:pPr>
            <a:r>
              <a:rPr lang="en-US" dirty="0"/>
              <a:t> </a:t>
            </a:r>
            <a:r>
              <a:rPr lang="en-US" dirty="0" err="1"/>
              <a:t>sudo</a:t>
            </a:r>
            <a:r>
              <a:rPr lang="en-US" dirty="0"/>
              <a:t> apt-get update</a:t>
            </a:r>
          </a:p>
          <a:p>
            <a:pPr lvl="1">
              <a:lnSpc>
                <a:spcPct val="100000"/>
              </a:lnSpc>
            </a:pPr>
            <a:r>
              <a:rPr lang="en-US" dirty="0"/>
              <a:t> </a:t>
            </a:r>
            <a:r>
              <a:rPr lang="en-US" dirty="0" err="1"/>
              <a:t>sudo</a:t>
            </a:r>
            <a:r>
              <a:rPr lang="en-US" dirty="0"/>
              <a:t> apt-get install dart</a:t>
            </a:r>
            <a:endParaRPr lang="de-DE" dirty="0"/>
          </a:p>
          <a:p>
            <a:r>
              <a:rPr lang="de-DE" u="sng" dirty="0"/>
              <a:t>MacOS:</a:t>
            </a:r>
          </a:p>
          <a:p>
            <a:pPr lvl="1"/>
            <a:r>
              <a:rPr lang="de-DE" dirty="0"/>
              <a:t> brew tap dart-lang/dart</a:t>
            </a:r>
          </a:p>
          <a:p>
            <a:pPr lvl="1"/>
            <a:r>
              <a:rPr lang="de-DE" dirty="0"/>
              <a:t> brew install dart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29115971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28AA6-E16D-4259-B051-8AB89AA1C09E}"/>
              </a:ext>
            </a:extLst>
          </p:cNvPr>
          <p:cNvSpPr>
            <a:spLocks noGrp="1"/>
          </p:cNvSpPr>
          <p:nvPr>
            <p:ph type="title"/>
          </p:nvPr>
        </p:nvSpPr>
        <p:spPr/>
        <p:txBody>
          <a:bodyPr/>
          <a:lstStyle/>
          <a:p>
            <a:r>
              <a:rPr lang="el-GR" dirty="0"/>
              <a:t>Υλοποίηση </a:t>
            </a:r>
            <a:r>
              <a:rPr lang="en-US" dirty="0"/>
              <a:t>FTP</a:t>
            </a:r>
            <a:r>
              <a:rPr lang="el-GR" dirty="0"/>
              <a:t> πελάτη-εξυπηρετητή</a:t>
            </a:r>
            <a:endParaRPr lang="LID4096" dirty="0"/>
          </a:p>
        </p:txBody>
      </p:sp>
      <p:sp>
        <p:nvSpPr>
          <p:cNvPr id="3" name="Text Placeholder 2">
            <a:extLst>
              <a:ext uri="{FF2B5EF4-FFF2-40B4-BE49-F238E27FC236}">
                <a16:creationId xmlns:a16="http://schemas.microsoft.com/office/drawing/2014/main" id="{76B161E2-4728-47ED-BFD4-4D6B472BA962}"/>
              </a:ext>
            </a:extLst>
          </p:cNvPr>
          <p:cNvSpPr>
            <a:spLocks noGrp="1"/>
          </p:cNvSpPr>
          <p:nvPr>
            <p:ph type="body" idx="1"/>
          </p:nvPr>
        </p:nvSpPr>
        <p:spPr/>
        <p:txBody>
          <a:bodyPr/>
          <a:lstStyle/>
          <a:p>
            <a:r>
              <a:rPr lang="el-GR" dirty="0"/>
              <a:t>Η εφαρμογή αυτή αποτελείται απο δύο μέρη – αρχεία . Απο την μία έχουμε τον πελάτη (</a:t>
            </a:r>
            <a:r>
              <a:rPr lang="de-DE" dirty="0"/>
              <a:t>ftp client</a:t>
            </a:r>
            <a:r>
              <a:rPr lang="el-GR" dirty="0"/>
              <a:t>)</a:t>
            </a:r>
            <a:r>
              <a:rPr lang="de-DE" dirty="0"/>
              <a:t> </a:t>
            </a:r>
            <a:r>
              <a:rPr lang="el-GR" dirty="0"/>
              <a:t>και απο την άλλη τον εξυπηρετητή </a:t>
            </a:r>
            <a:r>
              <a:rPr lang="en-US" dirty="0"/>
              <a:t>(ftp server)</a:t>
            </a:r>
            <a:r>
              <a:rPr lang="el-GR" dirty="0"/>
              <a:t>.</a:t>
            </a:r>
          </a:p>
          <a:p>
            <a:r>
              <a:rPr lang="en-US" dirty="0"/>
              <a:t>H</a:t>
            </a:r>
            <a:r>
              <a:rPr lang="el-GR" dirty="0"/>
              <a:t> εφαρμογή υποστηρίζει τόσο ανεβάσμα όσο και κατέβασμα αρχείων απο και προς τον εξυπηρετητή με την χρήση </a:t>
            </a:r>
            <a:r>
              <a:rPr lang="de-DE" dirty="0"/>
              <a:t>socket</a:t>
            </a:r>
            <a:r>
              <a:rPr lang="en-US" dirty="0"/>
              <a:t>.</a:t>
            </a:r>
            <a:endParaRPr lang="el-GR" dirty="0"/>
          </a:p>
          <a:p>
            <a:r>
              <a:rPr lang="el-GR" dirty="0"/>
              <a:t>Ο εξυπηρετητής κάνει χρήση της </a:t>
            </a:r>
            <a:r>
              <a:rPr lang="en-US" dirty="0"/>
              <a:t>loopback or localhost</a:t>
            </a:r>
            <a:r>
              <a:rPr lang="el-GR" dirty="0"/>
              <a:t> (127.0.0.1)</a:t>
            </a:r>
            <a:r>
              <a:rPr lang="en-US" dirty="0"/>
              <a:t> </a:t>
            </a:r>
            <a:r>
              <a:rPr lang="el-GR" dirty="0"/>
              <a:t>διεύθυνσης και της πόρτας 4567. </a:t>
            </a:r>
            <a:endParaRPr lang="en-US" dirty="0"/>
          </a:p>
          <a:p>
            <a:r>
              <a:rPr lang="el-GR" dirty="0"/>
              <a:t>Κατά την ανάκτηση πληροφορίων από τον εξυπηρετητή έχουμε υλοποιήσει και κάποιες από τις επιλογές που είχαμε δει και στην δεύτερη άσκηση του μαθήματος μας.</a:t>
            </a:r>
            <a:endParaRPr lang="en-US" dirty="0"/>
          </a:p>
        </p:txBody>
      </p:sp>
      <p:sp>
        <p:nvSpPr>
          <p:cNvPr id="4" name="Slide Number Placeholder 3">
            <a:extLst>
              <a:ext uri="{FF2B5EF4-FFF2-40B4-BE49-F238E27FC236}">
                <a16:creationId xmlns:a16="http://schemas.microsoft.com/office/drawing/2014/main" id="{66A1CD79-85DC-4701-BEF6-53ED75EA301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27476988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Sockets in dart</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3" name="Picture 2"/>
          <p:cNvPicPr>
            <a:picLocks noChangeAspect="1"/>
          </p:cNvPicPr>
          <p:nvPr/>
        </p:nvPicPr>
        <p:blipFill>
          <a:blip r:embed="rId3"/>
          <a:stretch>
            <a:fillRect/>
          </a:stretch>
        </p:blipFill>
        <p:spPr>
          <a:xfrm>
            <a:off x="5081377" y="626671"/>
            <a:ext cx="3665431" cy="4427601"/>
          </a:xfrm>
          <a:prstGeom prst="rect">
            <a:avLst/>
          </a:prstGeom>
        </p:spPr>
      </p:pic>
      <p:sp>
        <p:nvSpPr>
          <p:cNvPr id="8" name="TextBox 7"/>
          <p:cNvSpPr txBox="1"/>
          <p:nvPr/>
        </p:nvSpPr>
        <p:spPr>
          <a:xfrm>
            <a:off x="7340359" y="3680899"/>
            <a:ext cx="1237983" cy="30777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dirty="0"/>
              <a:t>Server Code </a:t>
            </a:r>
          </a:p>
        </p:txBody>
      </p:sp>
      <p:pic>
        <p:nvPicPr>
          <p:cNvPr id="9" name="Picture 8"/>
          <p:cNvPicPr>
            <a:picLocks noChangeAspect="1"/>
          </p:cNvPicPr>
          <p:nvPr/>
        </p:nvPicPr>
        <p:blipFill>
          <a:blip r:embed="rId4"/>
          <a:stretch>
            <a:fillRect/>
          </a:stretch>
        </p:blipFill>
        <p:spPr>
          <a:xfrm>
            <a:off x="897091" y="983188"/>
            <a:ext cx="3598896" cy="4121016"/>
          </a:xfrm>
          <a:prstGeom prst="rect">
            <a:avLst/>
          </a:prstGeom>
        </p:spPr>
      </p:pic>
      <p:sp>
        <p:nvSpPr>
          <p:cNvPr id="7" name="TextBox 6"/>
          <p:cNvSpPr txBox="1"/>
          <p:nvPr/>
        </p:nvSpPr>
        <p:spPr>
          <a:xfrm>
            <a:off x="3168580" y="2759218"/>
            <a:ext cx="1140976" cy="30777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dirty="0"/>
              <a:t>Client Code </a:t>
            </a:r>
          </a:p>
        </p:txBody>
      </p:sp>
    </p:spTree>
    <p:extLst>
      <p:ext uri="{BB962C8B-B14F-4D97-AF65-F5344CB8AC3E}">
        <p14:creationId xmlns:p14="http://schemas.microsoft.com/office/powerpoint/2010/main" val="36499413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284E8-B79A-4538-A0C7-FC226A33A1FC}"/>
              </a:ext>
            </a:extLst>
          </p:cNvPr>
          <p:cNvSpPr>
            <a:spLocks noGrp="1"/>
          </p:cNvSpPr>
          <p:nvPr>
            <p:ph type="title"/>
          </p:nvPr>
        </p:nvSpPr>
        <p:spPr/>
        <p:txBody>
          <a:bodyPr/>
          <a:lstStyle/>
          <a:p>
            <a:r>
              <a:rPr lang="el-GR" dirty="0"/>
              <a:t>Περιεχόμενα</a:t>
            </a:r>
            <a:endParaRPr lang="LID4096" dirty="0"/>
          </a:p>
        </p:txBody>
      </p:sp>
      <p:sp>
        <p:nvSpPr>
          <p:cNvPr id="3" name="Text Placeholder 2">
            <a:extLst>
              <a:ext uri="{FF2B5EF4-FFF2-40B4-BE49-F238E27FC236}">
                <a16:creationId xmlns:a16="http://schemas.microsoft.com/office/drawing/2014/main" id="{0026D01E-9B36-4B47-8C99-9FCBE1ECCCF9}"/>
              </a:ext>
            </a:extLst>
          </p:cNvPr>
          <p:cNvSpPr>
            <a:spLocks noGrp="1"/>
          </p:cNvSpPr>
          <p:nvPr>
            <p:ph type="body" idx="1"/>
          </p:nvPr>
        </p:nvSpPr>
        <p:spPr/>
        <p:txBody>
          <a:bodyPr/>
          <a:lstStyle/>
          <a:p>
            <a:r>
              <a:rPr lang="el-GR" dirty="0"/>
              <a:t>Γενικές Πληροφορίες</a:t>
            </a:r>
            <a:endParaRPr lang="en-US" dirty="0"/>
          </a:p>
          <a:p>
            <a:r>
              <a:rPr lang="en-US" dirty="0"/>
              <a:t>Dart - Flutter</a:t>
            </a:r>
          </a:p>
          <a:p>
            <a:r>
              <a:rPr lang="el-GR" dirty="0"/>
              <a:t>Θετικά και Αρνητικά</a:t>
            </a:r>
          </a:p>
          <a:p>
            <a:r>
              <a:rPr lang="el-GR" dirty="0"/>
              <a:t>Βιβλιοθήκες</a:t>
            </a:r>
          </a:p>
          <a:p>
            <a:r>
              <a:rPr lang="el-GR" dirty="0"/>
              <a:t>Μεταβλητές και Αντικείμενα</a:t>
            </a:r>
            <a:endParaRPr lang="en-US" dirty="0"/>
          </a:p>
          <a:p>
            <a:r>
              <a:rPr lang="el-GR" dirty="0"/>
              <a:t>Ασύγχρονη εκτέλεση</a:t>
            </a:r>
          </a:p>
          <a:p>
            <a:r>
              <a:rPr lang="el-GR" dirty="0"/>
              <a:t>Νήματα και </a:t>
            </a:r>
            <a:r>
              <a:rPr lang="el-GR" dirty="0" smtClean="0"/>
              <a:t>Διεργασίες</a:t>
            </a:r>
            <a:endParaRPr lang="en-US" dirty="0" smtClean="0"/>
          </a:p>
          <a:p>
            <a:r>
              <a:rPr lang="el-GR" dirty="0" smtClean="0"/>
              <a:t>Εγκατάσταση</a:t>
            </a:r>
            <a:endParaRPr lang="el-GR" dirty="0"/>
          </a:p>
          <a:p>
            <a:r>
              <a:rPr lang="el-GR" dirty="0"/>
              <a:t>Υλοποίηση </a:t>
            </a:r>
            <a:r>
              <a:rPr lang="en-US" dirty="0"/>
              <a:t>FTP</a:t>
            </a:r>
            <a:r>
              <a:rPr lang="el-GR" dirty="0"/>
              <a:t> πελάτη-εξυπηρετητή</a:t>
            </a:r>
          </a:p>
        </p:txBody>
      </p:sp>
      <p:sp>
        <p:nvSpPr>
          <p:cNvPr id="4" name="Slide Number Placeholder 3">
            <a:extLst>
              <a:ext uri="{FF2B5EF4-FFF2-40B4-BE49-F238E27FC236}">
                <a16:creationId xmlns:a16="http://schemas.microsoft.com/office/drawing/2014/main" id="{1439C9D6-1F63-4810-8F10-C97E8399A9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31958583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6" name="Online Media 5" title="Epl421-Presentation-FTP">
            <a:hlinkClick r:id="" action="ppaction://media"/>
            <a:extLst>
              <a:ext uri="{FF2B5EF4-FFF2-40B4-BE49-F238E27FC236}">
                <a16:creationId xmlns:a16="http://schemas.microsoft.com/office/drawing/2014/main" id="{37CF37C2-C926-4EF0-B8B8-9FAF31397D04}"/>
              </a:ext>
            </a:extLst>
          </p:cNvPr>
          <p:cNvPicPr>
            <a:picLocks noRot="1" noChangeAspect="1"/>
          </p:cNvPicPr>
          <p:nvPr>
            <a:videoFile r:link="rId1"/>
          </p:nvPr>
        </p:nvPicPr>
        <p:blipFill>
          <a:blip r:embed="rId4"/>
          <a:stretch>
            <a:fillRect/>
          </a:stretch>
        </p:blipFill>
        <p:spPr>
          <a:xfrm>
            <a:off x="0" y="-11430"/>
            <a:ext cx="9144000" cy="5166360"/>
          </a:xfrm>
          <a:prstGeom prst="rect">
            <a:avLst/>
          </a:prstGeom>
        </p:spPr>
      </p:pic>
    </p:spTree>
    <p:extLst>
      <p:ext uri="{BB962C8B-B14F-4D97-AF65-F5344CB8AC3E}">
        <p14:creationId xmlns:p14="http://schemas.microsoft.com/office/powerpoint/2010/main" val="222550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7EF7C-8A4C-4B22-9462-4BED9B59DAF7}"/>
              </a:ext>
            </a:extLst>
          </p:cNvPr>
          <p:cNvSpPr>
            <a:spLocks noGrp="1"/>
          </p:cNvSpPr>
          <p:nvPr>
            <p:ph type="title"/>
          </p:nvPr>
        </p:nvSpPr>
        <p:spPr/>
        <p:txBody>
          <a:bodyPr/>
          <a:lstStyle/>
          <a:p>
            <a:r>
              <a:rPr lang="el-GR" dirty="0"/>
              <a:t>Βιβλιογραφία</a:t>
            </a:r>
            <a:endParaRPr lang="LID4096" dirty="0"/>
          </a:p>
        </p:txBody>
      </p:sp>
      <p:sp>
        <p:nvSpPr>
          <p:cNvPr id="3" name="Text Placeholder 2">
            <a:extLst>
              <a:ext uri="{FF2B5EF4-FFF2-40B4-BE49-F238E27FC236}">
                <a16:creationId xmlns:a16="http://schemas.microsoft.com/office/drawing/2014/main" id="{A31D233A-8217-4BF4-BC2E-B2D835DD3E89}"/>
              </a:ext>
            </a:extLst>
          </p:cNvPr>
          <p:cNvSpPr>
            <a:spLocks noGrp="1"/>
          </p:cNvSpPr>
          <p:nvPr>
            <p:ph type="body" idx="1"/>
          </p:nvPr>
        </p:nvSpPr>
        <p:spPr/>
        <p:txBody>
          <a:bodyPr/>
          <a:lstStyle/>
          <a:p>
            <a:r>
              <a:rPr lang="en-US" dirty="0">
                <a:hlinkClick r:id="rId2"/>
              </a:rPr>
              <a:t>https://dart.dev/overview#platform</a:t>
            </a:r>
            <a:endParaRPr lang="el-GR" dirty="0"/>
          </a:p>
          <a:p>
            <a:r>
              <a:rPr lang="en-US" dirty="0">
                <a:hlinkClick r:id="rId3"/>
              </a:rPr>
              <a:t>https://en.wikipedia.org/wiki/Dart_(programming_language)</a:t>
            </a:r>
            <a:endParaRPr lang="el-GR" dirty="0"/>
          </a:p>
          <a:p>
            <a:r>
              <a:rPr lang="en-US" dirty="0">
                <a:hlinkClick r:id="rId4"/>
              </a:rPr>
              <a:t>https://www.ionos.com/digitalguide/websites/web-development/dart-programming-language/</a:t>
            </a:r>
            <a:endParaRPr lang="el-GR" dirty="0"/>
          </a:p>
          <a:p>
            <a:r>
              <a:rPr lang="en-US" dirty="0">
                <a:hlinkClick r:id="rId5"/>
              </a:rPr>
              <a:t>https://www.freecodecamp.org/news/https-medium-com-rahman-sameeha-whats-flutter-an-intro-to-dart-6fc42ba7c4a3/</a:t>
            </a:r>
            <a:endParaRPr lang="el-GR" dirty="0"/>
          </a:p>
          <a:p>
            <a:r>
              <a:rPr lang="en-US" dirty="0">
                <a:hlinkClick r:id="rId6"/>
              </a:rPr>
              <a:t>https://proxify.io/articles/what-is-dart-and-what-is-it-used-for</a:t>
            </a:r>
            <a:endParaRPr lang="en-US" dirty="0"/>
          </a:p>
          <a:p>
            <a:r>
              <a:rPr lang="en-US" dirty="0">
                <a:hlinkClick r:id="rId7"/>
              </a:rPr>
              <a:t>https://www.javatpoint.com/flutter-dart-programming</a:t>
            </a:r>
            <a:endParaRPr lang="en-US" dirty="0"/>
          </a:p>
          <a:p>
            <a:endParaRPr lang="el-GR" dirty="0"/>
          </a:p>
          <a:p>
            <a:endParaRPr lang="el-GR" dirty="0"/>
          </a:p>
          <a:p>
            <a:endParaRPr lang="LID4096" dirty="0"/>
          </a:p>
        </p:txBody>
      </p:sp>
      <p:sp>
        <p:nvSpPr>
          <p:cNvPr id="4" name="Slide Number Placeholder 3">
            <a:extLst>
              <a:ext uri="{FF2B5EF4-FFF2-40B4-BE49-F238E27FC236}">
                <a16:creationId xmlns:a16="http://schemas.microsoft.com/office/drawing/2014/main" id="{6B9F96DE-EE3E-4D19-A843-0F943C43B4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14894307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9CE4FE7-DB91-DBBA-930A-2327AFEF9058}"/>
              </a:ext>
            </a:extLst>
          </p:cNvPr>
          <p:cNvSpPr>
            <a:spLocks noGrp="1"/>
          </p:cNvSpPr>
          <p:nvPr>
            <p:ph type="ctrTitle"/>
          </p:nvPr>
        </p:nvSpPr>
        <p:spPr>
          <a:xfrm>
            <a:off x="311708" y="744575"/>
            <a:ext cx="8520600" cy="2052600"/>
          </a:xfrm>
        </p:spPr>
        <p:txBody>
          <a:bodyPr/>
          <a:lstStyle/>
          <a:p>
            <a:r>
              <a:rPr lang="en-US" sz="5400" dirty="0">
                <a:solidFill>
                  <a:schemeClr val="tx1"/>
                </a:solidFill>
              </a:rPr>
              <a:t>ΕΥΧΑΡΙΣΤΟΥΜΕ</a:t>
            </a:r>
            <a:r>
              <a:rPr lang="el-GR" sz="5400" dirty="0">
                <a:solidFill>
                  <a:schemeClr val="tx1"/>
                </a:solidFill>
              </a:rPr>
              <a:t> </a:t>
            </a:r>
            <a:r>
              <a:rPr lang="en-US" sz="5400" dirty="0">
                <a:solidFill>
                  <a:schemeClr val="tx1"/>
                </a:solidFill>
              </a:rPr>
              <a:t>!</a:t>
            </a:r>
            <a:endParaRPr lang="en-US" dirty="0"/>
          </a:p>
        </p:txBody>
      </p:sp>
      <p:sp>
        <p:nvSpPr>
          <p:cNvPr id="4" name="Slide Number Placeholder 3">
            <a:extLst>
              <a:ext uri="{FF2B5EF4-FFF2-40B4-BE49-F238E27FC236}">
                <a16:creationId xmlns:a16="http://schemas.microsoft.com/office/drawing/2014/main" id="{25871278-A470-4165-843F-DFCBA881A6FB}"/>
              </a:ext>
            </a:extLst>
          </p:cNvPr>
          <p:cNvSpPr>
            <a:spLocks noGrp="1"/>
          </p:cNvSpPr>
          <p:nvPr>
            <p:ph type="sldNum" idx="12"/>
          </p:nvPr>
        </p:nvSpPr>
        <p:spPr>
          <a:xfrm>
            <a:off x="8485336" y="4586091"/>
            <a:ext cx="548700" cy="393600"/>
          </a:xfrm>
        </p:spPr>
        <p:txBody>
          <a:bodyPr wrap="square" anchor="ctr">
            <a:normAutofit/>
          </a:bodyPr>
          <a:lstStyle/>
          <a:p>
            <a:pPr marL="0" lvl="0" indent="0" rtl="0">
              <a:lnSpc>
                <a:spcPct val="90000"/>
              </a:lnSpc>
              <a:spcBef>
                <a:spcPts val="0"/>
              </a:spcBef>
              <a:spcAft>
                <a:spcPts val="600"/>
              </a:spcAft>
              <a:buNone/>
            </a:pPr>
            <a:fld id="{00000000-1234-1234-1234-123412341234}" type="slidenum">
              <a:rPr lang="en" sz="900" smtClean="0"/>
              <a:pPr marL="0" lvl="0" indent="0" rtl="0">
                <a:lnSpc>
                  <a:spcPct val="90000"/>
                </a:lnSpc>
                <a:spcBef>
                  <a:spcPts val="0"/>
                </a:spcBef>
                <a:spcAft>
                  <a:spcPts val="600"/>
                </a:spcAft>
                <a:buNone/>
              </a:pPr>
              <a:t>22</a:t>
            </a:fld>
            <a:endParaRPr lang="en" sz="900"/>
          </a:p>
        </p:txBody>
      </p:sp>
    </p:spTree>
    <p:extLst>
      <p:ext uri="{BB962C8B-B14F-4D97-AF65-F5344CB8AC3E}">
        <p14:creationId xmlns:p14="http://schemas.microsoft.com/office/powerpoint/2010/main" val="24134782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16B8C5A-AD46-4D7B-ADDD-C9F4818E2E19}"/>
              </a:ext>
            </a:extLst>
          </p:cNvPr>
          <p:cNvSpPr>
            <a:spLocks noGrp="1"/>
          </p:cNvSpPr>
          <p:nvPr>
            <p:ph type="body" idx="1"/>
          </p:nvPr>
        </p:nvSpPr>
        <p:spPr/>
        <p:txBody>
          <a:bodyPr/>
          <a:lstStyle/>
          <a:p>
            <a:r>
              <a:rPr lang="el-GR" dirty="0"/>
              <a:t>Πρωτοεμφανίστηκε τον Οκτώβριο του 2011 από τους </a:t>
            </a:r>
            <a:r>
              <a:rPr lang="en-US" dirty="0"/>
              <a:t>Lars </a:t>
            </a:r>
            <a:r>
              <a:rPr lang="en-US" dirty="0" err="1"/>
              <a:t>Bak</a:t>
            </a:r>
            <a:r>
              <a:rPr lang="nb-NO" dirty="0"/>
              <a:t> </a:t>
            </a:r>
            <a:r>
              <a:rPr lang="el-GR" dirty="0"/>
              <a:t>και</a:t>
            </a:r>
            <a:r>
              <a:rPr lang="nb-NO" dirty="0"/>
              <a:t> Kasper Lund</a:t>
            </a:r>
            <a:r>
              <a:rPr lang="el-GR" dirty="0"/>
              <a:t> και ενώ αναπτύσσεται από την </a:t>
            </a:r>
            <a:r>
              <a:rPr lang="de-DE" dirty="0"/>
              <a:t>Google</a:t>
            </a:r>
            <a:r>
              <a:rPr lang="el-GR" smtClean="0"/>
              <a:t>.</a:t>
            </a:r>
            <a:endParaRPr lang="en-US" smtClean="0"/>
          </a:p>
          <a:p>
            <a:r>
              <a:rPr lang="el-GR" dirty="0" smtClean="0"/>
              <a:t>Η </a:t>
            </a:r>
            <a:r>
              <a:rPr lang="de-DE" dirty="0"/>
              <a:t>Dart </a:t>
            </a:r>
            <a:r>
              <a:rPr lang="el-GR" dirty="0"/>
              <a:t>είναι μια αντικειμενοστραφής γλώσσα προγραμματισμού η οποία έχει αναπτυχθεί για την υλοποίηση βέλτιστοποιημένων εφαρμογών για τους χρήστες.</a:t>
            </a:r>
          </a:p>
          <a:p>
            <a:r>
              <a:rPr lang="el-GR" dirty="0"/>
              <a:t>Στόχος είναι η δημιουργία προγραμμάτων όσο πιο εύκολα και παραγωγικά είναι δυνατό τα οποία θα είναι συμβατά με πολλές πλατφόρμες.</a:t>
            </a:r>
          </a:p>
          <a:p>
            <a:r>
              <a:rPr lang="el-GR" dirty="0"/>
              <a:t>Μπορεί να εγκατασταθεί και να λειτουργήσει σε όλα τα τα κύρια λειτουργικά συστήματα</a:t>
            </a:r>
            <a:r>
              <a:rPr lang="el-GR" dirty="0" smtClean="0"/>
              <a:t>.</a:t>
            </a:r>
            <a:endParaRPr lang="el-GR" dirty="0"/>
          </a:p>
        </p:txBody>
      </p:sp>
      <p:sp>
        <p:nvSpPr>
          <p:cNvPr id="4" name="Slide Number Placeholder 3">
            <a:extLst>
              <a:ext uri="{FF2B5EF4-FFF2-40B4-BE49-F238E27FC236}">
                <a16:creationId xmlns:a16="http://schemas.microsoft.com/office/drawing/2014/main" id="{46E626E2-3171-406A-BC4A-A5D3B07791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pic>
        <p:nvPicPr>
          <p:cNvPr id="7" name="Picture 6"/>
          <p:cNvPicPr>
            <a:picLocks noChangeAspect="1"/>
          </p:cNvPicPr>
          <p:nvPr/>
        </p:nvPicPr>
        <p:blipFill>
          <a:blip r:embed="rId3"/>
          <a:stretch>
            <a:fillRect/>
          </a:stretch>
        </p:blipFill>
        <p:spPr>
          <a:xfrm>
            <a:off x="545693" y="219933"/>
            <a:ext cx="3422853" cy="932542"/>
          </a:xfrm>
          <a:prstGeom prst="rect">
            <a:avLst/>
          </a:prstGeom>
        </p:spPr>
      </p:pic>
    </p:spTree>
    <p:extLst>
      <p:ext uri="{BB962C8B-B14F-4D97-AF65-F5344CB8AC3E}">
        <p14:creationId xmlns:p14="http://schemas.microsoft.com/office/powerpoint/2010/main" val="8515309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Πλατφόρμες που υποστηρίζονται</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5" name="Picture 4"/>
          <p:cNvPicPr>
            <a:picLocks noChangeAspect="1"/>
          </p:cNvPicPr>
          <p:nvPr/>
        </p:nvPicPr>
        <p:blipFill>
          <a:blip r:embed="rId3"/>
          <a:stretch>
            <a:fillRect/>
          </a:stretch>
        </p:blipFill>
        <p:spPr>
          <a:xfrm>
            <a:off x="1181760" y="1152475"/>
            <a:ext cx="6865650" cy="3416400"/>
          </a:xfrm>
          <a:prstGeom prst="rect">
            <a:avLst/>
          </a:prstGeom>
        </p:spPr>
      </p:pic>
    </p:spTree>
    <p:extLst>
      <p:ext uri="{BB962C8B-B14F-4D97-AF65-F5344CB8AC3E}">
        <p14:creationId xmlns:p14="http://schemas.microsoft.com/office/powerpoint/2010/main" val="16185924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Dart – Flutter</a:t>
            </a:r>
          </a:p>
        </p:txBody>
      </p:sp>
      <p:sp>
        <p:nvSpPr>
          <p:cNvPr id="3" name="Text Placeholder 2"/>
          <p:cNvSpPr>
            <a:spLocks noGrp="1"/>
          </p:cNvSpPr>
          <p:nvPr>
            <p:ph type="body" idx="1"/>
          </p:nvPr>
        </p:nvSpPr>
        <p:spPr/>
        <p:txBody>
          <a:bodyPr/>
          <a:lstStyle/>
          <a:p>
            <a:r>
              <a:rPr lang="en-US" dirty="0"/>
              <a:t>Flutter</a:t>
            </a:r>
            <a:r>
              <a:rPr lang="el-GR" dirty="0"/>
              <a:t> είναι μια ανοικτού κώδικα πλατφόρμα ανάπτυξης λογισμικού η οποία δημιουργήθηκε απο την </a:t>
            </a:r>
            <a:r>
              <a:rPr lang="de-DE" dirty="0"/>
              <a:t>Google </a:t>
            </a:r>
            <a:r>
              <a:rPr lang="el-GR" dirty="0"/>
              <a:t>το 2017. </a:t>
            </a:r>
            <a:endParaRPr lang="en-US" dirty="0"/>
          </a:p>
          <a:p>
            <a:r>
              <a:rPr lang="el-GR" dirty="0"/>
              <a:t>Χρησιμοποιείται για την ανάπτυξη </a:t>
            </a:r>
            <a:r>
              <a:rPr lang="en-US" dirty="0"/>
              <a:t>cross platform </a:t>
            </a:r>
            <a:r>
              <a:rPr lang="el-GR" dirty="0"/>
              <a:t>εφαρμογές για</a:t>
            </a:r>
            <a:r>
              <a:rPr lang="en-US" dirty="0"/>
              <a:t> Android, iOS, LINUX, macOS, Windows</a:t>
            </a:r>
            <a:r>
              <a:rPr lang="el-GR" dirty="0"/>
              <a:t>.</a:t>
            </a:r>
          </a:p>
          <a:p>
            <a:r>
              <a:rPr lang="el-GR" dirty="0"/>
              <a:t>Σχέση μεταξύ </a:t>
            </a:r>
            <a:r>
              <a:rPr lang="en-US" dirty="0"/>
              <a:t>Flutter </a:t>
            </a:r>
            <a:r>
              <a:rPr lang="el-GR" dirty="0"/>
              <a:t>και </a:t>
            </a:r>
            <a:r>
              <a:rPr lang="en-US" dirty="0"/>
              <a:t>Dart: </a:t>
            </a:r>
            <a:r>
              <a:rPr lang="el-GR" dirty="0"/>
              <a:t>Η </a:t>
            </a:r>
            <a:r>
              <a:rPr lang="en-US" dirty="0"/>
              <a:t>Dart</a:t>
            </a:r>
            <a:r>
              <a:rPr lang="el-GR" dirty="0"/>
              <a:t> είναι η προγραμματιστική γλώσσα που χρησιμοποιείται για να γραφούν </a:t>
            </a:r>
            <a:r>
              <a:rPr lang="en-US" dirty="0"/>
              <a:t>Flutter </a:t>
            </a:r>
            <a:r>
              <a:rPr lang="el-GR" dirty="0"/>
              <a:t>εφαρμογές</a:t>
            </a:r>
            <a:r>
              <a:rPr lang="de-DE" dirty="0"/>
              <a:t>. </a:t>
            </a:r>
          </a:p>
          <a:p>
            <a:r>
              <a:rPr lang="el-GR" dirty="0"/>
              <a:t>Τόσο το </a:t>
            </a:r>
            <a:r>
              <a:rPr lang="en-US" dirty="0"/>
              <a:t>Flutter </a:t>
            </a:r>
            <a:r>
              <a:rPr lang="el-GR" dirty="0"/>
              <a:t>όσο και η προγραμματιστική γλώσσα </a:t>
            </a:r>
            <a:r>
              <a:rPr lang="en-US" dirty="0"/>
              <a:t>Dart </a:t>
            </a:r>
            <a:r>
              <a:rPr lang="el-GR" dirty="0"/>
              <a:t>χρησιμοποιούν το </a:t>
            </a:r>
            <a:r>
              <a:rPr lang="en-US" dirty="0"/>
              <a:t>BSD lisence.</a:t>
            </a:r>
            <a:endParaRPr lang="el-GR"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39003186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81213-E01F-4331-903C-04D1AE102965}"/>
              </a:ext>
            </a:extLst>
          </p:cNvPr>
          <p:cNvSpPr>
            <a:spLocks noGrp="1"/>
          </p:cNvSpPr>
          <p:nvPr>
            <p:ph type="title"/>
          </p:nvPr>
        </p:nvSpPr>
        <p:spPr/>
        <p:txBody>
          <a:bodyPr/>
          <a:lstStyle/>
          <a:p>
            <a:r>
              <a:rPr lang="el-GR" dirty="0"/>
              <a:t>Θετικά – Αρνητικά της </a:t>
            </a:r>
            <a:r>
              <a:rPr lang="en-US" dirty="0"/>
              <a:t>Dart</a:t>
            </a:r>
            <a:endParaRPr lang="LID4096" dirty="0"/>
          </a:p>
        </p:txBody>
      </p:sp>
      <p:sp>
        <p:nvSpPr>
          <p:cNvPr id="3" name="Text Placeholder 2">
            <a:extLst>
              <a:ext uri="{FF2B5EF4-FFF2-40B4-BE49-F238E27FC236}">
                <a16:creationId xmlns:a16="http://schemas.microsoft.com/office/drawing/2014/main" id="{53B4E480-04AF-438C-9F2C-F0AEF40586B8}"/>
              </a:ext>
            </a:extLst>
          </p:cNvPr>
          <p:cNvSpPr>
            <a:spLocks noGrp="1"/>
          </p:cNvSpPr>
          <p:nvPr>
            <p:ph type="body" idx="1"/>
          </p:nvPr>
        </p:nvSpPr>
        <p:spPr/>
        <p:txBody>
          <a:bodyPr/>
          <a:lstStyle/>
          <a:p>
            <a:endParaRPr lang="LID4096" dirty="0"/>
          </a:p>
        </p:txBody>
      </p:sp>
      <p:sp>
        <p:nvSpPr>
          <p:cNvPr id="4" name="Slide Number Placeholder 3">
            <a:extLst>
              <a:ext uri="{FF2B5EF4-FFF2-40B4-BE49-F238E27FC236}">
                <a16:creationId xmlns:a16="http://schemas.microsoft.com/office/drawing/2014/main" id="{A9C4D303-98B5-47C1-A36D-8640B3AAEA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graphicFrame>
        <p:nvGraphicFramePr>
          <p:cNvPr id="5" name="Table 5">
            <a:extLst>
              <a:ext uri="{FF2B5EF4-FFF2-40B4-BE49-F238E27FC236}">
                <a16:creationId xmlns:a16="http://schemas.microsoft.com/office/drawing/2014/main" id="{121B3F50-43E9-43E9-8DD7-852D7821D814}"/>
              </a:ext>
            </a:extLst>
          </p:cNvPr>
          <p:cNvGraphicFramePr>
            <a:graphicFrameLocks noGrp="1"/>
          </p:cNvGraphicFramePr>
          <p:nvPr>
            <p:extLst>
              <p:ext uri="{D42A27DB-BD31-4B8C-83A1-F6EECF244321}">
                <p14:modId xmlns:p14="http://schemas.microsoft.com/office/powerpoint/2010/main" val="1885005842"/>
              </p:ext>
            </p:extLst>
          </p:nvPr>
        </p:nvGraphicFramePr>
        <p:xfrm>
          <a:off x="1100889" y="1152475"/>
          <a:ext cx="6942222" cy="3584208"/>
        </p:xfrm>
        <a:graphic>
          <a:graphicData uri="http://schemas.openxmlformats.org/drawingml/2006/table">
            <a:tbl>
              <a:tblPr firstRow="1" bandRow="1">
                <a:tableStyleId>{35758FB7-9AC5-4552-8A53-C91805E547FA}</a:tableStyleId>
              </a:tblPr>
              <a:tblGrid>
                <a:gridCol w="3471111">
                  <a:extLst>
                    <a:ext uri="{9D8B030D-6E8A-4147-A177-3AD203B41FA5}">
                      <a16:colId xmlns:a16="http://schemas.microsoft.com/office/drawing/2014/main" val="1327567482"/>
                    </a:ext>
                  </a:extLst>
                </a:gridCol>
                <a:gridCol w="3471111">
                  <a:extLst>
                    <a:ext uri="{9D8B030D-6E8A-4147-A177-3AD203B41FA5}">
                      <a16:colId xmlns:a16="http://schemas.microsoft.com/office/drawing/2014/main" val="1877553937"/>
                    </a:ext>
                  </a:extLst>
                </a:gridCol>
              </a:tblGrid>
              <a:tr h="597368">
                <a:tc>
                  <a:txBody>
                    <a:bodyPr/>
                    <a:lstStyle/>
                    <a:p>
                      <a:r>
                        <a:rPr lang="el-GR" dirty="0"/>
                        <a:t>Θετικά </a:t>
                      </a:r>
                      <a:endParaRPr lang="LID4096" dirty="0"/>
                    </a:p>
                  </a:txBody>
                  <a:tcPr/>
                </a:tc>
                <a:tc>
                  <a:txBody>
                    <a:bodyPr/>
                    <a:lstStyle/>
                    <a:p>
                      <a:r>
                        <a:rPr lang="el-GR" dirty="0"/>
                        <a:t>Αρνητικά</a:t>
                      </a:r>
                      <a:endParaRPr lang="LID4096" dirty="0"/>
                    </a:p>
                  </a:txBody>
                  <a:tcPr/>
                </a:tc>
                <a:extLst>
                  <a:ext uri="{0D108BD9-81ED-4DB2-BD59-A6C34878D82A}">
                    <a16:rowId xmlns:a16="http://schemas.microsoft.com/office/drawing/2014/main" val="394352716"/>
                  </a:ext>
                </a:extLst>
              </a:tr>
              <a:tr h="597368">
                <a:tc>
                  <a:txBody>
                    <a:bodyPr/>
                    <a:lstStyle/>
                    <a:p>
                      <a:r>
                        <a:rPr lang="el-GR" dirty="0"/>
                        <a:t>Εύκολη στην εκμάθηση</a:t>
                      </a:r>
                      <a:endParaRPr lang="LID4096" dirty="0"/>
                    </a:p>
                  </a:txBody>
                  <a:tcPr/>
                </a:tc>
                <a:tc>
                  <a:txBody>
                    <a:bodyPr/>
                    <a:lstStyle/>
                    <a:p>
                      <a:r>
                        <a:rPr lang="el-GR" dirty="0"/>
                        <a:t>Υπό ανάπτυξη</a:t>
                      </a:r>
                      <a:endParaRPr lang="LID4096" dirty="0"/>
                    </a:p>
                  </a:txBody>
                  <a:tcPr/>
                </a:tc>
                <a:extLst>
                  <a:ext uri="{0D108BD9-81ED-4DB2-BD59-A6C34878D82A}">
                    <a16:rowId xmlns:a16="http://schemas.microsoft.com/office/drawing/2014/main" val="1437611496"/>
                  </a:ext>
                </a:extLst>
              </a:tr>
              <a:tr h="597368">
                <a:tc>
                  <a:txBody>
                    <a:bodyPr/>
                    <a:lstStyle/>
                    <a:p>
                      <a:r>
                        <a:rPr lang="el-GR" dirty="0"/>
                        <a:t>Υψηλή επίδοση</a:t>
                      </a:r>
                      <a:endParaRPr lang="LID4096" dirty="0"/>
                    </a:p>
                  </a:txBody>
                  <a:tcPr/>
                </a:tc>
                <a:tc>
                  <a:txBody>
                    <a:bodyPr/>
                    <a:lstStyle/>
                    <a:p>
                      <a:r>
                        <a:rPr lang="el-GR" dirty="0"/>
                        <a:t>Ζήτηση προγραμματιστών </a:t>
                      </a:r>
                      <a:r>
                        <a:rPr lang="en-US" dirty="0"/>
                        <a:t>Dart</a:t>
                      </a:r>
                      <a:endParaRPr lang="LID4096" dirty="0"/>
                    </a:p>
                  </a:txBody>
                  <a:tcPr/>
                </a:tc>
                <a:extLst>
                  <a:ext uri="{0D108BD9-81ED-4DB2-BD59-A6C34878D82A}">
                    <a16:rowId xmlns:a16="http://schemas.microsoft.com/office/drawing/2014/main" val="3992748823"/>
                  </a:ext>
                </a:extLst>
              </a:tr>
              <a:tr h="597368">
                <a:tc>
                  <a:txBody>
                    <a:bodyPr/>
                    <a:lstStyle/>
                    <a:p>
                      <a:r>
                        <a:rPr lang="el-GR" dirty="0"/>
                        <a:t>Χρήση σε </a:t>
                      </a:r>
                      <a:r>
                        <a:rPr lang="en-US" dirty="0"/>
                        <a:t>real-time </a:t>
                      </a:r>
                      <a:r>
                        <a:rPr lang="el-GR" dirty="0"/>
                        <a:t>εφαρμογές</a:t>
                      </a:r>
                      <a:endParaRPr lang="LID4096" dirty="0"/>
                    </a:p>
                  </a:txBody>
                  <a:tcPr/>
                </a:tc>
                <a:tc>
                  <a:txBody>
                    <a:bodyPr/>
                    <a:lstStyle/>
                    <a:p>
                      <a:r>
                        <a:rPr lang="el-GR" dirty="0"/>
                        <a:t>Έλλειψη </a:t>
                      </a:r>
                      <a:r>
                        <a:rPr lang="en-US" dirty="0"/>
                        <a:t>native support</a:t>
                      </a:r>
                      <a:endParaRPr lang="LID4096" dirty="0"/>
                    </a:p>
                  </a:txBody>
                  <a:tcPr/>
                </a:tc>
                <a:extLst>
                  <a:ext uri="{0D108BD9-81ED-4DB2-BD59-A6C34878D82A}">
                    <a16:rowId xmlns:a16="http://schemas.microsoft.com/office/drawing/2014/main" val="1657660815"/>
                  </a:ext>
                </a:extLst>
              </a:tr>
              <a:tr h="597368">
                <a:tc>
                  <a:txBody>
                    <a:bodyPr/>
                    <a:lstStyle/>
                    <a:p>
                      <a:r>
                        <a:rPr lang="en-US" dirty="0"/>
                        <a:t>AOT and JIT compilation</a:t>
                      </a:r>
                      <a:endParaRPr lang="LID4096" dirty="0"/>
                    </a:p>
                  </a:txBody>
                  <a:tcPr/>
                </a:tc>
                <a:tc>
                  <a:txBody>
                    <a:bodyPr/>
                    <a:lstStyle/>
                    <a:p>
                      <a:endParaRPr lang="LID4096" dirty="0"/>
                    </a:p>
                  </a:txBody>
                  <a:tcPr/>
                </a:tc>
                <a:extLst>
                  <a:ext uri="{0D108BD9-81ED-4DB2-BD59-A6C34878D82A}">
                    <a16:rowId xmlns:a16="http://schemas.microsoft.com/office/drawing/2014/main" val="3774744965"/>
                  </a:ext>
                </a:extLst>
              </a:tr>
              <a:tr h="597368">
                <a:tc>
                  <a:txBody>
                    <a:bodyPr/>
                    <a:lstStyle/>
                    <a:p>
                      <a:r>
                        <a:rPr lang="el-GR" dirty="0"/>
                        <a:t>Ασύγχρονη εκτέλεση</a:t>
                      </a:r>
                      <a:endParaRPr lang="LID4096" dirty="0"/>
                    </a:p>
                  </a:txBody>
                  <a:tcPr/>
                </a:tc>
                <a:tc>
                  <a:txBody>
                    <a:bodyPr/>
                    <a:lstStyle/>
                    <a:p>
                      <a:endParaRPr lang="LID4096" dirty="0"/>
                    </a:p>
                  </a:txBody>
                  <a:tcPr/>
                </a:tc>
                <a:extLst>
                  <a:ext uri="{0D108BD9-81ED-4DB2-BD59-A6C34878D82A}">
                    <a16:rowId xmlns:a16="http://schemas.microsoft.com/office/drawing/2014/main" val="2398881980"/>
                  </a:ext>
                </a:extLst>
              </a:tr>
            </a:tbl>
          </a:graphicData>
        </a:graphic>
      </p:graphicFrame>
    </p:spTree>
    <p:extLst>
      <p:ext uri="{BB962C8B-B14F-4D97-AF65-F5344CB8AC3E}">
        <p14:creationId xmlns:p14="http://schemas.microsoft.com/office/powerpoint/2010/main" val="17287361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Βιβλιοθήκες</a:t>
            </a:r>
            <a:endParaRPr lang="en-US" dirty="0"/>
          </a:p>
        </p:txBody>
      </p:sp>
      <p:sp>
        <p:nvSpPr>
          <p:cNvPr id="3" name="Text Placeholder 2"/>
          <p:cNvSpPr>
            <a:spLocks noGrp="1"/>
          </p:cNvSpPr>
          <p:nvPr>
            <p:ph type="body" idx="1"/>
          </p:nvPr>
        </p:nvSpPr>
        <p:spPr/>
        <p:txBody>
          <a:bodyPr/>
          <a:lstStyle/>
          <a:p>
            <a:r>
              <a:rPr lang="el-GR" dirty="0"/>
              <a:t>Η </a:t>
            </a:r>
            <a:r>
              <a:rPr lang="en-US" dirty="0"/>
              <a:t>Dart</a:t>
            </a:r>
            <a:r>
              <a:rPr lang="el-GR" dirty="0"/>
              <a:t> έρχεται με ένα μεγάλο αριθμό βιβλιοθηκών με την εγκατάσταση της για την υλοποίηση είτε </a:t>
            </a:r>
            <a:r>
              <a:rPr lang="de-DE" dirty="0"/>
              <a:t>web </a:t>
            </a:r>
            <a:r>
              <a:rPr lang="el-GR" dirty="0"/>
              <a:t>είτε </a:t>
            </a:r>
            <a:r>
              <a:rPr lang="de-DE" dirty="0"/>
              <a:t>desktop</a:t>
            </a:r>
            <a:r>
              <a:rPr lang="en-US" dirty="0"/>
              <a:t> </a:t>
            </a:r>
            <a:r>
              <a:rPr lang="el-GR" dirty="0"/>
              <a:t>εφαρμογών.</a:t>
            </a:r>
          </a:p>
          <a:p>
            <a:r>
              <a:rPr lang="el-GR" dirty="0"/>
              <a:t>Οι πιο κύριες είναι:</a:t>
            </a:r>
          </a:p>
          <a:p>
            <a:pPr lvl="1"/>
            <a:r>
              <a:rPr lang="en-US" u="sng" dirty="0" err="1"/>
              <a:t>dart:core</a:t>
            </a:r>
            <a:r>
              <a:rPr lang="el-GR" dirty="0"/>
              <a:t> : Για τύπους μεταβλητών και βασικών λειτουργιών ενός προγράμματος</a:t>
            </a:r>
          </a:p>
          <a:p>
            <a:pPr lvl="1"/>
            <a:r>
              <a:rPr lang="en-US" u="sng" dirty="0" err="1"/>
              <a:t>dart:collection</a:t>
            </a:r>
            <a:r>
              <a:rPr lang="el-GR" dirty="0"/>
              <a:t> : Περιέχει περισσότερους τύπους δεδομένων όπως στόίβες, ουρές, δένδρα κλπ.</a:t>
            </a:r>
          </a:p>
          <a:p>
            <a:pPr lvl="1"/>
            <a:r>
              <a:rPr lang="en-US" u="sng" dirty="0" err="1"/>
              <a:t>dart:convert</a:t>
            </a:r>
            <a:r>
              <a:rPr lang="el-GR" u="sng" dirty="0"/>
              <a:t>  : </a:t>
            </a:r>
            <a:r>
              <a:rPr lang="el-GR" dirty="0"/>
              <a:t>Περιέχει συναρτήσεις για μετατροπή μορφών δεδομένων πχ.  </a:t>
            </a:r>
            <a:r>
              <a:rPr lang="de-DE" dirty="0"/>
              <a:t>JSON, UTF8.</a:t>
            </a:r>
            <a:endParaRPr lang="el-GR" u="sng" dirty="0"/>
          </a:p>
          <a:p>
            <a:pPr lvl="1"/>
            <a:r>
              <a:rPr lang="en-US" u="sng" dirty="0" err="1"/>
              <a:t>dart:math</a:t>
            </a:r>
            <a:r>
              <a:rPr lang="en-US" u="sng" dirty="0"/>
              <a:t> : </a:t>
            </a:r>
            <a:r>
              <a:rPr lang="el-GR" dirty="0"/>
              <a:t>Υλοποιεί χρήσιμες μαθηματικές συναρτήσεις και σταθερές.</a:t>
            </a:r>
            <a:endParaRPr lang="el-GR" u="sng" dirty="0"/>
          </a:p>
          <a:p>
            <a:pPr lvl="1"/>
            <a:r>
              <a:rPr lang="en-US" u="sng" dirty="0" err="1"/>
              <a:t>dart:io</a:t>
            </a:r>
            <a:r>
              <a:rPr lang="el-GR" u="sng" dirty="0"/>
              <a:t> : </a:t>
            </a:r>
            <a:r>
              <a:rPr lang="el-GR" dirty="0"/>
              <a:t>Υποστηρίζει όλων των ειδών είσοδο και έξοδο δεδομένων συμπεριλαμβανομένου αρχείων, </a:t>
            </a:r>
            <a:r>
              <a:rPr lang="de-DE" dirty="0"/>
              <a:t>socket, HTTP, pipes </a:t>
            </a:r>
            <a:r>
              <a:rPr lang="el-GR" dirty="0"/>
              <a:t>κ.ο.κ.</a:t>
            </a:r>
            <a:endParaRPr lang="el-GR" u="sng" dirty="0"/>
          </a:p>
          <a:p>
            <a:pPr lvl="1"/>
            <a:endParaRPr lang="el-GR"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26281919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DF0B0-7796-403D-9058-596811DF96FF}"/>
              </a:ext>
            </a:extLst>
          </p:cNvPr>
          <p:cNvSpPr>
            <a:spLocks noGrp="1"/>
          </p:cNvSpPr>
          <p:nvPr>
            <p:ph type="title"/>
          </p:nvPr>
        </p:nvSpPr>
        <p:spPr/>
        <p:txBody>
          <a:bodyPr/>
          <a:lstStyle/>
          <a:p>
            <a:r>
              <a:rPr lang="el-GR" dirty="0"/>
              <a:t>Τύποι μεταβλητών </a:t>
            </a:r>
            <a:endParaRPr lang="LID4096" dirty="0"/>
          </a:p>
        </p:txBody>
      </p:sp>
      <p:sp>
        <p:nvSpPr>
          <p:cNvPr id="3" name="Text Placeholder 2">
            <a:extLst>
              <a:ext uri="{FF2B5EF4-FFF2-40B4-BE49-F238E27FC236}">
                <a16:creationId xmlns:a16="http://schemas.microsoft.com/office/drawing/2014/main" id="{C5511BE8-2598-4DC8-9E98-1C85FAE200CF}"/>
              </a:ext>
            </a:extLst>
          </p:cNvPr>
          <p:cNvSpPr>
            <a:spLocks noGrp="1"/>
          </p:cNvSpPr>
          <p:nvPr>
            <p:ph type="body" idx="1"/>
          </p:nvPr>
        </p:nvSpPr>
        <p:spPr/>
        <p:txBody>
          <a:bodyPr/>
          <a:lstStyle/>
          <a:p>
            <a:endParaRPr lang="LID4096" dirty="0"/>
          </a:p>
        </p:txBody>
      </p:sp>
      <p:sp>
        <p:nvSpPr>
          <p:cNvPr id="4" name="Slide Number Placeholder 3">
            <a:extLst>
              <a:ext uri="{FF2B5EF4-FFF2-40B4-BE49-F238E27FC236}">
                <a16:creationId xmlns:a16="http://schemas.microsoft.com/office/drawing/2014/main" id="{B6CBBFBC-3540-49A9-9DB2-DCD2A13624C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graphicFrame>
        <p:nvGraphicFramePr>
          <p:cNvPr id="5" name="Table 5">
            <a:extLst>
              <a:ext uri="{FF2B5EF4-FFF2-40B4-BE49-F238E27FC236}">
                <a16:creationId xmlns:a16="http://schemas.microsoft.com/office/drawing/2014/main" id="{9A823775-B0FD-41CE-A889-D63D221727A3}"/>
              </a:ext>
            </a:extLst>
          </p:cNvPr>
          <p:cNvGraphicFramePr>
            <a:graphicFrameLocks noGrp="1"/>
          </p:cNvGraphicFramePr>
          <p:nvPr>
            <p:extLst>
              <p:ext uri="{D42A27DB-BD31-4B8C-83A1-F6EECF244321}">
                <p14:modId xmlns:p14="http://schemas.microsoft.com/office/powerpoint/2010/main" val="2906842396"/>
              </p:ext>
            </p:extLst>
          </p:nvPr>
        </p:nvGraphicFramePr>
        <p:xfrm>
          <a:off x="1391652" y="1152475"/>
          <a:ext cx="5646822" cy="3708400"/>
        </p:xfrm>
        <a:graphic>
          <a:graphicData uri="http://schemas.openxmlformats.org/drawingml/2006/table">
            <a:tbl>
              <a:tblPr firstRow="1" bandRow="1">
                <a:tableStyleId>{35758FB7-9AC5-4552-8A53-C91805E547FA}</a:tableStyleId>
              </a:tblPr>
              <a:tblGrid>
                <a:gridCol w="2823411">
                  <a:extLst>
                    <a:ext uri="{9D8B030D-6E8A-4147-A177-3AD203B41FA5}">
                      <a16:colId xmlns:a16="http://schemas.microsoft.com/office/drawing/2014/main" val="942794541"/>
                    </a:ext>
                  </a:extLst>
                </a:gridCol>
                <a:gridCol w="2823411">
                  <a:extLst>
                    <a:ext uri="{9D8B030D-6E8A-4147-A177-3AD203B41FA5}">
                      <a16:colId xmlns:a16="http://schemas.microsoft.com/office/drawing/2014/main" val="2682799079"/>
                    </a:ext>
                  </a:extLst>
                </a:gridCol>
              </a:tblGrid>
              <a:tr h="370840">
                <a:tc>
                  <a:txBody>
                    <a:bodyPr/>
                    <a:lstStyle/>
                    <a:p>
                      <a:r>
                        <a:rPr lang="en-US" dirty="0"/>
                        <a:t>Simple Built-in types</a:t>
                      </a:r>
                      <a:endParaRPr lang="LID4096" dirty="0"/>
                    </a:p>
                  </a:txBody>
                  <a:tcPr/>
                </a:tc>
                <a:tc>
                  <a:txBody>
                    <a:bodyPr/>
                    <a:lstStyle/>
                    <a:p>
                      <a:r>
                        <a:rPr lang="en-US" dirty="0"/>
                        <a:t>Special Built-in types</a:t>
                      </a:r>
                      <a:endParaRPr lang="LID4096" dirty="0"/>
                    </a:p>
                  </a:txBody>
                  <a:tcPr/>
                </a:tc>
                <a:extLst>
                  <a:ext uri="{0D108BD9-81ED-4DB2-BD59-A6C34878D82A}">
                    <a16:rowId xmlns:a16="http://schemas.microsoft.com/office/drawing/2014/main" val="154316431"/>
                  </a:ext>
                </a:extLst>
              </a:tr>
              <a:tr h="370840">
                <a:tc>
                  <a:txBody>
                    <a:bodyPr/>
                    <a:lstStyle/>
                    <a:p>
                      <a:r>
                        <a:rPr lang="en-US" dirty="0"/>
                        <a:t>Numbers</a:t>
                      </a:r>
                      <a:endParaRPr lang="LID4096" dirty="0"/>
                    </a:p>
                  </a:txBody>
                  <a:tcPr/>
                </a:tc>
                <a:tc>
                  <a:txBody>
                    <a:bodyPr/>
                    <a:lstStyle/>
                    <a:p>
                      <a:r>
                        <a:rPr lang="en-US" dirty="0"/>
                        <a:t>Void</a:t>
                      </a:r>
                      <a:endParaRPr lang="LID4096" dirty="0"/>
                    </a:p>
                  </a:txBody>
                  <a:tcPr/>
                </a:tc>
                <a:extLst>
                  <a:ext uri="{0D108BD9-81ED-4DB2-BD59-A6C34878D82A}">
                    <a16:rowId xmlns:a16="http://schemas.microsoft.com/office/drawing/2014/main" val="115727525"/>
                  </a:ext>
                </a:extLst>
              </a:tr>
              <a:tr h="370840">
                <a:tc>
                  <a:txBody>
                    <a:bodyPr/>
                    <a:lstStyle/>
                    <a:p>
                      <a:r>
                        <a:rPr lang="en-US" dirty="0"/>
                        <a:t>Strings</a:t>
                      </a:r>
                      <a:endParaRPr lang="LID4096" dirty="0"/>
                    </a:p>
                  </a:txBody>
                  <a:tcPr/>
                </a:tc>
                <a:tc>
                  <a:txBody>
                    <a:bodyPr/>
                    <a:lstStyle/>
                    <a:p>
                      <a:r>
                        <a:rPr lang="en-US" dirty="0"/>
                        <a:t>Object</a:t>
                      </a:r>
                      <a:endParaRPr lang="LID4096" dirty="0"/>
                    </a:p>
                  </a:txBody>
                  <a:tcPr/>
                </a:tc>
                <a:extLst>
                  <a:ext uri="{0D108BD9-81ED-4DB2-BD59-A6C34878D82A}">
                    <a16:rowId xmlns:a16="http://schemas.microsoft.com/office/drawing/2014/main" val="994302336"/>
                  </a:ext>
                </a:extLst>
              </a:tr>
              <a:tr h="370840">
                <a:tc>
                  <a:txBody>
                    <a:bodyPr/>
                    <a:lstStyle/>
                    <a:p>
                      <a:r>
                        <a:rPr lang="en-US" dirty="0"/>
                        <a:t>Booleans</a:t>
                      </a:r>
                      <a:endParaRPr lang="LID4096" dirty="0"/>
                    </a:p>
                  </a:txBody>
                  <a:tcPr/>
                </a:tc>
                <a:tc>
                  <a:txBody>
                    <a:bodyPr/>
                    <a:lstStyle/>
                    <a:p>
                      <a:r>
                        <a:rPr lang="en-US" dirty="0"/>
                        <a:t>Future</a:t>
                      </a:r>
                      <a:endParaRPr lang="LID4096" dirty="0"/>
                    </a:p>
                  </a:txBody>
                  <a:tcPr/>
                </a:tc>
                <a:extLst>
                  <a:ext uri="{0D108BD9-81ED-4DB2-BD59-A6C34878D82A}">
                    <a16:rowId xmlns:a16="http://schemas.microsoft.com/office/drawing/2014/main" val="2348580520"/>
                  </a:ext>
                </a:extLst>
              </a:tr>
              <a:tr h="370840">
                <a:tc>
                  <a:txBody>
                    <a:bodyPr/>
                    <a:lstStyle/>
                    <a:p>
                      <a:r>
                        <a:rPr lang="en-US" dirty="0"/>
                        <a:t>Lists</a:t>
                      </a:r>
                      <a:endParaRPr lang="LID4096" dirty="0"/>
                    </a:p>
                  </a:txBody>
                  <a:tcPr/>
                </a:tc>
                <a:tc>
                  <a:txBody>
                    <a:bodyPr/>
                    <a:lstStyle/>
                    <a:p>
                      <a:r>
                        <a:rPr lang="en-US" dirty="0"/>
                        <a:t>Stream</a:t>
                      </a:r>
                      <a:endParaRPr lang="LID4096" dirty="0"/>
                    </a:p>
                  </a:txBody>
                  <a:tcPr/>
                </a:tc>
                <a:extLst>
                  <a:ext uri="{0D108BD9-81ED-4DB2-BD59-A6C34878D82A}">
                    <a16:rowId xmlns:a16="http://schemas.microsoft.com/office/drawing/2014/main" val="947531893"/>
                  </a:ext>
                </a:extLst>
              </a:tr>
              <a:tr h="370840">
                <a:tc>
                  <a:txBody>
                    <a:bodyPr/>
                    <a:lstStyle/>
                    <a:p>
                      <a:r>
                        <a:rPr lang="en-US" dirty="0"/>
                        <a:t>Sets</a:t>
                      </a:r>
                      <a:endParaRPr lang="LID4096" dirty="0"/>
                    </a:p>
                  </a:txBody>
                  <a:tcPr/>
                </a:tc>
                <a:tc>
                  <a:txBody>
                    <a:bodyPr/>
                    <a:lstStyle/>
                    <a:p>
                      <a:r>
                        <a:rPr lang="en-US" dirty="0" err="1"/>
                        <a:t>Iterable</a:t>
                      </a:r>
                      <a:endParaRPr lang="LID4096" dirty="0"/>
                    </a:p>
                  </a:txBody>
                  <a:tcPr/>
                </a:tc>
                <a:extLst>
                  <a:ext uri="{0D108BD9-81ED-4DB2-BD59-A6C34878D82A}">
                    <a16:rowId xmlns:a16="http://schemas.microsoft.com/office/drawing/2014/main" val="481104345"/>
                  </a:ext>
                </a:extLst>
              </a:tr>
              <a:tr h="370840">
                <a:tc>
                  <a:txBody>
                    <a:bodyPr/>
                    <a:lstStyle/>
                    <a:p>
                      <a:r>
                        <a:rPr lang="en-US" dirty="0"/>
                        <a:t>Maps</a:t>
                      </a:r>
                      <a:endParaRPr lang="LID4096" dirty="0"/>
                    </a:p>
                  </a:txBody>
                  <a:tcPr/>
                </a:tc>
                <a:tc>
                  <a:txBody>
                    <a:bodyPr/>
                    <a:lstStyle/>
                    <a:p>
                      <a:r>
                        <a:rPr lang="en-US" dirty="0"/>
                        <a:t>Never</a:t>
                      </a:r>
                      <a:endParaRPr lang="LID4096" dirty="0"/>
                    </a:p>
                  </a:txBody>
                  <a:tcPr/>
                </a:tc>
                <a:extLst>
                  <a:ext uri="{0D108BD9-81ED-4DB2-BD59-A6C34878D82A}">
                    <a16:rowId xmlns:a16="http://schemas.microsoft.com/office/drawing/2014/main" val="2119196961"/>
                  </a:ext>
                </a:extLst>
              </a:tr>
              <a:tr h="370840">
                <a:tc>
                  <a:txBody>
                    <a:bodyPr/>
                    <a:lstStyle/>
                    <a:p>
                      <a:r>
                        <a:rPr lang="en-US" dirty="0"/>
                        <a:t>Runes</a:t>
                      </a:r>
                      <a:endParaRPr lang="LID4096" dirty="0"/>
                    </a:p>
                  </a:txBody>
                  <a:tcPr/>
                </a:tc>
                <a:tc>
                  <a:txBody>
                    <a:bodyPr/>
                    <a:lstStyle/>
                    <a:p>
                      <a:r>
                        <a:rPr lang="en-US" dirty="0"/>
                        <a:t>Dynamic</a:t>
                      </a:r>
                      <a:endParaRPr lang="LID4096" dirty="0"/>
                    </a:p>
                  </a:txBody>
                  <a:tcPr/>
                </a:tc>
                <a:extLst>
                  <a:ext uri="{0D108BD9-81ED-4DB2-BD59-A6C34878D82A}">
                    <a16:rowId xmlns:a16="http://schemas.microsoft.com/office/drawing/2014/main" val="2253418610"/>
                  </a:ext>
                </a:extLst>
              </a:tr>
              <a:tr h="370840">
                <a:tc>
                  <a:txBody>
                    <a:bodyPr/>
                    <a:lstStyle/>
                    <a:p>
                      <a:r>
                        <a:rPr lang="en-US" dirty="0"/>
                        <a:t>Symbols</a:t>
                      </a:r>
                      <a:endParaRPr lang="LID4096" dirty="0"/>
                    </a:p>
                  </a:txBody>
                  <a:tcPr/>
                </a:tc>
                <a:tc>
                  <a:txBody>
                    <a:bodyPr/>
                    <a:lstStyle/>
                    <a:p>
                      <a:endParaRPr lang="LID4096"/>
                    </a:p>
                  </a:txBody>
                  <a:tcPr/>
                </a:tc>
                <a:extLst>
                  <a:ext uri="{0D108BD9-81ED-4DB2-BD59-A6C34878D82A}">
                    <a16:rowId xmlns:a16="http://schemas.microsoft.com/office/drawing/2014/main" val="4276393710"/>
                  </a:ext>
                </a:extLst>
              </a:tr>
              <a:tr h="370840">
                <a:tc>
                  <a:txBody>
                    <a:bodyPr/>
                    <a:lstStyle/>
                    <a:p>
                      <a:r>
                        <a:rPr lang="en-US" dirty="0"/>
                        <a:t>Null value</a:t>
                      </a:r>
                      <a:endParaRPr lang="LID4096" dirty="0"/>
                    </a:p>
                  </a:txBody>
                  <a:tcPr/>
                </a:tc>
                <a:tc>
                  <a:txBody>
                    <a:bodyPr/>
                    <a:lstStyle/>
                    <a:p>
                      <a:endParaRPr lang="LID4096" dirty="0"/>
                    </a:p>
                  </a:txBody>
                  <a:tcPr/>
                </a:tc>
                <a:extLst>
                  <a:ext uri="{0D108BD9-81ED-4DB2-BD59-A6C34878D82A}">
                    <a16:rowId xmlns:a16="http://schemas.microsoft.com/office/drawing/2014/main" val="3883394157"/>
                  </a:ext>
                </a:extLst>
              </a:tr>
            </a:tbl>
          </a:graphicData>
        </a:graphic>
      </p:graphicFrame>
    </p:spTree>
    <p:extLst>
      <p:ext uri="{BB962C8B-B14F-4D97-AF65-F5344CB8AC3E}">
        <p14:creationId xmlns:p14="http://schemas.microsoft.com/office/powerpoint/2010/main" val="5878669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15B25-2725-4F77-8474-5AB5643DCFBF}"/>
              </a:ext>
            </a:extLst>
          </p:cNvPr>
          <p:cNvSpPr>
            <a:spLocks noGrp="1"/>
          </p:cNvSpPr>
          <p:nvPr>
            <p:ph type="title"/>
          </p:nvPr>
        </p:nvSpPr>
        <p:spPr/>
        <p:txBody>
          <a:bodyPr/>
          <a:lstStyle/>
          <a:p>
            <a:r>
              <a:rPr lang="en-US" dirty="0"/>
              <a:t>Null safety in Dart</a:t>
            </a:r>
            <a:endParaRPr lang="LID4096" dirty="0"/>
          </a:p>
        </p:txBody>
      </p:sp>
      <p:sp>
        <p:nvSpPr>
          <p:cNvPr id="4" name="Slide Number Placeholder 3">
            <a:extLst>
              <a:ext uri="{FF2B5EF4-FFF2-40B4-BE49-F238E27FC236}">
                <a16:creationId xmlns:a16="http://schemas.microsoft.com/office/drawing/2014/main" id="{77A070E8-8262-458B-9CA6-1B3B1736CF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6" name="Picture 5" descr="Diagram&#10;&#10;Description automatically generated">
            <a:extLst>
              <a:ext uri="{FF2B5EF4-FFF2-40B4-BE49-F238E27FC236}">
                <a16:creationId xmlns:a16="http://schemas.microsoft.com/office/drawing/2014/main" id="{70121B02-2780-4E01-B3DA-F89C6CAF51B2}"/>
              </a:ext>
            </a:extLst>
          </p:cNvPr>
          <p:cNvPicPr>
            <a:picLocks noChangeAspect="1"/>
          </p:cNvPicPr>
          <p:nvPr/>
        </p:nvPicPr>
        <p:blipFill rotWithShape="1">
          <a:blip r:embed="rId3"/>
          <a:srcRect l="6454" t="3179" r="4591" b="-1"/>
          <a:stretch/>
        </p:blipFill>
        <p:spPr>
          <a:xfrm>
            <a:off x="104374" y="1413528"/>
            <a:ext cx="5481518" cy="2654300"/>
          </a:xfrm>
          <a:prstGeom prst="rect">
            <a:avLst/>
          </a:prstGeom>
        </p:spPr>
      </p:pic>
      <p:pic>
        <p:nvPicPr>
          <p:cNvPr id="8" name="Picture 7" descr="Diagram&#10;&#10;Description automatically generated">
            <a:extLst>
              <a:ext uri="{FF2B5EF4-FFF2-40B4-BE49-F238E27FC236}">
                <a16:creationId xmlns:a16="http://schemas.microsoft.com/office/drawing/2014/main" id="{12020CE2-36BE-4DC2-A4BF-4F1F066ACF00}"/>
              </a:ext>
            </a:extLst>
          </p:cNvPr>
          <p:cNvPicPr>
            <a:picLocks noChangeAspect="1"/>
          </p:cNvPicPr>
          <p:nvPr/>
        </p:nvPicPr>
        <p:blipFill rotWithShape="1">
          <a:blip r:embed="rId4"/>
          <a:srcRect l="16851" t="1045" r="10163"/>
          <a:stretch/>
        </p:blipFill>
        <p:spPr>
          <a:xfrm>
            <a:off x="5806570" y="1231398"/>
            <a:ext cx="3200400" cy="2951436"/>
          </a:xfrm>
          <a:prstGeom prst="rect">
            <a:avLst/>
          </a:prstGeom>
        </p:spPr>
      </p:pic>
      <p:sp>
        <p:nvSpPr>
          <p:cNvPr id="13" name="Rectangle 12">
            <a:extLst>
              <a:ext uri="{FF2B5EF4-FFF2-40B4-BE49-F238E27FC236}">
                <a16:creationId xmlns:a16="http://schemas.microsoft.com/office/drawing/2014/main" id="{A1BAF7E0-5FB4-44C8-9E52-7F03544FDC41}"/>
              </a:ext>
            </a:extLst>
          </p:cNvPr>
          <p:cNvSpPr/>
          <p:nvPr/>
        </p:nvSpPr>
        <p:spPr>
          <a:xfrm>
            <a:off x="63554" y="1379966"/>
            <a:ext cx="5522338" cy="2654300"/>
          </a:xfrm>
          <a:prstGeom prst="rect">
            <a:avLst/>
          </a:prstGeom>
          <a:no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LID4096"/>
          </a:p>
        </p:txBody>
      </p:sp>
      <p:sp>
        <p:nvSpPr>
          <p:cNvPr id="14" name="Rectangle 13">
            <a:extLst>
              <a:ext uri="{FF2B5EF4-FFF2-40B4-BE49-F238E27FC236}">
                <a16:creationId xmlns:a16="http://schemas.microsoft.com/office/drawing/2014/main" id="{53813629-A4C2-4962-86AA-5FFF0D5E6BC1}"/>
              </a:ext>
            </a:extLst>
          </p:cNvPr>
          <p:cNvSpPr/>
          <p:nvPr/>
        </p:nvSpPr>
        <p:spPr>
          <a:xfrm>
            <a:off x="5819775" y="1152475"/>
            <a:ext cx="3200400" cy="3109282"/>
          </a:xfrm>
          <a:prstGeom prst="rect">
            <a:avLst/>
          </a:prstGeom>
          <a:no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LID4096"/>
          </a:p>
        </p:txBody>
      </p:sp>
    </p:spTree>
    <p:extLst>
      <p:ext uri="{BB962C8B-B14F-4D97-AF65-F5344CB8AC3E}">
        <p14:creationId xmlns:p14="http://schemas.microsoft.com/office/powerpoint/2010/main" val="2407169046"/>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1139</TotalTime>
  <Words>1772</Words>
  <Application>Microsoft Office PowerPoint</Application>
  <PresentationFormat>On-screen Show (16:9)</PresentationFormat>
  <Paragraphs>169</Paragraphs>
  <Slides>22</Slides>
  <Notes>20</Notes>
  <HiddenSlides>1</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inter-regular</vt:lpstr>
      <vt:lpstr>Arial</vt:lpstr>
      <vt:lpstr>Simple Light</vt:lpstr>
      <vt:lpstr>PowerPoint Presentation</vt:lpstr>
      <vt:lpstr>Περιεχόμενα</vt:lpstr>
      <vt:lpstr>PowerPoint Presentation</vt:lpstr>
      <vt:lpstr>Πλατφόρμες που υποστηρίζονται</vt:lpstr>
      <vt:lpstr>Dart – Flutter</vt:lpstr>
      <vt:lpstr>Θετικά – Αρνητικά της Dart</vt:lpstr>
      <vt:lpstr>Βιβλιοθήκες</vt:lpstr>
      <vt:lpstr>Τύποι μεταβλητών </vt:lpstr>
      <vt:lpstr>Null safety in Dart</vt:lpstr>
      <vt:lpstr>Ασύγχρονη εκτέλεση</vt:lpstr>
      <vt:lpstr>PowerPoint Presentation</vt:lpstr>
      <vt:lpstr>PowerPoint Presentation</vt:lpstr>
      <vt:lpstr>Dart Isolates</vt:lpstr>
      <vt:lpstr>PowerPoint Presentation</vt:lpstr>
      <vt:lpstr>Διεργασίες στην Dart</vt:lpstr>
      <vt:lpstr>Εγκατάσταση</vt:lpstr>
      <vt:lpstr>Εντολές Εγκατάστασης</vt:lpstr>
      <vt:lpstr>Υλοποίηση FTP πελάτη-εξυπηρετητή</vt:lpstr>
      <vt:lpstr>Sockets in dart</vt:lpstr>
      <vt:lpstr>PowerPoint Presentation</vt:lpstr>
      <vt:lpstr>Βιβλιογραφία</vt:lpstr>
      <vt:lpstr>ΕΥΧΑΡΙΣΤΟΥΜΕ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KOTLIN</dc:title>
  <dc:creator>Stefanos Theodosiou</dc:creator>
  <cp:lastModifiedBy>Andreas Hadjivasili</cp:lastModifiedBy>
  <cp:revision>61</cp:revision>
  <dcterms:modified xsi:type="dcterms:W3CDTF">2022-04-13T10:20:37Z</dcterms:modified>
</cp:coreProperties>
</file>