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256" r:id="rId2"/>
    <p:sldId id="1645" r:id="rId3"/>
    <p:sldId id="1647" r:id="rId4"/>
    <p:sldId id="1470" r:id="rId5"/>
    <p:sldId id="1571" r:id="rId6"/>
    <p:sldId id="1646" r:id="rId7"/>
    <p:sldId id="1637" r:id="rId8"/>
    <p:sldId id="1615" r:id="rId9"/>
    <p:sldId id="1642" r:id="rId10"/>
    <p:sldId id="1638" r:id="rId11"/>
    <p:sldId id="1639" r:id="rId12"/>
    <p:sldId id="1640" r:id="rId13"/>
    <p:sldId id="1641" r:id="rId14"/>
    <p:sldId id="1643" r:id="rId15"/>
    <p:sldId id="1650" r:id="rId16"/>
    <p:sldId id="1644" r:id="rId17"/>
    <p:sldId id="1649" r:id="rId18"/>
    <p:sldId id="1616" r:id="rId19"/>
    <p:sldId id="1618" r:id="rId20"/>
    <p:sldId id="1619" r:id="rId21"/>
    <p:sldId id="1620" r:id="rId22"/>
    <p:sldId id="1621" r:id="rId23"/>
    <p:sldId id="1622" r:id="rId24"/>
    <p:sldId id="1623" r:id="rId25"/>
    <p:sldId id="1624" r:id="rId26"/>
    <p:sldId id="1625" r:id="rId27"/>
    <p:sldId id="1617" r:id="rId28"/>
    <p:sldId id="1627" r:id="rId29"/>
    <p:sldId id="1629" r:id="rId30"/>
    <p:sldId id="1631" r:id="rId31"/>
    <p:sldId id="1655" r:id="rId32"/>
    <p:sldId id="1632" r:id="rId33"/>
    <p:sldId id="1633" r:id="rId34"/>
    <p:sldId id="1651" r:id="rId35"/>
    <p:sldId id="1652" r:id="rId36"/>
    <p:sldId id="1653" r:id="rId37"/>
    <p:sldId id="1654" r:id="rId38"/>
    <p:sldId id="1656" r:id="rId39"/>
    <p:sldId id="1657" r:id="rId40"/>
    <p:sldId id="1658" r:id="rId41"/>
    <p:sldId id="1634" r:id="rId42"/>
    <p:sldId id="1635" r:id="rId43"/>
    <p:sldId id="1630" r:id="rId44"/>
    <p:sldId id="1659" r:id="rId45"/>
    <p:sldId id="1660" r:id="rId46"/>
    <p:sldId id="1661" r:id="rId47"/>
    <p:sldId id="1662" r:id="rId48"/>
    <p:sldId id="1663" r:id="rId49"/>
    <p:sldId id="1665" r:id="rId50"/>
    <p:sldId id="1666" r:id="rId51"/>
    <p:sldId id="1664" r:id="rId52"/>
    <p:sldId id="1667" r:id="rId53"/>
    <p:sldId id="1636" r:id="rId54"/>
    <p:sldId id="1648" r:id="rId55"/>
  </p:sldIdLst>
  <p:sldSz cx="9906000" cy="6858000" type="A4"/>
  <p:notesSz cx="68580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2" userDrawn="1">
          <p15:clr>
            <a:srgbClr val="A4A3A4"/>
          </p15:clr>
        </p15:guide>
        <p15:guide id="3" pos="6068" userDrawn="1">
          <p15:clr>
            <a:srgbClr val="A4A3A4"/>
          </p15:clr>
        </p15:guide>
        <p15:guide id="4" orient="horz" pos="638">
          <p15:clr>
            <a:srgbClr val="A4A3A4"/>
          </p15:clr>
        </p15:guide>
        <p15:guide id="5" orient="horz" pos="3969">
          <p15:clr>
            <a:srgbClr val="A4A3A4"/>
          </p15:clr>
        </p15:guide>
        <p15:guide id="7" pos="182">
          <p15:clr>
            <a:srgbClr val="A4A3A4"/>
          </p15:clr>
        </p15:guide>
        <p15:guide id="8" pos="6059">
          <p15:clr>
            <a:srgbClr val="A4A3A4"/>
          </p15:clr>
        </p15:guide>
        <p15:guide id="9" pos="3119">
          <p15:clr>
            <a:srgbClr val="A4A3A4"/>
          </p15:clr>
        </p15:guide>
        <p15:guide id="10" orient="horz" pos="3975">
          <p15:clr>
            <a:srgbClr val="A4A3A4"/>
          </p15:clr>
        </p15:guide>
        <p15:guide id="11" orient="horz" pos="4065" userDrawn="1">
          <p15:clr>
            <a:srgbClr val="A4A3A4"/>
          </p15:clr>
        </p15:guide>
        <p15:guide id="12" orient="horz" pos="641">
          <p15:clr>
            <a:srgbClr val="A4A3A4"/>
          </p15:clr>
        </p15:guide>
        <p15:guide id="13" orient="horz" pos="2161">
          <p15:clr>
            <a:srgbClr val="A4A3A4"/>
          </p15:clr>
        </p15:guide>
        <p15:guide id="14" pos="6057">
          <p15:clr>
            <a:srgbClr val="A4A3A4"/>
          </p15:clr>
        </p15:guide>
        <p15:guide id="15" pos="6064">
          <p15:clr>
            <a:srgbClr val="A4A3A4"/>
          </p15:clr>
        </p15:guide>
        <p15:guide id="16" orient="horz" pos="3980">
          <p15:clr>
            <a:srgbClr val="A4A3A4"/>
          </p15:clr>
        </p15:guide>
        <p15:guide id="17" orient="horz" pos="3974">
          <p15:clr>
            <a:srgbClr val="A4A3A4"/>
          </p15:clr>
        </p15:guide>
        <p15:guide id="18" orient="horz" pos="2157">
          <p15:clr>
            <a:srgbClr val="A4A3A4"/>
          </p15:clr>
        </p15:guide>
        <p15:guide id="19" orient="horz" pos="634">
          <p15:clr>
            <a:srgbClr val="A4A3A4"/>
          </p15:clr>
        </p15:guide>
        <p15:guide id="21" pos="179">
          <p15:clr>
            <a:srgbClr val="A4A3A4"/>
          </p15:clr>
        </p15:guide>
        <p15:guide id="2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stzugang" initials="G" lastIdx="51" clrIdx="0">
    <p:extLst>
      <p:ext uri="{19B8F6BF-5375-455C-9EA6-DF929625EA0E}">
        <p15:presenceInfo xmlns:p15="http://schemas.microsoft.com/office/powerpoint/2012/main" userId="Gastzugang" providerId="None"/>
      </p:ext>
    </p:extLst>
  </p:cmAuthor>
  <p:cmAuthor id="2" name="Baier, Daniel, Prof. Dr." initials="BDPD" lastIdx="1" clrIdx="1">
    <p:extLst>
      <p:ext uri="{19B8F6BF-5375-455C-9EA6-DF929625EA0E}">
        <p15:presenceInfo xmlns:p15="http://schemas.microsoft.com/office/powerpoint/2012/main" userId="Baier, Daniel, Prof. Dr." providerId="None"/>
      </p:ext>
    </p:extLst>
  </p:cmAuthor>
  <p:cmAuthor id="3" name="Kristin Suckau" initials="KS" lastIdx="30" clrIdx="2"/>
  <p:cmAuthor id="4" name="s3juwink" initials="s" lastIdx="1" clrIdx="3">
    <p:extLst>
      <p:ext uri="{19B8F6BF-5375-455C-9EA6-DF929625EA0E}">
        <p15:presenceInfo xmlns:p15="http://schemas.microsoft.com/office/powerpoint/2012/main" userId="s3juwi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A5E"/>
    <a:srgbClr val="18A880"/>
    <a:srgbClr val="0F6B51"/>
    <a:srgbClr val="404040"/>
    <a:srgbClr val="EAEAEA"/>
    <a:srgbClr val="DDDDDD"/>
    <a:srgbClr val="E1801F"/>
    <a:srgbClr val="009BD2"/>
    <a:srgbClr val="D4D4D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A90CC-2970-4377-83E5-32EDD52D6A66}" v="5407" dt="2024-10-24T16:34:39.918"/>
    <p1510:client id="{875D3208-1A97-4EA6-AB05-7BD3282407C9}" v="2107" dt="2024-10-24T22:40:11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40" y="102"/>
      </p:cViewPr>
      <p:guideLst>
        <p:guide pos="262"/>
        <p:guide pos="6068"/>
        <p:guide orient="horz" pos="638"/>
        <p:guide orient="horz" pos="3969"/>
        <p:guide pos="182"/>
        <p:guide pos="6059"/>
        <p:guide pos="3119"/>
        <p:guide orient="horz" pos="3975"/>
        <p:guide orient="horz" pos="4065"/>
        <p:guide orient="horz" pos="641"/>
        <p:guide orient="horz" pos="2161"/>
        <p:guide pos="6057"/>
        <p:guide pos="6064"/>
        <p:guide orient="horz" pos="3980"/>
        <p:guide orient="horz" pos="3974"/>
        <p:guide orient="horz" pos="2157"/>
        <p:guide orient="horz" pos="634"/>
        <p:guide pos="179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6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202DD-F6C1-4F8C-BD3B-A11A6CF9A8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AB16D21-0E3B-4113-AD2E-46631CD85C6C}">
      <dgm:prSet phldrT="[Text]" custT="1"/>
      <dgm:spPr/>
      <dgm:t>
        <a:bodyPr/>
        <a:lstStyle/>
        <a:p>
          <a:r>
            <a:rPr lang="de-DE" sz="2800" err="1"/>
            <a:t>Motivate</a:t>
          </a:r>
          <a:endParaRPr lang="de-DE" sz="2800"/>
        </a:p>
        <a:p>
          <a:r>
            <a:rPr lang="de-DE" sz="1600"/>
            <a:t>The </a:t>
          </a:r>
          <a:r>
            <a:rPr lang="de-DE" sz="1600" err="1"/>
            <a:t>usage</a:t>
          </a:r>
          <a:r>
            <a:rPr lang="de-DE" sz="1600"/>
            <a:t> of </a:t>
          </a:r>
          <a:r>
            <a:rPr lang="de-DE" sz="1600" err="1"/>
            <a:t>local</a:t>
          </a:r>
          <a:r>
            <a:rPr lang="de-DE" sz="1600"/>
            <a:t> LLMs</a:t>
          </a:r>
        </a:p>
      </dgm:t>
    </dgm:pt>
    <dgm:pt modelId="{476AFB30-9B4F-42BE-992D-8DBBBBDA35EA}" type="parTrans" cxnId="{E8DE6F9B-7656-49CF-8F3D-45A1B59BA34D}">
      <dgm:prSet/>
      <dgm:spPr/>
      <dgm:t>
        <a:bodyPr/>
        <a:lstStyle/>
        <a:p>
          <a:endParaRPr lang="de-DE"/>
        </a:p>
      </dgm:t>
    </dgm:pt>
    <dgm:pt modelId="{09032E1F-8F1B-4C27-A88B-D457E62C3B6D}" type="sibTrans" cxnId="{E8DE6F9B-7656-49CF-8F3D-45A1B59BA34D}">
      <dgm:prSet/>
      <dgm:spPr/>
      <dgm:t>
        <a:bodyPr/>
        <a:lstStyle/>
        <a:p>
          <a:endParaRPr lang="de-DE"/>
        </a:p>
      </dgm:t>
    </dgm:pt>
    <dgm:pt modelId="{1DB21137-77BF-4FCC-8265-E1D24C0457EB}">
      <dgm:prSet phldrT="[Text]" custT="1"/>
      <dgm:spPr/>
      <dgm:t>
        <a:bodyPr/>
        <a:lstStyle/>
        <a:p>
          <a:r>
            <a:rPr lang="de-DE" sz="2800" err="1"/>
            <a:t>Understand</a:t>
          </a:r>
          <a:endParaRPr lang="de-DE" sz="2800"/>
        </a:p>
        <a:p>
          <a:r>
            <a:rPr lang="de-DE" sz="1600"/>
            <a:t>The </a:t>
          </a:r>
          <a:r>
            <a:rPr lang="de-DE" sz="1600" err="1"/>
            <a:t>fundamentals</a:t>
          </a:r>
          <a:endParaRPr lang="de-DE" sz="1600"/>
        </a:p>
      </dgm:t>
    </dgm:pt>
    <dgm:pt modelId="{2279C3DC-38A6-492F-A821-87A3B0A915CE}" type="parTrans" cxnId="{1DEA95B8-7527-41E9-9C6B-45A02EF540F6}">
      <dgm:prSet/>
      <dgm:spPr/>
      <dgm:t>
        <a:bodyPr/>
        <a:lstStyle/>
        <a:p>
          <a:endParaRPr lang="de-DE"/>
        </a:p>
      </dgm:t>
    </dgm:pt>
    <dgm:pt modelId="{8E00F6BC-BEF9-4A7F-B8C1-C7EB3EEEE4F5}" type="sibTrans" cxnId="{1DEA95B8-7527-41E9-9C6B-45A02EF540F6}">
      <dgm:prSet/>
      <dgm:spPr/>
      <dgm:t>
        <a:bodyPr/>
        <a:lstStyle/>
        <a:p>
          <a:endParaRPr lang="de-DE"/>
        </a:p>
      </dgm:t>
    </dgm:pt>
    <dgm:pt modelId="{8FE792AD-BE3F-4255-8801-C1F5EE923B89}">
      <dgm:prSet phldrT="[Text]" custT="1"/>
      <dgm:spPr/>
      <dgm:t>
        <a:bodyPr/>
        <a:lstStyle/>
        <a:p>
          <a:r>
            <a:rPr lang="de-DE" sz="2800" err="1"/>
            <a:t>Apply</a:t>
          </a:r>
          <a:endParaRPr lang="de-DE" sz="2800"/>
        </a:p>
        <a:p>
          <a:r>
            <a:rPr lang="de-DE" sz="1600" err="1"/>
            <a:t>Locall</a:t>
          </a:r>
          <a:r>
            <a:rPr lang="de-DE" sz="1600"/>
            <a:t> LLMs </a:t>
          </a:r>
          <a:r>
            <a:rPr lang="de-DE" sz="1600" err="1"/>
            <a:t>to</a:t>
          </a:r>
          <a:r>
            <a:rPr lang="de-DE" sz="1600"/>
            <a:t> </a:t>
          </a:r>
          <a:r>
            <a:rPr lang="de-DE" sz="1600" err="1"/>
            <a:t>solve</a:t>
          </a:r>
          <a:r>
            <a:rPr lang="de-DE" sz="1600"/>
            <a:t> </a:t>
          </a:r>
          <a:r>
            <a:rPr lang="de-DE" sz="1600" err="1"/>
            <a:t>problems</a:t>
          </a:r>
          <a:endParaRPr lang="de-DE" sz="1600"/>
        </a:p>
      </dgm:t>
    </dgm:pt>
    <dgm:pt modelId="{C3EBF817-ECC6-4235-8060-0C2A7CB01ED4}" type="parTrans" cxnId="{6F4DF19F-781D-462F-BE33-35625A0A15ED}">
      <dgm:prSet/>
      <dgm:spPr/>
      <dgm:t>
        <a:bodyPr/>
        <a:lstStyle/>
        <a:p>
          <a:endParaRPr lang="de-DE"/>
        </a:p>
      </dgm:t>
    </dgm:pt>
    <dgm:pt modelId="{D71031BF-DA89-42FE-A047-CC21D51CEF6C}" type="sibTrans" cxnId="{6F4DF19F-781D-462F-BE33-35625A0A15ED}">
      <dgm:prSet/>
      <dgm:spPr/>
      <dgm:t>
        <a:bodyPr/>
        <a:lstStyle/>
        <a:p>
          <a:endParaRPr lang="de-DE"/>
        </a:p>
      </dgm:t>
    </dgm:pt>
    <dgm:pt modelId="{6B348D71-2F37-4AC5-ADA6-DE7156E154B2}" type="pres">
      <dgm:prSet presAssocID="{69A202DD-F6C1-4F8C-BD3B-A11A6CF9A849}" presName="Name0" presStyleCnt="0">
        <dgm:presLayoutVars>
          <dgm:chMax val="7"/>
          <dgm:chPref val="7"/>
          <dgm:dir/>
        </dgm:presLayoutVars>
      </dgm:prSet>
      <dgm:spPr/>
    </dgm:pt>
    <dgm:pt modelId="{E1973830-B32B-4E9F-BB36-3309C14BD40A}" type="pres">
      <dgm:prSet presAssocID="{69A202DD-F6C1-4F8C-BD3B-A11A6CF9A849}" presName="Name1" presStyleCnt="0"/>
      <dgm:spPr/>
    </dgm:pt>
    <dgm:pt modelId="{0F3551E1-1A15-442B-B773-B661A7A2F8EB}" type="pres">
      <dgm:prSet presAssocID="{69A202DD-F6C1-4F8C-BD3B-A11A6CF9A849}" presName="cycle" presStyleCnt="0"/>
      <dgm:spPr/>
    </dgm:pt>
    <dgm:pt modelId="{0C983756-F169-4CF0-BAFA-56C9E1B6A480}" type="pres">
      <dgm:prSet presAssocID="{69A202DD-F6C1-4F8C-BD3B-A11A6CF9A849}" presName="srcNode" presStyleLbl="node1" presStyleIdx="0" presStyleCnt="3"/>
      <dgm:spPr/>
    </dgm:pt>
    <dgm:pt modelId="{31ADA22A-8E0D-47DB-833B-DF9DFE8973E9}" type="pres">
      <dgm:prSet presAssocID="{69A202DD-F6C1-4F8C-BD3B-A11A6CF9A849}" presName="conn" presStyleLbl="parChTrans1D2" presStyleIdx="0" presStyleCnt="1"/>
      <dgm:spPr/>
    </dgm:pt>
    <dgm:pt modelId="{76D949D2-0516-47E6-A2FD-557290FD1A07}" type="pres">
      <dgm:prSet presAssocID="{69A202DD-F6C1-4F8C-BD3B-A11A6CF9A849}" presName="extraNode" presStyleLbl="node1" presStyleIdx="0" presStyleCnt="3"/>
      <dgm:spPr/>
    </dgm:pt>
    <dgm:pt modelId="{FC6D9C86-E5D5-47EA-9786-47587B165655}" type="pres">
      <dgm:prSet presAssocID="{69A202DD-F6C1-4F8C-BD3B-A11A6CF9A849}" presName="dstNode" presStyleLbl="node1" presStyleIdx="0" presStyleCnt="3"/>
      <dgm:spPr/>
    </dgm:pt>
    <dgm:pt modelId="{F7A2F2DC-9166-4011-A8A8-FB187A5804A9}" type="pres">
      <dgm:prSet presAssocID="{7AB16D21-0E3B-4113-AD2E-46631CD85C6C}" presName="text_1" presStyleLbl="node1" presStyleIdx="0" presStyleCnt="3">
        <dgm:presLayoutVars>
          <dgm:bulletEnabled val="1"/>
        </dgm:presLayoutVars>
      </dgm:prSet>
      <dgm:spPr/>
    </dgm:pt>
    <dgm:pt modelId="{0AE3F5C2-1E80-4A5D-B4D6-F04B53FC5836}" type="pres">
      <dgm:prSet presAssocID="{7AB16D21-0E3B-4113-AD2E-46631CD85C6C}" presName="accent_1" presStyleCnt="0"/>
      <dgm:spPr/>
    </dgm:pt>
    <dgm:pt modelId="{F3ADA230-3201-43AF-B322-6C6DED8F9D54}" type="pres">
      <dgm:prSet presAssocID="{7AB16D21-0E3B-4113-AD2E-46631CD85C6C}" presName="accentRepeatNode" presStyleLbl="solidFgAcc1" presStyleIdx="0" presStyleCnt="3"/>
      <dgm:spPr/>
    </dgm:pt>
    <dgm:pt modelId="{657C9A30-422A-4637-8776-B7516DD89BD3}" type="pres">
      <dgm:prSet presAssocID="{1DB21137-77BF-4FCC-8265-E1D24C0457EB}" presName="text_2" presStyleLbl="node1" presStyleIdx="1" presStyleCnt="3">
        <dgm:presLayoutVars>
          <dgm:bulletEnabled val="1"/>
        </dgm:presLayoutVars>
      </dgm:prSet>
      <dgm:spPr/>
    </dgm:pt>
    <dgm:pt modelId="{C14FF97D-B9CD-419B-A349-23D65EC7B24E}" type="pres">
      <dgm:prSet presAssocID="{1DB21137-77BF-4FCC-8265-E1D24C0457EB}" presName="accent_2" presStyleCnt="0"/>
      <dgm:spPr/>
    </dgm:pt>
    <dgm:pt modelId="{D69F92FC-6AFE-4793-9CAD-82D14A494A5E}" type="pres">
      <dgm:prSet presAssocID="{1DB21137-77BF-4FCC-8265-E1D24C0457EB}" presName="accentRepeatNode" presStyleLbl="solidFgAcc1" presStyleIdx="1" presStyleCnt="3"/>
      <dgm:spPr/>
    </dgm:pt>
    <dgm:pt modelId="{6335F7EC-13C4-4776-AF60-A0A1BF989FDD}" type="pres">
      <dgm:prSet presAssocID="{8FE792AD-BE3F-4255-8801-C1F5EE923B89}" presName="text_3" presStyleLbl="node1" presStyleIdx="2" presStyleCnt="3">
        <dgm:presLayoutVars>
          <dgm:bulletEnabled val="1"/>
        </dgm:presLayoutVars>
      </dgm:prSet>
      <dgm:spPr/>
    </dgm:pt>
    <dgm:pt modelId="{FD02D376-7716-4221-BCA3-693F926D5BFA}" type="pres">
      <dgm:prSet presAssocID="{8FE792AD-BE3F-4255-8801-C1F5EE923B89}" presName="accent_3" presStyleCnt="0"/>
      <dgm:spPr/>
    </dgm:pt>
    <dgm:pt modelId="{1498CFAD-A16B-4C58-90AE-1B94246A9A92}" type="pres">
      <dgm:prSet presAssocID="{8FE792AD-BE3F-4255-8801-C1F5EE923B89}" presName="accentRepeatNode" presStyleLbl="solidFgAcc1" presStyleIdx="2" presStyleCnt="3"/>
      <dgm:spPr/>
    </dgm:pt>
  </dgm:ptLst>
  <dgm:cxnLst>
    <dgm:cxn modelId="{045FDF1F-AF0B-4DA5-950E-78FADA54A317}" type="presOf" srcId="{8FE792AD-BE3F-4255-8801-C1F5EE923B89}" destId="{6335F7EC-13C4-4776-AF60-A0A1BF989FDD}" srcOrd="0" destOrd="0" presId="urn:microsoft.com/office/officeart/2008/layout/VerticalCurvedList"/>
    <dgm:cxn modelId="{63285033-1232-485E-9A52-B77B0C591140}" type="presOf" srcId="{1DB21137-77BF-4FCC-8265-E1D24C0457EB}" destId="{657C9A30-422A-4637-8776-B7516DD89BD3}" srcOrd="0" destOrd="0" presId="urn:microsoft.com/office/officeart/2008/layout/VerticalCurvedList"/>
    <dgm:cxn modelId="{97295876-34A6-48D4-8E05-0C76A6628B1A}" type="presOf" srcId="{69A202DD-F6C1-4F8C-BD3B-A11A6CF9A849}" destId="{6B348D71-2F37-4AC5-ADA6-DE7156E154B2}" srcOrd="0" destOrd="0" presId="urn:microsoft.com/office/officeart/2008/layout/VerticalCurvedList"/>
    <dgm:cxn modelId="{617F4F8A-CA25-4096-B44B-069DC79EE934}" type="presOf" srcId="{09032E1F-8F1B-4C27-A88B-D457E62C3B6D}" destId="{31ADA22A-8E0D-47DB-833B-DF9DFE8973E9}" srcOrd="0" destOrd="0" presId="urn:microsoft.com/office/officeart/2008/layout/VerticalCurvedList"/>
    <dgm:cxn modelId="{E8DE6F9B-7656-49CF-8F3D-45A1B59BA34D}" srcId="{69A202DD-F6C1-4F8C-BD3B-A11A6CF9A849}" destId="{7AB16D21-0E3B-4113-AD2E-46631CD85C6C}" srcOrd="0" destOrd="0" parTransId="{476AFB30-9B4F-42BE-992D-8DBBBBDA35EA}" sibTransId="{09032E1F-8F1B-4C27-A88B-D457E62C3B6D}"/>
    <dgm:cxn modelId="{6F4DF19F-781D-462F-BE33-35625A0A15ED}" srcId="{69A202DD-F6C1-4F8C-BD3B-A11A6CF9A849}" destId="{8FE792AD-BE3F-4255-8801-C1F5EE923B89}" srcOrd="2" destOrd="0" parTransId="{C3EBF817-ECC6-4235-8060-0C2A7CB01ED4}" sibTransId="{D71031BF-DA89-42FE-A047-CC21D51CEF6C}"/>
    <dgm:cxn modelId="{50BA3EA4-646E-446D-9BAF-048A9EF055AD}" type="presOf" srcId="{7AB16D21-0E3B-4113-AD2E-46631CD85C6C}" destId="{F7A2F2DC-9166-4011-A8A8-FB187A5804A9}" srcOrd="0" destOrd="0" presId="urn:microsoft.com/office/officeart/2008/layout/VerticalCurvedList"/>
    <dgm:cxn modelId="{1DEA95B8-7527-41E9-9C6B-45A02EF540F6}" srcId="{69A202DD-F6C1-4F8C-BD3B-A11A6CF9A849}" destId="{1DB21137-77BF-4FCC-8265-E1D24C0457EB}" srcOrd="1" destOrd="0" parTransId="{2279C3DC-38A6-492F-A821-87A3B0A915CE}" sibTransId="{8E00F6BC-BEF9-4A7F-B8C1-C7EB3EEEE4F5}"/>
    <dgm:cxn modelId="{5F9C4644-58A4-4CE6-93F2-001A72D3E318}" type="presParOf" srcId="{6B348D71-2F37-4AC5-ADA6-DE7156E154B2}" destId="{E1973830-B32B-4E9F-BB36-3309C14BD40A}" srcOrd="0" destOrd="0" presId="urn:microsoft.com/office/officeart/2008/layout/VerticalCurvedList"/>
    <dgm:cxn modelId="{C89AF5FE-89EC-452C-A56E-1AE0EC20D6DA}" type="presParOf" srcId="{E1973830-B32B-4E9F-BB36-3309C14BD40A}" destId="{0F3551E1-1A15-442B-B773-B661A7A2F8EB}" srcOrd="0" destOrd="0" presId="urn:microsoft.com/office/officeart/2008/layout/VerticalCurvedList"/>
    <dgm:cxn modelId="{2F4C368E-AA42-46F1-92DA-B2F02446C87F}" type="presParOf" srcId="{0F3551E1-1A15-442B-B773-B661A7A2F8EB}" destId="{0C983756-F169-4CF0-BAFA-56C9E1B6A480}" srcOrd="0" destOrd="0" presId="urn:microsoft.com/office/officeart/2008/layout/VerticalCurvedList"/>
    <dgm:cxn modelId="{189994B9-9833-4567-8992-B02136C391FC}" type="presParOf" srcId="{0F3551E1-1A15-442B-B773-B661A7A2F8EB}" destId="{31ADA22A-8E0D-47DB-833B-DF9DFE8973E9}" srcOrd="1" destOrd="0" presId="urn:microsoft.com/office/officeart/2008/layout/VerticalCurvedList"/>
    <dgm:cxn modelId="{3EE9B51C-AE8D-462B-B5D9-632DEFA0CD36}" type="presParOf" srcId="{0F3551E1-1A15-442B-B773-B661A7A2F8EB}" destId="{76D949D2-0516-47E6-A2FD-557290FD1A07}" srcOrd="2" destOrd="0" presId="urn:microsoft.com/office/officeart/2008/layout/VerticalCurvedList"/>
    <dgm:cxn modelId="{A9DB89D6-EC2A-4D6E-99B3-355C35844CD7}" type="presParOf" srcId="{0F3551E1-1A15-442B-B773-B661A7A2F8EB}" destId="{FC6D9C86-E5D5-47EA-9786-47587B165655}" srcOrd="3" destOrd="0" presId="urn:microsoft.com/office/officeart/2008/layout/VerticalCurvedList"/>
    <dgm:cxn modelId="{1BC14574-60DB-4E20-968A-26D133835FF2}" type="presParOf" srcId="{E1973830-B32B-4E9F-BB36-3309C14BD40A}" destId="{F7A2F2DC-9166-4011-A8A8-FB187A5804A9}" srcOrd="1" destOrd="0" presId="urn:microsoft.com/office/officeart/2008/layout/VerticalCurvedList"/>
    <dgm:cxn modelId="{1A5E749F-FCAA-4858-930F-792A3F9B1D96}" type="presParOf" srcId="{E1973830-B32B-4E9F-BB36-3309C14BD40A}" destId="{0AE3F5C2-1E80-4A5D-B4D6-F04B53FC5836}" srcOrd="2" destOrd="0" presId="urn:microsoft.com/office/officeart/2008/layout/VerticalCurvedList"/>
    <dgm:cxn modelId="{817C423D-1A07-42B4-9613-82AF8F430896}" type="presParOf" srcId="{0AE3F5C2-1E80-4A5D-B4D6-F04B53FC5836}" destId="{F3ADA230-3201-43AF-B322-6C6DED8F9D54}" srcOrd="0" destOrd="0" presId="urn:microsoft.com/office/officeart/2008/layout/VerticalCurvedList"/>
    <dgm:cxn modelId="{9221D417-C1A7-4309-A1A6-6931E41FACD6}" type="presParOf" srcId="{E1973830-B32B-4E9F-BB36-3309C14BD40A}" destId="{657C9A30-422A-4637-8776-B7516DD89BD3}" srcOrd="3" destOrd="0" presId="urn:microsoft.com/office/officeart/2008/layout/VerticalCurvedList"/>
    <dgm:cxn modelId="{5AA31B5F-0CD8-4086-8855-296F91C654C2}" type="presParOf" srcId="{E1973830-B32B-4E9F-BB36-3309C14BD40A}" destId="{C14FF97D-B9CD-419B-A349-23D65EC7B24E}" srcOrd="4" destOrd="0" presId="urn:microsoft.com/office/officeart/2008/layout/VerticalCurvedList"/>
    <dgm:cxn modelId="{1A572D67-F9F4-4926-B646-B6EBC84FE9EA}" type="presParOf" srcId="{C14FF97D-B9CD-419B-A349-23D65EC7B24E}" destId="{D69F92FC-6AFE-4793-9CAD-82D14A494A5E}" srcOrd="0" destOrd="0" presId="urn:microsoft.com/office/officeart/2008/layout/VerticalCurvedList"/>
    <dgm:cxn modelId="{0C3BF0AB-38AB-423D-9138-2600D454C81E}" type="presParOf" srcId="{E1973830-B32B-4E9F-BB36-3309C14BD40A}" destId="{6335F7EC-13C4-4776-AF60-A0A1BF989FDD}" srcOrd="5" destOrd="0" presId="urn:microsoft.com/office/officeart/2008/layout/VerticalCurvedList"/>
    <dgm:cxn modelId="{B7E5F062-9BB0-4DBB-AD72-8843BA76ED8F}" type="presParOf" srcId="{E1973830-B32B-4E9F-BB36-3309C14BD40A}" destId="{FD02D376-7716-4221-BCA3-693F926D5BFA}" srcOrd="6" destOrd="0" presId="urn:microsoft.com/office/officeart/2008/layout/VerticalCurvedList"/>
    <dgm:cxn modelId="{797F445C-CDE3-474A-9854-050038D3D335}" type="presParOf" srcId="{FD02D376-7716-4221-BCA3-693F926D5BFA}" destId="{1498CFAD-A16B-4C58-90AE-1B94246A9A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ADE65-E1AE-4E37-85D5-48E1E8C755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D33F71D-0403-4B54-86DD-6A81E3AED4B9}">
      <dgm:prSet phldrT="[Text]" custT="1"/>
      <dgm:spPr/>
      <dgm:t>
        <a:bodyPr/>
        <a:lstStyle/>
        <a:p>
          <a:r>
            <a:rPr lang="de-DE" sz="1600" err="1"/>
            <a:t>Purchasing</a:t>
          </a:r>
          <a:endParaRPr lang="de-DE" sz="1600"/>
        </a:p>
      </dgm:t>
    </dgm:pt>
    <dgm:pt modelId="{F7ACECB2-684E-4354-B3F8-E1D481ECAAF6}" type="parTrans" cxnId="{7BC5E8B1-A950-4F8F-B4CB-4ADF6FD78257}">
      <dgm:prSet/>
      <dgm:spPr/>
      <dgm:t>
        <a:bodyPr/>
        <a:lstStyle/>
        <a:p>
          <a:endParaRPr lang="de-DE"/>
        </a:p>
      </dgm:t>
    </dgm:pt>
    <dgm:pt modelId="{E444D7A2-BB3B-45A9-BE04-47B8523061FF}" type="sibTrans" cxnId="{7BC5E8B1-A950-4F8F-B4CB-4ADF6FD78257}">
      <dgm:prSet/>
      <dgm:spPr/>
      <dgm:t>
        <a:bodyPr/>
        <a:lstStyle/>
        <a:p>
          <a:endParaRPr lang="de-DE"/>
        </a:p>
      </dgm:t>
    </dgm:pt>
    <dgm:pt modelId="{5DE9351A-6229-4E90-8449-07DA8C8F1605}">
      <dgm:prSet phldrT="[Text]" custT="1"/>
      <dgm:spPr/>
      <dgm:t>
        <a:bodyPr/>
        <a:lstStyle/>
        <a:p>
          <a:r>
            <a:rPr lang="de-DE" sz="1600" b="1" err="1"/>
            <a:t>Recommendation</a:t>
          </a:r>
          <a:r>
            <a:rPr lang="de-DE" sz="1600" b="1"/>
            <a:t> Systems</a:t>
          </a:r>
          <a:br>
            <a:rPr lang="de-DE" sz="1600"/>
          </a:br>
          <a:r>
            <a:rPr lang="de-DE" sz="1600"/>
            <a:t>(</a:t>
          </a:r>
          <a:r>
            <a:rPr lang="de-DE" sz="1600" err="1"/>
            <a:t>what</a:t>
          </a:r>
          <a:r>
            <a:rPr lang="de-DE" sz="1600"/>
            <a:t> </a:t>
          </a:r>
          <a:r>
            <a:rPr lang="de-DE" sz="1600" err="1"/>
            <a:t>product</a:t>
          </a:r>
          <a:r>
            <a:rPr lang="de-DE" sz="1600"/>
            <a:t> / </a:t>
          </a:r>
          <a:r>
            <a:rPr lang="de-DE" sz="1600" err="1"/>
            <a:t>service</a:t>
          </a:r>
          <a:r>
            <a:rPr lang="de-DE" sz="1600"/>
            <a:t>) </a:t>
          </a:r>
          <a:r>
            <a:rPr lang="de-DE" sz="800"/>
            <a:t>Guha et al. (2021)</a:t>
          </a:r>
          <a:endParaRPr lang="de-DE" sz="1600"/>
        </a:p>
      </dgm:t>
    </dgm:pt>
    <dgm:pt modelId="{D816EEFF-71EF-439A-AC58-C07EDDEBF6FD}" type="parTrans" cxnId="{120894D5-DF6C-41F5-8244-CA7D18852159}">
      <dgm:prSet/>
      <dgm:spPr/>
      <dgm:t>
        <a:bodyPr/>
        <a:lstStyle/>
        <a:p>
          <a:endParaRPr lang="de-DE"/>
        </a:p>
      </dgm:t>
    </dgm:pt>
    <dgm:pt modelId="{775B3A60-2229-406B-963E-E4DDB8C0899E}" type="sibTrans" cxnId="{120894D5-DF6C-41F5-8244-CA7D18852159}">
      <dgm:prSet/>
      <dgm:spPr/>
      <dgm:t>
        <a:bodyPr/>
        <a:lstStyle/>
        <a:p>
          <a:endParaRPr lang="de-DE"/>
        </a:p>
      </dgm:t>
    </dgm:pt>
    <dgm:pt modelId="{DDBC1641-887A-4E55-B8D7-E32629859BF5}">
      <dgm:prSet phldrT="[Text]" custT="1"/>
      <dgm:spPr/>
      <dgm:t>
        <a:bodyPr/>
        <a:lstStyle/>
        <a:p>
          <a:r>
            <a:rPr lang="de-DE" sz="1600" b="1" err="1"/>
            <a:t>Upflift</a:t>
          </a:r>
          <a:r>
            <a:rPr lang="de-DE" sz="1600" b="1"/>
            <a:t> </a:t>
          </a:r>
          <a:r>
            <a:rPr lang="de-DE" sz="1600" b="1" err="1"/>
            <a:t>models</a:t>
          </a:r>
          <a:br>
            <a:rPr lang="de-DE" sz="1600"/>
          </a:br>
          <a:r>
            <a:rPr lang="de-DE" sz="1600"/>
            <a:t>(</a:t>
          </a:r>
          <a:r>
            <a:rPr lang="de-DE" sz="1600" err="1"/>
            <a:t>who</a:t>
          </a:r>
          <a:r>
            <a:rPr lang="de-DE" sz="1600"/>
            <a:t> </a:t>
          </a:r>
          <a:r>
            <a:rPr lang="de-DE" sz="1600" err="1"/>
            <a:t>receives</a:t>
          </a:r>
          <a:r>
            <a:rPr lang="de-DE" sz="1600"/>
            <a:t> </a:t>
          </a:r>
          <a:r>
            <a:rPr lang="de-DE" sz="1600" err="1"/>
            <a:t>coupons</a:t>
          </a:r>
          <a:r>
            <a:rPr lang="de-DE" sz="1600"/>
            <a:t>) </a:t>
          </a:r>
          <a:r>
            <a:rPr lang="de-DE" sz="800"/>
            <a:t>Baier &amp; Stöcker (2022)</a:t>
          </a:r>
          <a:endParaRPr lang="de-DE" sz="1600"/>
        </a:p>
      </dgm:t>
    </dgm:pt>
    <dgm:pt modelId="{A7BC7D20-3014-4B0D-B059-A3E5A0386122}" type="parTrans" cxnId="{B4EE4397-34B6-49BD-9B17-4652F2E941B1}">
      <dgm:prSet/>
      <dgm:spPr/>
      <dgm:t>
        <a:bodyPr/>
        <a:lstStyle/>
        <a:p>
          <a:endParaRPr lang="de-DE"/>
        </a:p>
      </dgm:t>
    </dgm:pt>
    <dgm:pt modelId="{DAED1168-C168-405A-BAD5-5437F6E11F35}" type="sibTrans" cxnId="{B4EE4397-34B6-49BD-9B17-4652F2E941B1}">
      <dgm:prSet/>
      <dgm:spPr/>
      <dgm:t>
        <a:bodyPr/>
        <a:lstStyle/>
        <a:p>
          <a:endParaRPr lang="de-DE"/>
        </a:p>
      </dgm:t>
    </dgm:pt>
    <dgm:pt modelId="{A1A8335E-B7D5-4A15-9CFB-789D156013DE}">
      <dgm:prSet phldrT="[Text]" custT="1"/>
      <dgm:spPr/>
      <dgm:t>
        <a:bodyPr/>
        <a:lstStyle/>
        <a:p>
          <a:endParaRPr lang="de-DE" sz="1600"/>
        </a:p>
      </dgm:t>
    </dgm:pt>
    <dgm:pt modelId="{A4B8A354-7E85-4171-88ED-8180D0123161}" type="parTrans" cxnId="{78F134A6-0EA5-4A41-8C1C-F2604C7E972B}">
      <dgm:prSet/>
      <dgm:spPr/>
      <dgm:t>
        <a:bodyPr/>
        <a:lstStyle/>
        <a:p>
          <a:endParaRPr lang="de-DE"/>
        </a:p>
      </dgm:t>
    </dgm:pt>
    <dgm:pt modelId="{4BDAC3FB-B545-47B6-8659-0EE3BBD66DD3}" type="sibTrans" cxnId="{78F134A6-0EA5-4A41-8C1C-F2604C7E972B}">
      <dgm:prSet/>
      <dgm:spPr/>
      <dgm:t>
        <a:bodyPr/>
        <a:lstStyle/>
        <a:p>
          <a:endParaRPr lang="de-DE"/>
        </a:p>
      </dgm:t>
    </dgm:pt>
    <dgm:pt modelId="{3DFAFB4A-F700-40F1-837E-F52574BD6C4B}">
      <dgm:prSet phldrT="[Text]" custT="1"/>
      <dgm:spPr/>
      <dgm:t>
        <a:bodyPr/>
        <a:lstStyle/>
        <a:p>
          <a:r>
            <a:rPr lang="de-DE" sz="1600" b="1"/>
            <a:t>Customer </a:t>
          </a:r>
          <a:r>
            <a:rPr lang="de-DE" sz="1600" b="1" err="1"/>
            <a:t>segmentation</a:t>
          </a:r>
          <a:br>
            <a:rPr lang="de-DE" sz="1600" b="1"/>
          </a:br>
          <a:r>
            <a:rPr lang="de-DE" sz="1600" b="0"/>
            <a:t>(</a:t>
          </a:r>
          <a:r>
            <a:rPr lang="de-DE" sz="1600" b="0" err="1"/>
            <a:t>which</a:t>
          </a:r>
          <a:r>
            <a:rPr lang="de-DE" sz="1600" b="0"/>
            <a:t> </a:t>
          </a:r>
          <a:r>
            <a:rPr lang="de-DE" sz="1600" b="0" err="1"/>
            <a:t>customers</a:t>
          </a:r>
          <a:r>
            <a:rPr lang="de-DE" sz="1600" b="0"/>
            <a:t> </a:t>
          </a:r>
          <a:r>
            <a:rPr lang="de-DE" sz="1600" b="0" err="1"/>
            <a:t>are</a:t>
          </a:r>
          <a:r>
            <a:rPr lang="de-DE" sz="1600" b="0"/>
            <a:t> </a:t>
          </a:r>
          <a:r>
            <a:rPr lang="de-DE" sz="1600" b="0" err="1"/>
            <a:t>similar</a:t>
          </a:r>
          <a:r>
            <a:rPr lang="de-DE" sz="1600" b="0"/>
            <a:t>) </a:t>
          </a:r>
          <a:r>
            <a:rPr lang="de-DE" sz="800" b="0"/>
            <a:t>Davenport et al. (2020)</a:t>
          </a:r>
          <a:endParaRPr lang="de-DE" sz="800" b="1"/>
        </a:p>
      </dgm:t>
    </dgm:pt>
    <dgm:pt modelId="{0BEDEE6B-4ED3-45C0-B38D-59BC3704FCE9}" type="parTrans" cxnId="{3A165CB8-D12F-4DE4-8EB7-B5126A2E958F}">
      <dgm:prSet/>
      <dgm:spPr/>
      <dgm:t>
        <a:bodyPr/>
        <a:lstStyle/>
        <a:p>
          <a:endParaRPr lang="de-DE"/>
        </a:p>
      </dgm:t>
    </dgm:pt>
    <dgm:pt modelId="{97ECDE69-AD43-438C-AB1B-B7FB8D51D1DC}" type="sibTrans" cxnId="{3A165CB8-D12F-4DE4-8EB7-B5126A2E958F}">
      <dgm:prSet/>
      <dgm:spPr/>
      <dgm:t>
        <a:bodyPr/>
        <a:lstStyle/>
        <a:p>
          <a:endParaRPr lang="de-DE"/>
        </a:p>
      </dgm:t>
    </dgm:pt>
    <dgm:pt modelId="{178A232B-618F-4188-B0E0-C91A3299B588}">
      <dgm:prSet phldrT="[Text]" custT="1"/>
      <dgm:spPr/>
      <dgm:t>
        <a:bodyPr/>
        <a:lstStyle/>
        <a:p>
          <a:r>
            <a:rPr lang="de-DE" sz="1600" b="1" err="1"/>
            <a:t>Churn</a:t>
          </a:r>
          <a:r>
            <a:rPr lang="de-DE" sz="1600" b="1"/>
            <a:t> and Shopping </a:t>
          </a:r>
          <a:r>
            <a:rPr lang="de-DE" sz="1600" b="1" err="1"/>
            <a:t>cart</a:t>
          </a:r>
          <a:r>
            <a:rPr lang="de-DE" sz="1600" b="1"/>
            <a:t> </a:t>
          </a:r>
          <a:r>
            <a:rPr lang="de-DE" sz="1600" b="1" err="1"/>
            <a:t>abandonment</a:t>
          </a:r>
          <a:r>
            <a:rPr lang="de-DE" sz="1600" b="1"/>
            <a:t> </a:t>
          </a:r>
          <a:r>
            <a:rPr lang="de-DE" sz="1600" b="1" err="1"/>
            <a:t>prediction</a:t>
          </a:r>
          <a:br>
            <a:rPr lang="de-DE" sz="1600" b="1"/>
          </a:br>
          <a:r>
            <a:rPr lang="de-DE" sz="1600" b="0"/>
            <a:t>(</a:t>
          </a:r>
          <a:r>
            <a:rPr lang="de-DE" sz="1600" b="0" err="1"/>
            <a:t>which</a:t>
          </a:r>
          <a:r>
            <a:rPr lang="de-DE" sz="1600" b="0"/>
            <a:t> </a:t>
          </a:r>
          <a:r>
            <a:rPr lang="de-DE" sz="1600" b="0" err="1"/>
            <a:t>customers</a:t>
          </a:r>
          <a:r>
            <a:rPr lang="de-DE" sz="1600" b="0"/>
            <a:t> will </a:t>
          </a:r>
          <a:r>
            <a:rPr lang="de-DE" sz="1600" b="0" err="1"/>
            <a:t>leave</a:t>
          </a:r>
          <a:r>
            <a:rPr lang="de-DE" sz="1600" b="0"/>
            <a:t>) </a:t>
          </a:r>
          <a:r>
            <a:rPr lang="de-DE" sz="800" b="0"/>
            <a:t>Rausch &amp; </a:t>
          </a:r>
          <a:r>
            <a:rPr lang="de-DE" sz="800" b="0" err="1"/>
            <a:t>Derra</a:t>
          </a:r>
          <a:r>
            <a:rPr lang="de-DE" sz="800" b="0"/>
            <a:t> (2020)</a:t>
          </a:r>
          <a:endParaRPr lang="de-DE" sz="1600" b="0"/>
        </a:p>
      </dgm:t>
    </dgm:pt>
    <dgm:pt modelId="{DA18F3C5-13E2-4C9E-AC9B-F04FF89D502A}" type="parTrans" cxnId="{39A75541-B250-4BD9-B216-7476BE28CF54}">
      <dgm:prSet/>
      <dgm:spPr/>
      <dgm:t>
        <a:bodyPr/>
        <a:lstStyle/>
        <a:p>
          <a:endParaRPr lang="de-DE"/>
        </a:p>
      </dgm:t>
    </dgm:pt>
    <dgm:pt modelId="{B323F46F-6FB6-4A2F-9705-679E22FF4874}" type="sibTrans" cxnId="{39A75541-B250-4BD9-B216-7476BE28CF54}">
      <dgm:prSet/>
      <dgm:spPr/>
      <dgm:t>
        <a:bodyPr/>
        <a:lstStyle/>
        <a:p>
          <a:endParaRPr lang="de-DE"/>
        </a:p>
      </dgm:t>
    </dgm:pt>
    <dgm:pt modelId="{AF79A56D-A728-4A1E-A313-C73987D1C030}" type="pres">
      <dgm:prSet presAssocID="{641ADE65-E1AE-4E37-85D5-48E1E8C7559A}" presName="linear" presStyleCnt="0">
        <dgm:presLayoutVars>
          <dgm:animLvl val="lvl"/>
          <dgm:resizeHandles val="exact"/>
        </dgm:presLayoutVars>
      </dgm:prSet>
      <dgm:spPr/>
    </dgm:pt>
    <dgm:pt modelId="{6EFCBC45-062D-44B0-8CC2-44BFD88E9C87}" type="pres">
      <dgm:prSet presAssocID="{BD33F71D-0403-4B54-86DD-6A81E3AED4B9}" presName="parentText" presStyleLbl="node1" presStyleIdx="0" presStyleCnt="1" custScaleX="92602" custScaleY="146041" custLinFactNeighborX="-2790" custLinFactNeighborY="-2245">
        <dgm:presLayoutVars>
          <dgm:chMax val="0"/>
          <dgm:bulletEnabled val="1"/>
        </dgm:presLayoutVars>
      </dgm:prSet>
      <dgm:spPr/>
    </dgm:pt>
    <dgm:pt modelId="{903FE1D8-EBBF-47BD-A467-5D74C4BAFBC1}" type="pres">
      <dgm:prSet presAssocID="{BD33F71D-0403-4B54-86DD-6A81E3AED4B9}" presName="childText" presStyleLbl="revTx" presStyleIdx="0" presStyleCnt="1" custScaleY="113178">
        <dgm:presLayoutVars>
          <dgm:bulletEnabled val="1"/>
        </dgm:presLayoutVars>
      </dgm:prSet>
      <dgm:spPr/>
    </dgm:pt>
  </dgm:ptLst>
  <dgm:cxnLst>
    <dgm:cxn modelId="{6C701E02-2BE1-4A34-AB9E-4784834579A6}" type="presOf" srcId="{DDBC1641-887A-4E55-B8D7-E32629859BF5}" destId="{903FE1D8-EBBF-47BD-A467-5D74C4BAFBC1}" srcOrd="0" destOrd="1" presId="urn:microsoft.com/office/officeart/2005/8/layout/vList2"/>
    <dgm:cxn modelId="{6A911717-1D87-4F62-B452-DFD478A89994}" type="presOf" srcId="{178A232B-618F-4188-B0E0-C91A3299B588}" destId="{903FE1D8-EBBF-47BD-A467-5D74C4BAFBC1}" srcOrd="0" destOrd="3" presId="urn:microsoft.com/office/officeart/2005/8/layout/vList2"/>
    <dgm:cxn modelId="{39A75541-B250-4BD9-B216-7476BE28CF54}" srcId="{BD33F71D-0403-4B54-86DD-6A81E3AED4B9}" destId="{178A232B-618F-4188-B0E0-C91A3299B588}" srcOrd="3" destOrd="0" parTransId="{DA18F3C5-13E2-4C9E-AC9B-F04FF89D502A}" sibTransId="{B323F46F-6FB6-4A2F-9705-679E22FF4874}"/>
    <dgm:cxn modelId="{CF07ED7F-F40D-44B9-BB96-6506B218A8FF}" type="presOf" srcId="{BD33F71D-0403-4B54-86DD-6A81E3AED4B9}" destId="{6EFCBC45-062D-44B0-8CC2-44BFD88E9C87}" srcOrd="0" destOrd="0" presId="urn:microsoft.com/office/officeart/2005/8/layout/vList2"/>
    <dgm:cxn modelId="{922FF781-B14B-4C6E-AFE5-46B6C3DEA8C6}" type="presOf" srcId="{641ADE65-E1AE-4E37-85D5-48E1E8C7559A}" destId="{AF79A56D-A728-4A1E-A313-C73987D1C030}" srcOrd="0" destOrd="0" presId="urn:microsoft.com/office/officeart/2005/8/layout/vList2"/>
    <dgm:cxn modelId="{B4EE4397-34B6-49BD-9B17-4652F2E941B1}" srcId="{BD33F71D-0403-4B54-86DD-6A81E3AED4B9}" destId="{DDBC1641-887A-4E55-B8D7-E32629859BF5}" srcOrd="1" destOrd="0" parTransId="{A7BC7D20-3014-4B0D-B059-A3E5A0386122}" sibTransId="{DAED1168-C168-405A-BAD5-5437F6E11F35}"/>
    <dgm:cxn modelId="{78F134A6-0EA5-4A41-8C1C-F2604C7E972B}" srcId="{BD33F71D-0403-4B54-86DD-6A81E3AED4B9}" destId="{A1A8335E-B7D5-4A15-9CFB-789D156013DE}" srcOrd="4" destOrd="0" parTransId="{A4B8A354-7E85-4171-88ED-8180D0123161}" sibTransId="{4BDAC3FB-B545-47B6-8659-0EE3BBD66DD3}"/>
    <dgm:cxn modelId="{5A5B22B1-A267-4189-9B8D-FEFF01DC4282}" type="presOf" srcId="{3DFAFB4A-F700-40F1-837E-F52574BD6C4B}" destId="{903FE1D8-EBBF-47BD-A467-5D74C4BAFBC1}" srcOrd="0" destOrd="2" presId="urn:microsoft.com/office/officeart/2005/8/layout/vList2"/>
    <dgm:cxn modelId="{7BC5E8B1-A950-4F8F-B4CB-4ADF6FD78257}" srcId="{641ADE65-E1AE-4E37-85D5-48E1E8C7559A}" destId="{BD33F71D-0403-4B54-86DD-6A81E3AED4B9}" srcOrd="0" destOrd="0" parTransId="{F7ACECB2-684E-4354-B3F8-E1D481ECAAF6}" sibTransId="{E444D7A2-BB3B-45A9-BE04-47B8523061FF}"/>
    <dgm:cxn modelId="{12F638B8-2B4F-4F76-988A-1590C08F95EC}" type="presOf" srcId="{5DE9351A-6229-4E90-8449-07DA8C8F1605}" destId="{903FE1D8-EBBF-47BD-A467-5D74C4BAFBC1}" srcOrd="0" destOrd="0" presId="urn:microsoft.com/office/officeart/2005/8/layout/vList2"/>
    <dgm:cxn modelId="{3A165CB8-D12F-4DE4-8EB7-B5126A2E958F}" srcId="{BD33F71D-0403-4B54-86DD-6A81E3AED4B9}" destId="{3DFAFB4A-F700-40F1-837E-F52574BD6C4B}" srcOrd="2" destOrd="0" parTransId="{0BEDEE6B-4ED3-45C0-B38D-59BC3704FCE9}" sibTransId="{97ECDE69-AD43-438C-AB1B-B7FB8D51D1DC}"/>
    <dgm:cxn modelId="{120894D5-DF6C-41F5-8244-CA7D18852159}" srcId="{BD33F71D-0403-4B54-86DD-6A81E3AED4B9}" destId="{5DE9351A-6229-4E90-8449-07DA8C8F1605}" srcOrd="0" destOrd="0" parTransId="{D816EEFF-71EF-439A-AC58-C07EDDEBF6FD}" sibTransId="{775B3A60-2229-406B-963E-E4DDB8C0899E}"/>
    <dgm:cxn modelId="{6B10F5E7-D78E-4A7F-82A5-A447C05BB1BB}" type="presOf" srcId="{A1A8335E-B7D5-4A15-9CFB-789D156013DE}" destId="{903FE1D8-EBBF-47BD-A467-5D74C4BAFBC1}" srcOrd="0" destOrd="4" presId="urn:microsoft.com/office/officeart/2005/8/layout/vList2"/>
    <dgm:cxn modelId="{B6372B07-F944-4C5E-AE37-9DCA02E94ECB}" type="presParOf" srcId="{AF79A56D-A728-4A1E-A313-C73987D1C030}" destId="{6EFCBC45-062D-44B0-8CC2-44BFD88E9C87}" srcOrd="0" destOrd="0" presId="urn:microsoft.com/office/officeart/2005/8/layout/vList2"/>
    <dgm:cxn modelId="{F95D78C3-236B-4B79-8D8B-F6744D8452C8}" type="presParOf" srcId="{AF79A56D-A728-4A1E-A313-C73987D1C030}" destId="{903FE1D8-EBBF-47BD-A467-5D74C4BAFB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1ADE65-E1AE-4E37-85D5-48E1E8C755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D33F71D-0403-4B54-86DD-6A81E3AED4B9}">
      <dgm:prSet phldrT="[Text]" custT="1"/>
      <dgm:spPr/>
      <dgm:t>
        <a:bodyPr/>
        <a:lstStyle/>
        <a:p>
          <a:r>
            <a:rPr lang="de-DE" sz="1600"/>
            <a:t>User </a:t>
          </a:r>
          <a:r>
            <a:rPr lang="de-DE" sz="1600" err="1"/>
            <a:t>experience</a:t>
          </a:r>
          <a:endParaRPr lang="de-DE" sz="1600"/>
        </a:p>
      </dgm:t>
    </dgm:pt>
    <dgm:pt modelId="{F7ACECB2-684E-4354-B3F8-E1D481ECAAF6}" type="parTrans" cxnId="{7BC5E8B1-A950-4F8F-B4CB-4ADF6FD78257}">
      <dgm:prSet/>
      <dgm:spPr/>
      <dgm:t>
        <a:bodyPr/>
        <a:lstStyle/>
        <a:p>
          <a:endParaRPr lang="de-DE"/>
        </a:p>
      </dgm:t>
    </dgm:pt>
    <dgm:pt modelId="{E444D7A2-BB3B-45A9-BE04-47B8523061FF}" type="sibTrans" cxnId="{7BC5E8B1-A950-4F8F-B4CB-4ADF6FD78257}">
      <dgm:prSet/>
      <dgm:spPr/>
      <dgm:t>
        <a:bodyPr/>
        <a:lstStyle/>
        <a:p>
          <a:endParaRPr lang="de-DE"/>
        </a:p>
      </dgm:t>
    </dgm:pt>
    <dgm:pt modelId="{5DE9351A-6229-4E90-8449-07DA8C8F1605}">
      <dgm:prSet phldrT="[Text]" custT="1"/>
      <dgm:spPr/>
      <dgm:t>
        <a:bodyPr/>
        <a:lstStyle/>
        <a:p>
          <a:r>
            <a:rPr lang="de-DE" sz="1600" b="1"/>
            <a:t>Eye </a:t>
          </a:r>
          <a:r>
            <a:rPr lang="de-DE" sz="1600" b="1" err="1"/>
            <a:t>tracking</a:t>
          </a:r>
          <a:br>
            <a:rPr lang="de-DE" sz="1600" b="1"/>
          </a:br>
          <a:r>
            <a:rPr lang="de-DE" sz="1600" b="0"/>
            <a:t>(</a:t>
          </a:r>
          <a:r>
            <a:rPr lang="de-DE" sz="1600" b="0" err="1"/>
            <a:t>Where</a:t>
          </a:r>
          <a:r>
            <a:rPr lang="de-DE" sz="1600" b="0"/>
            <a:t> do/will </a:t>
          </a:r>
          <a:r>
            <a:rPr lang="de-DE" sz="1600" b="0" err="1"/>
            <a:t>users</a:t>
          </a:r>
          <a:r>
            <a:rPr lang="de-DE" sz="1600" b="0"/>
            <a:t> </a:t>
          </a:r>
          <a:r>
            <a:rPr lang="de-DE" sz="1600" b="0" err="1"/>
            <a:t>look</a:t>
          </a:r>
          <a:r>
            <a:rPr lang="de-DE" sz="1600" b="0"/>
            <a:t>) </a:t>
          </a:r>
          <a:r>
            <a:rPr lang="de-DE" sz="800" b="0"/>
            <a:t>Rump et al. (2020)</a:t>
          </a:r>
          <a:endParaRPr lang="de-DE" sz="800" b="1"/>
        </a:p>
      </dgm:t>
    </dgm:pt>
    <dgm:pt modelId="{D816EEFF-71EF-439A-AC58-C07EDDEBF6FD}" type="parTrans" cxnId="{120894D5-DF6C-41F5-8244-CA7D18852159}">
      <dgm:prSet/>
      <dgm:spPr/>
      <dgm:t>
        <a:bodyPr/>
        <a:lstStyle/>
        <a:p>
          <a:endParaRPr lang="de-DE"/>
        </a:p>
      </dgm:t>
    </dgm:pt>
    <dgm:pt modelId="{775B3A60-2229-406B-963E-E4DDB8C0899E}" type="sibTrans" cxnId="{120894D5-DF6C-41F5-8244-CA7D18852159}">
      <dgm:prSet/>
      <dgm:spPr/>
      <dgm:t>
        <a:bodyPr/>
        <a:lstStyle/>
        <a:p>
          <a:endParaRPr lang="de-DE"/>
        </a:p>
      </dgm:t>
    </dgm:pt>
    <dgm:pt modelId="{F8A7EC24-736B-4368-8352-D8D914A1D4A8}">
      <dgm:prSet phldrT="[Text]" custT="1"/>
      <dgm:spPr/>
      <dgm:t>
        <a:bodyPr/>
        <a:lstStyle/>
        <a:p>
          <a:r>
            <a:rPr lang="de-DE" sz="1600" b="1" err="1"/>
            <a:t>Clickstream</a:t>
          </a:r>
          <a:r>
            <a:rPr lang="de-DE" sz="1600" b="1"/>
            <a:t>-Analysis</a:t>
          </a:r>
          <a:br>
            <a:rPr lang="de-DE" sz="1600" b="1"/>
          </a:br>
          <a:r>
            <a:rPr lang="de-DE" sz="1600" b="0"/>
            <a:t>(</a:t>
          </a:r>
          <a:r>
            <a:rPr lang="de-DE" sz="1600" b="0" err="1"/>
            <a:t>How</a:t>
          </a:r>
          <a:r>
            <a:rPr lang="de-DE" sz="1600" b="0"/>
            <a:t> do </a:t>
          </a:r>
          <a:r>
            <a:rPr lang="de-DE" sz="1600" b="0" err="1"/>
            <a:t>users</a:t>
          </a:r>
          <a:r>
            <a:rPr lang="de-DE" sz="1600" b="0"/>
            <a:t> </a:t>
          </a:r>
          <a:r>
            <a:rPr lang="de-DE" sz="1600" b="0" err="1"/>
            <a:t>navigate</a:t>
          </a:r>
          <a:r>
            <a:rPr lang="de-DE" sz="1600" b="0"/>
            <a:t>) </a:t>
          </a:r>
          <a:r>
            <a:rPr lang="de-DE" sz="800" b="0" err="1"/>
            <a:t>Koehn</a:t>
          </a:r>
          <a:r>
            <a:rPr lang="de-DE" sz="800" b="0"/>
            <a:t> et al. (2020)</a:t>
          </a:r>
          <a:endParaRPr lang="de-DE" sz="1600" b="1"/>
        </a:p>
      </dgm:t>
    </dgm:pt>
    <dgm:pt modelId="{BFFBF6F8-0660-438C-8359-92C973406B2F}" type="parTrans" cxnId="{F96654CE-ABC2-4751-9CBE-39D5601CFC05}">
      <dgm:prSet/>
      <dgm:spPr/>
      <dgm:t>
        <a:bodyPr/>
        <a:lstStyle/>
        <a:p>
          <a:endParaRPr lang="de-DE"/>
        </a:p>
      </dgm:t>
    </dgm:pt>
    <dgm:pt modelId="{A60897EB-5C3D-44A3-A24B-9DE0B3420866}" type="sibTrans" cxnId="{F96654CE-ABC2-4751-9CBE-39D5601CFC05}">
      <dgm:prSet/>
      <dgm:spPr/>
      <dgm:t>
        <a:bodyPr/>
        <a:lstStyle/>
        <a:p>
          <a:endParaRPr lang="de-DE"/>
        </a:p>
      </dgm:t>
    </dgm:pt>
    <dgm:pt modelId="{635F3B93-A500-41A5-919A-9FF7A42FF956}">
      <dgm:prSet phldrT="[Text]" custT="1"/>
      <dgm:spPr/>
      <dgm:t>
        <a:bodyPr/>
        <a:lstStyle/>
        <a:p>
          <a:r>
            <a:rPr lang="de-DE" sz="1600" b="1"/>
            <a:t>Virtual </a:t>
          </a:r>
          <a:r>
            <a:rPr lang="de-DE" sz="1600" b="1" err="1"/>
            <a:t>assistants</a:t>
          </a:r>
          <a:r>
            <a:rPr lang="de-DE" sz="1600" b="1"/>
            <a:t> &amp; Chatbots</a:t>
          </a:r>
          <a:br>
            <a:rPr lang="de-DE" sz="1600" b="1"/>
          </a:br>
          <a:r>
            <a:rPr lang="de-DE" sz="800" b="0"/>
            <a:t>Huang et al. (2023)</a:t>
          </a:r>
          <a:br>
            <a:rPr lang="de-DE" sz="1600" b="1"/>
          </a:br>
          <a:endParaRPr lang="de-DE" sz="1600" b="1"/>
        </a:p>
      </dgm:t>
    </dgm:pt>
    <dgm:pt modelId="{BF588A64-2825-417F-94CF-1F60777BBBD7}" type="parTrans" cxnId="{58A54511-5249-4D43-B755-3E8964098D34}">
      <dgm:prSet/>
      <dgm:spPr/>
      <dgm:t>
        <a:bodyPr/>
        <a:lstStyle/>
        <a:p>
          <a:endParaRPr lang="de-DE"/>
        </a:p>
      </dgm:t>
    </dgm:pt>
    <dgm:pt modelId="{F01EE0B2-5E33-45D9-AA42-DF847072FD01}" type="sibTrans" cxnId="{58A54511-5249-4D43-B755-3E8964098D34}">
      <dgm:prSet/>
      <dgm:spPr/>
      <dgm:t>
        <a:bodyPr/>
        <a:lstStyle/>
        <a:p>
          <a:endParaRPr lang="de-DE"/>
        </a:p>
      </dgm:t>
    </dgm:pt>
    <dgm:pt modelId="{AF79A56D-A728-4A1E-A313-C73987D1C030}" type="pres">
      <dgm:prSet presAssocID="{641ADE65-E1AE-4E37-85D5-48E1E8C7559A}" presName="linear" presStyleCnt="0">
        <dgm:presLayoutVars>
          <dgm:animLvl val="lvl"/>
          <dgm:resizeHandles val="exact"/>
        </dgm:presLayoutVars>
      </dgm:prSet>
      <dgm:spPr/>
    </dgm:pt>
    <dgm:pt modelId="{6EFCBC45-062D-44B0-8CC2-44BFD88E9C87}" type="pres">
      <dgm:prSet presAssocID="{BD33F71D-0403-4B54-86DD-6A81E3AED4B9}" presName="parentText" presStyleLbl="node1" presStyleIdx="0" presStyleCnt="1" custScaleX="92602" custScaleY="35056" custLinFactNeighborX="-2790" custLinFactNeighborY="-2245">
        <dgm:presLayoutVars>
          <dgm:chMax val="0"/>
          <dgm:bulletEnabled val="1"/>
        </dgm:presLayoutVars>
      </dgm:prSet>
      <dgm:spPr/>
    </dgm:pt>
    <dgm:pt modelId="{903FE1D8-EBBF-47BD-A467-5D74C4BAFBC1}" type="pres">
      <dgm:prSet presAssocID="{BD33F71D-0403-4B54-86DD-6A81E3AED4B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5D4708-4694-4706-9D14-7F3B668AFB82}" type="presOf" srcId="{635F3B93-A500-41A5-919A-9FF7A42FF956}" destId="{903FE1D8-EBBF-47BD-A467-5D74C4BAFBC1}" srcOrd="0" destOrd="2" presId="urn:microsoft.com/office/officeart/2005/8/layout/vList2"/>
    <dgm:cxn modelId="{58A54511-5249-4D43-B755-3E8964098D34}" srcId="{BD33F71D-0403-4B54-86DD-6A81E3AED4B9}" destId="{635F3B93-A500-41A5-919A-9FF7A42FF956}" srcOrd="2" destOrd="0" parTransId="{BF588A64-2825-417F-94CF-1F60777BBBD7}" sibTransId="{F01EE0B2-5E33-45D9-AA42-DF847072FD01}"/>
    <dgm:cxn modelId="{CF07ED7F-F40D-44B9-BB96-6506B218A8FF}" type="presOf" srcId="{BD33F71D-0403-4B54-86DD-6A81E3AED4B9}" destId="{6EFCBC45-062D-44B0-8CC2-44BFD88E9C87}" srcOrd="0" destOrd="0" presId="urn:microsoft.com/office/officeart/2005/8/layout/vList2"/>
    <dgm:cxn modelId="{922FF781-B14B-4C6E-AFE5-46B6C3DEA8C6}" type="presOf" srcId="{641ADE65-E1AE-4E37-85D5-48E1E8C7559A}" destId="{AF79A56D-A728-4A1E-A313-C73987D1C030}" srcOrd="0" destOrd="0" presId="urn:microsoft.com/office/officeart/2005/8/layout/vList2"/>
    <dgm:cxn modelId="{7BC5E8B1-A950-4F8F-B4CB-4ADF6FD78257}" srcId="{641ADE65-E1AE-4E37-85D5-48E1E8C7559A}" destId="{BD33F71D-0403-4B54-86DD-6A81E3AED4B9}" srcOrd="0" destOrd="0" parTransId="{F7ACECB2-684E-4354-B3F8-E1D481ECAAF6}" sibTransId="{E444D7A2-BB3B-45A9-BE04-47B8523061FF}"/>
    <dgm:cxn modelId="{12F638B8-2B4F-4F76-988A-1590C08F95EC}" type="presOf" srcId="{5DE9351A-6229-4E90-8449-07DA8C8F1605}" destId="{903FE1D8-EBBF-47BD-A467-5D74C4BAFBC1}" srcOrd="0" destOrd="0" presId="urn:microsoft.com/office/officeart/2005/8/layout/vList2"/>
    <dgm:cxn modelId="{F96654CE-ABC2-4751-9CBE-39D5601CFC05}" srcId="{BD33F71D-0403-4B54-86DD-6A81E3AED4B9}" destId="{F8A7EC24-736B-4368-8352-D8D914A1D4A8}" srcOrd="1" destOrd="0" parTransId="{BFFBF6F8-0660-438C-8359-92C973406B2F}" sibTransId="{A60897EB-5C3D-44A3-A24B-9DE0B3420866}"/>
    <dgm:cxn modelId="{120894D5-DF6C-41F5-8244-CA7D18852159}" srcId="{BD33F71D-0403-4B54-86DD-6A81E3AED4B9}" destId="{5DE9351A-6229-4E90-8449-07DA8C8F1605}" srcOrd="0" destOrd="0" parTransId="{D816EEFF-71EF-439A-AC58-C07EDDEBF6FD}" sibTransId="{775B3A60-2229-406B-963E-E4DDB8C0899E}"/>
    <dgm:cxn modelId="{7C3DD1DF-9B85-4563-9115-57667745D9E4}" type="presOf" srcId="{F8A7EC24-736B-4368-8352-D8D914A1D4A8}" destId="{903FE1D8-EBBF-47BD-A467-5D74C4BAFBC1}" srcOrd="0" destOrd="1" presId="urn:microsoft.com/office/officeart/2005/8/layout/vList2"/>
    <dgm:cxn modelId="{B6372B07-F944-4C5E-AE37-9DCA02E94ECB}" type="presParOf" srcId="{AF79A56D-A728-4A1E-A313-C73987D1C030}" destId="{6EFCBC45-062D-44B0-8CC2-44BFD88E9C87}" srcOrd="0" destOrd="0" presId="urn:microsoft.com/office/officeart/2005/8/layout/vList2"/>
    <dgm:cxn modelId="{F95D78C3-236B-4B79-8D8B-F6744D8452C8}" type="presParOf" srcId="{AF79A56D-A728-4A1E-A313-C73987D1C030}" destId="{903FE1D8-EBBF-47BD-A467-5D74C4BAFB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1ADE65-E1AE-4E37-85D5-48E1E8C755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D33F71D-0403-4B54-86DD-6A81E3AED4B9}">
      <dgm:prSet phldrT="[Text]" custT="1"/>
      <dgm:spPr/>
      <dgm:t>
        <a:bodyPr/>
        <a:lstStyle/>
        <a:p>
          <a:r>
            <a:rPr lang="de-DE" sz="1600"/>
            <a:t>Customer Feedback &amp; Care</a:t>
          </a:r>
        </a:p>
      </dgm:t>
    </dgm:pt>
    <dgm:pt modelId="{F7ACECB2-684E-4354-B3F8-E1D481ECAAF6}" type="parTrans" cxnId="{7BC5E8B1-A950-4F8F-B4CB-4ADF6FD78257}">
      <dgm:prSet/>
      <dgm:spPr/>
      <dgm:t>
        <a:bodyPr/>
        <a:lstStyle/>
        <a:p>
          <a:endParaRPr lang="de-DE"/>
        </a:p>
      </dgm:t>
    </dgm:pt>
    <dgm:pt modelId="{E444D7A2-BB3B-45A9-BE04-47B8523061FF}" type="sibTrans" cxnId="{7BC5E8B1-A950-4F8F-B4CB-4ADF6FD78257}">
      <dgm:prSet/>
      <dgm:spPr/>
      <dgm:t>
        <a:bodyPr/>
        <a:lstStyle/>
        <a:p>
          <a:endParaRPr lang="de-DE"/>
        </a:p>
      </dgm:t>
    </dgm:pt>
    <dgm:pt modelId="{5DE9351A-6229-4E90-8449-07DA8C8F1605}">
      <dgm:prSet phldrT="[Text]" custT="1"/>
      <dgm:spPr/>
      <dgm:t>
        <a:bodyPr/>
        <a:lstStyle/>
        <a:p>
          <a:r>
            <a:rPr lang="de-DE" sz="1600" b="1"/>
            <a:t>Trend </a:t>
          </a:r>
          <a:r>
            <a:rPr lang="de-DE" sz="1600" b="1" err="1"/>
            <a:t>analysis</a:t>
          </a:r>
          <a:r>
            <a:rPr lang="de-DE" sz="1600" b="1"/>
            <a:t> &amp; </a:t>
          </a:r>
          <a:r>
            <a:rPr lang="de-DE" sz="1600" b="1" err="1"/>
            <a:t>monitoring</a:t>
          </a:r>
          <a:br>
            <a:rPr lang="de-DE" sz="1600" b="1"/>
          </a:br>
          <a:r>
            <a:rPr lang="de-DE" sz="1600"/>
            <a:t>(</a:t>
          </a:r>
          <a:r>
            <a:rPr lang="de-DE" sz="1600" err="1"/>
            <a:t>are</a:t>
          </a:r>
          <a:r>
            <a:rPr lang="de-DE" sz="1600"/>
            <a:t> </a:t>
          </a:r>
          <a:r>
            <a:rPr lang="de-DE" sz="1600" err="1"/>
            <a:t>users</a:t>
          </a:r>
          <a:r>
            <a:rPr lang="de-DE" sz="1600"/>
            <a:t> </a:t>
          </a:r>
          <a:r>
            <a:rPr lang="de-DE" sz="1600" err="1"/>
            <a:t>satisfied</a:t>
          </a:r>
          <a:r>
            <a:rPr lang="de-DE" sz="1600"/>
            <a:t>)</a:t>
          </a:r>
        </a:p>
      </dgm:t>
    </dgm:pt>
    <dgm:pt modelId="{D816EEFF-71EF-439A-AC58-C07EDDEBF6FD}" type="parTrans" cxnId="{120894D5-DF6C-41F5-8244-CA7D18852159}">
      <dgm:prSet/>
      <dgm:spPr/>
      <dgm:t>
        <a:bodyPr/>
        <a:lstStyle/>
        <a:p>
          <a:endParaRPr lang="de-DE"/>
        </a:p>
      </dgm:t>
    </dgm:pt>
    <dgm:pt modelId="{775B3A60-2229-406B-963E-E4DDB8C0899E}" type="sibTrans" cxnId="{120894D5-DF6C-41F5-8244-CA7D18852159}">
      <dgm:prSet/>
      <dgm:spPr/>
      <dgm:t>
        <a:bodyPr/>
        <a:lstStyle/>
        <a:p>
          <a:endParaRPr lang="de-DE"/>
        </a:p>
      </dgm:t>
    </dgm:pt>
    <dgm:pt modelId="{A1A8335E-B7D5-4A15-9CFB-789D156013DE}">
      <dgm:prSet phldrT="[Text]" custT="1"/>
      <dgm:spPr/>
      <dgm:t>
        <a:bodyPr/>
        <a:lstStyle/>
        <a:p>
          <a:endParaRPr lang="de-DE" sz="1600"/>
        </a:p>
      </dgm:t>
    </dgm:pt>
    <dgm:pt modelId="{A4B8A354-7E85-4171-88ED-8180D0123161}" type="parTrans" cxnId="{78F134A6-0EA5-4A41-8C1C-F2604C7E972B}">
      <dgm:prSet/>
      <dgm:spPr/>
      <dgm:t>
        <a:bodyPr/>
        <a:lstStyle/>
        <a:p>
          <a:endParaRPr lang="de-DE"/>
        </a:p>
      </dgm:t>
    </dgm:pt>
    <dgm:pt modelId="{4BDAC3FB-B545-47B6-8659-0EE3BBD66DD3}" type="sibTrans" cxnId="{78F134A6-0EA5-4A41-8C1C-F2604C7E972B}">
      <dgm:prSet/>
      <dgm:spPr/>
      <dgm:t>
        <a:bodyPr/>
        <a:lstStyle/>
        <a:p>
          <a:endParaRPr lang="de-DE"/>
        </a:p>
      </dgm:t>
    </dgm:pt>
    <dgm:pt modelId="{87346D3A-6072-47BF-8D01-74D7220D8934}">
      <dgm:prSet phldrT="[Text]" custT="1"/>
      <dgm:spPr/>
      <dgm:t>
        <a:bodyPr/>
        <a:lstStyle/>
        <a:p>
          <a:r>
            <a:rPr lang="de-DE" sz="1600" b="1" err="1"/>
            <a:t>Product</a:t>
          </a:r>
          <a:r>
            <a:rPr lang="de-DE" sz="1600" b="1"/>
            <a:t> </a:t>
          </a:r>
          <a:r>
            <a:rPr lang="de-DE" sz="1600" b="1" err="1"/>
            <a:t>optimization</a:t>
          </a:r>
          <a:br>
            <a:rPr lang="de-DE" sz="1600" b="1"/>
          </a:br>
          <a:r>
            <a:rPr lang="de-DE" sz="1600"/>
            <a:t>(</a:t>
          </a:r>
          <a:r>
            <a:rPr lang="de-DE" sz="1600" err="1"/>
            <a:t>what</a:t>
          </a:r>
          <a:r>
            <a:rPr lang="de-DE" sz="1600"/>
            <a:t> </a:t>
          </a:r>
          <a:r>
            <a:rPr lang="de-DE" sz="1600" err="1"/>
            <a:t>product</a:t>
          </a:r>
          <a:r>
            <a:rPr lang="de-DE" sz="1600"/>
            <a:t> </a:t>
          </a:r>
          <a:r>
            <a:rPr lang="de-DE" sz="1600" err="1"/>
            <a:t>attributes</a:t>
          </a:r>
          <a:r>
            <a:rPr lang="de-DE" sz="1600"/>
            <a:t> </a:t>
          </a:r>
          <a:r>
            <a:rPr lang="de-DE" sz="1600" err="1"/>
            <a:t>are</a:t>
          </a:r>
          <a:r>
            <a:rPr lang="de-DE" sz="1600"/>
            <a:t> </a:t>
          </a:r>
          <a:r>
            <a:rPr lang="de-DE" sz="1600" err="1"/>
            <a:t>good</a:t>
          </a:r>
          <a:r>
            <a:rPr lang="de-DE" sz="1600"/>
            <a:t>/</a:t>
          </a:r>
          <a:r>
            <a:rPr lang="de-DE" sz="1600" err="1"/>
            <a:t>bad</a:t>
          </a:r>
          <a:r>
            <a:rPr lang="de-DE" sz="1600"/>
            <a:t>) </a:t>
          </a:r>
          <a:r>
            <a:rPr lang="de-DE" sz="800" err="1"/>
            <a:t>Salminen</a:t>
          </a:r>
          <a:r>
            <a:rPr lang="de-DE" sz="800"/>
            <a:t> et al. (2022)</a:t>
          </a:r>
          <a:endParaRPr lang="de-DE" sz="1600"/>
        </a:p>
      </dgm:t>
    </dgm:pt>
    <dgm:pt modelId="{CCF8D57C-7B65-474B-BC09-483BA8A3B423}" type="parTrans" cxnId="{40AA264D-64F1-4B91-A9CD-9AECB8668EEC}">
      <dgm:prSet/>
      <dgm:spPr/>
      <dgm:t>
        <a:bodyPr/>
        <a:lstStyle/>
        <a:p>
          <a:endParaRPr lang="de-DE"/>
        </a:p>
      </dgm:t>
    </dgm:pt>
    <dgm:pt modelId="{1F9DB9D0-BA2F-41F0-AE47-C7523876511B}" type="sibTrans" cxnId="{40AA264D-64F1-4B91-A9CD-9AECB8668EEC}">
      <dgm:prSet/>
      <dgm:spPr/>
      <dgm:t>
        <a:bodyPr/>
        <a:lstStyle/>
        <a:p>
          <a:endParaRPr lang="de-DE"/>
        </a:p>
      </dgm:t>
    </dgm:pt>
    <dgm:pt modelId="{4E8DAF0D-11F4-40EF-9FB4-3830CD8764CB}">
      <dgm:prSet phldrT="[Text]" custT="1"/>
      <dgm:spPr/>
      <dgm:t>
        <a:bodyPr/>
        <a:lstStyle/>
        <a:p>
          <a:r>
            <a:rPr lang="de-DE" sz="1600" b="1"/>
            <a:t>Service </a:t>
          </a:r>
          <a:r>
            <a:rPr lang="de-DE" sz="1600" b="1" err="1"/>
            <a:t>recovery</a:t>
          </a:r>
          <a:br>
            <a:rPr lang="de-DE" sz="1600"/>
          </a:br>
          <a:r>
            <a:rPr lang="de-DE" sz="1600"/>
            <a:t>(</a:t>
          </a:r>
          <a:r>
            <a:rPr lang="de-DE" sz="1600" err="1"/>
            <a:t>what</a:t>
          </a:r>
          <a:r>
            <a:rPr lang="de-DE" sz="1600"/>
            <a:t> was </a:t>
          </a:r>
          <a:r>
            <a:rPr lang="de-DE" sz="1600" err="1"/>
            <a:t>the</a:t>
          </a:r>
          <a:r>
            <a:rPr lang="de-DE" sz="1600"/>
            <a:t> </a:t>
          </a:r>
          <a:r>
            <a:rPr lang="de-DE" sz="1600" err="1"/>
            <a:t>pain</a:t>
          </a:r>
          <a:r>
            <a:rPr lang="de-DE" sz="1600"/>
            <a:t> </a:t>
          </a:r>
          <a:r>
            <a:rPr lang="de-DE" sz="1600" err="1"/>
            <a:t>point</a:t>
          </a:r>
          <a:r>
            <a:rPr lang="de-DE" sz="1600"/>
            <a:t>) </a:t>
          </a:r>
          <a:r>
            <a:rPr lang="de-DE" sz="800"/>
            <a:t>Liu et al. (2019)</a:t>
          </a:r>
          <a:endParaRPr lang="de-DE" sz="1600"/>
        </a:p>
      </dgm:t>
    </dgm:pt>
    <dgm:pt modelId="{4C1BACB8-E605-46E1-AD51-983666997A2D}" type="parTrans" cxnId="{D26A1A76-2857-4721-A7B7-F0CF72B423C6}">
      <dgm:prSet/>
      <dgm:spPr/>
      <dgm:t>
        <a:bodyPr/>
        <a:lstStyle/>
        <a:p>
          <a:endParaRPr lang="de-DE"/>
        </a:p>
      </dgm:t>
    </dgm:pt>
    <dgm:pt modelId="{80A42CC1-D8BE-403C-824A-F08BC45996F5}" type="sibTrans" cxnId="{D26A1A76-2857-4721-A7B7-F0CF72B423C6}">
      <dgm:prSet/>
      <dgm:spPr/>
      <dgm:t>
        <a:bodyPr/>
        <a:lstStyle/>
        <a:p>
          <a:endParaRPr lang="de-DE"/>
        </a:p>
      </dgm:t>
    </dgm:pt>
    <dgm:pt modelId="{0E3EAA13-7F21-49E6-B5EE-CAB8BB831103}">
      <dgm:prSet phldrT="[Text]" custT="1"/>
      <dgm:spPr/>
      <dgm:t>
        <a:bodyPr/>
        <a:lstStyle/>
        <a:p>
          <a:endParaRPr lang="de-DE" sz="1600"/>
        </a:p>
      </dgm:t>
    </dgm:pt>
    <dgm:pt modelId="{6BEBA196-2990-4DC2-BEEE-1DAACD055F76}" type="parTrans" cxnId="{4E00C08C-B243-4CD8-B309-2F166A970F26}">
      <dgm:prSet/>
      <dgm:spPr/>
      <dgm:t>
        <a:bodyPr/>
        <a:lstStyle/>
        <a:p>
          <a:endParaRPr lang="de-DE"/>
        </a:p>
      </dgm:t>
    </dgm:pt>
    <dgm:pt modelId="{BD2B949B-634E-4A96-BF67-8CB193B37EBB}" type="sibTrans" cxnId="{4E00C08C-B243-4CD8-B309-2F166A970F26}">
      <dgm:prSet/>
      <dgm:spPr/>
      <dgm:t>
        <a:bodyPr/>
        <a:lstStyle/>
        <a:p>
          <a:endParaRPr lang="de-DE"/>
        </a:p>
      </dgm:t>
    </dgm:pt>
    <dgm:pt modelId="{AF79A56D-A728-4A1E-A313-C73987D1C030}" type="pres">
      <dgm:prSet presAssocID="{641ADE65-E1AE-4E37-85D5-48E1E8C7559A}" presName="linear" presStyleCnt="0">
        <dgm:presLayoutVars>
          <dgm:animLvl val="lvl"/>
          <dgm:resizeHandles val="exact"/>
        </dgm:presLayoutVars>
      </dgm:prSet>
      <dgm:spPr/>
    </dgm:pt>
    <dgm:pt modelId="{6EFCBC45-062D-44B0-8CC2-44BFD88E9C87}" type="pres">
      <dgm:prSet presAssocID="{BD33F71D-0403-4B54-86DD-6A81E3AED4B9}" presName="parentText" presStyleLbl="node1" presStyleIdx="0" presStyleCnt="1" custScaleX="92602" custScaleY="134996" custLinFactNeighborX="-2790" custLinFactNeighborY="-2245">
        <dgm:presLayoutVars>
          <dgm:chMax val="0"/>
          <dgm:bulletEnabled val="1"/>
        </dgm:presLayoutVars>
      </dgm:prSet>
      <dgm:spPr/>
    </dgm:pt>
    <dgm:pt modelId="{903FE1D8-EBBF-47BD-A467-5D74C4BAFBC1}" type="pres">
      <dgm:prSet presAssocID="{BD33F71D-0403-4B54-86DD-6A81E3AED4B9}" presName="childText" presStyleLbl="revTx" presStyleIdx="0" presStyleCnt="1" custScaleY="113178">
        <dgm:presLayoutVars>
          <dgm:bulletEnabled val="1"/>
        </dgm:presLayoutVars>
      </dgm:prSet>
      <dgm:spPr/>
    </dgm:pt>
  </dgm:ptLst>
  <dgm:cxnLst>
    <dgm:cxn modelId="{2BB08101-DD07-4652-90B9-F573FB452523}" type="presOf" srcId="{0E3EAA13-7F21-49E6-B5EE-CAB8BB831103}" destId="{903FE1D8-EBBF-47BD-A467-5D74C4BAFBC1}" srcOrd="0" destOrd="3" presId="urn:microsoft.com/office/officeart/2005/8/layout/vList2"/>
    <dgm:cxn modelId="{1E4A5611-C33D-4531-A02E-2B5012A3F70B}" type="presOf" srcId="{87346D3A-6072-47BF-8D01-74D7220D8934}" destId="{903FE1D8-EBBF-47BD-A467-5D74C4BAFBC1}" srcOrd="0" destOrd="1" presId="urn:microsoft.com/office/officeart/2005/8/layout/vList2"/>
    <dgm:cxn modelId="{40AA264D-64F1-4B91-A9CD-9AECB8668EEC}" srcId="{BD33F71D-0403-4B54-86DD-6A81E3AED4B9}" destId="{87346D3A-6072-47BF-8D01-74D7220D8934}" srcOrd="1" destOrd="0" parTransId="{CCF8D57C-7B65-474B-BC09-483BA8A3B423}" sibTransId="{1F9DB9D0-BA2F-41F0-AE47-C7523876511B}"/>
    <dgm:cxn modelId="{D26A1A76-2857-4721-A7B7-F0CF72B423C6}" srcId="{BD33F71D-0403-4B54-86DD-6A81E3AED4B9}" destId="{4E8DAF0D-11F4-40EF-9FB4-3830CD8764CB}" srcOrd="2" destOrd="0" parTransId="{4C1BACB8-E605-46E1-AD51-983666997A2D}" sibTransId="{80A42CC1-D8BE-403C-824A-F08BC45996F5}"/>
    <dgm:cxn modelId="{CF07ED7F-F40D-44B9-BB96-6506B218A8FF}" type="presOf" srcId="{BD33F71D-0403-4B54-86DD-6A81E3AED4B9}" destId="{6EFCBC45-062D-44B0-8CC2-44BFD88E9C87}" srcOrd="0" destOrd="0" presId="urn:microsoft.com/office/officeart/2005/8/layout/vList2"/>
    <dgm:cxn modelId="{922FF781-B14B-4C6E-AFE5-46B6C3DEA8C6}" type="presOf" srcId="{641ADE65-E1AE-4E37-85D5-48E1E8C7559A}" destId="{AF79A56D-A728-4A1E-A313-C73987D1C030}" srcOrd="0" destOrd="0" presId="urn:microsoft.com/office/officeart/2005/8/layout/vList2"/>
    <dgm:cxn modelId="{4E00C08C-B243-4CD8-B309-2F166A970F26}" srcId="{BD33F71D-0403-4B54-86DD-6A81E3AED4B9}" destId="{0E3EAA13-7F21-49E6-B5EE-CAB8BB831103}" srcOrd="3" destOrd="0" parTransId="{6BEBA196-2990-4DC2-BEEE-1DAACD055F76}" sibTransId="{BD2B949B-634E-4A96-BF67-8CB193B37EBB}"/>
    <dgm:cxn modelId="{78F134A6-0EA5-4A41-8C1C-F2604C7E972B}" srcId="{BD33F71D-0403-4B54-86DD-6A81E3AED4B9}" destId="{A1A8335E-B7D5-4A15-9CFB-789D156013DE}" srcOrd="4" destOrd="0" parTransId="{A4B8A354-7E85-4171-88ED-8180D0123161}" sibTransId="{4BDAC3FB-B545-47B6-8659-0EE3BBD66DD3}"/>
    <dgm:cxn modelId="{7BC5E8B1-A950-4F8F-B4CB-4ADF6FD78257}" srcId="{641ADE65-E1AE-4E37-85D5-48E1E8C7559A}" destId="{BD33F71D-0403-4B54-86DD-6A81E3AED4B9}" srcOrd="0" destOrd="0" parTransId="{F7ACECB2-684E-4354-B3F8-E1D481ECAAF6}" sibTransId="{E444D7A2-BB3B-45A9-BE04-47B8523061FF}"/>
    <dgm:cxn modelId="{12F638B8-2B4F-4F76-988A-1590C08F95EC}" type="presOf" srcId="{5DE9351A-6229-4E90-8449-07DA8C8F1605}" destId="{903FE1D8-EBBF-47BD-A467-5D74C4BAFBC1}" srcOrd="0" destOrd="0" presId="urn:microsoft.com/office/officeart/2005/8/layout/vList2"/>
    <dgm:cxn modelId="{187949C5-B808-42D6-B8B6-7EA96D638C62}" type="presOf" srcId="{4E8DAF0D-11F4-40EF-9FB4-3830CD8764CB}" destId="{903FE1D8-EBBF-47BD-A467-5D74C4BAFBC1}" srcOrd="0" destOrd="2" presId="urn:microsoft.com/office/officeart/2005/8/layout/vList2"/>
    <dgm:cxn modelId="{120894D5-DF6C-41F5-8244-CA7D18852159}" srcId="{BD33F71D-0403-4B54-86DD-6A81E3AED4B9}" destId="{5DE9351A-6229-4E90-8449-07DA8C8F1605}" srcOrd="0" destOrd="0" parTransId="{D816EEFF-71EF-439A-AC58-C07EDDEBF6FD}" sibTransId="{775B3A60-2229-406B-963E-E4DDB8C0899E}"/>
    <dgm:cxn modelId="{6B10F5E7-D78E-4A7F-82A5-A447C05BB1BB}" type="presOf" srcId="{A1A8335E-B7D5-4A15-9CFB-789D156013DE}" destId="{903FE1D8-EBBF-47BD-A467-5D74C4BAFBC1}" srcOrd="0" destOrd="4" presId="urn:microsoft.com/office/officeart/2005/8/layout/vList2"/>
    <dgm:cxn modelId="{B6372B07-F944-4C5E-AE37-9DCA02E94ECB}" type="presParOf" srcId="{AF79A56D-A728-4A1E-A313-C73987D1C030}" destId="{6EFCBC45-062D-44B0-8CC2-44BFD88E9C87}" srcOrd="0" destOrd="0" presId="urn:microsoft.com/office/officeart/2005/8/layout/vList2"/>
    <dgm:cxn modelId="{F95D78C3-236B-4B79-8D8B-F6744D8452C8}" type="presParOf" srcId="{AF79A56D-A728-4A1E-A313-C73987D1C030}" destId="{903FE1D8-EBBF-47BD-A467-5D74C4BAFB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1ADE65-E1AE-4E37-85D5-48E1E8C755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D33F71D-0403-4B54-86DD-6A81E3AED4B9}">
      <dgm:prSet phldrT="[Text]" custT="1"/>
      <dgm:spPr/>
      <dgm:t>
        <a:bodyPr/>
        <a:lstStyle/>
        <a:p>
          <a:r>
            <a:rPr lang="de-DE" sz="1600" err="1"/>
            <a:t>Purchasing</a:t>
          </a:r>
          <a:endParaRPr lang="de-DE" sz="1600"/>
        </a:p>
      </dgm:t>
    </dgm:pt>
    <dgm:pt modelId="{F7ACECB2-684E-4354-B3F8-E1D481ECAAF6}" type="parTrans" cxnId="{7BC5E8B1-A950-4F8F-B4CB-4ADF6FD78257}">
      <dgm:prSet/>
      <dgm:spPr/>
      <dgm:t>
        <a:bodyPr/>
        <a:lstStyle/>
        <a:p>
          <a:endParaRPr lang="de-DE"/>
        </a:p>
      </dgm:t>
    </dgm:pt>
    <dgm:pt modelId="{E444D7A2-BB3B-45A9-BE04-47B8523061FF}" type="sibTrans" cxnId="{7BC5E8B1-A950-4F8F-B4CB-4ADF6FD78257}">
      <dgm:prSet/>
      <dgm:spPr/>
      <dgm:t>
        <a:bodyPr/>
        <a:lstStyle/>
        <a:p>
          <a:endParaRPr lang="de-DE"/>
        </a:p>
      </dgm:t>
    </dgm:pt>
    <dgm:pt modelId="{5DE9351A-6229-4E90-8449-07DA8C8F1605}">
      <dgm:prSet phldrT="[Text]" custT="1"/>
      <dgm:spPr/>
      <dgm:t>
        <a:bodyPr/>
        <a:lstStyle/>
        <a:p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Recommendation</a:t>
          </a:r>
          <a:r>
            <a:rPr lang="de-DE" sz="1600" b="1">
              <a:solidFill>
                <a:schemeClr val="bg1">
                  <a:lumMod val="65000"/>
                </a:schemeClr>
              </a:solidFill>
            </a:rPr>
            <a:t> Systems</a:t>
          </a:r>
          <a:br>
            <a:rPr lang="de-DE" sz="1600">
              <a:solidFill>
                <a:schemeClr val="bg1">
                  <a:lumMod val="65000"/>
                </a:schemeClr>
              </a:solidFill>
            </a:rPr>
          </a:br>
          <a:r>
            <a:rPr lang="de-DE" sz="160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err="1">
              <a:solidFill>
                <a:schemeClr val="bg1">
                  <a:lumMod val="65000"/>
                </a:schemeClr>
              </a:solidFill>
            </a:rPr>
            <a:t>what</a:t>
          </a:r>
          <a:r>
            <a:rPr lang="de-DE" sz="16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err="1">
              <a:solidFill>
                <a:schemeClr val="bg1">
                  <a:lumMod val="65000"/>
                </a:schemeClr>
              </a:solidFill>
            </a:rPr>
            <a:t>product</a:t>
          </a:r>
          <a:r>
            <a:rPr lang="de-DE" sz="1600">
              <a:solidFill>
                <a:schemeClr val="bg1">
                  <a:lumMod val="65000"/>
                </a:schemeClr>
              </a:solidFill>
            </a:rPr>
            <a:t> / </a:t>
          </a:r>
          <a:r>
            <a:rPr lang="de-DE" sz="1600" err="1">
              <a:solidFill>
                <a:schemeClr val="bg1">
                  <a:lumMod val="65000"/>
                </a:schemeClr>
              </a:solidFill>
            </a:rPr>
            <a:t>service</a:t>
          </a:r>
          <a:r>
            <a:rPr lang="de-DE" sz="160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>
              <a:solidFill>
                <a:schemeClr val="bg1">
                  <a:lumMod val="65000"/>
                </a:schemeClr>
              </a:solidFill>
            </a:rPr>
            <a:t>Guha et al. (2021)</a:t>
          </a:r>
          <a:endParaRPr lang="de-DE" sz="1600">
            <a:solidFill>
              <a:schemeClr val="bg1">
                <a:lumMod val="65000"/>
              </a:schemeClr>
            </a:solidFill>
          </a:endParaRPr>
        </a:p>
      </dgm:t>
    </dgm:pt>
    <dgm:pt modelId="{D816EEFF-71EF-439A-AC58-C07EDDEBF6FD}" type="parTrans" cxnId="{120894D5-DF6C-41F5-8244-CA7D18852159}">
      <dgm:prSet/>
      <dgm:spPr/>
      <dgm:t>
        <a:bodyPr/>
        <a:lstStyle/>
        <a:p>
          <a:endParaRPr lang="de-DE"/>
        </a:p>
      </dgm:t>
    </dgm:pt>
    <dgm:pt modelId="{775B3A60-2229-406B-963E-E4DDB8C0899E}" type="sibTrans" cxnId="{120894D5-DF6C-41F5-8244-CA7D18852159}">
      <dgm:prSet/>
      <dgm:spPr/>
      <dgm:t>
        <a:bodyPr/>
        <a:lstStyle/>
        <a:p>
          <a:endParaRPr lang="de-DE"/>
        </a:p>
      </dgm:t>
    </dgm:pt>
    <dgm:pt modelId="{DDBC1641-887A-4E55-B8D7-E32629859BF5}">
      <dgm:prSet phldrT="[Text]" custT="1"/>
      <dgm:spPr/>
      <dgm:t>
        <a:bodyPr/>
        <a:lstStyle/>
        <a:p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Upflift</a:t>
          </a:r>
          <a:r>
            <a:rPr lang="de-DE" sz="1600" b="1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models</a:t>
          </a:r>
          <a:br>
            <a:rPr lang="de-DE" sz="1600">
              <a:solidFill>
                <a:schemeClr val="bg1">
                  <a:lumMod val="65000"/>
                </a:schemeClr>
              </a:solidFill>
            </a:rPr>
          </a:br>
          <a:r>
            <a:rPr lang="de-DE" sz="160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err="1">
              <a:solidFill>
                <a:schemeClr val="bg1">
                  <a:lumMod val="65000"/>
                </a:schemeClr>
              </a:solidFill>
            </a:rPr>
            <a:t>who</a:t>
          </a:r>
          <a:r>
            <a:rPr lang="de-DE" sz="16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err="1">
              <a:solidFill>
                <a:schemeClr val="bg1">
                  <a:lumMod val="65000"/>
                </a:schemeClr>
              </a:solidFill>
            </a:rPr>
            <a:t>receives</a:t>
          </a:r>
          <a:r>
            <a:rPr lang="de-DE" sz="16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err="1">
              <a:solidFill>
                <a:schemeClr val="bg1">
                  <a:lumMod val="65000"/>
                </a:schemeClr>
              </a:solidFill>
            </a:rPr>
            <a:t>coupons</a:t>
          </a:r>
          <a:r>
            <a:rPr lang="de-DE" sz="160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>
              <a:solidFill>
                <a:schemeClr val="bg1">
                  <a:lumMod val="65000"/>
                </a:schemeClr>
              </a:solidFill>
            </a:rPr>
            <a:t>Baier &amp; Stöcker (2022)</a:t>
          </a:r>
          <a:endParaRPr lang="de-DE" sz="1600">
            <a:solidFill>
              <a:schemeClr val="bg1">
                <a:lumMod val="65000"/>
              </a:schemeClr>
            </a:solidFill>
          </a:endParaRPr>
        </a:p>
      </dgm:t>
    </dgm:pt>
    <dgm:pt modelId="{A7BC7D20-3014-4B0D-B059-A3E5A0386122}" type="parTrans" cxnId="{B4EE4397-34B6-49BD-9B17-4652F2E941B1}">
      <dgm:prSet/>
      <dgm:spPr/>
      <dgm:t>
        <a:bodyPr/>
        <a:lstStyle/>
        <a:p>
          <a:endParaRPr lang="de-DE"/>
        </a:p>
      </dgm:t>
    </dgm:pt>
    <dgm:pt modelId="{DAED1168-C168-405A-BAD5-5437F6E11F35}" type="sibTrans" cxnId="{B4EE4397-34B6-49BD-9B17-4652F2E941B1}">
      <dgm:prSet/>
      <dgm:spPr/>
      <dgm:t>
        <a:bodyPr/>
        <a:lstStyle/>
        <a:p>
          <a:endParaRPr lang="de-DE"/>
        </a:p>
      </dgm:t>
    </dgm:pt>
    <dgm:pt modelId="{A1A8335E-B7D5-4A15-9CFB-789D156013DE}">
      <dgm:prSet phldrT="[Text]" custT="1"/>
      <dgm:spPr/>
      <dgm:t>
        <a:bodyPr/>
        <a:lstStyle/>
        <a:p>
          <a:endParaRPr lang="de-DE" sz="1600"/>
        </a:p>
      </dgm:t>
    </dgm:pt>
    <dgm:pt modelId="{A4B8A354-7E85-4171-88ED-8180D0123161}" type="parTrans" cxnId="{78F134A6-0EA5-4A41-8C1C-F2604C7E972B}">
      <dgm:prSet/>
      <dgm:spPr/>
      <dgm:t>
        <a:bodyPr/>
        <a:lstStyle/>
        <a:p>
          <a:endParaRPr lang="de-DE"/>
        </a:p>
      </dgm:t>
    </dgm:pt>
    <dgm:pt modelId="{4BDAC3FB-B545-47B6-8659-0EE3BBD66DD3}" type="sibTrans" cxnId="{78F134A6-0EA5-4A41-8C1C-F2604C7E972B}">
      <dgm:prSet/>
      <dgm:spPr/>
      <dgm:t>
        <a:bodyPr/>
        <a:lstStyle/>
        <a:p>
          <a:endParaRPr lang="de-DE"/>
        </a:p>
      </dgm:t>
    </dgm:pt>
    <dgm:pt modelId="{3DFAFB4A-F700-40F1-837E-F52574BD6C4B}">
      <dgm:prSet phldrT="[Text]" custT="1"/>
      <dgm:spPr/>
      <dgm:t>
        <a:bodyPr/>
        <a:lstStyle/>
        <a:p>
          <a:r>
            <a:rPr lang="de-DE" sz="1600" b="1">
              <a:solidFill>
                <a:schemeClr val="bg1">
                  <a:lumMod val="65000"/>
                </a:schemeClr>
              </a:solidFill>
            </a:rPr>
            <a:t>Customer </a:t>
          </a:r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segmentation</a:t>
          </a:r>
          <a:br>
            <a:rPr lang="de-DE" sz="1600" b="1">
              <a:solidFill>
                <a:schemeClr val="bg1">
                  <a:lumMod val="65000"/>
                </a:schemeClr>
              </a:solidFill>
            </a:rPr>
          </a:br>
          <a:r>
            <a:rPr lang="de-DE" sz="1600" b="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which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customers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are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similar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b="0">
              <a:solidFill>
                <a:schemeClr val="bg1">
                  <a:lumMod val="65000"/>
                </a:schemeClr>
              </a:solidFill>
            </a:rPr>
            <a:t>Davenport et al. (2020)</a:t>
          </a:r>
          <a:endParaRPr lang="de-DE" sz="800" b="1">
            <a:solidFill>
              <a:schemeClr val="bg1">
                <a:lumMod val="65000"/>
              </a:schemeClr>
            </a:solidFill>
          </a:endParaRPr>
        </a:p>
      </dgm:t>
    </dgm:pt>
    <dgm:pt modelId="{0BEDEE6B-4ED3-45C0-B38D-59BC3704FCE9}" type="parTrans" cxnId="{3A165CB8-D12F-4DE4-8EB7-B5126A2E958F}">
      <dgm:prSet/>
      <dgm:spPr/>
      <dgm:t>
        <a:bodyPr/>
        <a:lstStyle/>
        <a:p>
          <a:endParaRPr lang="de-DE"/>
        </a:p>
      </dgm:t>
    </dgm:pt>
    <dgm:pt modelId="{97ECDE69-AD43-438C-AB1B-B7FB8D51D1DC}" type="sibTrans" cxnId="{3A165CB8-D12F-4DE4-8EB7-B5126A2E958F}">
      <dgm:prSet/>
      <dgm:spPr/>
      <dgm:t>
        <a:bodyPr/>
        <a:lstStyle/>
        <a:p>
          <a:endParaRPr lang="de-DE"/>
        </a:p>
      </dgm:t>
    </dgm:pt>
    <dgm:pt modelId="{178A232B-618F-4188-B0E0-C91A3299B588}">
      <dgm:prSet phldrT="[Text]" custT="1"/>
      <dgm:spPr/>
      <dgm:t>
        <a:bodyPr/>
        <a:lstStyle/>
        <a:p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Churn</a:t>
          </a:r>
          <a:r>
            <a:rPr lang="de-DE" sz="1600" b="1">
              <a:solidFill>
                <a:schemeClr val="bg1">
                  <a:lumMod val="65000"/>
                </a:schemeClr>
              </a:solidFill>
            </a:rPr>
            <a:t> and Shopping </a:t>
          </a:r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cart</a:t>
          </a:r>
          <a:r>
            <a:rPr lang="de-DE" sz="1600" b="1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abandonment</a:t>
          </a:r>
          <a:r>
            <a:rPr lang="de-DE" sz="1600" b="1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prediction</a:t>
          </a:r>
          <a:br>
            <a:rPr lang="de-DE" sz="1600" b="1">
              <a:solidFill>
                <a:schemeClr val="bg1">
                  <a:lumMod val="65000"/>
                </a:schemeClr>
              </a:solidFill>
            </a:rPr>
          </a:br>
          <a:r>
            <a:rPr lang="de-DE" sz="1600" b="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which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customers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 will 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leave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b="0">
              <a:solidFill>
                <a:schemeClr val="bg1">
                  <a:lumMod val="65000"/>
                </a:schemeClr>
              </a:solidFill>
            </a:rPr>
            <a:t>Rausch &amp; </a:t>
          </a:r>
          <a:r>
            <a:rPr lang="de-DE" sz="800" b="0" err="1">
              <a:solidFill>
                <a:schemeClr val="bg1">
                  <a:lumMod val="65000"/>
                </a:schemeClr>
              </a:solidFill>
            </a:rPr>
            <a:t>Derra</a:t>
          </a:r>
          <a:r>
            <a:rPr lang="de-DE" sz="800" b="0">
              <a:solidFill>
                <a:schemeClr val="bg1">
                  <a:lumMod val="65000"/>
                </a:schemeClr>
              </a:solidFill>
            </a:rPr>
            <a:t> (2020)</a:t>
          </a:r>
          <a:endParaRPr lang="de-DE" sz="1600" b="0">
            <a:solidFill>
              <a:schemeClr val="bg1">
                <a:lumMod val="65000"/>
              </a:schemeClr>
            </a:solidFill>
          </a:endParaRPr>
        </a:p>
      </dgm:t>
    </dgm:pt>
    <dgm:pt modelId="{DA18F3C5-13E2-4C9E-AC9B-F04FF89D502A}" type="parTrans" cxnId="{39A75541-B250-4BD9-B216-7476BE28CF54}">
      <dgm:prSet/>
      <dgm:spPr/>
      <dgm:t>
        <a:bodyPr/>
        <a:lstStyle/>
        <a:p>
          <a:endParaRPr lang="de-DE"/>
        </a:p>
      </dgm:t>
    </dgm:pt>
    <dgm:pt modelId="{B323F46F-6FB6-4A2F-9705-679E22FF4874}" type="sibTrans" cxnId="{39A75541-B250-4BD9-B216-7476BE28CF54}">
      <dgm:prSet/>
      <dgm:spPr/>
      <dgm:t>
        <a:bodyPr/>
        <a:lstStyle/>
        <a:p>
          <a:endParaRPr lang="de-DE"/>
        </a:p>
      </dgm:t>
    </dgm:pt>
    <dgm:pt modelId="{AF79A56D-A728-4A1E-A313-C73987D1C030}" type="pres">
      <dgm:prSet presAssocID="{641ADE65-E1AE-4E37-85D5-48E1E8C7559A}" presName="linear" presStyleCnt="0">
        <dgm:presLayoutVars>
          <dgm:animLvl val="lvl"/>
          <dgm:resizeHandles val="exact"/>
        </dgm:presLayoutVars>
      </dgm:prSet>
      <dgm:spPr/>
    </dgm:pt>
    <dgm:pt modelId="{6EFCBC45-062D-44B0-8CC2-44BFD88E9C87}" type="pres">
      <dgm:prSet presAssocID="{BD33F71D-0403-4B54-86DD-6A81E3AED4B9}" presName="parentText" presStyleLbl="node1" presStyleIdx="0" presStyleCnt="1" custScaleX="92602" custScaleY="146041" custLinFactNeighborX="-2790" custLinFactNeighborY="-2245">
        <dgm:presLayoutVars>
          <dgm:chMax val="0"/>
          <dgm:bulletEnabled val="1"/>
        </dgm:presLayoutVars>
      </dgm:prSet>
      <dgm:spPr/>
    </dgm:pt>
    <dgm:pt modelId="{903FE1D8-EBBF-47BD-A467-5D74C4BAFBC1}" type="pres">
      <dgm:prSet presAssocID="{BD33F71D-0403-4B54-86DD-6A81E3AED4B9}" presName="childText" presStyleLbl="revTx" presStyleIdx="0" presStyleCnt="1" custScaleY="113178">
        <dgm:presLayoutVars>
          <dgm:bulletEnabled val="1"/>
        </dgm:presLayoutVars>
      </dgm:prSet>
      <dgm:spPr/>
    </dgm:pt>
  </dgm:ptLst>
  <dgm:cxnLst>
    <dgm:cxn modelId="{6C701E02-2BE1-4A34-AB9E-4784834579A6}" type="presOf" srcId="{DDBC1641-887A-4E55-B8D7-E32629859BF5}" destId="{903FE1D8-EBBF-47BD-A467-5D74C4BAFBC1}" srcOrd="0" destOrd="1" presId="urn:microsoft.com/office/officeart/2005/8/layout/vList2"/>
    <dgm:cxn modelId="{6A911717-1D87-4F62-B452-DFD478A89994}" type="presOf" srcId="{178A232B-618F-4188-B0E0-C91A3299B588}" destId="{903FE1D8-EBBF-47BD-A467-5D74C4BAFBC1}" srcOrd="0" destOrd="3" presId="urn:microsoft.com/office/officeart/2005/8/layout/vList2"/>
    <dgm:cxn modelId="{39A75541-B250-4BD9-B216-7476BE28CF54}" srcId="{BD33F71D-0403-4B54-86DD-6A81E3AED4B9}" destId="{178A232B-618F-4188-B0E0-C91A3299B588}" srcOrd="3" destOrd="0" parTransId="{DA18F3C5-13E2-4C9E-AC9B-F04FF89D502A}" sibTransId="{B323F46F-6FB6-4A2F-9705-679E22FF4874}"/>
    <dgm:cxn modelId="{CF07ED7F-F40D-44B9-BB96-6506B218A8FF}" type="presOf" srcId="{BD33F71D-0403-4B54-86DD-6A81E3AED4B9}" destId="{6EFCBC45-062D-44B0-8CC2-44BFD88E9C87}" srcOrd="0" destOrd="0" presId="urn:microsoft.com/office/officeart/2005/8/layout/vList2"/>
    <dgm:cxn modelId="{922FF781-B14B-4C6E-AFE5-46B6C3DEA8C6}" type="presOf" srcId="{641ADE65-E1AE-4E37-85D5-48E1E8C7559A}" destId="{AF79A56D-A728-4A1E-A313-C73987D1C030}" srcOrd="0" destOrd="0" presId="urn:microsoft.com/office/officeart/2005/8/layout/vList2"/>
    <dgm:cxn modelId="{B4EE4397-34B6-49BD-9B17-4652F2E941B1}" srcId="{BD33F71D-0403-4B54-86DD-6A81E3AED4B9}" destId="{DDBC1641-887A-4E55-B8D7-E32629859BF5}" srcOrd="1" destOrd="0" parTransId="{A7BC7D20-3014-4B0D-B059-A3E5A0386122}" sibTransId="{DAED1168-C168-405A-BAD5-5437F6E11F35}"/>
    <dgm:cxn modelId="{78F134A6-0EA5-4A41-8C1C-F2604C7E972B}" srcId="{BD33F71D-0403-4B54-86DD-6A81E3AED4B9}" destId="{A1A8335E-B7D5-4A15-9CFB-789D156013DE}" srcOrd="4" destOrd="0" parTransId="{A4B8A354-7E85-4171-88ED-8180D0123161}" sibTransId="{4BDAC3FB-B545-47B6-8659-0EE3BBD66DD3}"/>
    <dgm:cxn modelId="{5A5B22B1-A267-4189-9B8D-FEFF01DC4282}" type="presOf" srcId="{3DFAFB4A-F700-40F1-837E-F52574BD6C4B}" destId="{903FE1D8-EBBF-47BD-A467-5D74C4BAFBC1}" srcOrd="0" destOrd="2" presId="urn:microsoft.com/office/officeart/2005/8/layout/vList2"/>
    <dgm:cxn modelId="{7BC5E8B1-A950-4F8F-B4CB-4ADF6FD78257}" srcId="{641ADE65-E1AE-4E37-85D5-48E1E8C7559A}" destId="{BD33F71D-0403-4B54-86DD-6A81E3AED4B9}" srcOrd="0" destOrd="0" parTransId="{F7ACECB2-684E-4354-B3F8-E1D481ECAAF6}" sibTransId="{E444D7A2-BB3B-45A9-BE04-47B8523061FF}"/>
    <dgm:cxn modelId="{12F638B8-2B4F-4F76-988A-1590C08F95EC}" type="presOf" srcId="{5DE9351A-6229-4E90-8449-07DA8C8F1605}" destId="{903FE1D8-EBBF-47BD-A467-5D74C4BAFBC1}" srcOrd="0" destOrd="0" presId="urn:microsoft.com/office/officeart/2005/8/layout/vList2"/>
    <dgm:cxn modelId="{3A165CB8-D12F-4DE4-8EB7-B5126A2E958F}" srcId="{BD33F71D-0403-4B54-86DD-6A81E3AED4B9}" destId="{3DFAFB4A-F700-40F1-837E-F52574BD6C4B}" srcOrd="2" destOrd="0" parTransId="{0BEDEE6B-4ED3-45C0-B38D-59BC3704FCE9}" sibTransId="{97ECDE69-AD43-438C-AB1B-B7FB8D51D1DC}"/>
    <dgm:cxn modelId="{120894D5-DF6C-41F5-8244-CA7D18852159}" srcId="{BD33F71D-0403-4B54-86DD-6A81E3AED4B9}" destId="{5DE9351A-6229-4E90-8449-07DA8C8F1605}" srcOrd="0" destOrd="0" parTransId="{D816EEFF-71EF-439A-AC58-C07EDDEBF6FD}" sibTransId="{775B3A60-2229-406B-963E-E4DDB8C0899E}"/>
    <dgm:cxn modelId="{6B10F5E7-D78E-4A7F-82A5-A447C05BB1BB}" type="presOf" srcId="{A1A8335E-B7D5-4A15-9CFB-789D156013DE}" destId="{903FE1D8-EBBF-47BD-A467-5D74C4BAFBC1}" srcOrd="0" destOrd="4" presId="urn:microsoft.com/office/officeart/2005/8/layout/vList2"/>
    <dgm:cxn modelId="{B6372B07-F944-4C5E-AE37-9DCA02E94ECB}" type="presParOf" srcId="{AF79A56D-A728-4A1E-A313-C73987D1C030}" destId="{6EFCBC45-062D-44B0-8CC2-44BFD88E9C87}" srcOrd="0" destOrd="0" presId="urn:microsoft.com/office/officeart/2005/8/layout/vList2"/>
    <dgm:cxn modelId="{F95D78C3-236B-4B79-8D8B-F6744D8452C8}" type="presParOf" srcId="{AF79A56D-A728-4A1E-A313-C73987D1C030}" destId="{903FE1D8-EBBF-47BD-A467-5D74C4BAFB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1ADE65-E1AE-4E37-85D5-48E1E8C755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D33F71D-0403-4B54-86DD-6A81E3AED4B9}">
      <dgm:prSet phldrT="[Text]" custT="1"/>
      <dgm:spPr/>
      <dgm:t>
        <a:bodyPr/>
        <a:lstStyle/>
        <a:p>
          <a:r>
            <a:rPr lang="de-DE" sz="1600"/>
            <a:t>User </a:t>
          </a:r>
          <a:r>
            <a:rPr lang="de-DE" sz="1600" err="1"/>
            <a:t>experience</a:t>
          </a:r>
          <a:endParaRPr lang="de-DE" sz="1600"/>
        </a:p>
      </dgm:t>
    </dgm:pt>
    <dgm:pt modelId="{F7ACECB2-684E-4354-B3F8-E1D481ECAAF6}" type="parTrans" cxnId="{7BC5E8B1-A950-4F8F-B4CB-4ADF6FD78257}">
      <dgm:prSet/>
      <dgm:spPr/>
      <dgm:t>
        <a:bodyPr/>
        <a:lstStyle/>
        <a:p>
          <a:endParaRPr lang="de-DE"/>
        </a:p>
      </dgm:t>
    </dgm:pt>
    <dgm:pt modelId="{E444D7A2-BB3B-45A9-BE04-47B8523061FF}" type="sibTrans" cxnId="{7BC5E8B1-A950-4F8F-B4CB-4ADF6FD78257}">
      <dgm:prSet/>
      <dgm:spPr/>
      <dgm:t>
        <a:bodyPr/>
        <a:lstStyle/>
        <a:p>
          <a:endParaRPr lang="de-DE"/>
        </a:p>
      </dgm:t>
    </dgm:pt>
    <dgm:pt modelId="{5DE9351A-6229-4E90-8449-07DA8C8F1605}">
      <dgm:prSet phldrT="[Text]" custT="1"/>
      <dgm:spPr/>
      <dgm:t>
        <a:bodyPr/>
        <a:lstStyle/>
        <a:p>
          <a:r>
            <a:rPr lang="de-DE" sz="1600" b="1">
              <a:solidFill>
                <a:schemeClr val="bg1">
                  <a:lumMod val="65000"/>
                </a:schemeClr>
              </a:solidFill>
            </a:rPr>
            <a:t>Eye </a:t>
          </a:r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tracking</a:t>
          </a:r>
          <a:br>
            <a:rPr lang="de-DE" sz="1600" b="1">
              <a:solidFill>
                <a:schemeClr val="bg1">
                  <a:lumMod val="65000"/>
                </a:schemeClr>
              </a:solidFill>
            </a:rPr>
          </a:br>
          <a:r>
            <a:rPr lang="de-DE" sz="1600" b="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Where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 do/will 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users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look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b="0">
              <a:solidFill>
                <a:schemeClr val="bg1">
                  <a:lumMod val="65000"/>
                </a:schemeClr>
              </a:solidFill>
            </a:rPr>
            <a:t>Rump et al. (2020)</a:t>
          </a:r>
          <a:endParaRPr lang="de-DE" sz="800" b="1">
            <a:solidFill>
              <a:schemeClr val="bg1">
                <a:lumMod val="65000"/>
              </a:schemeClr>
            </a:solidFill>
          </a:endParaRPr>
        </a:p>
      </dgm:t>
    </dgm:pt>
    <dgm:pt modelId="{D816EEFF-71EF-439A-AC58-C07EDDEBF6FD}" type="parTrans" cxnId="{120894D5-DF6C-41F5-8244-CA7D18852159}">
      <dgm:prSet/>
      <dgm:spPr/>
      <dgm:t>
        <a:bodyPr/>
        <a:lstStyle/>
        <a:p>
          <a:endParaRPr lang="de-DE"/>
        </a:p>
      </dgm:t>
    </dgm:pt>
    <dgm:pt modelId="{775B3A60-2229-406B-963E-E4DDB8C0899E}" type="sibTrans" cxnId="{120894D5-DF6C-41F5-8244-CA7D18852159}">
      <dgm:prSet/>
      <dgm:spPr/>
      <dgm:t>
        <a:bodyPr/>
        <a:lstStyle/>
        <a:p>
          <a:endParaRPr lang="de-DE"/>
        </a:p>
      </dgm:t>
    </dgm:pt>
    <dgm:pt modelId="{F8A7EC24-736B-4368-8352-D8D914A1D4A8}">
      <dgm:prSet phldrT="[Text]" custT="1"/>
      <dgm:spPr/>
      <dgm:t>
        <a:bodyPr/>
        <a:lstStyle/>
        <a:p>
          <a:r>
            <a:rPr lang="de-DE" sz="1600" b="1" err="1">
              <a:solidFill>
                <a:schemeClr val="bg1">
                  <a:lumMod val="65000"/>
                </a:schemeClr>
              </a:solidFill>
            </a:rPr>
            <a:t>Clickstream</a:t>
          </a:r>
          <a:r>
            <a:rPr lang="de-DE" sz="1600" b="1">
              <a:solidFill>
                <a:schemeClr val="bg1">
                  <a:lumMod val="65000"/>
                </a:schemeClr>
              </a:solidFill>
            </a:rPr>
            <a:t>-Analysis</a:t>
          </a:r>
          <a:br>
            <a:rPr lang="de-DE" sz="1600" b="1">
              <a:solidFill>
                <a:schemeClr val="bg1">
                  <a:lumMod val="65000"/>
                </a:schemeClr>
              </a:solidFill>
            </a:rPr>
          </a:br>
          <a:r>
            <a:rPr lang="de-DE" sz="1600" b="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How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 do 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users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err="1">
              <a:solidFill>
                <a:schemeClr val="bg1">
                  <a:lumMod val="65000"/>
                </a:schemeClr>
              </a:solidFill>
            </a:rPr>
            <a:t>navigate</a:t>
          </a:r>
          <a:r>
            <a:rPr lang="de-DE" sz="1600" b="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b="0" err="1">
              <a:solidFill>
                <a:schemeClr val="bg1">
                  <a:lumMod val="65000"/>
                </a:schemeClr>
              </a:solidFill>
            </a:rPr>
            <a:t>Koehn</a:t>
          </a:r>
          <a:r>
            <a:rPr lang="de-DE" sz="800" b="0">
              <a:solidFill>
                <a:schemeClr val="bg1">
                  <a:lumMod val="65000"/>
                </a:schemeClr>
              </a:solidFill>
            </a:rPr>
            <a:t> et al. (2020)</a:t>
          </a:r>
          <a:endParaRPr lang="de-DE" sz="1600" b="1">
            <a:solidFill>
              <a:schemeClr val="bg1">
                <a:lumMod val="65000"/>
              </a:schemeClr>
            </a:solidFill>
          </a:endParaRPr>
        </a:p>
      </dgm:t>
    </dgm:pt>
    <dgm:pt modelId="{BFFBF6F8-0660-438C-8359-92C973406B2F}" type="parTrans" cxnId="{F96654CE-ABC2-4751-9CBE-39D5601CFC05}">
      <dgm:prSet/>
      <dgm:spPr/>
      <dgm:t>
        <a:bodyPr/>
        <a:lstStyle/>
        <a:p>
          <a:endParaRPr lang="de-DE"/>
        </a:p>
      </dgm:t>
    </dgm:pt>
    <dgm:pt modelId="{A60897EB-5C3D-44A3-A24B-9DE0B3420866}" type="sibTrans" cxnId="{F96654CE-ABC2-4751-9CBE-39D5601CFC05}">
      <dgm:prSet/>
      <dgm:spPr/>
      <dgm:t>
        <a:bodyPr/>
        <a:lstStyle/>
        <a:p>
          <a:endParaRPr lang="de-DE"/>
        </a:p>
      </dgm:t>
    </dgm:pt>
    <dgm:pt modelId="{635F3B93-A500-41A5-919A-9FF7A42FF956}">
      <dgm:prSet phldrT="[Text]" custT="1"/>
      <dgm:spPr/>
      <dgm:t>
        <a:bodyPr/>
        <a:lstStyle/>
        <a:p>
          <a:r>
            <a:rPr lang="de-DE" sz="1600" b="1"/>
            <a:t>Virtual </a:t>
          </a:r>
          <a:r>
            <a:rPr lang="de-DE" sz="1600" b="1" err="1"/>
            <a:t>assistants</a:t>
          </a:r>
          <a:r>
            <a:rPr lang="de-DE" sz="1600" b="1"/>
            <a:t> &amp; Chatbots</a:t>
          </a:r>
          <a:br>
            <a:rPr lang="de-DE" sz="1600" b="1"/>
          </a:br>
          <a:r>
            <a:rPr lang="de-DE" sz="800" b="0"/>
            <a:t>Huang et al. (2023)</a:t>
          </a:r>
          <a:br>
            <a:rPr lang="de-DE" sz="1600" b="1"/>
          </a:br>
          <a:endParaRPr lang="de-DE" sz="1600" b="1"/>
        </a:p>
      </dgm:t>
    </dgm:pt>
    <dgm:pt modelId="{BF588A64-2825-417F-94CF-1F60777BBBD7}" type="parTrans" cxnId="{58A54511-5249-4D43-B755-3E8964098D34}">
      <dgm:prSet/>
      <dgm:spPr/>
      <dgm:t>
        <a:bodyPr/>
        <a:lstStyle/>
        <a:p>
          <a:endParaRPr lang="de-DE"/>
        </a:p>
      </dgm:t>
    </dgm:pt>
    <dgm:pt modelId="{F01EE0B2-5E33-45D9-AA42-DF847072FD01}" type="sibTrans" cxnId="{58A54511-5249-4D43-B755-3E8964098D34}">
      <dgm:prSet/>
      <dgm:spPr/>
      <dgm:t>
        <a:bodyPr/>
        <a:lstStyle/>
        <a:p>
          <a:endParaRPr lang="de-DE"/>
        </a:p>
      </dgm:t>
    </dgm:pt>
    <dgm:pt modelId="{AF79A56D-A728-4A1E-A313-C73987D1C030}" type="pres">
      <dgm:prSet presAssocID="{641ADE65-E1AE-4E37-85D5-48E1E8C7559A}" presName="linear" presStyleCnt="0">
        <dgm:presLayoutVars>
          <dgm:animLvl val="lvl"/>
          <dgm:resizeHandles val="exact"/>
        </dgm:presLayoutVars>
      </dgm:prSet>
      <dgm:spPr/>
    </dgm:pt>
    <dgm:pt modelId="{6EFCBC45-062D-44B0-8CC2-44BFD88E9C87}" type="pres">
      <dgm:prSet presAssocID="{BD33F71D-0403-4B54-86DD-6A81E3AED4B9}" presName="parentText" presStyleLbl="node1" presStyleIdx="0" presStyleCnt="1" custScaleX="92602" custScaleY="35056" custLinFactNeighborX="-2790" custLinFactNeighborY="-2245">
        <dgm:presLayoutVars>
          <dgm:chMax val="0"/>
          <dgm:bulletEnabled val="1"/>
        </dgm:presLayoutVars>
      </dgm:prSet>
      <dgm:spPr/>
    </dgm:pt>
    <dgm:pt modelId="{903FE1D8-EBBF-47BD-A467-5D74C4BAFBC1}" type="pres">
      <dgm:prSet presAssocID="{BD33F71D-0403-4B54-86DD-6A81E3AED4B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5D4708-4694-4706-9D14-7F3B668AFB82}" type="presOf" srcId="{635F3B93-A500-41A5-919A-9FF7A42FF956}" destId="{903FE1D8-EBBF-47BD-A467-5D74C4BAFBC1}" srcOrd="0" destOrd="2" presId="urn:microsoft.com/office/officeart/2005/8/layout/vList2"/>
    <dgm:cxn modelId="{58A54511-5249-4D43-B755-3E8964098D34}" srcId="{BD33F71D-0403-4B54-86DD-6A81E3AED4B9}" destId="{635F3B93-A500-41A5-919A-9FF7A42FF956}" srcOrd="2" destOrd="0" parTransId="{BF588A64-2825-417F-94CF-1F60777BBBD7}" sibTransId="{F01EE0B2-5E33-45D9-AA42-DF847072FD01}"/>
    <dgm:cxn modelId="{CF07ED7F-F40D-44B9-BB96-6506B218A8FF}" type="presOf" srcId="{BD33F71D-0403-4B54-86DD-6A81E3AED4B9}" destId="{6EFCBC45-062D-44B0-8CC2-44BFD88E9C87}" srcOrd="0" destOrd="0" presId="urn:microsoft.com/office/officeart/2005/8/layout/vList2"/>
    <dgm:cxn modelId="{922FF781-B14B-4C6E-AFE5-46B6C3DEA8C6}" type="presOf" srcId="{641ADE65-E1AE-4E37-85D5-48E1E8C7559A}" destId="{AF79A56D-A728-4A1E-A313-C73987D1C030}" srcOrd="0" destOrd="0" presId="urn:microsoft.com/office/officeart/2005/8/layout/vList2"/>
    <dgm:cxn modelId="{7BC5E8B1-A950-4F8F-B4CB-4ADF6FD78257}" srcId="{641ADE65-E1AE-4E37-85D5-48E1E8C7559A}" destId="{BD33F71D-0403-4B54-86DD-6A81E3AED4B9}" srcOrd="0" destOrd="0" parTransId="{F7ACECB2-684E-4354-B3F8-E1D481ECAAF6}" sibTransId="{E444D7A2-BB3B-45A9-BE04-47B8523061FF}"/>
    <dgm:cxn modelId="{12F638B8-2B4F-4F76-988A-1590C08F95EC}" type="presOf" srcId="{5DE9351A-6229-4E90-8449-07DA8C8F1605}" destId="{903FE1D8-EBBF-47BD-A467-5D74C4BAFBC1}" srcOrd="0" destOrd="0" presId="urn:microsoft.com/office/officeart/2005/8/layout/vList2"/>
    <dgm:cxn modelId="{F96654CE-ABC2-4751-9CBE-39D5601CFC05}" srcId="{BD33F71D-0403-4B54-86DD-6A81E3AED4B9}" destId="{F8A7EC24-736B-4368-8352-D8D914A1D4A8}" srcOrd="1" destOrd="0" parTransId="{BFFBF6F8-0660-438C-8359-92C973406B2F}" sibTransId="{A60897EB-5C3D-44A3-A24B-9DE0B3420866}"/>
    <dgm:cxn modelId="{120894D5-DF6C-41F5-8244-CA7D18852159}" srcId="{BD33F71D-0403-4B54-86DD-6A81E3AED4B9}" destId="{5DE9351A-6229-4E90-8449-07DA8C8F1605}" srcOrd="0" destOrd="0" parTransId="{D816EEFF-71EF-439A-AC58-C07EDDEBF6FD}" sibTransId="{775B3A60-2229-406B-963E-E4DDB8C0899E}"/>
    <dgm:cxn modelId="{7C3DD1DF-9B85-4563-9115-57667745D9E4}" type="presOf" srcId="{F8A7EC24-736B-4368-8352-D8D914A1D4A8}" destId="{903FE1D8-EBBF-47BD-A467-5D74C4BAFBC1}" srcOrd="0" destOrd="1" presId="urn:microsoft.com/office/officeart/2005/8/layout/vList2"/>
    <dgm:cxn modelId="{B6372B07-F944-4C5E-AE37-9DCA02E94ECB}" type="presParOf" srcId="{AF79A56D-A728-4A1E-A313-C73987D1C030}" destId="{6EFCBC45-062D-44B0-8CC2-44BFD88E9C87}" srcOrd="0" destOrd="0" presId="urn:microsoft.com/office/officeart/2005/8/layout/vList2"/>
    <dgm:cxn modelId="{F95D78C3-236B-4B79-8D8B-F6744D8452C8}" type="presParOf" srcId="{AF79A56D-A728-4A1E-A313-C73987D1C030}" destId="{903FE1D8-EBBF-47BD-A467-5D74C4BAFB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1ADE65-E1AE-4E37-85D5-48E1E8C755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D33F71D-0403-4B54-86DD-6A81E3AED4B9}">
      <dgm:prSet phldrT="[Text]" custT="1"/>
      <dgm:spPr/>
      <dgm:t>
        <a:bodyPr/>
        <a:lstStyle/>
        <a:p>
          <a:r>
            <a:rPr lang="de-DE" sz="1600"/>
            <a:t>Customer Feedback &amp; Care</a:t>
          </a:r>
        </a:p>
      </dgm:t>
    </dgm:pt>
    <dgm:pt modelId="{F7ACECB2-684E-4354-B3F8-E1D481ECAAF6}" type="parTrans" cxnId="{7BC5E8B1-A950-4F8F-B4CB-4ADF6FD78257}">
      <dgm:prSet/>
      <dgm:spPr/>
      <dgm:t>
        <a:bodyPr/>
        <a:lstStyle/>
        <a:p>
          <a:endParaRPr lang="de-DE"/>
        </a:p>
      </dgm:t>
    </dgm:pt>
    <dgm:pt modelId="{E444D7A2-BB3B-45A9-BE04-47B8523061FF}" type="sibTrans" cxnId="{7BC5E8B1-A950-4F8F-B4CB-4ADF6FD78257}">
      <dgm:prSet/>
      <dgm:spPr/>
      <dgm:t>
        <a:bodyPr/>
        <a:lstStyle/>
        <a:p>
          <a:endParaRPr lang="de-DE"/>
        </a:p>
      </dgm:t>
    </dgm:pt>
    <dgm:pt modelId="{5DE9351A-6229-4E90-8449-07DA8C8F1605}">
      <dgm:prSet phldrT="[Text]" custT="1"/>
      <dgm:spPr/>
      <dgm:t>
        <a:bodyPr/>
        <a:lstStyle/>
        <a:p>
          <a:r>
            <a:rPr lang="de-DE" sz="1600" b="1"/>
            <a:t>Trend </a:t>
          </a:r>
          <a:r>
            <a:rPr lang="de-DE" sz="1600" b="1" err="1"/>
            <a:t>analysis</a:t>
          </a:r>
          <a:r>
            <a:rPr lang="de-DE" sz="1600" b="1"/>
            <a:t> &amp; </a:t>
          </a:r>
          <a:r>
            <a:rPr lang="de-DE" sz="1600" b="1" err="1"/>
            <a:t>monitoring</a:t>
          </a:r>
          <a:br>
            <a:rPr lang="de-DE" sz="1600" b="1"/>
          </a:br>
          <a:r>
            <a:rPr lang="de-DE" sz="1600"/>
            <a:t>(</a:t>
          </a:r>
          <a:r>
            <a:rPr lang="de-DE" sz="1600" err="1"/>
            <a:t>are</a:t>
          </a:r>
          <a:r>
            <a:rPr lang="de-DE" sz="1600"/>
            <a:t> </a:t>
          </a:r>
          <a:r>
            <a:rPr lang="de-DE" sz="1600" err="1"/>
            <a:t>users</a:t>
          </a:r>
          <a:r>
            <a:rPr lang="de-DE" sz="1600"/>
            <a:t> </a:t>
          </a:r>
          <a:r>
            <a:rPr lang="de-DE" sz="1600" err="1"/>
            <a:t>satisfied</a:t>
          </a:r>
          <a:r>
            <a:rPr lang="de-DE" sz="1600"/>
            <a:t>)</a:t>
          </a:r>
        </a:p>
      </dgm:t>
    </dgm:pt>
    <dgm:pt modelId="{D816EEFF-71EF-439A-AC58-C07EDDEBF6FD}" type="parTrans" cxnId="{120894D5-DF6C-41F5-8244-CA7D18852159}">
      <dgm:prSet/>
      <dgm:spPr/>
      <dgm:t>
        <a:bodyPr/>
        <a:lstStyle/>
        <a:p>
          <a:endParaRPr lang="de-DE"/>
        </a:p>
      </dgm:t>
    </dgm:pt>
    <dgm:pt modelId="{775B3A60-2229-406B-963E-E4DDB8C0899E}" type="sibTrans" cxnId="{120894D5-DF6C-41F5-8244-CA7D18852159}">
      <dgm:prSet/>
      <dgm:spPr/>
      <dgm:t>
        <a:bodyPr/>
        <a:lstStyle/>
        <a:p>
          <a:endParaRPr lang="de-DE"/>
        </a:p>
      </dgm:t>
    </dgm:pt>
    <dgm:pt modelId="{A1A8335E-B7D5-4A15-9CFB-789D156013DE}">
      <dgm:prSet phldrT="[Text]" custT="1"/>
      <dgm:spPr/>
      <dgm:t>
        <a:bodyPr/>
        <a:lstStyle/>
        <a:p>
          <a:endParaRPr lang="de-DE" sz="1600"/>
        </a:p>
      </dgm:t>
    </dgm:pt>
    <dgm:pt modelId="{A4B8A354-7E85-4171-88ED-8180D0123161}" type="parTrans" cxnId="{78F134A6-0EA5-4A41-8C1C-F2604C7E972B}">
      <dgm:prSet/>
      <dgm:spPr/>
      <dgm:t>
        <a:bodyPr/>
        <a:lstStyle/>
        <a:p>
          <a:endParaRPr lang="de-DE"/>
        </a:p>
      </dgm:t>
    </dgm:pt>
    <dgm:pt modelId="{4BDAC3FB-B545-47B6-8659-0EE3BBD66DD3}" type="sibTrans" cxnId="{78F134A6-0EA5-4A41-8C1C-F2604C7E972B}">
      <dgm:prSet/>
      <dgm:spPr/>
      <dgm:t>
        <a:bodyPr/>
        <a:lstStyle/>
        <a:p>
          <a:endParaRPr lang="de-DE"/>
        </a:p>
      </dgm:t>
    </dgm:pt>
    <dgm:pt modelId="{87346D3A-6072-47BF-8D01-74D7220D8934}">
      <dgm:prSet phldrT="[Text]" custT="1"/>
      <dgm:spPr/>
      <dgm:t>
        <a:bodyPr/>
        <a:lstStyle/>
        <a:p>
          <a:r>
            <a:rPr lang="de-DE" sz="1600" b="1" err="1"/>
            <a:t>Product</a:t>
          </a:r>
          <a:r>
            <a:rPr lang="de-DE" sz="1600" b="1"/>
            <a:t> </a:t>
          </a:r>
          <a:r>
            <a:rPr lang="de-DE" sz="1600" b="1" err="1"/>
            <a:t>optimization</a:t>
          </a:r>
          <a:br>
            <a:rPr lang="de-DE" sz="1600" b="1"/>
          </a:br>
          <a:r>
            <a:rPr lang="de-DE" sz="1600"/>
            <a:t>(</a:t>
          </a:r>
          <a:r>
            <a:rPr lang="de-DE" sz="1600" err="1"/>
            <a:t>what</a:t>
          </a:r>
          <a:r>
            <a:rPr lang="de-DE" sz="1600"/>
            <a:t> </a:t>
          </a:r>
          <a:r>
            <a:rPr lang="de-DE" sz="1600" err="1"/>
            <a:t>product</a:t>
          </a:r>
          <a:r>
            <a:rPr lang="de-DE" sz="1600"/>
            <a:t> </a:t>
          </a:r>
          <a:r>
            <a:rPr lang="de-DE" sz="1600" err="1"/>
            <a:t>attributes</a:t>
          </a:r>
          <a:r>
            <a:rPr lang="de-DE" sz="1600"/>
            <a:t> </a:t>
          </a:r>
          <a:r>
            <a:rPr lang="de-DE" sz="1600" err="1"/>
            <a:t>are</a:t>
          </a:r>
          <a:r>
            <a:rPr lang="de-DE" sz="1600"/>
            <a:t> </a:t>
          </a:r>
          <a:r>
            <a:rPr lang="de-DE" sz="1600" err="1"/>
            <a:t>good</a:t>
          </a:r>
          <a:r>
            <a:rPr lang="de-DE" sz="1600"/>
            <a:t>/</a:t>
          </a:r>
          <a:r>
            <a:rPr lang="de-DE" sz="1600" err="1"/>
            <a:t>bad</a:t>
          </a:r>
          <a:r>
            <a:rPr lang="de-DE" sz="1600"/>
            <a:t>) </a:t>
          </a:r>
          <a:r>
            <a:rPr lang="de-DE" sz="800" err="1"/>
            <a:t>Salminen</a:t>
          </a:r>
          <a:r>
            <a:rPr lang="de-DE" sz="800"/>
            <a:t> et al. (2022)</a:t>
          </a:r>
          <a:endParaRPr lang="de-DE" sz="1600"/>
        </a:p>
      </dgm:t>
    </dgm:pt>
    <dgm:pt modelId="{CCF8D57C-7B65-474B-BC09-483BA8A3B423}" type="parTrans" cxnId="{40AA264D-64F1-4B91-A9CD-9AECB8668EEC}">
      <dgm:prSet/>
      <dgm:spPr/>
      <dgm:t>
        <a:bodyPr/>
        <a:lstStyle/>
        <a:p>
          <a:endParaRPr lang="de-DE"/>
        </a:p>
      </dgm:t>
    </dgm:pt>
    <dgm:pt modelId="{1F9DB9D0-BA2F-41F0-AE47-C7523876511B}" type="sibTrans" cxnId="{40AA264D-64F1-4B91-A9CD-9AECB8668EEC}">
      <dgm:prSet/>
      <dgm:spPr/>
      <dgm:t>
        <a:bodyPr/>
        <a:lstStyle/>
        <a:p>
          <a:endParaRPr lang="de-DE"/>
        </a:p>
      </dgm:t>
    </dgm:pt>
    <dgm:pt modelId="{4E8DAF0D-11F4-40EF-9FB4-3830CD8764CB}">
      <dgm:prSet phldrT="[Text]" custT="1"/>
      <dgm:spPr/>
      <dgm:t>
        <a:bodyPr/>
        <a:lstStyle/>
        <a:p>
          <a:r>
            <a:rPr lang="de-DE" sz="1600" b="1"/>
            <a:t>Service </a:t>
          </a:r>
          <a:r>
            <a:rPr lang="de-DE" sz="1600" b="1" err="1"/>
            <a:t>recovery</a:t>
          </a:r>
          <a:br>
            <a:rPr lang="de-DE" sz="1600"/>
          </a:br>
          <a:r>
            <a:rPr lang="de-DE" sz="1600"/>
            <a:t>(</a:t>
          </a:r>
          <a:r>
            <a:rPr lang="de-DE" sz="1600" err="1"/>
            <a:t>what</a:t>
          </a:r>
          <a:r>
            <a:rPr lang="de-DE" sz="1600"/>
            <a:t> was </a:t>
          </a:r>
          <a:r>
            <a:rPr lang="de-DE" sz="1600" err="1"/>
            <a:t>the</a:t>
          </a:r>
          <a:r>
            <a:rPr lang="de-DE" sz="1600"/>
            <a:t> </a:t>
          </a:r>
          <a:r>
            <a:rPr lang="de-DE" sz="1600" err="1"/>
            <a:t>pain</a:t>
          </a:r>
          <a:r>
            <a:rPr lang="de-DE" sz="1600"/>
            <a:t> </a:t>
          </a:r>
          <a:r>
            <a:rPr lang="de-DE" sz="1600" err="1"/>
            <a:t>point</a:t>
          </a:r>
          <a:r>
            <a:rPr lang="de-DE" sz="1600"/>
            <a:t>) </a:t>
          </a:r>
          <a:r>
            <a:rPr lang="de-DE" sz="800"/>
            <a:t>Liu et al. (2019)</a:t>
          </a:r>
          <a:endParaRPr lang="de-DE" sz="1600"/>
        </a:p>
      </dgm:t>
    </dgm:pt>
    <dgm:pt modelId="{4C1BACB8-E605-46E1-AD51-983666997A2D}" type="parTrans" cxnId="{D26A1A76-2857-4721-A7B7-F0CF72B423C6}">
      <dgm:prSet/>
      <dgm:spPr/>
      <dgm:t>
        <a:bodyPr/>
        <a:lstStyle/>
        <a:p>
          <a:endParaRPr lang="de-DE"/>
        </a:p>
      </dgm:t>
    </dgm:pt>
    <dgm:pt modelId="{80A42CC1-D8BE-403C-824A-F08BC45996F5}" type="sibTrans" cxnId="{D26A1A76-2857-4721-A7B7-F0CF72B423C6}">
      <dgm:prSet/>
      <dgm:spPr/>
      <dgm:t>
        <a:bodyPr/>
        <a:lstStyle/>
        <a:p>
          <a:endParaRPr lang="de-DE"/>
        </a:p>
      </dgm:t>
    </dgm:pt>
    <dgm:pt modelId="{0E3EAA13-7F21-49E6-B5EE-CAB8BB831103}">
      <dgm:prSet phldrT="[Text]" custT="1"/>
      <dgm:spPr/>
      <dgm:t>
        <a:bodyPr/>
        <a:lstStyle/>
        <a:p>
          <a:endParaRPr lang="de-DE" sz="1600"/>
        </a:p>
      </dgm:t>
    </dgm:pt>
    <dgm:pt modelId="{6BEBA196-2990-4DC2-BEEE-1DAACD055F76}" type="parTrans" cxnId="{4E00C08C-B243-4CD8-B309-2F166A970F26}">
      <dgm:prSet/>
      <dgm:spPr/>
      <dgm:t>
        <a:bodyPr/>
        <a:lstStyle/>
        <a:p>
          <a:endParaRPr lang="de-DE"/>
        </a:p>
      </dgm:t>
    </dgm:pt>
    <dgm:pt modelId="{BD2B949B-634E-4A96-BF67-8CB193B37EBB}" type="sibTrans" cxnId="{4E00C08C-B243-4CD8-B309-2F166A970F26}">
      <dgm:prSet/>
      <dgm:spPr/>
      <dgm:t>
        <a:bodyPr/>
        <a:lstStyle/>
        <a:p>
          <a:endParaRPr lang="de-DE"/>
        </a:p>
      </dgm:t>
    </dgm:pt>
    <dgm:pt modelId="{AF79A56D-A728-4A1E-A313-C73987D1C030}" type="pres">
      <dgm:prSet presAssocID="{641ADE65-E1AE-4E37-85D5-48E1E8C7559A}" presName="linear" presStyleCnt="0">
        <dgm:presLayoutVars>
          <dgm:animLvl val="lvl"/>
          <dgm:resizeHandles val="exact"/>
        </dgm:presLayoutVars>
      </dgm:prSet>
      <dgm:spPr/>
    </dgm:pt>
    <dgm:pt modelId="{6EFCBC45-062D-44B0-8CC2-44BFD88E9C87}" type="pres">
      <dgm:prSet presAssocID="{BD33F71D-0403-4B54-86DD-6A81E3AED4B9}" presName="parentText" presStyleLbl="node1" presStyleIdx="0" presStyleCnt="1" custScaleX="92602" custScaleY="134996" custLinFactNeighborX="-2790" custLinFactNeighborY="-2245">
        <dgm:presLayoutVars>
          <dgm:chMax val="0"/>
          <dgm:bulletEnabled val="1"/>
        </dgm:presLayoutVars>
      </dgm:prSet>
      <dgm:spPr/>
    </dgm:pt>
    <dgm:pt modelId="{903FE1D8-EBBF-47BD-A467-5D74C4BAFBC1}" type="pres">
      <dgm:prSet presAssocID="{BD33F71D-0403-4B54-86DD-6A81E3AED4B9}" presName="childText" presStyleLbl="revTx" presStyleIdx="0" presStyleCnt="1" custScaleY="113178">
        <dgm:presLayoutVars>
          <dgm:bulletEnabled val="1"/>
        </dgm:presLayoutVars>
      </dgm:prSet>
      <dgm:spPr/>
    </dgm:pt>
  </dgm:ptLst>
  <dgm:cxnLst>
    <dgm:cxn modelId="{2BB08101-DD07-4652-90B9-F573FB452523}" type="presOf" srcId="{0E3EAA13-7F21-49E6-B5EE-CAB8BB831103}" destId="{903FE1D8-EBBF-47BD-A467-5D74C4BAFBC1}" srcOrd="0" destOrd="3" presId="urn:microsoft.com/office/officeart/2005/8/layout/vList2"/>
    <dgm:cxn modelId="{1E4A5611-C33D-4531-A02E-2B5012A3F70B}" type="presOf" srcId="{87346D3A-6072-47BF-8D01-74D7220D8934}" destId="{903FE1D8-EBBF-47BD-A467-5D74C4BAFBC1}" srcOrd="0" destOrd="1" presId="urn:microsoft.com/office/officeart/2005/8/layout/vList2"/>
    <dgm:cxn modelId="{40AA264D-64F1-4B91-A9CD-9AECB8668EEC}" srcId="{BD33F71D-0403-4B54-86DD-6A81E3AED4B9}" destId="{87346D3A-6072-47BF-8D01-74D7220D8934}" srcOrd="1" destOrd="0" parTransId="{CCF8D57C-7B65-474B-BC09-483BA8A3B423}" sibTransId="{1F9DB9D0-BA2F-41F0-AE47-C7523876511B}"/>
    <dgm:cxn modelId="{D26A1A76-2857-4721-A7B7-F0CF72B423C6}" srcId="{BD33F71D-0403-4B54-86DD-6A81E3AED4B9}" destId="{4E8DAF0D-11F4-40EF-9FB4-3830CD8764CB}" srcOrd="2" destOrd="0" parTransId="{4C1BACB8-E605-46E1-AD51-983666997A2D}" sibTransId="{80A42CC1-D8BE-403C-824A-F08BC45996F5}"/>
    <dgm:cxn modelId="{CF07ED7F-F40D-44B9-BB96-6506B218A8FF}" type="presOf" srcId="{BD33F71D-0403-4B54-86DD-6A81E3AED4B9}" destId="{6EFCBC45-062D-44B0-8CC2-44BFD88E9C87}" srcOrd="0" destOrd="0" presId="urn:microsoft.com/office/officeart/2005/8/layout/vList2"/>
    <dgm:cxn modelId="{922FF781-B14B-4C6E-AFE5-46B6C3DEA8C6}" type="presOf" srcId="{641ADE65-E1AE-4E37-85D5-48E1E8C7559A}" destId="{AF79A56D-A728-4A1E-A313-C73987D1C030}" srcOrd="0" destOrd="0" presId="urn:microsoft.com/office/officeart/2005/8/layout/vList2"/>
    <dgm:cxn modelId="{4E00C08C-B243-4CD8-B309-2F166A970F26}" srcId="{BD33F71D-0403-4B54-86DD-6A81E3AED4B9}" destId="{0E3EAA13-7F21-49E6-B5EE-CAB8BB831103}" srcOrd="3" destOrd="0" parTransId="{6BEBA196-2990-4DC2-BEEE-1DAACD055F76}" sibTransId="{BD2B949B-634E-4A96-BF67-8CB193B37EBB}"/>
    <dgm:cxn modelId="{78F134A6-0EA5-4A41-8C1C-F2604C7E972B}" srcId="{BD33F71D-0403-4B54-86DD-6A81E3AED4B9}" destId="{A1A8335E-B7D5-4A15-9CFB-789D156013DE}" srcOrd="4" destOrd="0" parTransId="{A4B8A354-7E85-4171-88ED-8180D0123161}" sibTransId="{4BDAC3FB-B545-47B6-8659-0EE3BBD66DD3}"/>
    <dgm:cxn modelId="{7BC5E8B1-A950-4F8F-B4CB-4ADF6FD78257}" srcId="{641ADE65-E1AE-4E37-85D5-48E1E8C7559A}" destId="{BD33F71D-0403-4B54-86DD-6A81E3AED4B9}" srcOrd="0" destOrd="0" parTransId="{F7ACECB2-684E-4354-B3F8-E1D481ECAAF6}" sibTransId="{E444D7A2-BB3B-45A9-BE04-47B8523061FF}"/>
    <dgm:cxn modelId="{12F638B8-2B4F-4F76-988A-1590C08F95EC}" type="presOf" srcId="{5DE9351A-6229-4E90-8449-07DA8C8F1605}" destId="{903FE1D8-EBBF-47BD-A467-5D74C4BAFBC1}" srcOrd="0" destOrd="0" presId="urn:microsoft.com/office/officeart/2005/8/layout/vList2"/>
    <dgm:cxn modelId="{187949C5-B808-42D6-B8B6-7EA96D638C62}" type="presOf" srcId="{4E8DAF0D-11F4-40EF-9FB4-3830CD8764CB}" destId="{903FE1D8-EBBF-47BD-A467-5D74C4BAFBC1}" srcOrd="0" destOrd="2" presId="urn:microsoft.com/office/officeart/2005/8/layout/vList2"/>
    <dgm:cxn modelId="{120894D5-DF6C-41F5-8244-CA7D18852159}" srcId="{BD33F71D-0403-4B54-86DD-6A81E3AED4B9}" destId="{5DE9351A-6229-4E90-8449-07DA8C8F1605}" srcOrd="0" destOrd="0" parTransId="{D816EEFF-71EF-439A-AC58-C07EDDEBF6FD}" sibTransId="{775B3A60-2229-406B-963E-E4DDB8C0899E}"/>
    <dgm:cxn modelId="{6B10F5E7-D78E-4A7F-82A5-A447C05BB1BB}" type="presOf" srcId="{A1A8335E-B7D5-4A15-9CFB-789D156013DE}" destId="{903FE1D8-EBBF-47BD-A467-5D74C4BAFBC1}" srcOrd="0" destOrd="4" presId="urn:microsoft.com/office/officeart/2005/8/layout/vList2"/>
    <dgm:cxn modelId="{B6372B07-F944-4C5E-AE37-9DCA02E94ECB}" type="presParOf" srcId="{AF79A56D-A728-4A1E-A313-C73987D1C030}" destId="{6EFCBC45-062D-44B0-8CC2-44BFD88E9C87}" srcOrd="0" destOrd="0" presId="urn:microsoft.com/office/officeart/2005/8/layout/vList2"/>
    <dgm:cxn modelId="{F95D78C3-236B-4B79-8D8B-F6744D8452C8}" type="presParOf" srcId="{AF79A56D-A728-4A1E-A313-C73987D1C030}" destId="{903FE1D8-EBBF-47BD-A467-5D74C4BAFB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7F30C4-A90D-4549-B069-7E37501C123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749654-75BE-4B1D-B532-CE170D9F4786}">
      <dgm:prSet phldrT="[Text]"/>
      <dgm:spPr/>
      <dgm:t>
        <a:bodyPr/>
        <a:lstStyle/>
        <a:p>
          <a:r>
            <a:rPr lang="de-DE" err="1"/>
            <a:t>Artificial</a:t>
          </a:r>
          <a:r>
            <a:rPr lang="de-DE"/>
            <a:t> </a:t>
          </a:r>
          <a:r>
            <a:rPr lang="de-DE" err="1"/>
            <a:t>Intelligence</a:t>
          </a:r>
          <a:endParaRPr lang="de-DE"/>
        </a:p>
      </dgm:t>
    </dgm:pt>
    <dgm:pt modelId="{9F127261-E817-41F1-AC45-E5867840004D}" type="parTrans" cxnId="{C37720A8-AF29-4EEB-8B89-EF74C05C363B}">
      <dgm:prSet/>
      <dgm:spPr/>
      <dgm:t>
        <a:bodyPr/>
        <a:lstStyle/>
        <a:p>
          <a:endParaRPr lang="de-DE"/>
        </a:p>
      </dgm:t>
    </dgm:pt>
    <dgm:pt modelId="{232764CD-697A-4CE8-A202-633B52D9D172}" type="sibTrans" cxnId="{C37720A8-AF29-4EEB-8B89-EF74C05C363B}">
      <dgm:prSet/>
      <dgm:spPr/>
      <dgm:t>
        <a:bodyPr/>
        <a:lstStyle/>
        <a:p>
          <a:endParaRPr lang="de-DE"/>
        </a:p>
      </dgm:t>
    </dgm:pt>
    <dgm:pt modelId="{CBA3E0B9-06A5-4261-A488-A7E239A973A2}">
      <dgm:prSet phldrT="[Text]"/>
      <dgm:spPr/>
      <dgm:t>
        <a:bodyPr/>
        <a:lstStyle/>
        <a:p>
          <a:r>
            <a:rPr lang="de-DE" err="1"/>
            <a:t>Machine</a:t>
          </a:r>
          <a:r>
            <a:rPr lang="de-DE"/>
            <a:t> Learning</a:t>
          </a:r>
        </a:p>
      </dgm:t>
    </dgm:pt>
    <dgm:pt modelId="{430C175C-E0C0-4AC7-84FD-BE4506F65D54}" type="parTrans" cxnId="{4C324C4E-B010-4098-B11F-913FA8B361E5}">
      <dgm:prSet/>
      <dgm:spPr/>
      <dgm:t>
        <a:bodyPr/>
        <a:lstStyle/>
        <a:p>
          <a:endParaRPr lang="de-DE"/>
        </a:p>
      </dgm:t>
    </dgm:pt>
    <dgm:pt modelId="{BC2395F1-3FAF-40A3-BE29-E2D234133DDF}" type="sibTrans" cxnId="{4C324C4E-B010-4098-B11F-913FA8B361E5}">
      <dgm:prSet/>
      <dgm:spPr/>
      <dgm:t>
        <a:bodyPr/>
        <a:lstStyle/>
        <a:p>
          <a:endParaRPr lang="de-DE"/>
        </a:p>
      </dgm:t>
    </dgm:pt>
    <dgm:pt modelId="{2A2CEF99-C5C8-47C0-AF89-1FBB9B587348}">
      <dgm:prSet phldrT="[Text]"/>
      <dgm:spPr/>
      <dgm:t>
        <a:bodyPr/>
        <a:lstStyle/>
        <a:p>
          <a:r>
            <a:rPr lang="de-DE"/>
            <a:t>Deep Learning</a:t>
          </a:r>
        </a:p>
      </dgm:t>
    </dgm:pt>
    <dgm:pt modelId="{30FC4844-5649-4352-AC9B-17BBC52B4DAE}" type="parTrans" cxnId="{36D03548-6B21-42CD-9957-184C14135B87}">
      <dgm:prSet/>
      <dgm:spPr/>
      <dgm:t>
        <a:bodyPr/>
        <a:lstStyle/>
        <a:p>
          <a:endParaRPr lang="de-DE"/>
        </a:p>
      </dgm:t>
    </dgm:pt>
    <dgm:pt modelId="{796EDCE7-1983-49ED-A249-404C1831D9D0}" type="sibTrans" cxnId="{36D03548-6B21-42CD-9957-184C14135B87}">
      <dgm:prSet/>
      <dgm:spPr/>
      <dgm:t>
        <a:bodyPr/>
        <a:lstStyle/>
        <a:p>
          <a:endParaRPr lang="de-DE"/>
        </a:p>
      </dgm:t>
    </dgm:pt>
    <dgm:pt modelId="{67F3D22C-B975-4683-A144-24028DD6CB3A}" type="pres">
      <dgm:prSet presAssocID="{EE7F30C4-A90D-4549-B069-7E37501C1239}" presName="Name0" presStyleCnt="0">
        <dgm:presLayoutVars>
          <dgm:chMax val="7"/>
          <dgm:resizeHandles val="exact"/>
        </dgm:presLayoutVars>
      </dgm:prSet>
      <dgm:spPr/>
    </dgm:pt>
    <dgm:pt modelId="{AEC1B768-20B0-46E6-B7ED-19E287665AA3}" type="pres">
      <dgm:prSet presAssocID="{EE7F30C4-A90D-4549-B069-7E37501C1239}" presName="comp1" presStyleCnt="0"/>
      <dgm:spPr/>
    </dgm:pt>
    <dgm:pt modelId="{F7DF805B-D883-4189-8F00-F13B50B97D2F}" type="pres">
      <dgm:prSet presAssocID="{EE7F30C4-A90D-4549-B069-7E37501C1239}" presName="circle1" presStyleLbl="node1" presStyleIdx="0" presStyleCnt="3"/>
      <dgm:spPr/>
    </dgm:pt>
    <dgm:pt modelId="{F965B6A9-FEC7-4725-99EF-33BEDCFD0AF5}" type="pres">
      <dgm:prSet presAssocID="{EE7F30C4-A90D-4549-B069-7E37501C1239}" presName="c1text" presStyleLbl="node1" presStyleIdx="0" presStyleCnt="3">
        <dgm:presLayoutVars>
          <dgm:bulletEnabled val="1"/>
        </dgm:presLayoutVars>
      </dgm:prSet>
      <dgm:spPr/>
    </dgm:pt>
    <dgm:pt modelId="{2EDE6B01-97DE-4B1F-B175-50AD96AAE0B6}" type="pres">
      <dgm:prSet presAssocID="{EE7F30C4-A90D-4549-B069-7E37501C1239}" presName="comp2" presStyleCnt="0"/>
      <dgm:spPr/>
    </dgm:pt>
    <dgm:pt modelId="{5B8BD07A-9401-48E3-86EE-5C6052FF8834}" type="pres">
      <dgm:prSet presAssocID="{EE7F30C4-A90D-4549-B069-7E37501C1239}" presName="circle2" presStyleLbl="node1" presStyleIdx="1" presStyleCnt="3"/>
      <dgm:spPr/>
    </dgm:pt>
    <dgm:pt modelId="{61C88C7B-02F8-4CEF-B888-D98564275D72}" type="pres">
      <dgm:prSet presAssocID="{EE7F30C4-A90D-4549-B069-7E37501C1239}" presName="c2text" presStyleLbl="node1" presStyleIdx="1" presStyleCnt="3">
        <dgm:presLayoutVars>
          <dgm:bulletEnabled val="1"/>
        </dgm:presLayoutVars>
      </dgm:prSet>
      <dgm:spPr/>
    </dgm:pt>
    <dgm:pt modelId="{43AAF3DB-BF53-45A0-88C9-16EE0DA9C8EC}" type="pres">
      <dgm:prSet presAssocID="{EE7F30C4-A90D-4549-B069-7E37501C1239}" presName="comp3" presStyleCnt="0"/>
      <dgm:spPr/>
    </dgm:pt>
    <dgm:pt modelId="{2061C37D-E8F5-4D66-9061-CB24536E9AE1}" type="pres">
      <dgm:prSet presAssocID="{EE7F30C4-A90D-4549-B069-7E37501C1239}" presName="circle3" presStyleLbl="node1" presStyleIdx="2" presStyleCnt="3"/>
      <dgm:spPr/>
    </dgm:pt>
    <dgm:pt modelId="{EB30EF36-42A7-41AF-80F1-1A39C4F0474C}" type="pres">
      <dgm:prSet presAssocID="{EE7F30C4-A90D-4549-B069-7E37501C1239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D86A617-8DF0-4F01-B6B9-B697B9F38C6D}" type="presOf" srcId="{CBA3E0B9-06A5-4261-A488-A7E239A973A2}" destId="{61C88C7B-02F8-4CEF-B888-D98564275D72}" srcOrd="1" destOrd="0" presId="urn:microsoft.com/office/officeart/2005/8/layout/venn2"/>
    <dgm:cxn modelId="{FEC3182A-7305-43C3-8532-47AE0343F372}" type="presOf" srcId="{50749654-75BE-4B1D-B532-CE170D9F4786}" destId="{F965B6A9-FEC7-4725-99EF-33BEDCFD0AF5}" srcOrd="1" destOrd="0" presId="urn:microsoft.com/office/officeart/2005/8/layout/venn2"/>
    <dgm:cxn modelId="{B57C5464-A3EE-45F6-B3E0-7289B5C47F0E}" type="presOf" srcId="{2A2CEF99-C5C8-47C0-AF89-1FBB9B587348}" destId="{EB30EF36-42A7-41AF-80F1-1A39C4F0474C}" srcOrd="1" destOrd="0" presId="urn:microsoft.com/office/officeart/2005/8/layout/venn2"/>
    <dgm:cxn modelId="{36D03548-6B21-42CD-9957-184C14135B87}" srcId="{EE7F30C4-A90D-4549-B069-7E37501C1239}" destId="{2A2CEF99-C5C8-47C0-AF89-1FBB9B587348}" srcOrd="2" destOrd="0" parTransId="{30FC4844-5649-4352-AC9B-17BBC52B4DAE}" sibTransId="{796EDCE7-1983-49ED-A249-404C1831D9D0}"/>
    <dgm:cxn modelId="{4C324C4E-B010-4098-B11F-913FA8B361E5}" srcId="{EE7F30C4-A90D-4549-B069-7E37501C1239}" destId="{CBA3E0B9-06A5-4261-A488-A7E239A973A2}" srcOrd="1" destOrd="0" parTransId="{430C175C-E0C0-4AC7-84FD-BE4506F65D54}" sibTransId="{BC2395F1-3FAF-40A3-BE29-E2D234133DDF}"/>
    <dgm:cxn modelId="{C29F7B51-D3A3-4778-896E-8B209A3DB6DF}" type="presOf" srcId="{EE7F30C4-A90D-4549-B069-7E37501C1239}" destId="{67F3D22C-B975-4683-A144-24028DD6CB3A}" srcOrd="0" destOrd="0" presId="urn:microsoft.com/office/officeart/2005/8/layout/venn2"/>
    <dgm:cxn modelId="{8FD2EA52-1FDA-4F5F-AE8C-1D8D20C6FC48}" type="presOf" srcId="{CBA3E0B9-06A5-4261-A488-A7E239A973A2}" destId="{5B8BD07A-9401-48E3-86EE-5C6052FF8834}" srcOrd="0" destOrd="0" presId="urn:microsoft.com/office/officeart/2005/8/layout/venn2"/>
    <dgm:cxn modelId="{3474AB9D-0CF7-4E70-B666-431CC3E3E4F2}" type="presOf" srcId="{2A2CEF99-C5C8-47C0-AF89-1FBB9B587348}" destId="{2061C37D-E8F5-4D66-9061-CB24536E9AE1}" srcOrd="0" destOrd="0" presId="urn:microsoft.com/office/officeart/2005/8/layout/venn2"/>
    <dgm:cxn modelId="{C37720A8-AF29-4EEB-8B89-EF74C05C363B}" srcId="{EE7F30C4-A90D-4549-B069-7E37501C1239}" destId="{50749654-75BE-4B1D-B532-CE170D9F4786}" srcOrd="0" destOrd="0" parTransId="{9F127261-E817-41F1-AC45-E5867840004D}" sibTransId="{232764CD-697A-4CE8-A202-633B52D9D172}"/>
    <dgm:cxn modelId="{9D817EFA-82B5-4DBE-A6E7-9E5FA7BC57AA}" type="presOf" srcId="{50749654-75BE-4B1D-B532-CE170D9F4786}" destId="{F7DF805B-D883-4189-8F00-F13B50B97D2F}" srcOrd="0" destOrd="0" presId="urn:microsoft.com/office/officeart/2005/8/layout/venn2"/>
    <dgm:cxn modelId="{CCDA9D75-AC97-4060-BE92-EBEFA7B356FB}" type="presParOf" srcId="{67F3D22C-B975-4683-A144-24028DD6CB3A}" destId="{AEC1B768-20B0-46E6-B7ED-19E287665AA3}" srcOrd="0" destOrd="0" presId="urn:microsoft.com/office/officeart/2005/8/layout/venn2"/>
    <dgm:cxn modelId="{6A5195E5-89C0-4C12-A629-1F2CA8774E14}" type="presParOf" srcId="{AEC1B768-20B0-46E6-B7ED-19E287665AA3}" destId="{F7DF805B-D883-4189-8F00-F13B50B97D2F}" srcOrd="0" destOrd="0" presId="urn:microsoft.com/office/officeart/2005/8/layout/venn2"/>
    <dgm:cxn modelId="{A0EC7553-A33E-4E98-8A41-B4D94C59A4AD}" type="presParOf" srcId="{AEC1B768-20B0-46E6-B7ED-19E287665AA3}" destId="{F965B6A9-FEC7-4725-99EF-33BEDCFD0AF5}" srcOrd="1" destOrd="0" presId="urn:microsoft.com/office/officeart/2005/8/layout/venn2"/>
    <dgm:cxn modelId="{54CA3EE0-EE3F-4CAB-B2A6-9C51CF5F89DD}" type="presParOf" srcId="{67F3D22C-B975-4683-A144-24028DD6CB3A}" destId="{2EDE6B01-97DE-4B1F-B175-50AD96AAE0B6}" srcOrd="1" destOrd="0" presId="urn:microsoft.com/office/officeart/2005/8/layout/venn2"/>
    <dgm:cxn modelId="{D72D9D0E-DD51-4BC4-A881-3D7349F583EF}" type="presParOf" srcId="{2EDE6B01-97DE-4B1F-B175-50AD96AAE0B6}" destId="{5B8BD07A-9401-48E3-86EE-5C6052FF8834}" srcOrd="0" destOrd="0" presId="urn:microsoft.com/office/officeart/2005/8/layout/venn2"/>
    <dgm:cxn modelId="{7FF32B48-1D81-4E38-A6D1-6356A82F2D57}" type="presParOf" srcId="{2EDE6B01-97DE-4B1F-B175-50AD96AAE0B6}" destId="{61C88C7B-02F8-4CEF-B888-D98564275D72}" srcOrd="1" destOrd="0" presId="urn:microsoft.com/office/officeart/2005/8/layout/venn2"/>
    <dgm:cxn modelId="{D4D0867C-4962-498E-AA42-49AF7C5CE114}" type="presParOf" srcId="{67F3D22C-B975-4683-A144-24028DD6CB3A}" destId="{43AAF3DB-BF53-45A0-88C9-16EE0DA9C8EC}" srcOrd="2" destOrd="0" presId="urn:microsoft.com/office/officeart/2005/8/layout/venn2"/>
    <dgm:cxn modelId="{44EF5A39-921A-44BB-B47F-CF2422ABDD2C}" type="presParOf" srcId="{43AAF3DB-BF53-45A0-88C9-16EE0DA9C8EC}" destId="{2061C37D-E8F5-4D66-9061-CB24536E9AE1}" srcOrd="0" destOrd="0" presId="urn:microsoft.com/office/officeart/2005/8/layout/venn2"/>
    <dgm:cxn modelId="{AE60F505-13E8-499A-9237-EDB9955608C9}" type="presParOf" srcId="{43AAF3DB-BF53-45A0-88C9-16EE0DA9C8EC}" destId="{EB30EF36-42A7-41AF-80F1-1A39C4F0474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04136C-90F6-41AB-85E9-76D9621D186A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3339518-E915-4894-B61D-9539634A6ECA}">
      <dgm:prSet phldrT="[Text]" custT="1"/>
      <dgm:spPr/>
      <dgm:t>
        <a:bodyPr/>
        <a:lstStyle/>
        <a:p>
          <a:r>
            <a:rPr lang="en-GB" sz="1200"/>
            <a:t>- Resource efficient (time, size, cost)</a:t>
          </a:r>
        </a:p>
        <a:p>
          <a:r>
            <a:rPr lang="en-GB" sz="1200"/>
            <a:t>- Easy customization / iteration</a:t>
          </a:r>
        </a:p>
        <a:p>
          <a:r>
            <a:rPr lang="en-GB" sz="1200"/>
            <a:t>- Quick inference</a:t>
          </a:r>
        </a:p>
        <a:p>
          <a:r>
            <a:rPr lang="en-GB" sz="1200"/>
            <a:t>- Very high performance</a:t>
          </a:r>
        </a:p>
        <a:p>
          <a:r>
            <a:rPr lang="en-GB" sz="1200"/>
            <a:t>- Interpretable (LIME, SHAP)</a:t>
          </a:r>
        </a:p>
      </dgm:t>
    </dgm:pt>
    <dgm:pt modelId="{D2C1A3BE-C9EF-40BF-873E-73F07CC5688A}" type="parTrans" cxnId="{9F0F4123-8234-4A8C-8F99-397D8455367F}">
      <dgm:prSet/>
      <dgm:spPr/>
      <dgm:t>
        <a:bodyPr/>
        <a:lstStyle/>
        <a:p>
          <a:endParaRPr lang="en-GB"/>
        </a:p>
      </dgm:t>
    </dgm:pt>
    <dgm:pt modelId="{654DC9EA-53E7-4E8F-AA90-15C509CB03D0}" type="sibTrans" cxnId="{9F0F4123-8234-4A8C-8F99-397D8455367F}">
      <dgm:prSet/>
      <dgm:spPr/>
      <dgm:t>
        <a:bodyPr/>
        <a:lstStyle/>
        <a:p>
          <a:endParaRPr lang="en-GB"/>
        </a:p>
      </dgm:t>
    </dgm:pt>
    <dgm:pt modelId="{0E262453-3796-4D09-AAC0-A0E059373C88}">
      <dgm:prSet phldrT="[Text]" custT="1"/>
      <dgm:spPr/>
      <dgm:t>
        <a:bodyPr/>
        <a:lstStyle/>
        <a:p>
          <a:r>
            <a:rPr lang="en-GB" sz="1200"/>
            <a:t>- Requires pre-labelled data</a:t>
          </a:r>
        </a:p>
        <a:p>
          <a:r>
            <a:rPr lang="en-GB" sz="1200"/>
            <a:t>- Low generalization</a:t>
          </a:r>
        </a:p>
        <a:p>
          <a:r>
            <a:rPr lang="en-GB" sz="1200">
              <a:sym typeface="Wingdings" panose="05000000000000000000" pitchFamily="2" charset="2"/>
            </a:rPr>
            <a:t> Bound to domain</a:t>
          </a:r>
        </a:p>
        <a:p>
          <a:r>
            <a:rPr lang="en-GB" sz="1200">
              <a:sym typeface="Wingdings" panose="05000000000000000000" pitchFamily="2" charset="2"/>
            </a:rPr>
            <a:t> Bound to target range</a:t>
          </a:r>
        </a:p>
        <a:p>
          <a:r>
            <a:rPr lang="en-GB" sz="1200">
              <a:sym typeface="Wingdings" panose="05000000000000000000" pitchFamily="2" charset="2"/>
            </a:rPr>
            <a:t>- Poor performance in data sparse setting</a:t>
          </a:r>
        </a:p>
        <a:p>
          <a:r>
            <a:rPr lang="en-GB" sz="1200">
              <a:sym typeface="Wingdings" panose="05000000000000000000" pitchFamily="2" charset="2"/>
            </a:rPr>
            <a:t>- (Complex feature engineering)</a:t>
          </a:r>
          <a:endParaRPr lang="en-GB" sz="1200"/>
        </a:p>
      </dgm:t>
    </dgm:pt>
    <dgm:pt modelId="{2872D037-08A8-4CFB-9FE5-ECC4C0F587A5}" type="parTrans" cxnId="{5720D820-3C72-4552-A81C-B1286707FE35}">
      <dgm:prSet/>
      <dgm:spPr/>
      <dgm:t>
        <a:bodyPr/>
        <a:lstStyle/>
        <a:p>
          <a:endParaRPr lang="en-GB"/>
        </a:p>
      </dgm:t>
    </dgm:pt>
    <dgm:pt modelId="{D60477F1-2621-4F1B-8EDE-810664C9EB6E}" type="sibTrans" cxnId="{5720D820-3C72-4552-A81C-B1286707FE35}">
      <dgm:prSet/>
      <dgm:spPr/>
      <dgm:t>
        <a:bodyPr/>
        <a:lstStyle/>
        <a:p>
          <a:endParaRPr lang="en-GB"/>
        </a:p>
      </dgm:t>
    </dgm:pt>
    <dgm:pt modelId="{A0D18DE7-B541-4DE6-B485-CE7E55404E0C}" type="pres">
      <dgm:prSet presAssocID="{E604136C-90F6-41AB-85E9-76D9621D186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98E22447-7985-48B8-A79B-5218A6142E2D}" type="pres">
      <dgm:prSet presAssocID="{E604136C-90F6-41AB-85E9-76D9621D186A}" presName="Background" presStyleLbl="bgImgPlace1" presStyleIdx="0" presStyleCnt="1" custScaleX="122794"/>
      <dgm:spPr/>
    </dgm:pt>
    <dgm:pt modelId="{4F028A9D-D4FE-4DE1-BC2D-CF6AE634C3C6}" type="pres">
      <dgm:prSet presAssocID="{E604136C-90F6-41AB-85E9-76D9621D186A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60E863F-48F0-40E3-BB7F-9836815BFF02}" type="pres">
      <dgm:prSet presAssocID="{E604136C-90F6-41AB-85E9-76D9621D186A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43CFE93-4560-45D9-941B-A4B8B0EA8B79}" type="pres">
      <dgm:prSet presAssocID="{E604136C-90F6-41AB-85E9-76D9621D186A}" presName="Plus" presStyleLbl="alignNode1" presStyleIdx="0" presStyleCnt="2"/>
      <dgm:spPr/>
    </dgm:pt>
    <dgm:pt modelId="{15D4B8E9-F4FC-4AB3-AFA5-05AFC26E84A0}" type="pres">
      <dgm:prSet presAssocID="{E604136C-90F6-41AB-85E9-76D9621D186A}" presName="Minus" presStyleLbl="alignNode1" presStyleIdx="1" presStyleCnt="2"/>
      <dgm:spPr/>
    </dgm:pt>
    <dgm:pt modelId="{47B5D970-6C1A-4F8C-AF6F-825F4ED324B8}" type="pres">
      <dgm:prSet presAssocID="{E604136C-90F6-41AB-85E9-76D9621D186A}" presName="Divider" presStyleLbl="parChTrans1D1" presStyleIdx="0" presStyleCnt="1"/>
      <dgm:spPr/>
    </dgm:pt>
  </dgm:ptLst>
  <dgm:cxnLst>
    <dgm:cxn modelId="{5720D820-3C72-4552-A81C-B1286707FE35}" srcId="{E604136C-90F6-41AB-85E9-76D9621D186A}" destId="{0E262453-3796-4D09-AAC0-A0E059373C88}" srcOrd="1" destOrd="0" parTransId="{2872D037-08A8-4CFB-9FE5-ECC4C0F587A5}" sibTransId="{D60477F1-2621-4F1B-8EDE-810664C9EB6E}"/>
    <dgm:cxn modelId="{9F0F4123-8234-4A8C-8F99-397D8455367F}" srcId="{E604136C-90F6-41AB-85E9-76D9621D186A}" destId="{A3339518-E915-4894-B61D-9539634A6ECA}" srcOrd="0" destOrd="0" parTransId="{D2C1A3BE-C9EF-40BF-873E-73F07CC5688A}" sibTransId="{654DC9EA-53E7-4E8F-AA90-15C509CB03D0}"/>
    <dgm:cxn modelId="{0F55FB3F-0C55-46C0-B332-7C764052E812}" type="presOf" srcId="{A3339518-E915-4894-B61D-9539634A6ECA}" destId="{4F028A9D-D4FE-4DE1-BC2D-CF6AE634C3C6}" srcOrd="0" destOrd="0" presId="urn:microsoft.com/office/officeart/2009/3/layout/PlusandMinus"/>
    <dgm:cxn modelId="{32F0AA5A-A90A-4A35-B3A4-82DC79ADB909}" type="presOf" srcId="{E604136C-90F6-41AB-85E9-76D9621D186A}" destId="{A0D18DE7-B541-4DE6-B485-CE7E55404E0C}" srcOrd="0" destOrd="0" presId="urn:microsoft.com/office/officeart/2009/3/layout/PlusandMinus"/>
    <dgm:cxn modelId="{D1E9B25A-C304-49C5-85CC-4FA7D1FEB21B}" type="presOf" srcId="{0E262453-3796-4D09-AAC0-A0E059373C88}" destId="{260E863F-48F0-40E3-BB7F-9836815BFF02}" srcOrd="0" destOrd="0" presId="urn:microsoft.com/office/officeart/2009/3/layout/PlusandMinus"/>
    <dgm:cxn modelId="{EDDB7591-6FBA-42F5-A8EE-CFE68F74528D}" type="presParOf" srcId="{A0D18DE7-B541-4DE6-B485-CE7E55404E0C}" destId="{98E22447-7985-48B8-A79B-5218A6142E2D}" srcOrd="0" destOrd="0" presId="urn:microsoft.com/office/officeart/2009/3/layout/PlusandMinus"/>
    <dgm:cxn modelId="{F9CC9F0E-A0DC-4B51-AAC5-AFE1A8A31D2B}" type="presParOf" srcId="{A0D18DE7-B541-4DE6-B485-CE7E55404E0C}" destId="{4F028A9D-D4FE-4DE1-BC2D-CF6AE634C3C6}" srcOrd="1" destOrd="0" presId="urn:microsoft.com/office/officeart/2009/3/layout/PlusandMinus"/>
    <dgm:cxn modelId="{CEF9BB08-F3EF-4EFB-A07F-A46DD413EBB6}" type="presParOf" srcId="{A0D18DE7-B541-4DE6-B485-CE7E55404E0C}" destId="{260E863F-48F0-40E3-BB7F-9836815BFF02}" srcOrd="2" destOrd="0" presId="urn:microsoft.com/office/officeart/2009/3/layout/PlusandMinus"/>
    <dgm:cxn modelId="{33FAC83C-77C6-4B1C-8198-5B98DC89F6C1}" type="presParOf" srcId="{A0D18DE7-B541-4DE6-B485-CE7E55404E0C}" destId="{143CFE93-4560-45D9-941B-A4B8B0EA8B79}" srcOrd="3" destOrd="0" presId="urn:microsoft.com/office/officeart/2009/3/layout/PlusandMinus"/>
    <dgm:cxn modelId="{B8B4B7C4-9A8D-4303-BB30-0378A10A7B0E}" type="presParOf" srcId="{A0D18DE7-B541-4DE6-B485-CE7E55404E0C}" destId="{15D4B8E9-F4FC-4AB3-AFA5-05AFC26E84A0}" srcOrd="4" destOrd="0" presId="urn:microsoft.com/office/officeart/2009/3/layout/PlusandMinus"/>
    <dgm:cxn modelId="{223394C0-2A68-4DA6-93D8-FE14DC15E223}" type="presParOf" srcId="{A0D18DE7-B541-4DE6-B485-CE7E55404E0C}" destId="{47B5D970-6C1A-4F8C-AF6F-825F4ED324B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DA22A-8E0D-47DB-833B-DF9DFE8973E9}">
      <dsp:nvSpPr>
        <dsp:cNvPr id="0" name=""/>
        <dsp:cNvSpPr/>
      </dsp:nvSpPr>
      <dsp:spPr>
        <a:xfrm>
          <a:off x="-5968275" y="-913515"/>
          <a:ext cx="7106771" cy="7106771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2F2DC-9166-4011-A8A8-FB187A5804A9}">
      <dsp:nvSpPr>
        <dsp:cNvPr id="0" name=""/>
        <dsp:cNvSpPr/>
      </dsp:nvSpPr>
      <dsp:spPr>
        <a:xfrm>
          <a:off x="732828" y="527974"/>
          <a:ext cx="3473332" cy="1055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15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err="1"/>
            <a:t>Motivate</a:t>
          </a:r>
          <a:endParaRPr lang="de-DE" sz="2800" kern="120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The </a:t>
          </a:r>
          <a:r>
            <a:rPr lang="de-DE" sz="1600" kern="1200" err="1"/>
            <a:t>usage</a:t>
          </a:r>
          <a:r>
            <a:rPr lang="de-DE" sz="1600" kern="1200"/>
            <a:t> of </a:t>
          </a:r>
          <a:r>
            <a:rPr lang="de-DE" sz="1600" kern="1200" err="1"/>
            <a:t>local</a:t>
          </a:r>
          <a:r>
            <a:rPr lang="de-DE" sz="1600" kern="1200"/>
            <a:t> LLMs</a:t>
          </a:r>
        </a:p>
      </dsp:txBody>
      <dsp:txXfrm>
        <a:off x="732828" y="527974"/>
        <a:ext cx="3473332" cy="1055948"/>
      </dsp:txXfrm>
    </dsp:sp>
    <dsp:sp modelId="{F3ADA230-3201-43AF-B322-6C6DED8F9D54}">
      <dsp:nvSpPr>
        <dsp:cNvPr id="0" name=""/>
        <dsp:cNvSpPr/>
      </dsp:nvSpPr>
      <dsp:spPr>
        <a:xfrm>
          <a:off x="72860" y="395980"/>
          <a:ext cx="1319935" cy="1319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C9A30-422A-4637-8776-B7516DD89BD3}">
      <dsp:nvSpPr>
        <dsp:cNvPr id="0" name=""/>
        <dsp:cNvSpPr/>
      </dsp:nvSpPr>
      <dsp:spPr>
        <a:xfrm>
          <a:off x="1116665" y="2111896"/>
          <a:ext cx="3089495" cy="1055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15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err="1"/>
            <a:t>Understand</a:t>
          </a:r>
          <a:endParaRPr lang="de-DE" sz="2800" kern="120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The </a:t>
          </a:r>
          <a:r>
            <a:rPr lang="de-DE" sz="1600" kern="1200" err="1"/>
            <a:t>fundamentals</a:t>
          </a:r>
          <a:endParaRPr lang="de-DE" sz="1600" kern="1200"/>
        </a:p>
      </dsp:txBody>
      <dsp:txXfrm>
        <a:off x="1116665" y="2111896"/>
        <a:ext cx="3089495" cy="1055948"/>
      </dsp:txXfrm>
    </dsp:sp>
    <dsp:sp modelId="{D69F92FC-6AFE-4793-9CAD-82D14A494A5E}">
      <dsp:nvSpPr>
        <dsp:cNvPr id="0" name=""/>
        <dsp:cNvSpPr/>
      </dsp:nvSpPr>
      <dsp:spPr>
        <a:xfrm>
          <a:off x="456697" y="1979902"/>
          <a:ext cx="1319935" cy="1319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5F7EC-13C4-4776-AF60-A0A1BF989FDD}">
      <dsp:nvSpPr>
        <dsp:cNvPr id="0" name=""/>
        <dsp:cNvSpPr/>
      </dsp:nvSpPr>
      <dsp:spPr>
        <a:xfrm>
          <a:off x="732828" y="3695818"/>
          <a:ext cx="3473332" cy="1055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15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err="1"/>
            <a:t>Apply</a:t>
          </a:r>
          <a:endParaRPr lang="de-DE" sz="2800" kern="120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err="1"/>
            <a:t>Locall</a:t>
          </a:r>
          <a:r>
            <a:rPr lang="de-DE" sz="1600" kern="1200"/>
            <a:t> LLMs </a:t>
          </a:r>
          <a:r>
            <a:rPr lang="de-DE" sz="1600" kern="1200" err="1"/>
            <a:t>to</a:t>
          </a:r>
          <a:r>
            <a:rPr lang="de-DE" sz="1600" kern="1200"/>
            <a:t> </a:t>
          </a:r>
          <a:r>
            <a:rPr lang="de-DE" sz="1600" kern="1200" err="1"/>
            <a:t>solve</a:t>
          </a:r>
          <a:r>
            <a:rPr lang="de-DE" sz="1600" kern="1200"/>
            <a:t> </a:t>
          </a:r>
          <a:r>
            <a:rPr lang="de-DE" sz="1600" kern="1200" err="1"/>
            <a:t>problems</a:t>
          </a:r>
          <a:endParaRPr lang="de-DE" sz="1600" kern="1200"/>
        </a:p>
      </dsp:txBody>
      <dsp:txXfrm>
        <a:off x="732828" y="3695818"/>
        <a:ext cx="3473332" cy="1055948"/>
      </dsp:txXfrm>
    </dsp:sp>
    <dsp:sp modelId="{1498CFAD-A16B-4C58-90AE-1B94246A9A92}">
      <dsp:nvSpPr>
        <dsp:cNvPr id="0" name=""/>
        <dsp:cNvSpPr/>
      </dsp:nvSpPr>
      <dsp:spPr>
        <a:xfrm>
          <a:off x="72860" y="3563825"/>
          <a:ext cx="1319935" cy="1319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CBC45-062D-44B0-8CC2-44BFD88E9C87}">
      <dsp:nvSpPr>
        <dsp:cNvPr id="0" name=""/>
        <dsp:cNvSpPr/>
      </dsp:nvSpPr>
      <dsp:spPr>
        <a:xfrm>
          <a:off x="11878" y="0"/>
          <a:ext cx="3333672" cy="410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err="1"/>
            <a:t>Purchasing</a:t>
          </a:r>
          <a:endParaRPr lang="de-DE" sz="1600" kern="1200"/>
        </a:p>
      </dsp:txBody>
      <dsp:txXfrm>
        <a:off x="31937" y="20059"/>
        <a:ext cx="3293554" cy="370798"/>
      </dsp:txXfrm>
    </dsp:sp>
    <dsp:sp modelId="{903FE1D8-EBBF-47BD-A467-5D74C4BAFBC1}">
      <dsp:nvSpPr>
        <dsp:cNvPr id="0" name=""/>
        <dsp:cNvSpPr/>
      </dsp:nvSpPr>
      <dsp:spPr>
        <a:xfrm>
          <a:off x="0" y="412892"/>
          <a:ext cx="3558309" cy="2015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/>
            <a:t>Recommendation</a:t>
          </a:r>
          <a:r>
            <a:rPr lang="de-DE" sz="1600" b="1" kern="1200"/>
            <a:t> Systems</a:t>
          </a:r>
          <a:br>
            <a:rPr lang="de-DE" sz="1600" kern="1200"/>
          </a:br>
          <a:r>
            <a:rPr lang="de-DE" sz="1600" kern="1200"/>
            <a:t>(</a:t>
          </a:r>
          <a:r>
            <a:rPr lang="de-DE" sz="1600" kern="1200" err="1"/>
            <a:t>what</a:t>
          </a:r>
          <a:r>
            <a:rPr lang="de-DE" sz="1600" kern="1200"/>
            <a:t> </a:t>
          </a:r>
          <a:r>
            <a:rPr lang="de-DE" sz="1600" kern="1200" err="1"/>
            <a:t>product</a:t>
          </a:r>
          <a:r>
            <a:rPr lang="de-DE" sz="1600" kern="1200"/>
            <a:t> / </a:t>
          </a:r>
          <a:r>
            <a:rPr lang="de-DE" sz="1600" kern="1200" err="1"/>
            <a:t>service</a:t>
          </a:r>
          <a:r>
            <a:rPr lang="de-DE" sz="1600" kern="1200"/>
            <a:t>) </a:t>
          </a:r>
          <a:r>
            <a:rPr lang="de-DE" sz="800" kern="1200"/>
            <a:t>Guha et al. (2021)</a:t>
          </a:r>
          <a:endParaRPr lang="de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/>
            <a:t>Upflift</a:t>
          </a:r>
          <a:r>
            <a:rPr lang="de-DE" sz="1600" b="1" kern="1200"/>
            <a:t> </a:t>
          </a:r>
          <a:r>
            <a:rPr lang="de-DE" sz="1600" b="1" kern="1200" err="1"/>
            <a:t>models</a:t>
          </a:r>
          <a:br>
            <a:rPr lang="de-DE" sz="1600" kern="1200"/>
          </a:br>
          <a:r>
            <a:rPr lang="de-DE" sz="1600" kern="1200"/>
            <a:t>(</a:t>
          </a:r>
          <a:r>
            <a:rPr lang="de-DE" sz="1600" kern="1200" err="1"/>
            <a:t>who</a:t>
          </a:r>
          <a:r>
            <a:rPr lang="de-DE" sz="1600" kern="1200"/>
            <a:t> </a:t>
          </a:r>
          <a:r>
            <a:rPr lang="de-DE" sz="1600" kern="1200" err="1"/>
            <a:t>receives</a:t>
          </a:r>
          <a:r>
            <a:rPr lang="de-DE" sz="1600" kern="1200"/>
            <a:t> </a:t>
          </a:r>
          <a:r>
            <a:rPr lang="de-DE" sz="1600" kern="1200" err="1"/>
            <a:t>coupons</a:t>
          </a:r>
          <a:r>
            <a:rPr lang="de-DE" sz="1600" kern="1200"/>
            <a:t>) </a:t>
          </a:r>
          <a:r>
            <a:rPr lang="de-DE" sz="800" kern="1200"/>
            <a:t>Baier &amp; Stöcker (2022)</a:t>
          </a:r>
          <a:endParaRPr lang="de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/>
            <a:t>Customer </a:t>
          </a:r>
          <a:r>
            <a:rPr lang="de-DE" sz="1600" b="1" kern="1200" err="1"/>
            <a:t>segmentation</a:t>
          </a:r>
          <a:br>
            <a:rPr lang="de-DE" sz="1600" b="1" kern="1200"/>
          </a:br>
          <a:r>
            <a:rPr lang="de-DE" sz="1600" b="0" kern="1200"/>
            <a:t>(</a:t>
          </a:r>
          <a:r>
            <a:rPr lang="de-DE" sz="1600" b="0" kern="1200" err="1"/>
            <a:t>which</a:t>
          </a:r>
          <a:r>
            <a:rPr lang="de-DE" sz="1600" b="0" kern="1200"/>
            <a:t> </a:t>
          </a:r>
          <a:r>
            <a:rPr lang="de-DE" sz="1600" b="0" kern="1200" err="1"/>
            <a:t>customers</a:t>
          </a:r>
          <a:r>
            <a:rPr lang="de-DE" sz="1600" b="0" kern="1200"/>
            <a:t> </a:t>
          </a:r>
          <a:r>
            <a:rPr lang="de-DE" sz="1600" b="0" kern="1200" err="1"/>
            <a:t>are</a:t>
          </a:r>
          <a:r>
            <a:rPr lang="de-DE" sz="1600" b="0" kern="1200"/>
            <a:t> </a:t>
          </a:r>
          <a:r>
            <a:rPr lang="de-DE" sz="1600" b="0" kern="1200" err="1"/>
            <a:t>similar</a:t>
          </a:r>
          <a:r>
            <a:rPr lang="de-DE" sz="1600" b="0" kern="1200"/>
            <a:t>) </a:t>
          </a:r>
          <a:r>
            <a:rPr lang="de-DE" sz="800" b="0" kern="1200"/>
            <a:t>Davenport et al. (2020)</a:t>
          </a:r>
          <a:endParaRPr lang="de-DE" sz="8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/>
            <a:t>Churn</a:t>
          </a:r>
          <a:r>
            <a:rPr lang="de-DE" sz="1600" b="1" kern="1200"/>
            <a:t> and Shopping </a:t>
          </a:r>
          <a:r>
            <a:rPr lang="de-DE" sz="1600" b="1" kern="1200" err="1"/>
            <a:t>cart</a:t>
          </a:r>
          <a:r>
            <a:rPr lang="de-DE" sz="1600" b="1" kern="1200"/>
            <a:t> </a:t>
          </a:r>
          <a:r>
            <a:rPr lang="de-DE" sz="1600" b="1" kern="1200" err="1"/>
            <a:t>abandonment</a:t>
          </a:r>
          <a:r>
            <a:rPr lang="de-DE" sz="1600" b="1" kern="1200"/>
            <a:t> </a:t>
          </a:r>
          <a:r>
            <a:rPr lang="de-DE" sz="1600" b="1" kern="1200" err="1"/>
            <a:t>prediction</a:t>
          </a:r>
          <a:br>
            <a:rPr lang="de-DE" sz="1600" b="1" kern="1200"/>
          </a:br>
          <a:r>
            <a:rPr lang="de-DE" sz="1600" b="0" kern="1200"/>
            <a:t>(</a:t>
          </a:r>
          <a:r>
            <a:rPr lang="de-DE" sz="1600" b="0" kern="1200" err="1"/>
            <a:t>which</a:t>
          </a:r>
          <a:r>
            <a:rPr lang="de-DE" sz="1600" b="0" kern="1200"/>
            <a:t> </a:t>
          </a:r>
          <a:r>
            <a:rPr lang="de-DE" sz="1600" b="0" kern="1200" err="1"/>
            <a:t>customers</a:t>
          </a:r>
          <a:r>
            <a:rPr lang="de-DE" sz="1600" b="0" kern="1200"/>
            <a:t> will </a:t>
          </a:r>
          <a:r>
            <a:rPr lang="de-DE" sz="1600" b="0" kern="1200" err="1"/>
            <a:t>leave</a:t>
          </a:r>
          <a:r>
            <a:rPr lang="de-DE" sz="1600" b="0" kern="1200"/>
            <a:t>) </a:t>
          </a:r>
          <a:r>
            <a:rPr lang="de-DE" sz="800" b="0" kern="1200"/>
            <a:t>Rausch &amp; </a:t>
          </a:r>
          <a:r>
            <a:rPr lang="de-DE" sz="800" b="0" kern="1200" err="1"/>
            <a:t>Derra</a:t>
          </a:r>
          <a:r>
            <a:rPr lang="de-DE" sz="800" b="0" kern="1200"/>
            <a:t> (2020)</a:t>
          </a:r>
          <a:endParaRPr lang="de-DE" sz="1600" b="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1600" kern="1200"/>
        </a:p>
      </dsp:txBody>
      <dsp:txXfrm>
        <a:off x="0" y="412892"/>
        <a:ext cx="3558309" cy="2015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CBC45-062D-44B0-8CC2-44BFD88E9C87}">
      <dsp:nvSpPr>
        <dsp:cNvPr id="0" name=""/>
        <dsp:cNvSpPr/>
      </dsp:nvSpPr>
      <dsp:spPr>
        <a:xfrm>
          <a:off x="32345" y="0"/>
          <a:ext cx="3295065" cy="426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User </a:t>
          </a:r>
          <a:r>
            <a:rPr lang="de-DE" sz="1600" kern="1200" err="1"/>
            <a:t>experience</a:t>
          </a:r>
          <a:endParaRPr lang="de-DE" sz="1600" kern="1200"/>
        </a:p>
      </dsp:txBody>
      <dsp:txXfrm>
        <a:off x="53168" y="20823"/>
        <a:ext cx="3253419" cy="384915"/>
      </dsp:txXfrm>
    </dsp:sp>
    <dsp:sp modelId="{903FE1D8-EBBF-47BD-A467-5D74C4BAFBC1}">
      <dsp:nvSpPr>
        <dsp:cNvPr id="0" name=""/>
        <dsp:cNvSpPr/>
      </dsp:nvSpPr>
      <dsp:spPr>
        <a:xfrm>
          <a:off x="0" y="458539"/>
          <a:ext cx="3558309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/>
            <a:t>Eye </a:t>
          </a:r>
          <a:r>
            <a:rPr lang="de-DE" sz="1600" b="1" kern="1200" err="1"/>
            <a:t>tracking</a:t>
          </a:r>
          <a:br>
            <a:rPr lang="de-DE" sz="1600" b="1" kern="1200"/>
          </a:br>
          <a:r>
            <a:rPr lang="de-DE" sz="1600" b="0" kern="1200"/>
            <a:t>(</a:t>
          </a:r>
          <a:r>
            <a:rPr lang="de-DE" sz="1600" b="0" kern="1200" err="1"/>
            <a:t>Where</a:t>
          </a:r>
          <a:r>
            <a:rPr lang="de-DE" sz="1600" b="0" kern="1200"/>
            <a:t> do/will </a:t>
          </a:r>
          <a:r>
            <a:rPr lang="de-DE" sz="1600" b="0" kern="1200" err="1"/>
            <a:t>users</a:t>
          </a:r>
          <a:r>
            <a:rPr lang="de-DE" sz="1600" b="0" kern="1200"/>
            <a:t> </a:t>
          </a:r>
          <a:r>
            <a:rPr lang="de-DE" sz="1600" b="0" kern="1200" err="1"/>
            <a:t>look</a:t>
          </a:r>
          <a:r>
            <a:rPr lang="de-DE" sz="1600" b="0" kern="1200"/>
            <a:t>) </a:t>
          </a:r>
          <a:r>
            <a:rPr lang="de-DE" sz="800" b="0" kern="1200"/>
            <a:t>Rump et al. (2020)</a:t>
          </a:r>
          <a:endParaRPr lang="de-DE" sz="8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/>
            <a:t>Clickstream</a:t>
          </a:r>
          <a:r>
            <a:rPr lang="de-DE" sz="1600" b="1" kern="1200"/>
            <a:t>-Analysis</a:t>
          </a:r>
          <a:br>
            <a:rPr lang="de-DE" sz="1600" b="1" kern="1200"/>
          </a:br>
          <a:r>
            <a:rPr lang="de-DE" sz="1600" b="0" kern="1200"/>
            <a:t>(</a:t>
          </a:r>
          <a:r>
            <a:rPr lang="de-DE" sz="1600" b="0" kern="1200" err="1"/>
            <a:t>How</a:t>
          </a:r>
          <a:r>
            <a:rPr lang="de-DE" sz="1600" b="0" kern="1200"/>
            <a:t> do </a:t>
          </a:r>
          <a:r>
            <a:rPr lang="de-DE" sz="1600" b="0" kern="1200" err="1"/>
            <a:t>users</a:t>
          </a:r>
          <a:r>
            <a:rPr lang="de-DE" sz="1600" b="0" kern="1200"/>
            <a:t> </a:t>
          </a:r>
          <a:r>
            <a:rPr lang="de-DE" sz="1600" b="0" kern="1200" err="1"/>
            <a:t>navigate</a:t>
          </a:r>
          <a:r>
            <a:rPr lang="de-DE" sz="1600" b="0" kern="1200"/>
            <a:t>) </a:t>
          </a:r>
          <a:r>
            <a:rPr lang="de-DE" sz="800" b="0" kern="1200" err="1"/>
            <a:t>Koehn</a:t>
          </a:r>
          <a:r>
            <a:rPr lang="de-DE" sz="800" b="0" kern="1200"/>
            <a:t> et al. (2020)</a:t>
          </a:r>
          <a:endParaRPr lang="de-DE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/>
            <a:t>Virtual </a:t>
          </a:r>
          <a:r>
            <a:rPr lang="de-DE" sz="1600" b="1" kern="1200" err="1"/>
            <a:t>assistants</a:t>
          </a:r>
          <a:r>
            <a:rPr lang="de-DE" sz="1600" b="1" kern="1200"/>
            <a:t> &amp; Chatbots</a:t>
          </a:r>
          <a:br>
            <a:rPr lang="de-DE" sz="1600" b="1" kern="1200"/>
          </a:br>
          <a:r>
            <a:rPr lang="de-DE" sz="800" b="0" kern="1200"/>
            <a:t>Huang et al. (2023)</a:t>
          </a:r>
          <a:br>
            <a:rPr lang="de-DE" sz="1600" b="1" kern="1200"/>
          </a:br>
          <a:endParaRPr lang="de-DE" sz="1600" b="1" kern="1200"/>
        </a:p>
      </dsp:txBody>
      <dsp:txXfrm>
        <a:off x="0" y="458539"/>
        <a:ext cx="3558309" cy="1614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CBC45-062D-44B0-8CC2-44BFD88E9C87}">
      <dsp:nvSpPr>
        <dsp:cNvPr id="0" name=""/>
        <dsp:cNvSpPr/>
      </dsp:nvSpPr>
      <dsp:spPr>
        <a:xfrm>
          <a:off x="11878" y="0"/>
          <a:ext cx="3333672" cy="412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Customer Feedback &amp; Care</a:t>
          </a:r>
        </a:p>
      </dsp:txBody>
      <dsp:txXfrm>
        <a:off x="31995" y="20117"/>
        <a:ext cx="3293438" cy="371864"/>
      </dsp:txXfrm>
    </dsp:sp>
    <dsp:sp modelId="{903FE1D8-EBBF-47BD-A467-5D74C4BAFBC1}">
      <dsp:nvSpPr>
        <dsp:cNvPr id="0" name=""/>
        <dsp:cNvSpPr/>
      </dsp:nvSpPr>
      <dsp:spPr>
        <a:xfrm>
          <a:off x="0" y="414668"/>
          <a:ext cx="3558309" cy="201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/>
            <a:t>Trend </a:t>
          </a:r>
          <a:r>
            <a:rPr lang="de-DE" sz="1600" b="1" kern="1200" err="1"/>
            <a:t>analysis</a:t>
          </a:r>
          <a:r>
            <a:rPr lang="de-DE" sz="1600" b="1" kern="1200"/>
            <a:t> &amp; </a:t>
          </a:r>
          <a:r>
            <a:rPr lang="de-DE" sz="1600" b="1" kern="1200" err="1"/>
            <a:t>monitoring</a:t>
          </a:r>
          <a:br>
            <a:rPr lang="de-DE" sz="1600" b="1" kern="1200"/>
          </a:br>
          <a:r>
            <a:rPr lang="de-DE" sz="1600" kern="1200"/>
            <a:t>(</a:t>
          </a:r>
          <a:r>
            <a:rPr lang="de-DE" sz="1600" kern="1200" err="1"/>
            <a:t>are</a:t>
          </a:r>
          <a:r>
            <a:rPr lang="de-DE" sz="1600" kern="1200"/>
            <a:t> </a:t>
          </a:r>
          <a:r>
            <a:rPr lang="de-DE" sz="1600" kern="1200" err="1"/>
            <a:t>users</a:t>
          </a:r>
          <a:r>
            <a:rPr lang="de-DE" sz="1600" kern="1200"/>
            <a:t> </a:t>
          </a:r>
          <a:r>
            <a:rPr lang="de-DE" sz="1600" kern="1200" err="1"/>
            <a:t>satisfied</a:t>
          </a:r>
          <a:r>
            <a:rPr lang="de-DE" sz="1600" kern="120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/>
            <a:t>Product</a:t>
          </a:r>
          <a:r>
            <a:rPr lang="de-DE" sz="1600" b="1" kern="1200"/>
            <a:t> </a:t>
          </a:r>
          <a:r>
            <a:rPr lang="de-DE" sz="1600" b="1" kern="1200" err="1"/>
            <a:t>optimization</a:t>
          </a:r>
          <a:br>
            <a:rPr lang="de-DE" sz="1600" b="1" kern="1200"/>
          </a:br>
          <a:r>
            <a:rPr lang="de-DE" sz="1600" kern="1200"/>
            <a:t>(</a:t>
          </a:r>
          <a:r>
            <a:rPr lang="de-DE" sz="1600" kern="1200" err="1"/>
            <a:t>what</a:t>
          </a:r>
          <a:r>
            <a:rPr lang="de-DE" sz="1600" kern="1200"/>
            <a:t> </a:t>
          </a:r>
          <a:r>
            <a:rPr lang="de-DE" sz="1600" kern="1200" err="1"/>
            <a:t>product</a:t>
          </a:r>
          <a:r>
            <a:rPr lang="de-DE" sz="1600" kern="1200"/>
            <a:t> </a:t>
          </a:r>
          <a:r>
            <a:rPr lang="de-DE" sz="1600" kern="1200" err="1"/>
            <a:t>attributes</a:t>
          </a:r>
          <a:r>
            <a:rPr lang="de-DE" sz="1600" kern="1200"/>
            <a:t> </a:t>
          </a:r>
          <a:r>
            <a:rPr lang="de-DE" sz="1600" kern="1200" err="1"/>
            <a:t>are</a:t>
          </a:r>
          <a:r>
            <a:rPr lang="de-DE" sz="1600" kern="1200"/>
            <a:t> </a:t>
          </a:r>
          <a:r>
            <a:rPr lang="de-DE" sz="1600" kern="1200" err="1"/>
            <a:t>good</a:t>
          </a:r>
          <a:r>
            <a:rPr lang="de-DE" sz="1600" kern="1200"/>
            <a:t>/</a:t>
          </a:r>
          <a:r>
            <a:rPr lang="de-DE" sz="1600" kern="1200" err="1"/>
            <a:t>bad</a:t>
          </a:r>
          <a:r>
            <a:rPr lang="de-DE" sz="1600" kern="1200"/>
            <a:t>) </a:t>
          </a:r>
          <a:r>
            <a:rPr lang="de-DE" sz="800" kern="1200" err="1"/>
            <a:t>Salminen</a:t>
          </a:r>
          <a:r>
            <a:rPr lang="de-DE" sz="800" kern="1200"/>
            <a:t> et al. (2022)</a:t>
          </a:r>
          <a:endParaRPr lang="de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/>
            <a:t>Service </a:t>
          </a:r>
          <a:r>
            <a:rPr lang="de-DE" sz="1600" b="1" kern="1200" err="1"/>
            <a:t>recovery</a:t>
          </a:r>
          <a:br>
            <a:rPr lang="de-DE" sz="1600" kern="1200"/>
          </a:br>
          <a:r>
            <a:rPr lang="de-DE" sz="1600" kern="1200"/>
            <a:t>(</a:t>
          </a:r>
          <a:r>
            <a:rPr lang="de-DE" sz="1600" kern="1200" err="1"/>
            <a:t>what</a:t>
          </a:r>
          <a:r>
            <a:rPr lang="de-DE" sz="1600" kern="1200"/>
            <a:t> was </a:t>
          </a:r>
          <a:r>
            <a:rPr lang="de-DE" sz="1600" kern="1200" err="1"/>
            <a:t>the</a:t>
          </a:r>
          <a:r>
            <a:rPr lang="de-DE" sz="1600" kern="1200"/>
            <a:t> </a:t>
          </a:r>
          <a:r>
            <a:rPr lang="de-DE" sz="1600" kern="1200" err="1"/>
            <a:t>pain</a:t>
          </a:r>
          <a:r>
            <a:rPr lang="de-DE" sz="1600" kern="1200"/>
            <a:t> </a:t>
          </a:r>
          <a:r>
            <a:rPr lang="de-DE" sz="1600" kern="1200" err="1"/>
            <a:t>point</a:t>
          </a:r>
          <a:r>
            <a:rPr lang="de-DE" sz="1600" kern="1200"/>
            <a:t>) </a:t>
          </a:r>
          <a:r>
            <a:rPr lang="de-DE" sz="800" kern="1200"/>
            <a:t>Liu et al. (2019)</a:t>
          </a:r>
          <a:endParaRPr lang="de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1600" kern="1200"/>
        </a:p>
      </dsp:txBody>
      <dsp:txXfrm>
        <a:off x="0" y="414668"/>
        <a:ext cx="3558309" cy="20126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CBC45-062D-44B0-8CC2-44BFD88E9C87}">
      <dsp:nvSpPr>
        <dsp:cNvPr id="0" name=""/>
        <dsp:cNvSpPr/>
      </dsp:nvSpPr>
      <dsp:spPr>
        <a:xfrm>
          <a:off x="11878" y="0"/>
          <a:ext cx="3333672" cy="4400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err="1"/>
            <a:t>Purchasing</a:t>
          </a:r>
          <a:endParaRPr lang="de-DE" sz="1600" kern="1200"/>
        </a:p>
      </dsp:txBody>
      <dsp:txXfrm>
        <a:off x="33359" y="21481"/>
        <a:ext cx="3290710" cy="397076"/>
      </dsp:txXfrm>
    </dsp:sp>
    <dsp:sp modelId="{903FE1D8-EBBF-47BD-A467-5D74C4BAFBC1}">
      <dsp:nvSpPr>
        <dsp:cNvPr id="0" name=""/>
        <dsp:cNvSpPr/>
      </dsp:nvSpPr>
      <dsp:spPr>
        <a:xfrm>
          <a:off x="0" y="441677"/>
          <a:ext cx="3558309" cy="198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Recommendation</a:t>
          </a:r>
          <a:r>
            <a:rPr lang="de-DE" sz="1600" b="1" kern="1200">
              <a:solidFill>
                <a:schemeClr val="bg1">
                  <a:lumMod val="65000"/>
                </a:schemeClr>
              </a:solidFill>
            </a:rPr>
            <a:t> Systems</a:t>
          </a:r>
          <a:br>
            <a:rPr lang="de-DE" sz="1600" kern="1200">
              <a:solidFill>
                <a:schemeClr val="bg1">
                  <a:lumMod val="65000"/>
                </a:schemeClr>
              </a:solidFill>
            </a:rPr>
          </a:br>
          <a:r>
            <a:rPr lang="de-DE" sz="1600" kern="120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kern="1200" err="1">
              <a:solidFill>
                <a:schemeClr val="bg1">
                  <a:lumMod val="65000"/>
                </a:schemeClr>
              </a:solidFill>
            </a:rPr>
            <a:t>what</a:t>
          </a:r>
          <a:r>
            <a:rPr lang="de-DE" sz="1600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kern="1200" err="1">
              <a:solidFill>
                <a:schemeClr val="bg1">
                  <a:lumMod val="65000"/>
                </a:schemeClr>
              </a:solidFill>
            </a:rPr>
            <a:t>product</a:t>
          </a:r>
          <a:r>
            <a:rPr lang="de-DE" sz="1600" kern="1200">
              <a:solidFill>
                <a:schemeClr val="bg1">
                  <a:lumMod val="65000"/>
                </a:schemeClr>
              </a:solidFill>
            </a:rPr>
            <a:t> / </a:t>
          </a:r>
          <a:r>
            <a:rPr lang="de-DE" sz="1600" kern="1200" err="1">
              <a:solidFill>
                <a:schemeClr val="bg1">
                  <a:lumMod val="65000"/>
                </a:schemeClr>
              </a:solidFill>
            </a:rPr>
            <a:t>service</a:t>
          </a:r>
          <a:r>
            <a:rPr lang="de-DE" sz="1600" kern="120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kern="1200">
              <a:solidFill>
                <a:schemeClr val="bg1">
                  <a:lumMod val="65000"/>
                </a:schemeClr>
              </a:solidFill>
            </a:rPr>
            <a:t>Guha et al. (2021)</a:t>
          </a:r>
          <a:endParaRPr lang="de-DE" sz="1600" kern="120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Upflift</a:t>
          </a:r>
          <a:r>
            <a:rPr lang="de-DE" sz="1600" b="1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models</a:t>
          </a:r>
          <a:br>
            <a:rPr lang="de-DE" sz="1600" kern="1200">
              <a:solidFill>
                <a:schemeClr val="bg1">
                  <a:lumMod val="65000"/>
                </a:schemeClr>
              </a:solidFill>
            </a:rPr>
          </a:br>
          <a:r>
            <a:rPr lang="de-DE" sz="1600" kern="120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kern="1200" err="1">
              <a:solidFill>
                <a:schemeClr val="bg1">
                  <a:lumMod val="65000"/>
                </a:schemeClr>
              </a:solidFill>
            </a:rPr>
            <a:t>who</a:t>
          </a:r>
          <a:r>
            <a:rPr lang="de-DE" sz="1600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kern="1200" err="1">
              <a:solidFill>
                <a:schemeClr val="bg1">
                  <a:lumMod val="65000"/>
                </a:schemeClr>
              </a:solidFill>
            </a:rPr>
            <a:t>receives</a:t>
          </a:r>
          <a:r>
            <a:rPr lang="de-DE" sz="1600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kern="1200" err="1">
              <a:solidFill>
                <a:schemeClr val="bg1">
                  <a:lumMod val="65000"/>
                </a:schemeClr>
              </a:solidFill>
            </a:rPr>
            <a:t>coupons</a:t>
          </a:r>
          <a:r>
            <a:rPr lang="de-DE" sz="1600" kern="120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kern="1200">
              <a:solidFill>
                <a:schemeClr val="bg1">
                  <a:lumMod val="65000"/>
                </a:schemeClr>
              </a:solidFill>
            </a:rPr>
            <a:t>Baier &amp; Stöcker (2022)</a:t>
          </a:r>
          <a:endParaRPr lang="de-DE" sz="1600" kern="120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>
              <a:solidFill>
                <a:schemeClr val="bg1">
                  <a:lumMod val="65000"/>
                </a:schemeClr>
              </a:solidFill>
            </a:rPr>
            <a:t>Customer </a:t>
          </a: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segmentation</a:t>
          </a:r>
          <a:br>
            <a:rPr lang="de-DE" sz="1600" b="1" kern="1200">
              <a:solidFill>
                <a:schemeClr val="bg1">
                  <a:lumMod val="65000"/>
                </a:schemeClr>
              </a:solidFill>
            </a:rPr>
          </a:b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which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customers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are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similar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b="0" kern="1200">
              <a:solidFill>
                <a:schemeClr val="bg1">
                  <a:lumMod val="65000"/>
                </a:schemeClr>
              </a:solidFill>
            </a:rPr>
            <a:t>Davenport et al. (2020)</a:t>
          </a:r>
          <a:endParaRPr lang="de-DE" sz="800" b="1" kern="120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Churn</a:t>
          </a:r>
          <a:r>
            <a:rPr lang="de-DE" sz="1600" b="1" kern="1200">
              <a:solidFill>
                <a:schemeClr val="bg1">
                  <a:lumMod val="65000"/>
                </a:schemeClr>
              </a:solidFill>
            </a:rPr>
            <a:t> and Shopping </a:t>
          </a: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cart</a:t>
          </a:r>
          <a:r>
            <a:rPr lang="de-DE" sz="1600" b="1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abandonment</a:t>
          </a:r>
          <a:r>
            <a:rPr lang="de-DE" sz="1600" b="1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prediction</a:t>
          </a:r>
          <a:br>
            <a:rPr lang="de-DE" sz="1600" b="1" kern="1200">
              <a:solidFill>
                <a:schemeClr val="bg1">
                  <a:lumMod val="65000"/>
                </a:schemeClr>
              </a:solidFill>
            </a:rPr>
          </a:b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which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customers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 will 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leave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b="0" kern="1200">
              <a:solidFill>
                <a:schemeClr val="bg1">
                  <a:lumMod val="65000"/>
                </a:schemeClr>
              </a:solidFill>
            </a:rPr>
            <a:t>Rausch &amp; </a:t>
          </a:r>
          <a:r>
            <a:rPr lang="de-DE" sz="800" b="0" kern="1200" err="1">
              <a:solidFill>
                <a:schemeClr val="bg1">
                  <a:lumMod val="65000"/>
                </a:schemeClr>
              </a:solidFill>
            </a:rPr>
            <a:t>Derra</a:t>
          </a:r>
          <a:r>
            <a:rPr lang="de-DE" sz="800" b="0" kern="1200">
              <a:solidFill>
                <a:schemeClr val="bg1">
                  <a:lumMod val="65000"/>
                </a:schemeClr>
              </a:solidFill>
            </a:rPr>
            <a:t> (2020)</a:t>
          </a:r>
          <a:endParaRPr lang="de-DE" sz="1600" b="0" kern="120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1600" kern="1200"/>
        </a:p>
      </dsp:txBody>
      <dsp:txXfrm>
        <a:off x="0" y="441677"/>
        <a:ext cx="3558309" cy="1986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CBC45-062D-44B0-8CC2-44BFD88E9C87}">
      <dsp:nvSpPr>
        <dsp:cNvPr id="0" name=""/>
        <dsp:cNvSpPr/>
      </dsp:nvSpPr>
      <dsp:spPr>
        <a:xfrm>
          <a:off x="32345" y="0"/>
          <a:ext cx="3295065" cy="426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User </a:t>
          </a:r>
          <a:r>
            <a:rPr lang="de-DE" sz="1600" kern="1200" err="1"/>
            <a:t>experience</a:t>
          </a:r>
          <a:endParaRPr lang="de-DE" sz="1600" kern="1200"/>
        </a:p>
      </dsp:txBody>
      <dsp:txXfrm>
        <a:off x="53168" y="20823"/>
        <a:ext cx="3253419" cy="384915"/>
      </dsp:txXfrm>
    </dsp:sp>
    <dsp:sp modelId="{903FE1D8-EBBF-47BD-A467-5D74C4BAFBC1}">
      <dsp:nvSpPr>
        <dsp:cNvPr id="0" name=""/>
        <dsp:cNvSpPr/>
      </dsp:nvSpPr>
      <dsp:spPr>
        <a:xfrm>
          <a:off x="0" y="458539"/>
          <a:ext cx="3558309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>
              <a:solidFill>
                <a:schemeClr val="bg1">
                  <a:lumMod val="65000"/>
                </a:schemeClr>
              </a:solidFill>
            </a:rPr>
            <a:t>Eye </a:t>
          </a: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tracking</a:t>
          </a:r>
          <a:br>
            <a:rPr lang="de-DE" sz="1600" b="1" kern="1200">
              <a:solidFill>
                <a:schemeClr val="bg1">
                  <a:lumMod val="65000"/>
                </a:schemeClr>
              </a:solidFill>
            </a:rPr>
          </a:b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Where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 do/will 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users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look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b="0" kern="1200">
              <a:solidFill>
                <a:schemeClr val="bg1">
                  <a:lumMod val="65000"/>
                </a:schemeClr>
              </a:solidFill>
            </a:rPr>
            <a:t>Rump et al. (2020)</a:t>
          </a:r>
          <a:endParaRPr lang="de-DE" sz="800" b="1" kern="120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>
              <a:solidFill>
                <a:schemeClr val="bg1">
                  <a:lumMod val="65000"/>
                </a:schemeClr>
              </a:solidFill>
            </a:rPr>
            <a:t>Clickstream</a:t>
          </a:r>
          <a:r>
            <a:rPr lang="de-DE" sz="1600" b="1" kern="1200">
              <a:solidFill>
                <a:schemeClr val="bg1">
                  <a:lumMod val="65000"/>
                </a:schemeClr>
              </a:solidFill>
            </a:rPr>
            <a:t>-Analysis</a:t>
          </a:r>
          <a:br>
            <a:rPr lang="de-DE" sz="1600" b="1" kern="1200">
              <a:solidFill>
                <a:schemeClr val="bg1">
                  <a:lumMod val="65000"/>
                </a:schemeClr>
              </a:solidFill>
            </a:rPr>
          </a:b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(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How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 do 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users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 </a:t>
          </a:r>
          <a:r>
            <a:rPr lang="de-DE" sz="1600" b="0" kern="1200" err="1">
              <a:solidFill>
                <a:schemeClr val="bg1">
                  <a:lumMod val="65000"/>
                </a:schemeClr>
              </a:solidFill>
            </a:rPr>
            <a:t>navigate</a:t>
          </a:r>
          <a:r>
            <a:rPr lang="de-DE" sz="1600" b="0" kern="1200">
              <a:solidFill>
                <a:schemeClr val="bg1">
                  <a:lumMod val="65000"/>
                </a:schemeClr>
              </a:solidFill>
            </a:rPr>
            <a:t>) </a:t>
          </a:r>
          <a:r>
            <a:rPr lang="de-DE" sz="800" b="0" kern="1200" err="1">
              <a:solidFill>
                <a:schemeClr val="bg1">
                  <a:lumMod val="65000"/>
                </a:schemeClr>
              </a:solidFill>
            </a:rPr>
            <a:t>Koehn</a:t>
          </a:r>
          <a:r>
            <a:rPr lang="de-DE" sz="800" b="0" kern="1200">
              <a:solidFill>
                <a:schemeClr val="bg1">
                  <a:lumMod val="65000"/>
                </a:schemeClr>
              </a:solidFill>
            </a:rPr>
            <a:t> et al. (2020)</a:t>
          </a:r>
          <a:endParaRPr lang="de-DE" sz="1600" b="1" kern="1200">
            <a:solidFill>
              <a:schemeClr val="bg1">
                <a:lumMod val="6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/>
            <a:t>Virtual </a:t>
          </a:r>
          <a:r>
            <a:rPr lang="de-DE" sz="1600" b="1" kern="1200" err="1"/>
            <a:t>assistants</a:t>
          </a:r>
          <a:r>
            <a:rPr lang="de-DE" sz="1600" b="1" kern="1200"/>
            <a:t> &amp; Chatbots</a:t>
          </a:r>
          <a:br>
            <a:rPr lang="de-DE" sz="1600" b="1" kern="1200"/>
          </a:br>
          <a:r>
            <a:rPr lang="de-DE" sz="800" b="0" kern="1200"/>
            <a:t>Huang et al. (2023)</a:t>
          </a:r>
          <a:br>
            <a:rPr lang="de-DE" sz="1600" b="1" kern="1200"/>
          </a:br>
          <a:endParaRPr lang="de-DE" sz="1600" b="1" kern="1200"/>
        </a:p>
      </dsp:txBody>
      <dsp:txXfrm>
        <a:off x="0" y="458539"/>
        <a:ext cx="3558309" cy="1614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CBC45-062D-44B0-8CC2-44BFD88E9C87}">
      <dsp:nvSpPr>
        <dsp:cNvPr id="0" name=""/>
        <dsp:cNvSpPr/>
      </dsp:nvSpPr>
      <dsp:spPr>
        <a:xfrm>
          <a:off x="11878" y="0"/>
          <a:ext cx="3333672" cy="412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Customer Feedback &amp; Care</a:t>
          </a:r>
        </a:p>
      </dsp:txBody>
      <dsp:txXfrm>
        <a:off x="31995" y="20117"/>
        <a:ext cx="3293438" cy="371864"/>
      </dsp:txXfrm>
    </dsp:sp>
    <dsp:sp modelId="{903FE1D8-EBBF-47BD-A467-5D74C4BAFBC1}">
      <dsp:nvSpPr>
        <dsp:cNvPr id="0" name=""/>
        <dsp:cNvSpPr/>
      </dsp:nvSpPr>
      <dsp:spPr>
        <a:xfrm>
          <a:off x="0" y="414668"/>
          <a:ext cx="3558309" cy="201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/>
            <a:t>Trend </a:t>
          </a:r>
          <a:r>
            <a:rPr lang="de-DE" sz="1600" b="1" kern="1200" err="1"/>
            <a:t>analysis</a:t>
          </a:r>
          <a:r>
            <a:rPr lang="de-DE" sz="1600" b="1" kern="1200"/>
            <a:t> &amp; </a:t>
          </a:r>
          <a:r>
            <a:rPr lang="de-DE" sz="1600" b="1" kern="1200" err="1"/>
            <a:t>monitoring</a:t>
          </a:r>
          <a:br>
            <a:rPr lang="de-DE" sz="1600" b="1" kern="1200"/>
          </a:br>
          <a:r>
            <a:rPr lang="de-DE" sz="1600" kern="1200"/>
            <a:t>(</a:t>
          </a:r>
          <a:r>
            <a:rPr lang="de-DE" sz="1600" kern="1200" err="1"/>
            <a:t>are</a:t>
          </a:r>
          <a:r>
            <a:rPr lang="de-DE" sz="1600" kern="1200"/>
            <a:t> </a:t>
          </a:r>
          <a:r>
            <a:rPr lang="de-DE" sz="1600" kern="1200" err="1"/>
            <a:t>users</a:t>
          </a:r>
          <a:r>
            <a:rPr lang="de-DE" sz="1600" kern="1200"/>
            <a:t> </a:t>
          </a:r>
          <a:r>
            <a:rPr lang="de-DE" sz="1600" kern="1200" err="1"/>
            <a:t>satisfied</a:t>
          </a:r>
          <a:r>
            <a:rPr lang="de-DE" sz="1600" kern="120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 err="1"/>
            <a:t>Product</a:t>
          </a:r>
          <a:r>
            <a:rPr lang="de-DE" sz="1600" b="1" kern="1200"/>
            <a:t> </a:t>
          </a:r>
          <a:r>
            <a:rPr lang="de-DE" sz="1600" b="1" kern="1200" err="1"/>
            <a:t>optimization</a:t>
          </a:r>
          <a:br>
            <a:rPr lang="de-DE" sz="1600" b="1" kern="1200"/>
          </a:br>
          <a:r>
            <a:rPr lang="de-DE" sz="1600" kern="1200"/>
            <a:t>(</a:t>
          </a:r>
          <a:r>
            <a:rPr lang="de-DE" sz="1600" kern="1200" err="1"/>
            <a:t>what</a:t>
          </a:r>
          <a:r>
            <a:rPr lang="de-DE" sz="1600" kern="1200"/>
            <a:t> </a:t>
          </a:r>
          <a:r>
            <a:rPr lang="de-DE" sz="1600" kern="1200" err="1"/>
            <a:t>product</a:t>
          </a:r>
          <a:r>
            <a:rPr lang="de-DE" sz="1600" kern="1200"/>
            <a:t> </a:t>
          </a:r>
          <a:r>
            <a:rPr lang="de-DE" sz="1600" kern="1200" err="1"/>
            <a:t>attributes</a:t>
          </a:r>
          <a:r>
            <a:rPr lang="de-DE" sz="1600" kern="1200"/>
            <a:t> </a:t>
          </a:r>
          <a:r>
            <a:rPr lang="de-DE" sz="1600" kern="1200" err="1"/>
            <a:t>are</a:t>
          </a:r>
          <a:r>
            <a:rPr lang="de-DE" sz="1600" kern="1200"/>
            <a:t> </a:t>
          </a:r>
          <a:r>
            <a:rPr lang="de-DE" sz="1600" kern="1200" err="1"/>
            <a:t>good</a:t>
          </a:r>
          <a:r>
            <a:rPr lang="de-DE" sz="1600" kern="1200"/>
            <a:t>/</a:t>
          </a:r>
          <a:r>
            <a:rPr lang="de-DE" sz="1600" kern="1200" err="1"/>
            <a:t>bad</a:t>
          </a:r>
          <a:r>
            <a:rPr lang="de-DE" sz="1600" kern="1200"/>
            <a:t>) </a:t>
          </a:r>
          <a:r>
            <a:rPr lang="de-DE" sz="800" kern="1200" err="1"/>
            <a:t>Salminen</a:t>
          </a:r>
          <a:r>
            <a:rPr lang="de-DE" sz="800" kern="1200"/>
            <a:t> et al. (2022)</a:t>
          </a:r>
          <a:endParaRPr lang="de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b="1" kern="1200"/>
            <a:t>Service </a:t>
          </a:r>
          <a:r>
            <a:rPr lang="de-DE" sz="1600" b="1" kern="1200" err="1"/>
            <a:t>recovery</a:t>
          </a:r>
          <a:br>
            <a:rPr lang="de-DE" sz="1600" kern="1200"/>
          </a:br>
          <a:r>
            <a:rPr lang="de-DE" sz="1600" kern="1200"/>
            <a:t>(</a:t>
          </a:r>
          <a:r>
            <a:rPr lang="de-DE" sz="1600" kern="1200" err="1"/>
            <a:t>what</a:t>
          </a:r>
          <a:r>
            <a:rPr lang="de-DE" sz="1600" kern="1200"/>
            <a:t> was </a:t>
          </a:r>
          <a:r>
            <a:rPr lang="de-DE" sz="1600" kern="1200" err="1"/>
            <a:t>the</a:t>
          </a:r>
          <a:r>
            <a:rPr lang="de-DE" sz="1600" kern="1200"/>
            <a:t> </a:t>
          </a:r>
          <a:r>
            <a:rPr lang="de-DE" sz="1600" kern="1200" err="1"/>
            <a:t>pain</a:t>
          </a:r>
          <a:r>
            <a:rPr lang="de-DE" sz="1600" kern="1200"/>
            <a:t> </a:t>
          </a:r>
          <a:r>
            <a:rPr lang="de-DE" sz="1600" kern="1200" err="1"/>
            <a:t>point</a:t>
          </a:r>
          <a:r>
            <a:rPr lang="de-DE" sz="1600" kern="1200"/>
            <a:t>) </a:t>
          </a:r>
          <a:r>
            <a:rPr lang="de-DE" sz="800" kern="1200"/>
            <a:t>Liu et al. (2019)</a:t>
          </a:r>
          <a:endParaRPr lang="de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1600" kern="1200"/>
        </a:p>
      </dsp:txBody>
      <dsp:txXfrm>
        <a:off x="0" y="414668"/>
        <a:ext cx="3558309" cy="20126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F805B-D883-4189-8F00-F13B50B97D2F}">
      <dsp:nvSpPr>
        <dsp:cNvPr id="0" name=""/>
        <dsp:cNvSpPr/>
      </dsp:nvSpPr>
      <dsp:spPr>
        <a:xfrm>
          <a:off x="1060344" y="0"/>
          <a:ext cx="3416762" cy="3416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err="1"/>
            <a:t>Artificial</a:t>
          </a:r>
          <a:r>
            <a:rPr lang="de-DE" sz="1100" kern="1200"/>
            <a:t> </a:t>
          </a:r>
          <a:r>
            <a:rPr lang="de-DE" sz="1100" kern="1200" err="1"/>
            <a:t>Intelligence</a:t>
          </a:r>
          <a:endParaRPr lang="de-DE" sz="1100" kern="1200"/>
        </a:p>
      </dsp:txBody>
      <dsp:txXfrm>
        <a:off x="2171646" y="170838"/>
        <a:ext cx="1194158" cy="512514"/>
      </dsp:txXfrm>
    </dsp:sp>
    <dsp:sp modelId="{5B8BD07A-9401-48E3-86EE-5C6052FF8834}">
      <dsp:nvSpPr>
        <dsp:cNvPr id="0" name=""/>
        <dsp:cNvSpPr/>
      </dsp:nvSpPr>
      <dsp:spPr>
        <a:xfrm>
          <a:off x="1487439" y="854190"/>
          <a:ext cx="2562571" cy="2562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err="1"/>
            <a:t>Machine</a:t>
          </a:r>
          <a:r>
            <a:rPr lang="de-DE" sz="1100" kern="1200"/>
            <a:t> Learning</a:t>
          </a:r>
        </a:p>
      </dsp:txBody>
      <dsp:txXfrm>
        <a:off x="2171646" y="1014351"/>
        <a:ext cx="1194158" cy="480482"/>
      </dsp:txXfrm>
    </dsp:sp>
    <dsp:sp modelId="{2061C37D-E8F5-4D66-9061-CB24536E9AE1}">
      <dsp:nvSpPr>
        <dsp:cNvPr id="0" name=""/>
        <dsp:cNvSpPr/>
      </dsp:nvSpPr>
      <dsp:spPr>
        <a:xfrm>
          <a:off x="1914535" y="1708381"/>
          <a:ext cx="1708381" cy="1708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Deep Learning</a:t>
          </a:r>
        </a:p>
      </dsp:txBody>
      <dsp:txXfrm>
        <a:off x="2164721" y="2135476"/>
        <a:ext cx="1208007" cy="8541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22447-7985-48B8-A79B-5218A6142E2D}">
      <dsp:nvSpPr>
        <dsp:cNvPr id="0" name=""/>
        <dsp:cNvSpPr/>
      </dsp:nvSpPr>
      <dsp:spPr>
        <a:xfrm>
          <a:off x="350278" y="515005"/>
          <a:ext cx="5832180" cy="245454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28A9D-D4FE-4DE1-BC2D-CF6AE634C3C6}">
      <dsp:nvSpPr>
        <dsp:cNvPr id="0" name=""/>
        <dsp:cNvSpPr/>
      </dsp:nvSpPr>
      <dsp:spPr>
        <a:xfrm>
          <a:off x="1033527" y="802067"/>
          <a:ext cx="2205545" cy="2099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- Resource efficient (time, size, cost)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- Easy customization / iteration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- Quick inference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- Very high performance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- Interpretable (LIME, SHAP)</a:t>
          </a:r>
        </a:p>
      </dsp:txBody>
      <dsp:txXfrm>
        <a:off x="1033527" y="802067"/>
        <a:ext cx="2205545" cy="2099834"/>
      </dsp:txXfrm>
    </dsp:sp>
    <dsp:sp modelId="{260E863F-48F0-40E3-BB7F-9836815BFF02}">
      <dsp:nvSpPr>
        <dsp:cNvPr id="0" name=""/>
        <dsp:cNvSpPr/>
      </dsp:nvSpPr>
      <dsp:spPr>
        <a:xfrm>
          <a:off x="3288205" y="802067"/>
          <a:ext cx="2205545" cy="2099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- Requires pre-labelled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- Low generalization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ym typeface="Wingdings" panose="05000000000000000000" pitchFamily="2" charset="2"/>
            </a:rPr>
            <a:t> Bound to domain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ym typeface="Wingdings" panose="05000000000000000000" pitchFamily="2" charset="2"/>
            </a:rPr>
            <a:t> Bound to target range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ym typeface="Wingdings" panose="05000000000000000000" pitchFamily="2" charset="2"/>
            </a:rPr>
            <a:t>- Poor performance in data sparse setting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sym typeface="Wingdings" panose="05000000000000000000" pitchFamily="2" charset="2"/>
            </a:rPr>
            <a:t>- (Complex feature engineering)</a:t>
          </a:r>
          <a:endParaRPr lang="en-GB" sz="1200" kern="1200"/>
        </a:p>
      </dsp:txBody>
      <dsp:txXfrm>
        <a:off x="3288205" y="802067"/>
        <a:ext cx="2205545" cy="2099834"/>
      </dsp:txXfrm>
    </dsp:sp>
    <dsp:sp modelId="{143CFE93-4560-45D9-941B-A4B8B0EA8B79}">
      <dsp:nvSpPr>
        <dsp:cNvPr id="0" name=""/>
        <dsp:cNvSpPr/>
      </dsp:nvSpPr>
      <dsp:spPr>
        <a:xfrm>
          <a:off x="400251" y="23797"/>
          <a:ext cx="928075" cy="928075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4B8E9-F4FC-4AB3-AFA5-05AFC26E84A0}">
      <dsp:nvSpPr>
        <dsp:cNvPr id="0" name=""/>
        <dsp:cNvSpPr/>
      </dsp:nvSpPr>
      <dsp:spPr>
        <a:xfrm>
          <a:off x="4986038" y="357555"/>
          <a:ext cx="873483" cy="299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5D970-6C1A-4F8C-AF6F-825F4ED324B8}">
      <dsp:nvSpPr>
        <dsp:cNvPr id="0" name=""/>
        <dsp:cNvSpPr/>
      </dsp:nvSpPr>
      <dsp:spPr>
        <a:xfrm>
          <a:off x="3266368" y="806557"/>
          <a:ext cx="545" cy="2005543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72005" cy="4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97" tIns="46299" rIns="92597" bIns="46299" numCol="1" anchor="t" anchorCtr="0" compatLnSpc="1">
            <a:prstTxWarp prst="textNoShape">
              <a:avLst/>
            </a:prstTxWarp>
          </a:bodyPr>
          <a:lstStyle>
            <a:lvl1pPr defTabSz="925396">
              <a:defRPr sz="1300"/>
            </a:lvl1pPr>
          </a:lstStyle>
          <a:p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98" y="2"/>
            <a:ext cx="2972005" cy="4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97" tIns="46299" rIns="92597" bIns="46299" numCol="1" anchor="t" anchorCtr="0" compatLnSpc="1">
            <a:prstTxWarp prst="textNoShape">
              <a:avLst/>
            </a:prstTxWarp>
          </a:bodyPr>
          <a:lstStyle>
            <a:lvl1pPr algn="r" defTabSz="925396">
              <a:defRPr sz="1300"/>
            </a:lvl1pPr>
          </a:lstStyle>
          <a:p>
            <a:endParaRPr lang="de-DE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306"/>
            <a:ext cx="2972005" cy="4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97" tIns="46299" rIns="92597" bIns="46299" numCol="1" anchor="b" anchorCtr="0" compatLnSpc="1">
            <a:prstTxWarp prst="textNoShape">
              <a:avLst/>
            </a:prstTxWarp>
          </a:bodyPr>
          <a:lstStyle>
            <a:lvl1pPr defTabSz="925396">
              <a:defRPr sz="1300"/>
            </a:lvl1pPr>
          </a:lstStyle>
          <a:p>
            <a:endParaRPr lang="de-DE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98" y="9429306"/>
            <a:ext cx="2972005" cy="4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97" tIns="46299" rIns="92597" bIns="46299" numCol="1" anchor="b" anchorCtr="0" compatLnSpc="1">
            <a:prstTxWarp prst="textNoShape">
              <a:avLst/>
            </a:prstTxWarp>
          </a:bodyPr>
          <a:lstStyle>
            <a:lvl1pPr algn="r" defTabSz="925396">
              <a:defRPr sz="1300"/>
            </a:lvl1pPr>
          </a:lstStyle>
          <a:p>
            <a:fld id="{8D3458C8-A68B-4A48-BD3C-A07C3146958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574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72005" cy="4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97" tIns="46299" rIns="92597" bIns="46299" numCol="1" anchor="t" anchorCtr="0" compatLnSpc="1">
            <a:prstTxWarp prst="textNoShape">
              <a:avLst/>
            </a:prstTxWarp>
          </a:bodyPr>
          <a:lstStyle>
            <a:lvl1pPr defTabSz="925396">
              <a:defRPr sz="1300"/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98" y="2"/>
            <a:ext cx="2972005" cy="4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97" tIns="46299" rIns="92597" bIns="46299" numCol="1" anchor="t" anchorCtr="0" compatLnSpc="1">
            <a:prstTxWarp prst="textNoShape">
              <a:avLst/>
            </a:prstTxWarp>
          </a:bodyPr>
          <a:lstStyle>
            <a:lvl1pPr algn="r" defTabSz="925396">
              <a:defRPr sz="1300"/>
            </a:lvl1pPr>
          </a:lstStyle>
          <a:p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9775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93" y="4714655"/>
            <a:ext cx="5030018" cy="446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97" tIns="46299" rIns="92597" bIns="462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306"/>
            <a:ext cx="2972005" cy="4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97" tIns="46299" rIns="92597" bIns="46299" numCol="1" anchor="b" anchorCtr="0" compatLnSpc="1">
            <a:prstTxWarp prst="textNoShape">
              <a:avLst/>
            </a:prstTxWarp>
          </a:bodyPr>
          <a:lstStyle>
            <a:lvl1pPr defTabSz="925396">
              <a:defRPr sz="1300"/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98" y="9429306"/>
            <a:ext cx="2972005" cy="49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97" tIns="46299" rIns="92597" bIns="46299" numCol="1" anchor="b" anchorCtr="0" compatLnSpc="1">
            <a:prstTxWarp prst="textNoShape">
              <a:avLst/>
            </a:prstTxWarp>
          </a:bodyPr>
          <a:lstStyle>
            <a:lvl1pPr algn="r" defTabSz="925396">
              <a:defRPr sz="1300"/>
            </a:lvl1pPr>
          </a:lstStyle>
          <a:p>
            <a:fld id="{D11C0EFE-F451-4C5C-B027-8D8F59ADCC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07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00" algn="l" defTabSz="9142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9" algn="l" defTabSz="9142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9" algn="l" defTabSz="9142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8" algn="l" defTabSz="9142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5013" y="741363"/>
            <a:ext cx="5384800" cy="3727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8" y="4716195"/>
            <a:ext cx="5026951" cy="446829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83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200316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rgbClr val="038A5E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077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444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88925" y="91115"/>
            <a:ext cx="7328279" cy="583666"/>
          </a:xfrm>
          <a:prstGeom prst="rect">
            <a:avLst/>
          </a:prstGeom>
        </p:spPr>
        <p:txBody>
          <a:bodyPr lIns="108000" tIns="36000" rIns="108000" bIns="0" anchor="b" anchorCtr="0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88925" y="976596"/>
            <a:ext cx="9326563" cy="527974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38A5E"/>
                </a:solidFill>
              </a:defRPr>
            </a:lvl1pPr>
            <a:lvl2pPr marL="268288" indent="-182563"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</a:defRPr>
            </a:lvl2pPr>
            <a:lvl3pPr marL="538163" indent="-182563"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3pPr>
            <a:lvl4pPr marL="892175" indent="-171450" defTabSz="989013"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</a:defRPr>
            </a:lvl4pPr>
            <a:lvl5pPr marL="1258888" indent="-182563"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270643" y="6380163"/>
            <a:ext cx="4344845" cy="298450"/>
          </a:xfrm>
          <a:prstGeom prst="rect">
            <a:avLst/>
          </a:prstGeom>
        </p:spPr>
        <p:txBody>
          <a:bodyPr/>
          <a:lstStyle>
            <a:lvl1pPr marL="0" indent="0" algn="r">
              <a:defRPr lang="de-DE" sz="100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r" rtl="0" fontAlgn="base">
              <a:spcBef>
                <a:spcPct val="30000"/>
              </a:spcBef>
              <a:spcAft>
                <a:spcPct val="0"/>
              </a:spcAft>
            </a:pPr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2188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88925" y="91115"/>
            <a:ext cx="7328279" cy="583666"/>
          </a:xfrm>
          <a:prstGeom prst="rect">
            <a:avLst/>
          </a:prstGeom>
        </p:spPr>
        <p:txBody>
          <a:bodyPr lIns="108000" tIns="36000" rIns="108000" bIns="0"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295430" y="988322"/>
            <a:ext cx="4644000" cy="5291918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spcBef>
                <a:spcPts val="600"/>
              </a:spcBef>
              <a:buClr>
                <a:srgbClr val="038A5E"/>
              </a:buClr>
              <a:buSzPct val="80000"/>
              <a:buFont typeface="Arial" panose="020B0604020202020204" pitchFamily="34" charset="0"/>
              <a:buNone/>
              <a:defRPr sz="1800" b="1" baseline="0">
                <a:solidFill>
                  <a:srgbClr val="038A5E"/>
                </a:solidFill>
              </a:defRPr>
            </a:lvl1pPr>
            <a:lvl2pPr marL="269875" indent="-184150">
              <a:spcBef>
                <a:spcPts val="600"/>
              </a:spcBef>
              <a:buClr>
                <a:srgbClr val="038A5E"/>
              </a:buClr>
              <a:buSzPct val="100000"/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</a:defRPr>
            </a:lvl2pPr>
            <a:lvl3pPr marL="452438" indent="-185738">
              <a:spcBef>
                <a:spcPts val="600"/>
              </a:spcBef>
              <a:buClr>
                <a:srgbClr val="038A5E"/>
              </a:buClr>
              <a:buSzPct val="100000"/>
              <a:buFont typeface="Symbol" panose="05050102010706020507" pitchFamily="18" charset="2"/>
              <a:buChar char="-"/>
              <a:defRPr sz="1600" b="0">
                <a:solidFill>
                  <a:schemeClr val="tx1"/>
                </a:solidFill>
              </a:defRPr>
            </a:lvl3pPr>
            <a:lvl4pPr marL="720725" indent="-182563">
              <a:spcBef>
                <a:spcPts val="600"/>
              </a:spcBef>
              <a:buClr>
                <a:srgbClr val="038A5E"/>
              </a:buClr>
              <a:buFont typeface="Courier New" panose="02070309020205020404" pitchFamily="49" charset="0"/>
              <a:buChar char="o"/>
              <a:defRPr sz="1600" b="0">
                <a:solidFill>
                  <a:schemeClr val="tx1"/>
                </a:solidFill>
              </a:defRPr>
            </a:lvl4pPr>
            <a:lvl5pPr marL="1162050" indent="-269875">
              <a:spcBef>
                <a:spcPts val="600"/>
              </a:spcBef>
              <a:buClr>
                <a:srgbClr val="038A5E"/>
              </a:buClr>
              <a:buFont typeface="Courier New" panose="02070309020205020404" pitchFamily="49" charset="0"/>
              <a:buChar char="o"/>
              <a:defRPr sz="1800" b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1"/>
          </p:nvPr>
        </p:nvSpPr>
        <p:spPr>
          <a:xfrm>
            <a:off x="4959802" y="988322"/>
            <a:ext cx="4644000" cy="5291918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spcBef>
                <a:spcPts val="600"/>
              </a:spcBef>
              <a:buClr>
                <a:srgbClr val="038A5E"/>
              </a:buClr>
              <a:buSzPct val="80000"/>
              <a:buFont typeface="Arial" panose="020B0604020202020204" pitchFamily="34" charset="0"/>
              <a:buNone/>
              <a:defRPr sz="1800" b="1" baseline="0">
                <a:solidFill>
                  <a:srgbClr val="038A5E"/>
                </a:solidFill>
              </a:defRPr>
            </a:lvl1pPr>
            <a:lvl2pPr marL="268288" indent="-182563">
              <a:spcBef>
                <a:spcPts val="600"/>
              </a:spcBef>
              <a:buClr>
                <a:srgbClr val="038A5E"/>
              </a:buClr>
              <a:buSzPct val="100000"/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</a:defRPr>
            </a:lvl2pPr>
            <a:lvl3pPr marL="538163" indent="-182563">
              <a:spcBef>
                <a:spcPts val="600"/>
              </a:spcBef>
              <a:buClr>
                <a:srgbClr val="038A5E"/>
              </a:buClr>
              <a:buSzPct val="100000"/>
              <a:buFont typeface="Symbol" panose="05050102010706020507" pitchFamily="18" charset="2"/>
              <a:buChar char="-"/>
              <a:defRPr sz="1600" b="0">
                <a:solidFill>
                  <a:schemeClr val="tx1"/>
                </a:solidFill>
              </a:defRPr>
            </a:lvl3pPr>
            <a:lvl4pPr marL="806450" indent="-182563">
              <a:spcBef>
                <a:spcPts val="600"/>
              </a:spcBef>
              <a:buClr>
                <a:srgbClr val="038A5E"/>
              </a:buClr>
              <a:buFont typeface="Courier New" panose="02070309020205020404" pitchFamily="49" charset="0"/>
              <a:buChar char="o"/>
              <a:defRPr sz="1600" b="0">
                <a:solidFill>
                  <a:schemeClr val="tx1"/>
                </a:solidFill>
              </a:defRPr>
            </a:lvl4pPr>
            <a:lvl5pPr marL="1162050" indent="-269875">
              <a:spcBef>
                <a:spcPts val="600"/>
              </a:spcBef>
              <a:buClr>
                <a:srgbClr val="038A5E"/>
              </a:buClr>
              <a:buFont typeface="Courier New" panose="02070309020205020404" pitchFamily="49" charset="0"/>
              <a:buChar char="o"/>
              <a:defRPr sz="1800" b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5561901" y="6387293"/>
            <a:ext cx="4053339" cy="354563"/>
          </a:xfrm>
          <a:prstGeom prst="rect">
            <a:avLst/>
          </a:prstGeom>
        </p:spPr>
        <p:txBody>
          <a:bodyPr/>
          <a:lstStyle>
            <a:lvl1pPr marL="0" indent="0" algn="r">
              <a:defRPr sz="10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773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741363" y="3103549"/>
            <a:ext cx="8420100" cy="1200316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038A5E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30891" y="4372760"/>
            <a:ext cx="8438276" cy="878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70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390" y="4621"/>
            <a:ext cx="73282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" tIns="45720" rIns="5400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br>
              <a:rPr lang="de-DE"/>
            </a:br>
            <a:r>
              <a:rPr lang="de-DE"/>
              <a:t>Klicken Sie, um das Titelformat zu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05999" y="997719"/>
            <a:ext cx="9309488" cy="52960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>
                <a:srgbClr val="038A5E"/>
              </a:buClr>
              <a:buFont typeface="Wingdings" panose="05000000000000000000" pitchFamily="2" charset="2"/>
              <a:buNone/>
              <a:defRPr lang="de-DE" sz="1800" b="1" baseline="0" dirty="0" smtClean="0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536400" indent="-270000">
              <a:spcBef>
                <a:spcPts val="600"/>
              </a:spcBef>
              <a:buClr>
                <a:srgbClr val="038A5E"/>
              </a:buClr>
              <a:buFont typeface="Wingdings" panose="05000000000000000000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>
              <a:spcBef>
                <a:spcPts val="600"/>
              </a:spcBef>
              <a:buClr>
                <a:srgbClr val="038A5E"/>
              </a:buClr>
              <a:buFont typeface="Symbol" panose="05050102010706020507" pitchFamily="18" charset="2"/>
              <a:buChar char="-"/>
              <a:defRPr lang="de-DE" sz="1600" b="0" baseline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400" indent="-270000">
              <a:spcBef>
                <a:spcPts val="600"/>
              </a:spcBef>
              <a:buClr>
                <a:srgbClr val="038A5E"/>
              </a:buClr>
              <a:buFont typeface="Courier New" panose="02070309020205020404" pitchFamily="49" charset="0"/>
              <a:buChar char="o"/>
              <a:defRPr lang="de-DE" sz="1600" b="0" baseline="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0"/>
            <a:endParaRPr lang="de-DE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5565775" y="6402161"/>
            <a:ext cx="4049712" cy="41138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60960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 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" y="221553"/>
            <a:ext cx="9903600" cy="432000"/>
          </a:xfrm>
          <a:prstGeom prst="rect">
            <a:avLst/>
          </a:prstGeom>
        </p:spPr>
        <p:txBody>
          <a:bodyPr lIns="108000" tIns="36000" rIns="108000" bIns="36000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780835"/>
            <a:ext cx="9903600" cy="5548045"/>
          </a:xfrm>
          <a:prstGeom prst="rect">
            <a:avLst/>
          </a:prstGeom>
        </p:spPr>
        <p:txBody>
          <a:bodyPr lIns="108000" tIns="36000" rIns="108000" bIns="36000"/>
          <a:lstStyle>
            <a:lvl1pPr>
              <a:defRPr sz="1800" b="1" baseline="0">
                <a:solidFill>
                  <a:srgbClr val="038A5E"/>
                </a:solidFill>
              </a:defRPr>
            </a:lvl1pPr>
            <a:lvl2pPr marL="268288" indent="-182563">
              <a:buClr>
                <a:srgbClr val="038A5E"/>
              </a:buClr>
              <a:defRPr sz="1600"/>
            </a:lvl2pPr>
            <a:lvl3pPr marL="538163" indent="-182563">
              <a:buClr>
                <a:srgbClr val="038A5E"/>
              </a:buClr>
              <a:buFont typeface="Wingdings" panose="05000000000000000000" pitchFamily="2" charset="2"/>
              <a:buChar char="Ø"/>
              <a:defRPr sz="1600"/>
            </a:lvl3pPr>
            <a:lvl4pPr marL="806450" indent="-182563">
              <a:buClr>
                <a:srgbClr val="038A5E"/>
              </a:buClr>
              <a:buFont typeface="Arial" panose="020B0604020202020204" pitchFamily="34" charset="0"/>
              <a:buChar char="−"/>
              <a:defRPr sz="1600"/>
            </a:lvl4pPr>
            <a:lvl5pPr marL="1076325" indent="-184150">
              <a:buClr>
                <a:srgbClr val="038A5E"/>
              </a:buClr>
              <a:buFont typeface="Wingdings" panose="05000000000000000000" pitchFamily="2" charset="2"/>
              <a:buChar char="§"/>
              <a:defRPr sz="1600"/>
            </a:lvl5pPr>
            <a:lvl6pPr>
              <a:buClr>
                <a:srgbClr val="038A5E"/>
              </a:buCl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61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287238" y="6396471"/>
            <a:ext cx="5027712" cy="38048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</a:rPr>
              <a:t>Arbeitsbereich </a:t>
            </a:r>
            <a:r>
              <a:rPr kumimoji="0" lang="en-US" sz="1000" b="0" i="0" u="none" strike="noStrike" cap="none" normalizeH="0" baseline="0" err="1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</a:rPr>
              <a:t>MuSe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</a:rPr>
              <a:t> (Marketing und Services) </a:t>
            </a:r>
            <a:r>
              <a:rPr lang="de-DE" sz="1000">
                <a:solidFill>
                  <a:schemeClr val="accent5"/>
                </a:solidFill>
              </a:rPr>
              <a:t>| </a:t>
            </a: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</a:rPr>
              <a:t>LS Marketing &amp; Innovation</a:t>
            </a:r>
            <a:b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</a:rPr>
            </a:br>
            <a:r>
              <a:rPr kumimoji="0" lang="de-DE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</a:rPr>
              <a:t>Folie </a:t>
            </a:r>
            <a:fld id="{8F3785A6-8AB3-4FE1-BF42-51D7820157F1}" type="slidenum">
              <a:rPr lang="de-DE" sz="1000" smtClean="0">
                <a:solidFill>
                  <a:schemeClr val="accent5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000">
                <a:solidFill>
                  <a:schemeClr val="accent5"/>
                </a:solidFill>
              </a:rPr>
              <a:t> | 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4" charset="0"/>
              </a:rPr>
              <a:t>WiSe24/25 | Machine Learning in Data Driven Marketing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91690" y="704186"/>
            <a:ext cx="7326000" cy="15389"/>
          </a:xfrm>
          <a:prstGeom prst="rect">
            <a:avLst/>
          </a:prstGeom>
          <a:solidFill>
            <a:srgbClr val="038A5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23" y="289315"/>
            <a:ext cx="1723244" cy="534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4" r:id="rId2"/>
    <p:sldLayoutId id="2147483681" r:id="rId3"/>
    <p:sldLayoutId id="2147483682" r:id="rId4"/>
    <p:sldLayoutId id="2147483686" r:id="rId5"/>
    <p:sldLayoutId id="2147483687" r:id="rId6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9BD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9BD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9BD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9BD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9BD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9BD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9BD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9BD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defRPr sz="1400">
          <a:solidFill>
            <a:srgbClr val="404040"/>
          </a:solidFill>
          <a:latin typeface="+mn-lt"/>
          <a:ea typeface="+mn-ea"/>
          <a:cs typeface="+mn-cs"/>
        </a:defRPr>
      </a:lvl1pPr>
      <a:lvl2pPr marL="381000" indent="-190500" algn="l" rtl="0" fontAlgn="base">
        <a:spcBef>
          <a:spcPct val="30000"/>
        </a:spcBef>
        <a:spcAft>
          <a:spcPct val="0"/>
        </a:spcAft>
        <a:buClr>
          <a:srgbClr val="009BD2"/>
        </a:buClr>
        <a:buFont typeface="Wingdings" pitchFamily="2" charset="2"/>
        <a:buChar char=""/>
        <a:defRPr sz="1400">
          <a:solidFill>
            <a:srgbClr val="404040"/>
          </a:solidFill>
          <a:latin typeface="+mn-lt"/>
        </a:defRPr>
      </a:lvl2pPr>
      <a:lvl3pPr marL="762000" indent="-190500" algn="l" rtl="0" fontAlgn="base">
        <a:spcBef>
          <a:spcPct val="30000"/>
        </a:spcBef>
        <a:spcAft>
          <a:spcPct val="0"/>
        </a:spcAft>
        <a:buClr>
          <a:srgbClr val="009BD2"/>
        </a:buClr>
        <a:buFont typeface="Symbol" pitchFamily="18" charset="2"/>
        <a:buChar char="-"/>
        <a:defRPr sz="1400">
          <a:solidFill>
            <a:srgbClr val="404040"/>
          </a:solidFill>
          <a:latin typeface="+mn-lt"/>
        </a:defRPr>
      </a:lvl3pPr>
      <a:lvl4pPr marL="1143000" indent="-190500" algn="l" rtl="0" fontAlgn="base">
        <a:spcBef>
          <a:spcPct val="30000"/>
        </a:spcBef>
        <a:spcAft>
          <a:spcPct val="0"/>
        </a:spcAft>
        <a:buClr>
          <a:srgbClr val="009BD2"/>
        </a:buClr>
        <a:buFont typeface="Wingdings" pitchFamily="2" charset="2"/>
        <a:buChar char="§"/>
        <a:defRPr sz="1400">
          <a:solidFill>
            <a:srgbClr val="404040"/>
          </a:solidFill>
          <a:latin typeface="+mn-lt"/>
        </a:defRPr>
      </a:lvl4pPr>
      <a:lvl5pPr marL="1524000" indent="-190500" algn="l" rtl="0" fontAlgn="base">
        <a:spcBef>
          <a:spcPct val="30000"/>
        </a:spcBef>
        <a:spcAft>
          <a:spcPct val="0"/>
        </a:spcAft>
        <a:buClr>
          <a:srgbClr val="009BD2"/>
        </a:buClr>
        <a:buFont typeface="Wingdings" pitchFamily="2" charset="2"/>
        <a:buChar char="Ø"/>
        <a:defRPr sz="1400">
          <a:solidFill>
            <a:srgbClr val="404040"/>
          </a:solidFill>
          <a:latin typeface="+mn-lt"/>
        </a:defRPr>
      </a:lvl5pPr>
      <a:lvl6pPr marL="1981200" indent="-190500" algn="l" rtl="0" fontAlgn="base">
        <a:spcBef>
          <a:spcPct val="30000"/>
        </a:spcBef>
        <a:spcAft>
          <a:spcPct val="0"/>
        </a:spcAft>
        <a:buClr>
          <a:srgbClr val="009BD2"/>
        </a:buClr>
        <a:buFont typeface="Wingdings" pitchFamily="2" charset="2"/>
        <a:buChar char="Ø"/>
        <a:defRPr sz="1400">
          <a:solidFill>
            <a:srgbClr val="404040"/>
          </a:solidFill>
          <a:latin typeface="+mn-lt"/>
        </a:defRPr>
      </a:lvl6pPr>
      <a:lvl7pPr marL="2438400" indent="-190500" algn="l" rtl="0" fontAlgn="base">
        <a:spcBef>
          <a:spcPct val="30000"/>
        </a:spcBef>
        <a:spcAft>
          <a:spcPct val="0"/>
        </a:spcAft>
        <a:buClr>
          <a:srgbClr val="009BD2"/>
        </a:buClr>
        <a:buFont typeface="Wingdings" pitchFamily="2" charset="2"/>
        <a:buChar char="Ø"/>
        <a:defRPr sz="1400">
          <a:solidFill>
            <a:srgbClr val="404040"/>
          </a:solidFill>
          <a:latin typeface="+mn-lt"/>
        </a:defRPr>
      </a:lvl7pPr>
      <a:lvl8pPr marL="2895600" indent="-190500" algn="l" rtl="0" fontAlgn="base">
        <a:spcBef>
          <a:spcPct val="30000"/>
        </a:spcBef>
        <a:spcAft>
          <a:spcPct val="0"/>
        </a:spcAft>
        <a:buClr>
          <a:srgbClr val="009BD2"/>
        </a:buClr>
        <a:buFont typeface="Wingdings" pitchFamily="2" charset="2"/>
        <a:buChar char="Ø"/>
        <a:defRPr sz="1400">
          <a:solidFill>
            <a:srgbClr val="404040"/>
          </a:solidFill>
          <a:latin typeface="+mn-lt"/>
        </a:defRPr>
      </a:lvl8pPr>
      <a:lvl9pPr marL="3352800" indent="-190500" algn="l" rtl="0" fontAlgn="base">
        <a:spcBef>
          <a:spcPct val="30000"/>
        </a:spcBef>
        <a:spcAft>
          <a:spcPct val="0"/>
        </a:spcAft>
        <a:buClr>
          <a:srgbClr val="009BD2"/>
        </a:buClr>
        <a:buFont typeface="Wingdings" pitchFamily="2" charset="2"/>
        <a:buChar char="Ø"/>
        <a:defRPr sz="1400">
          <a:solidFill>
            <a:srgbClr val="40404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lammar.github.io/illustrated-word2vec/" TargetMode="External"/><Relationship Id="rId4" Type="http://schemas.openxmlformats.org/officeDocument/2006/relationships/hyperlink" Target="https://web.stanford.edu/class/cs224n/slides/cs224n-spr2024-lecture01-wordvecs1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24n/" TargetMode="External"/><Relationship Id="rId2" Type="http://schemas.openxmlformats.org/officeDocument/2006/relationships/hyperlink" Target="https://www.youtube.com/watch?v=eMlx5fFNoYc&amp;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class/cs224n/slides/cs224n-spr2024-lecture08-transformer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en-us/drivers/" TargetMode="External"/><Relationship Id="rId2" Type="http://schemas.openxmlformats.org/officeDocument/2006/relationships/hyperlink" Target="https://docs.nvidia.com/cuda/wsl-user-guid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developer.nvidia.com/cuda-downloads?target_os=Linux&amp;target_arch=x86_64&amp;Distribution=WSL-Ubuntu&amp;target_version=2.0&amp;target_type=deb_loca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dreasKarasenko/presentation_10-2024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Karasenko/presentation_10-2024/blob/main/codes/zero_shot_clf.py" TargetMode="External"/><Relationship Id="rId2" Type="http://schemas.openxmlformats.org/officeDocument/2006/relationships/hyperlink" Target="https://huggingface.co/datasets/stanfordnlp/sst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iebert/sentiment-roberta-large-english" TargetMode="External"/><Relationship Id="rId2" Type="http://schemas.openxmlformats.org/officeDocument/2006/relationships/hyperlink" Target="https://ollama.com/library/gemma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gingface/setfit/issues/295#issuecomment-1429467753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10.1002/mar.21982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jbusres.2019.03.034" TargetMode="External"/><Relationship Id="rId13" Type="http://schemas.openxmlformats.org/officeDocument/2006/relationships/hyperlink" Target="https://user.phil.hhu.de/~cwurm/wp-content/uploads/2020/01/7181-attention-is-all-you-need.pdf" TargetMode="External"/><Relationship Id="rId3" Type="http://schemas.openxmlformats.org/officeDocument/2006/relationships/hyperlink" Target="https://rdcu.be/dXLML" TargetMode="External"/><Relationship Id="rId7" Type="http://schemas.openxmlformats.org/officeDocument/2006/relationships/hyperlink" Target="https://doi.org/10.1016/j.eswa.2019.04.063" TargetMode="External"/><Relationship Id="rId12" Type="http://schemas.openxmlformats.org/officeDocument/2006/relationships/hyperlink" Target="https://aws.amazon.com/what-is/embeddings-in-machine-learning/" TargetMode="External"/><Relationship Id="rId2" Type="http://schemas.openxmlformats.org/officeDocument/2006/relationships/hyperlink" Target="https://doi.org/10.1016/j.jretai.2021.01.0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77/10949968221095556" TargetMode="External"/><Relationship Id="rId11" Type="http://schemas.openxmlformats.org/officeDocument/2006/relationships/hyperlink" Target="https://aws.amazon.com/what-is/nlp/?nc1=h_ls" TargetMode="External"/><Relationship Id="rId5" Type="http://schemas.openxmlformats.org/officeDocument/2006/relationships/hyperlink" Target="https://doi.org/10.1177/1470785320972526" TargetMode="External"/><Relationship Id="rId10" Type="http://schemas.openxmlformats.org/officeDocument/2006/relationships/hyperlink" Target="http://breakthroughanalysis.com/2008/08/01/unstructured-data-and-the-80-percent-rule/" TargetMode="External"/><Relationship Id="rId4" Type="http://schemas.openxmlformats.org/officeDocument/2006/relationships/hyperlink" Target="https://link.springer.com/article/10.1007/s11573-021-01068-3" TargetMode="External"/><Relationship Id="rId9" Type="http://schemas.openxmlformats.org/officeDocument/2006/relationships/hyperlink" Target="https://doi.org/10.1177/00222429231224748" TargetMode="External"/><Relationship Id="rId14" Type="http://schemas.openxmlformats.org/officeDocument/2006/relationships/hyperlink" Target="https://doi.org/10.1177/00222429241276529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Mlx5fFNoY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in Data Driven Marketing – A primer on </a:t>
            </a:r>
            <a:r>
              <a:rPr lang="de-DE" err="1"/>
              <a:t>local</a:t>
            </a:r>
            <a:r>
              <a:rPr lang="de-DE"/>
              <a:t> (Large) Language Models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199"/>
            <a:ext cx="9906000" cy="496019"/>
          </a:xfrm>
        </p:spPr>
        <p:txBody>
          <a:bodyPr/>
          <a:lstStyle/>
          <a:p>
            <a:r>
              <a:rPr lang="de-DE"/>
              <a:t>Andreas Karasenko</a:t>
            </a:r>
          </a:p>
        </p:txBody>
      </p:sp>
    </p:spTree>
    <p:extLst>
      <p:ext uri="{BB962C8B-B14F-4D97-AF65-F5344CB8AC3E}">
        <p14:creationId xmlns:p14="http://schemas.microsoft.com/office/powerpoint/2010/main" val="121181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F6EF2-FC6F-A600-AF97-3E42ABEF4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2097C-3F57-34E7-0C02-7A449A96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Fundamentals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31AF2-52AC-8C4F-F581-59BAFBB13C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Word </a:t>
            </a:r>
            <a:r>
              <a:rPr kumimoji="0" lang="de-DE" sz="1800" b="1" i="0" u="none" strike="noStrike" kern="0" cap="none" spc="0" normalizeH="0" baseline="0" noProof="0" err="1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Embeddings</a:t>
            </a: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038A5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5725" lvl="1" indent="0">
              <a:buNone/>
              <a:defRPr/>
            </a:pPr>
            <a:r>
              <a:rPr lang="de-DE" sz="1600" b="0">
                <a:solidFill>
                  <a:schemeClr val="tx1"/>
                </a:solidFill>
              </a:rPr>
              <a:t>NLP </a:t>
            </a:r>
            <a:r>
              <a:rPr lang="de-DE" sz="1600" b="0" err="1">
                <a:solidFill>
                  <a:schemeClr val="tx1"/>
                </a:solidFill>
              </a:rPr>
              <a:t>techniques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that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map</a:t>
            </a:r>
            <a:r>
              <a:rPr lang="de-DE" sz="1600" b="0">
                <a:solidFill>
                  <a:schemeClr val="tx1"/>
                </a:solidFill>
              </a:rPr>
              <a:t> individual </a:t>
            </a:r>
            <a:r>
              <a:rPr lang="de-DE" sz="1600" b="0" err="1">
                <a:solidFill>
                  <a:schemeClr val="tx1"/>
                </a:solidFill>
              </a:rPr>
              <a:t>words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to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numeric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representations</a:t>
            </a:r>
            <a:r>
              <a:rPr lang="de-DE" sz="1600" b="0">
                <a:solidFill>
                  <a:schemeClr val="tx1"/>
                </a:solidFill>
              </a:rPr>
              <a:t> (</a:t>
            </a:r>
            <a:r>
              <a:rPr lang="de-DE" sz="1600" b="0" err="1">
                <a:solidFill>
                  <a:schemeClr val="tx1"/>
                </a:solidFill>
              </a:rPr>
              <a:t>numbers</a:t>
            </a:r>
            <a:r>
              <a:rPr lang="de-DE" sz="1600" b="0">
                <a:solidFill>
                  <a:schemeClr val="tx1"/>
                </a:solidFill>
              </a:rPr>
              <a:t>, </a:t>
            </a:r>
            <a:r>
              <a:rPr lang="de-DE" sz="1600" b="0" err="1">
                <a:solidFill>
                  <a:schemeClr val="tx1"/>
                </a:solidFill>
              </a:rPr>
              <a:t>vectors</a:t>
            </a:r>
            <a:r>
              <a:rPr lang="de-DE" sz="1600" b="0">
                <a:solidFill>
                  <a:schemeClr val="tx1"/>
                </a:solidFill>
              </a:rPr>
              <a:t>).</a:t>
            </a:r>
          </a:p>
          <a:p>
            <a:pPr marL="85725" lvl="1" indent="0">
              <a:buNone/>
              <a:defRPr/>
            </a:pPr>
            <a:r>
              <a:rPr lang="de-DE" err="1"/>
              <a:t>Embeddings</a:t>
            </a:r>
            <a:r>
              <a:rPr lang="de-DE"/>
              <a:t> </a:t>
            </a:r>
            <a:r>
              <a:rPr lang="de-DE" err="1"/>
              <a:t>simplify</a:t>
            </a:r>
            <a:r>
              <a:rPr lang="de-DE"/>
              <a:t> real-</a:t>
            </a:r>
            <a:r>
              <a:rPr lang="de-DE" err="1"/>
              <a:t>world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while</a:t>
            </a:r>
            <a:r>
              <a:rPr lang="de-DE"/>
              <a:t> (</a:t>
            </a:r>
            <a:r>
              <a:rPr lang="de-DE" err="1"/>
              <a:t>usually</a:t>
            </a:r>
            <a:r>
              <a:rPr lang="de-DE"/>
              <a:t>) </a:t>
            </a:r>
            <a:r>
              <a:rPr lang="de-DE" err="1"/>
              <a:t>preserving</a:t>
            </a:r>
            <a:r>
              <a:rPr lang="de-DE"/>
              <a:t> </a:t>
            </a:r>
            <a:r>
              <a:rPr lang="de-DE" err="1"/>
              <a:t>semantic</a:t>
            </a:r>
            <a:r>
              <a:rPr lang="de-DE"/>
              <a:t> &amp; </a:t>
            </a:r>
            <a:r>
              <a:rPr lang="de-DE" err="1"/>
              <a:t>syntactic</a:t>
            </a:r>
            <a:r>
              <a:rPr lang="de-DE"/>
              <a:t> </a:t>
            </a:r>
            <a:r>
              <a:rPr lang="de-DE" err="1"/>
              <a:t>relationships</a:t>
            </a:r>
            <a:r>
              <a:rPr lang="de-DE"/>
              <a:t>. </a:t>
            </a:r>
            <a:r>
              <a:rPr lang="de-DE" sz="800"/>
              <a:t>Amazon (B) (2024)</a:t>
            </a:r>
          </a:p>
          <a:p>
            <a:pPr marL="85725" lvl="1" indent="0">
              <a:buNone/>
              <a:defRPr/>
            </a:pPr>
            <a:r>
              <a:rPr lang="de-DE" sz="1600" b="0">
                <a:solidFill>
                  <a:schemeClr val="tx1"/>
                </a:solidFill>
              </a:rPr>
              <a:t>„</a:t>
            </a:r>
            <a:r>
              <a:rPr lang="de-DE" sz="1600" b="0" err="1">
                <a:solidFill>
                  <a:schemeClr val="tx1"/>
                </a:solidFill>
              </a:rPr>
              <a:t>Direction</a:t>
            </a:r>
            <a:r>
              <a:rPr lang="de-DE" sz="1600" b="0">
                <a:solidFill>
                  <a:schemeClr val="tx1"/>
                </a:solidFill>
              </a:rPr>
              <a:t> in </a:t>
            </a:r>
            <a:r>
              <a:rPr lang="de-DE" sz="1600" b="0" err="1">
                <a:solidFill>
                  <a:schemeClr val="tx1"/>
                </a:solidFill>
              </a:rPr>
              <a:t>the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embedding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space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can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correspond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with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semantic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meaning</a:t>
            </a:r>
            <a:r>
              <a:rPr lang="de-DE" sz="1600" b="0">
                <a:solidFill>
                  <a:schemeClr val="tx1"/>
                </a:solidFill>
              </a:rPr>
              <a:t>“ </a:t>
            </a:r>
            <a:r>
              <a:rPr lang="de-DE" sz="800" b="0">
                <a:solidFill>
                  <a:schemeClr val="tx1"/>
                </a:solidFill>
              </a:rPr>
              <a:t>Sanderson (2024)</a:t>
            </a:r>
          </a:p>
          <a:p>
            <a:pPr marL="85725" lvl="1" indent="0">
              <a:buNone/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>
              <a:ln>
                <a:noFill/>
              </a:ln>
              <a:solidFill>
                <a:srgbClr val="038A5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err="1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Why</a:t>
            </a:r>
            <a:r>
              <a: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1" i="0" u="none" strike="noStrike" kern="0" cap="none" spc="0" normalizeH="0" baseline="0" noProof="0" err="1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</a:t>
            </a:r>
            <a:r>
              <a: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1" i="0" u="none" strike="noStrike" kern="0" cap="none" spc="0" normalizeH="0" baseline="0" noProof="0" err="1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they</a:t>
            </a:r>
            <a:r>
              <a: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1" i="0" u="none" strike="noStrike" kern="0" cap="none" spc="0" normalizeH="0" baseline="0" noProof="0" err="1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important</a:t>
            </a:r>
            <a:r>
              <a: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lang="de-DE" sz="1600" b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de-DE" err="1"/>
              <a:t>Reduce</a:t>
            </a:r>
            <a:r>
              <a:rPr lang="de-DE"/>
              <a:t> </a:t>
            </a:r>
            <a:r>
              <a:rPr lang="de-DE" err="1"/>
              <a:t>dimensionality</a:t>
            </a:r>
            <a:endParaRPr lang="de-DE"/>
          </a:p>
          <a:p>
            <a:pPr lvl="1">
              <a:defRPr/>
            </a:pPr>
            <a:r>
              <a:rPr lang="de-DE" sz="1600" b="0" err="1">
                <a:solidFill>
                  <a:schemeClr val="tx1"/>
                </a:solidFill>
              </a:rPr>
              <a:t>Enables</a:t>
            </a:r>
            <a:r>
              <a:rPr lang="de-DE" sz="1600" b="0">
                <a:solidFill>
                  <a:schemeClr val="tx1"/>
                </a:solidFill>
              </a:rPr>
              <a:t> / </a:t>
            </a:r>
            <a:r>
              <a:rPr lang="de-DE" sz="1600" b="0" err="1">
                <a:solidFill>
                  <a:schemeClr val="tx1"/>
                </a:solidFill>
              </a:rPr>
              <a:t>improves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downstream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tasks</a:t>
            </a:r>
            <a:endParaRPr lang="de-DE"/>
          </a:p>
          <a:p>
            <a:pPr lvl="1">
              <a:defRPr/>
            </a:pPr>
            <a:r>
              <a:rPr lang="de-DE" sz="1600"/>
              <a:t>Are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cornerstone</a:t>
            </a:r>
            <a:r>
              <a:rPr lang="de-DE" sz="1600"/>
              <a:t> of LLMs</a:t>
            </a:r>
          </a:p>
          <a:p>
            <a:pPr lvl="1"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Embedding </a:t>
            </a:r>
            <a:r>
              <a:rPr kumimoji="0" lang="de-DE" sz="1800" b="1" i="0" u="none" strike="noStrike" kern="0" cap="none" spc="0" normalizeH="0" baseline="0" noProof="0" err="1">
                <a:ln>
                  <a:noFill/>
                </a:ln>
                <a:solidFill>
                  <a:srgbClr val="038A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</a:t>
            </a:r>
            <a:endParaRPr lang="de-DE" sz="1600" b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de-DE"/>
              <a:t>Static </a:t>
            </a:r>
            <a:r>
              <a:rPr lang="de-DE" err="1"/>
              <a:t>embeddings</a:t>
            </a:r>
            <a:endParaRPr lang="de-DE"/>
          </a:p>
          <a:p>
            <a:pPr lvl="1">
              <a:defRPr/>
            </a:pPr>
            <a:r>
              <a:rPr lang="de-DE" sz="1600" b="0" err="1">
                <a:solidFill>
                  <a:schemeClr val="tx1"/>
                </a:solidFill>
              </a:rPr>
              <a:t>Learned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static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embeddings</a:t>
            </a:r>
            <a:endParaRPr lang="de-DE" sz="1600" b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de-DE" b="1" err="1">
                <a:solidFill>
                  <a:srgbClr val="038A5E"/>
                </a:solidFill>
              </a:rPr>
              <a:t>Learned</a:t>
            </a:r>
            <a:r>
              <a:rPr lang="de-DE" b="1">
                <a:solidFill>
                  <a:srgbClr val="038A5E"/>
                </a:solidFill>
              </a:rPr>
              <a:t> </a:t>
            </a:r>
            <a:r>
              <a:rPr lang="de-DE" b="1" err="1">
                <a:solidFill>
                  <a:srgbClr val="038A5E"/>
                </a:solidFill>
              </a:rPr>
              <a:t>c</a:t>
            </a:r>
            <a:r>
              <a:rPr lang="de-DE" sz="1600" b="1" err="1">
                <a:solidFill>
                  <a:srgbClr val="038A5E"/>
                </a:solidFill>
              </a:rPr>
              <a:t>ontextual</a:t>
            </a:r>
            <a:r>
              <a:rPr lang="de-DE" sz="1600" b="1">
                <a:solidFill>
                  <a:srgbClr val="038A5E"/>
                </a:solidFill>
              </a:rPr>
              <a:t> </a:t>
            </a:r>
            <a:r>
              <a:rPr lang="de-DE" sz="1600" b="1" err="1">
                <a:solidFill>
                  <a:srgbClr val="038A5E"/>
                </a:solidFill>
              </a:rPr>
              <a:t>embeddings</a:t>
            </a:r>
            <a:r>
              <a:rPr lang="de-DE" sz="1600" b="1">
                <a:solidFill>
                  <a:srgbClr val="038A5E"/>
                </a:solidFill>
              </a:rPr>
              <a:t> (e.g. </a:t>
            </a:r>
            <a:r>
              <a:rPr lang="de-DE" sz="1600" b="1" err="1">
                <a:solidFill>
                  <a:srgbClr val="038A5E"/>
                </a:solidFill>
              </a:rPr>
              <a:t>based</a:t>
            </a:r>
            <a:r>
              <a:rPr lang="de-DE" sz="1600" b="1">
                <a:solidFill>
                  <a:srgbClr val="038A5E"/>
                </a:solidFill>
              </a:rPr>
              <a:t> on </a:t>
            </a:r>
            <a:r>
              <a:rPr lang="de-DE" sz="1600" b="1" err="1">
                <a:solidFill>
                  <a:srgbClr val="038A5E"/>
                </a:solidFill>
              </a:rPr>
              <a:t>attention</a:t>
            </a:r>
            <a:r>
              <a:rPr lang="de-DE" sz="1600" b="1">
                <a:solidFill>
                  <a:srgbClr val="038A5E"/>
                </a:solidFill>
              </a:rPr>
              <a:t>)</a:t>
            </a:r>
          </a:p>
          <a:p>
            <a:pPr lvl="1">
              <a:defRPr/>
            </a:pP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13BF5CC-6748-3FAE-DB22-E5C28F8697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789204-96DA-DC2D-15C3-5C921D39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45" y="2469613"/>
            <a:ext cx="5109259" cy="42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81869-7864-921F-6B45-2670CAD5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BF652-64CA-62D1-4BB7-C62A8841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Fundamentals</a:t>
            </a:r>
            <a:r>
              <a:rPr lang="de-DE"/>
              <a:t> – </a:t>
            </a:r>
            <a:r>
              <a:rPr lang="de-DE" err="1"/>
              <a:t>Embeddings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17CDA-52C4-2ACB-1969-63188095DE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Static </a:t>
            </a:r>
            <a:r>
              <a:rPr lang="de-DE" err="1"/>
              <a:t>Embeddings</a:t>
            </a:r>
            <a:endParaRPr lang="de-DE"/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Refers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to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methods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that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map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words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to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vectors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solely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based</a:t>
            </a:r>
            <a:r>
              <a:rPr lang="de-DE" sz="1600" b="0">
                <a:solidFill>
                  <a:schemeClr val="tx1"/>
                </a:solidFill>
              </a:rPr>
              <a:t> on </a:t>
            </a:r>
            <a:r>
              <a:rPr lang="de-DE" sz="1600" b="0" err="1">
                <a:solidFill>
                  <a:schemeClr val="tx1"/>
                </a:solidFill>
              </a:rPr>
              <a:t>the</a:t>
            </a:r>
            <a:r>
              <a:rPr lang="de-DE" err="1"/>
              <a:t>ir</a:t>
            </a:r>
            <a:r>
              <a:rPr lang="de-DE"/>
              <a:t> </a:t>
            </a:r>
            <a:r>
              <a:rPr lang="de-DE" err="1"/>
              <a:t>occurence</a:t>
            </a:r>
            <a:r>
              <a:rPr lang="de-DE"/>
              <a:t>; </a:t>
            </a:r>
            <a:r>
              <a:rPr lang="de-DE" err="1"/>
              <a:t>they</a:t>
            </a:r>
            <a:r>
              <a:rPr lang="de-DE"/>
              <a:t>:</a:t>
            </a:r>
            <a:endParaRPr lang="de-DE" sz="1600" b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1600" b="0">
                <a:solidFill>
                  <a:schemeClr val="tx1"/>
                </a:solidFill>
              </a:rPr>
              <a:t>Transform sentences to a fixed sized vector</a:t>
            </a:r>
          </a:p>
          <a:p>
            <a:pPr lvl="1">
              <a:defRPr/>
            </a:pPr>
            <a:r>
              <a:rPr lang="en-US" sz="1600" b="0">
                <a:solidFill>
                  <a:schemeClr val="tx1"/>
                </a:solidFill>
              </a:rPr>
              <a:t>Disregard order</a:t>
            </a:r>
          </a:p>
          <a:p>
            <a:pPr lvl="1">
              <a:defRPr/>
            </a:pPr>
            <a:r>
              <a:rPr lang="en-US" sz="1600" b="0">
                <a:solidFill>
                  <a:schemeClr val="tx1"/>
                </a:solidFill>
              </a:rPr>
              <a:t>Disregard relationships</a:t>
            </a:r>
          </a:p>
          <a:p>
            <a:pPr lvl="1">
              <a:defRPr/>
            </a:pPr>
            <a:r>
              <a:rPr lang="en-US" sz="1600" b="0">
                <a:solidFill>
                  <a:schemeClr val="tx1"/>
                </a:solidFill>
              </a:rPr>
              <a:t>Are static</a:t>
            </a:r>
          </a:p>
          <a:p>
            <a:pPr lvl="1">
              <a:defRPr/>
            </a:pPr>
            <a:r>
              <a:rPr lang="en-US"/>
              <a:t>Cannot show dissimilarity</a:t>
            </a:r>
          </a:p>
          <a:p>
            <a:pPr marL="85725" lvl="1" indent="0">
              <a:buNone/>
              <a:defRPr/>
            </a:pPr>
            <a:r>
              <a:rPr lang="en-US"/>
              <a:t>corpus = [</a:t>
            </a:r>
            <a:br>
              <a:rPr lang="en-US"/>
            </a:br>
            <a:r>
              <a:rPr lang="en-US"/>
              <a:t>'This is the first document.', 'This document is the second document.', 'And this is the third </a:t>
            </a:r>
            <a:r>
              <a:rPr lang="en-US" err="1"/>
              <a:t>one.','Is</a:t>
            </a:r>
            <a:r>
              <a:rPr lang="en-US"/>
              <a:t> this the first document?’,</a:t>
            </a:r>
            <a:br>
              <a:rPr lang="en-US"/>
            </a:br>
            <a:r>
              <a:rPr lang="en-US"/>
              <a:t>]</a:t>
            </a:r>
          </a:p>
          <a:p>
            <a:pPr marL="85725" lvl="1" indent="0">
              <a:buNone/>
              <a:defRPr/>
            </a:pPr>
            <a:endParaRPr lang="en-US" sz="1600" b="0">
              <a:solidFill>
                <a:schemeClr val="tx1"/>
              </a:solidFill>
            </a:endParaRPr>
          </a:p>
          <a:p>
            <a:pPr lvl="1">
              <a:defRPr/>
            </a:pP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0D27AFB-B751-1A9D-B9CA-9DB5089B0E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62EB32-A837-96C8-158E-497D926A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7511"/>
              </p:ext>
            </p:extLst>
          </p:nvPr>
        </p:nvGraphicFramePr>
        <p:xfrm>
          <a:off x="1329191" y="4028571"/>
          <a:ext cx="7246030" cy="222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603">
                  <a:extLst>
                    <a:ext uri="{9D8B030D-6E8A-4147-A177-3AD203B41FA5}">
                      <a16:colId xmlns:a16="http://schemas.microsoft.com/office/drawing/2014/main" val="2126097499"/>
                    </a:ext>
                  </a:extLst>
                </a:gridCol>
                <a:gridCol w="724603">
                  <a:extLst>
                    <a:ext uri="{9D8B030D-6E8A-4147-A177-3AD203B41FA5}">
                      <a16:colId xmlns:a16="http://schemas.microsoft.com/office/drawing/2014/main" val="1093100713"/>
                    </a:ext>
                  </a:extLst>
                </a:gridCol>
                <a:gridCol w="724603">
                  <a:extLst>
                    <a:ext uri="{9D8B030D-6E8A-4147-A177-3AD203B41FA5}">
                      <a16:colId xmlns:a16="http://schemas.microsoft.com/office/drawing/2014/main" val="2187046948"/>
                    </a:ext>
                  </a:extLst>
                </a:gridCol>
                <a:gridCol w="724603">
                  <a:extLst>
                    <a:ext uri="{9D8B030D-6E8A-4147-A177-3AD203B41FA5}">
                      <a16:colId xmlns:a16="http://schemas.microsoft.com/office/drawing/2014/main" val="58168783"/>
                    </a:ext>
                  </a:extLst>
                </a:gridCol>
                <a:gridCol w="724603">
                  <a:extLst>
                    <a:ext uri="{9D8B030D-6E8A-4147-A177-3AD203B41FA5}">
                      <a16:colId xmlns:a16="http://schemas.microsoft.com/office/drawing/2014/main" val="3048413229"/>
                    </a:ext>
                  </a:extLst>
                </a:gridCol>
                <a:gridCol w="724603">
                  <a:extLst>
                    <a:ext uri="{9D8B030D-6E8A-4147-A177-3AD203B41FA5}">
                      <a16:colId xmlns:a16="http://schemas.microsoft.com/office/drawing/2014/main" val="2965812462"/>
                    </a:ext>
                  </a:extLst>
                </a:gridCol>
                <a:gridCol w="724603">
                  <a:extLst>
                    <a:ext uri="{9D8B030D-6E8A-4147-A177-3AD203B41FA5}">
                      <a16:colId xmlns:a16="http://schemas.microsoft.com/office/drawing/2014/main" val="1756921507"/>
                    </a:ext>
                  </a:extLst>
                </a:gridCol>
                <a:gridCol w="724603">
                  <a:extLst>
                    <a:ext uri="{9D8B030D-6E8A-4147-A177-3AD203B41FA5}">
                      <a16:colId xmlns:a16="http://schemas.microsoft.com/office/drawing/2014/main" val="63561342"/>
                    </a:ext>
                  </a:extLst>
                </a:gridCol>
                <a:gridCol w="724603">
                  <a:extLst>
                    <a:ext uri="{9D8B030D-6E8A-4147-A177-3AD203B41FA5}">
                      <a16:colId xmlns:a16="http://schemas.microsoft.com/office/drawing/2014/main" val="3795075224"/>
                    </a:ext>
                  </a:extLst>
                </a:gridCol>
                <a:gridCol w="724603">
                  <a:extLst>
                    <a:ext uri="{9D8B030D-6E8A-4147-A177-3AD203B41FA5}">
                      <a16:colId xmlns:a16="http://schemas.microsoft.com/office/drawing/2014/main" val="2319216106"/>
                    </a:ext>
                  </a:extLst>
                </a:gridCol>
              </a:tblGrid>
              <a:tr h="524867">
                <a:tc>
                  <a:txBody>
                    <a:bodyPr/>
                    <a:lstStyle/>
                    <a:p>
                      <a:r>
                        <a:rPr lang="de-DE" sz="1200" err="1"/>
                        <a:t>Document</a:t>
                      </a:r>
                      <a:endParaRPr lang="de-DE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this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the</a:t>
                      </a:r>
                      <a:endParaRPr lang="de-DE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first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second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third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204570"/>
                  </a:ext>
                </a:extLst>
              </a:tr>
              <a:tr h="425725">
                <a:tc>
                  <a:txBody>
                    <a:bodyPr/>
                    <a:lstStyle/>
                    <a:p>
                      <a:r>
                        <a:rPr lang="de-DE" sz="1200"/>
                        <a:t>Doc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935919"/>
                  </a:ext>
                </a:extLst>
              </a:tr>
              <a:tr h="425725">
                <a:tc>
                  <a:txBody>
                    <a:bodyPr/>
                    <a:lstStyle/>
                    <a:p>
                      <a:r>
                        <a:rPr lang="de-DE" sz="1200"/>
                        <a:t>Doc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664698"/>
                  </a:ext>
                </a:extLst>
              </a:tr>
              <a:tr h="425725">
                <a:tc>
                  <a:txBody>
                    <a:bodyPr/>
                    <a:lstStyle/>
                    <a:p>
                      <a:r>
                        <a:rPr lang="de-DE" sz="1200"/>
                        <a:t>Doc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009719"/>
                  </a:ext>
                </a:extLst>
              </a:tr>
              <a:tr h="425725">
                <a:tc>
                  <a:txBody>
                    <a:bodyPr/>
                    <a:lstStyle/>
                    <a:p>
                      <a:r>
                        <a:rPr lang="de-DE" sz="1200"/>
                        <a:t>Doc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91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3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B6E51-12FA-F288-E5EC-8340202F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A07EE-7726-977A-A3E8-EE37E66A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Fundamentals</a:t>
            </a:r>
            <a:r>
              <a:rPr lang="de-DE"/>
              <a:t> – </a:t>
            </a:r>
            <a:r>
              <a:rPr lang="de-DE" err="1"/>
              <a:t>Embeddings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716F8-2478-CDEE-C7E9-BBDD47DEA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Learned</a:t>
            </a:r>
            <a:r>
              <a:rPr lang="de-DE"/>
              <a:t> </a:t>
            </a:r>
            <a:r>
              <a:rPr lang="de-DE" err="1"/>
              <a:t>Embeddings</a:t>
            </a:r>
            <a:endParaRPr lang="de-DE"/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Similar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words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should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have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similar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representations</a:t>
            </a:r>
            <a:r>
              <a:rPr lang="de-DE"/>
              <a:t>, </a:t>
            </a:r>
            <a:r>
              <a:rPr lang="de-DE" err="1"/>
              <a:t>they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„[…] </a:t>
            </a:r>
            <a:r>
              <a:rPr lang="de-DE" err="1"/>
              <a:t>characterized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company</a:t>
            </a:r>
            <a:r>
              <a:rPr lang="de-DE"/>
              <a:t> [</a:t>
            </a:r>
            <a:r>
              <a:rPr lang="de-DE" err="1"/>
              <a:t>they</a:t>
            </a:r>
            <a:r>
              <a:rPr lang="de-DE"/>
              <a:t> </a:t>
            </a:r>
            <a:r>
              <a:rPr lang="de-DE" err="1"/>
              <a:t>keep</a:t>
            </a:r>
            <a:r>
              <a:rPr lang="de-DE"/>
              <a:t>]“ (Firth 1957)</a:t>
            </a:r>
            <a:endParaRPr lang="de-DE" sz="1600" b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de-DE"/>
              <a:t>(E.g.) Word2Vec:</a:t>
            </a:r>
          </a:p>
          <a:p>
            <a:pPr lvl="2">
              <a:defRPr/>
            </a:pPr>
            <a:r>
              <a:rPr lang="de-DE" err="1"/>
              <a:t>transforms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fixed</a:t>
            </a:r>
            <a:r>
              <a:rPr lang="de-DE"/>
              <a:t>-size </a:t>
            </a:r>
            <a:r>
              <a:rPr lang="de-DE" err="1"/>
              <a:t>vectors</a:t>
            </a:r>
            <a:endParaRPr lang="de-DE"/>
          </a:p>
          <a:p>
            <a:pPr lvl="2">
              <a:defRPr/>
            </a:pPr>
            <a:r>
              <a:rPr lang="de-DE"/>
              <a:t>Use </a:t>
            </a:r>
            <a:r>
              <a:rPr lang="de-DE" err="1"/>
              <a:t>similarity</a:t>
            </a:r>
            <a:r>
              <a:rPr lang="de-DE"/>
              <a:t> of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calculate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dependent</a:t>
            </a:r>
            <a:r>
              <a:rPr lang="de-DE"/>
              <a:t> </a:t>
            </a:r>
            <a:r>
              <a:rPr lang="de-DE" err="1"/>
              <a:t>probability</a:t>
            </a:r>
            <a:endParaRPr lang="de-DE"/>
          </a:p>
          <a:p>
            <a:pPr lvl="2">
              <a:defRPr/>
            </a:pPr>
            <a:r>
              <a:rPr lang="de-DE" err="1"/>
              <a:t>Adjust</a:t>
            </a:r>
            <a:r>
              <a:rPr lang="de-DE"/>
              <a:t> </a:t>
            </a:r>
            <a:r>
              <a:rPr lang="de-DE" err="1"/>
              <a:t>until</a:t>
            </a:r>
            <a:r>
              <a:rPr lang="de-DE"/>
              <a:t> </a:t>
            </a:r>
            <a:r>
              <a:rPr lang="de-DE" err="1"/>
              <a:t>probability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maximized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557F5EA-AFF7-3076-24AB-4BD0A11F4A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7AC6A707-4898-857C-41D8-64B1E49D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06" y="3383505"/>
            <a:ext cx="4751098" cy="2375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2C2724-80C5-D738-619D-9A304775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10"/>
          <a:stretch/>
        </p:blipFill>
        <p:spPr>
          <a:xfrm>
            <a:off x="0" y="3457629"/>
            <a:ext cx="4953000" cy="261198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4E3AD96-15BB-69B0-D312-77461336F9CF}"/>
              </a:ext>
            </a:extLst>
          </p:cNvPr>
          <p:cNvSpPr txBox="1"/>
          <p:nvPr/>
        </p:nvSpPr>
        <p:spPr>
          <a:xfrm>
            <a:off x="508000" y="5985164"/>
            <a:ext cx="3851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Source: </a:t>
            </a:r>
            <a:r>
              <a:rPr lang="de-DE" sz="800">
                <a:hlinkClick r:id="rId4"/>
              </a:rPr>
              <a:t>Stanford NLP </a:t>
            </a:r>
            <a:r>
              <a:rPr lang="de-DE" sz="800" err="1">
                <a:hlinkClick r:id="rId4"/>
              </a:rPr>
              <a:t>with</a:t>
            </a:r>
            <a:r>
              <a:rPr lang="de-DE" sz="800">
                <a:hlinkClick r:id="rId4"/>
              </a:rPr>
              <a:t> Deep Learning</a:t>
            </a:r>
            <a:r>
              <a:rPr lang="de-DE" sz="800"/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6CE75C4-68DF-0DC5-BEE3-84E9D1B6EC9A}"/>
              </a:ext>
            </a:extLst>
          </p:cNvPr>
          <p:cNvSpPr txBox="1"/>
          <p:nvPr/>
        </p:nvSpPr>
        <p:spPr>
          <a:xfrm>
            <a:off x="5358462" y="5981507"/>
            <a:ext cx="3851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Source: </a:t>
            </a:r>
            <a:r>
              <a:rPr lang="de-DE" sz="800">
                <a:hlinkClick r:id="rId5"/>
              </a:rPr>
              <a:t>Jay </a:t>
            </a:r>
            <a:r>
              <a:rPr lang="de-DE" sz="800" err="1">
                <a:hlinkClick r:id="rId5"/>
              </a:rPr>
              <a:t>Alammar</a:t>
            </a:r>
            <a:r>
              <a:rPr lang="de-DE" sz="800">
                <a:hlinkClick r:id="rId5"/>
              </a:rPr>
              <a:t> – The Illustrated Word2vec</a:t>
            </a: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59459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B6BF-C1F9-A37E-0604-85E59B82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B63D4-98DD-6A73-CB04-79B34DC4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Fundamentals</a:t>
            </a:r>
            <a:r>
              <a:rPr lang="de-DE"/>
              <a:t> – </a:t>
            </a:r>
            <a:r>
              <a:rPr lang="de-DE" err="1"/>
              <a:t>Embeddings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7B840-096B-89CB-C207-E7C72ED629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context</a:t>
            </a:r>
            <a:r>
              <a:rPr lang="de-DE"/>
              <a:t> relevant?</a:t>
            </a:r>
          </a:p>
          <a:p>
            <a:pPr marL="85725" marR="0" lvl="1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lang="de-DE"/>
              <a:t>„</a:t>
            </a:r>
            <a:r>
              <a:rPr lang="de-DE" err="1"/>
              <a:t>Did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feed</a:t>
            </a:r>
            <a:r>
              <a:rPr lang="de-DE"/>
              <a:t> </a:t>
            </a:r>
            <a:r>
              <a:rPr lang="de-DE" err="1"/>
              <a:t>my</a:t>
            </a:r>
            <a:r>
              <a:rPr lang="de-DE"/>
              <a:t> </a:t>
            </a:r>
            <a:r>
              <a:rPr lang="de-DE" err="1"/>
              <a:t>mouse</a:t>
            </a:r>
            <a:r>
              <a:rPr lang="de-DE"/>
              <a:t>?“</a:t>
            </a:r>
          </a:p>
          <a:p>
            <a:pPr marL="85725" marR="0" lvl="1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lang="de-DE"/>
              <a:t>„My </a:t>
            </a:r>
            <a:r>
              <a:rPr lang="de-DE" err="1"/>
              <a:t>computer</a:t>
            </a:r>
            <a:r>
              <a:rPr lang="de-DE"/>
              <a:t> </a:t>
            </a:r>
            <a:r>
              <a:rPr lang="de-DE" err="1"/>
              <a:t>can‘t</a:t>
            </a:r>
            <a:r>
              <a:rPr lang="de-DE"/>
              <a:t> </a:t>
            </a:r>
            <a:r>
              <a:rPr lang="de-DE" err="1"/>
              <a:t>detect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mouse</a:t>
            </a:r>
            <a:r>
              <a:rPr lang="de-DE"/>
              <a:t>“</a:t>
            </a: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None/>
              <a:tabLst>
                <a:tab pos="182563" algn="l"/>
              </a:tabLst>
              <a:defRPr/>
            </a:pPr>
            <a:r>
              <a: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How</a:t>
            </a: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do </a:t>
            </a:r>
            <a:r>
              <a: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we</a:t>
            </a: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differentiate</a:t>
            </a: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„</a:t>
            </a:r>
            <a:r>
              <a: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mouse</a:t>
            </a: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“?</a:t>
            </a:r>
            <a:endParaRPr lang="de-DE"/>
          </a:p>
          <a:p>
            <a:endParaRPr lang="de-DE"/>
          </a:p>
          <a:p>
            <a:r>
              <a:rPr lang="de-DE" err="1"/>
              <a:t>Contextual</a:t>
            </a:r>
            <a:r>
              <a:rPr lang="de-DE"/>
              <a:t> </a:t>
            </a:r>
            <a:r>
              <a:rPr lang="de-DE" err="1"/>
              <a:t>Embeddings</a:t>
            </a:r>
            <a:endParaRPr lang="de-DE"/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Instead</a:t>
            </a:r>
            <a:r>
              <a:rPr lang="de-DE" sz="1600" b="0">
                <a:solidFill>
                  <a:schemeClr val="tx1"/>
                </a:solidFill>
              </a:rPr>
              <a:t> of </a:t>
            </a:r>
            <a:r>
              <a:rPr lang="de-DE" sz="1600" b="0" err="1">
                <a:solidFill>
                  <a:schemeClr val="tx1"/>
                </a:solidFill>
              </a:rPr>
              <a:t>learning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word-embeddings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globally</a:t>
            </a:r>
            <a:r>
              <a:rPr lang="de-DE" sz="1600" b="0">
                <a:solidFill>
                  <a:schemeClr val="tx1"/>
                </a:solidFill>
              </a:rPr>
              <a:t>, </a:t>
            </a:r>
            <a:r>
              <a:rPr lang="de-DE" sz="1600" b="0" err="1">
                <a:solidFill>
                  <a:schemeClr val="tx1"/>
                </a:solidFill>
              </a:rPr>
              <a:t>consider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the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local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context</a:t>
            </a:r>
            <a:r>
              <a:rPr lang="de-DE" sz="1600" b="0">
                <a:solidFill>
                  <a:schemeClr val="tx1"/>
                </a:solidFill>
              </a:rPr>
              <a:t> (e.g. </a:t>
            </a:r>
            <a:r>
              <a:rPr lang="de-DE" sz="1600" b="0" err="1">
                <a:solidFill>
                  <a:schemeClr val="tx1"/>
                </a:solidFill>
              </a:rPr>
              <a:t>sentence</a:t>
            </a:r>
            <a:r>
              <a:rPr lang="de-DE" sz="1600" b="0">
                <a:solidFill>
                  <a:schemeClr val="tx1"/>
                </a:solidFill>
              </a:rPr>
              <a:t>) </a:t>
            </a:r>
            <a:r>
              <a:rPr lang="de-DE" sz="1600" b="0" err="1">
                <a:solidFill>
                  <a:schemeClr val="tx1"/>
                </a:solidFill>
              </a:rPr>
              <a:t>when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calculating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the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vector</a:t>
            </a:r>
            <a:endParaRPr lang="de-DE" sz="1600" b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de-DE" err="1"/>
              <a:t>ELMo</a:t>
            </a:r>
            <a:r>
              <a:rPr lang="de-DE"/>
              <a:t>, </a:t>
            </a:r>
            <a:r>
              <a:rPr lang="de-DE" err="1"/>
              <a:t>ULMFiT</a:t>
            </a:r>
            <a:r>
              <a:rPr lang="de-DE"/>
              <a:t>, GPT, BERT:</a:t>
            </a:r>
          </a:p>
          <a:p>
            <a:pPr lvl="2">
              <a:defRPr/>
            </a:pPr>
            <a:r>
              <a:rPr lang="de-DE"/>
              <a:t>Train a (large) </a:t>
            </a:r>
            <a:r>
              <a:rPr lang="de-DE" err="1"/>
              <a:t>language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on massive </a:t>
            </a:r>
            <a:r>
              <a:rPr lang="de-DE" err="1"/>
              <a:t>datasets</a:t>
            </a:r>
            <a:endParaRPr lang="de-DE"/>
          </a:p>
          <a:p>
            <a:pPr lvl="2">
              <a:defRPr/>
            </a:pPr>
            <a:r>
              <a:rPr lang="de-DE" err="1"/>
              <a:t>Learn</a:t>
            </a:r>
            <a:r>
              <a:rPr lang="de-DE"/>
              <a:t> a </a:t>
            </a:r>
            <a:r>
              <a:rPr lang="de-DE" err="1"/>
              <a:t>general</a:t>
            </a:r>
            <a:r>
              <a:rPr lang="de-DE"/>
              <a:t> </a:t>
            </a:r>
            <a:r>
              <a:rPr lang="de-DE" err="1"/>
              <a:t>task</a:t>
            </a:r>
            <a:r>
              <a:rPr lang="de-DE"/>
              <a:t> (</a:t>
            </a:r>
            <a:r>
              <a:rPr lang="de-DE" err="1"/>
              <a:t>next</a:t>
            </a:r>
            <a:r>
              <a:rPr lang="de-DE"/>
              <a:t> </a:t>
            </a:r>
            <a:r>
              <a:rPr lang="de-DE" err="1"/>
              <a:t>sentence</a:t>
            </a:r>
            <a:r>
              <a:rPr lang="de-DE"/>
              <a:t>/</a:t>
            </a:r>
            <a:r>
              <a:rPr lang="de-DE" err="1"/>
              <a:t>word</a:t>
            </a:r>
            <a:r>
              <a:rPr lang="de-DE"/>
              <a:t> </a:t>
            </a:r>
            <a:r>
              <a:rPr lang="de-DE" err="1"/>
              <a:t>prediction</a:t>
            </a:r>
            <a:r>
              <a:rPr lang="de-DE"/>
              <a:t>, </a:t>
            </a:r>
            <a:r>
              <a:rPr lang="de-DE" err="1"/>
              <a:t>masked</a:t>
            </a:r>
            <a:r>
              <a:rPr lang="de-DE"/>
              <a:t> </a:t>
            </a:r>
            <a:r>
              <a:rPr lang="de-DE" err="1"/>
              <a:t>language</a:t>
            </a:r>
            <a:r>
              <a:rPr lang="de-DE"/>
              <a:t> </a:t>
            </a:r>
            <a:r>
              <a:rPr lang="de-DE" err="1"/>
              <a:t>modeling</a:t>
            </a:r>
            <a:r>
              <a:rPr lang="de-DE"/>
              <a:t>)</a:t>
            </a:r>
          </a:p>
          <a:p>
            <a:pPr lvl="2">
              <a:defRPr/>
            </a:pPr>
            <a:r>
              <a:rPr lang="de-DE" err="1"/>
              <a:t>Finetune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task</a:t>
            </a:r>
            <a:r>
              <a:rPr lang="de-DE"/>
              <a:t>,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domain</a:t>
            </a:r>
            <a:endParaRPr lang="de-DE"/>
          </a:p>
          <a:p>
            <a:endParaRPr lang="de-DE"/>
          </a:p>
          <a:p>
            <a:r>
              <a:rPr lang="de-DE"/>
              <a:t>Attention </a:t>
            </a:r>
            <a:r>
              <a:rPr lang="de-DE" err="1"/>
              <a:t>mechanism</a:t>
            </a:r>
            <a:endParaRPr lang="de-DE"/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lang="de-DE"/>
              <a:t>Came </a:t>
            </a:r>
            <a:r>
              <a:rPr lang="de-DE" err="1"/>
              <a:t>as</a:t>
            </a:r>
            <a:r>
              <a:rPr lang="de-DE"/>
              <a:t> an </a:t>
            </a:r>
            <a:r>
              <a:rPr lang="de-DE" err="1"/>
              <a:t>answer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inherent</a:t>
            </a:r>
            <a:r>
              <a:rPr lang="de-DE"/>
              <a:t> </a:t>
            </a:r>
            <a:r>
              <a:rPr lang="de-DE" err="1"/>
              <a:t>weakness</a:t>
            </a:r>
            <a:r>
              <a:rPr lang="de-DE"/>
              <a:t> of </a:t>
            </a:r>
            <a:r>
              <a:rPr lang="de-DE" err="1"/>
              <a:t>Recurrent</a:t>
            </a:r>
            <a:r>
              <a:rPr lang="de-DE"/>
              <a:t> </a:t>
            </a:r>
            <a:r>
              <a:rPr lang="de-DE" err="1"/>
              <a:t>Neural</a:t>
            </a:r>
            <a:r>
              <a:rPr lang="de-DE"/>
              <a:t> Networks (RNN), and Long </a:t>
            </a:r>
            <a:r>
              <a:rPr lang="de-DE" err="1"/>
              <a:t>short</a:t>
            </a:r>
            <a:r>
              <a:rPr lang="de-DE"/>
              <a:t>-term </a:t>
            </a:r>
            <a:r>
              <a:rPr lang="de-DE" err="1"/>
              <a:t>memroy</a:t>
            </a:r>
            <a:r>
              <a:rPr lang="de-DE"/>
              <a:t> (LSTM) </a:t>
            </a:r>
            <a:r>
              <a:rPr lang="de-DE" err="1"/>
              <a:t>networks</a:t>
            </a:r>
            <a:r>
              <a:rPr lang="de-DE"/>
              <a:t> – </a:t>
            </a:r>
            <a:r>
              <a:rPr lang="de-DE" err="1"/>
              <a:t>favoring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recent</a:t>
            </a:r>
            <a:r>
              <a:rPr lang="de-DE"/>
              <a:t> </a:t>
            </a:r>
            <a:r>
              <a:rPr lang="de-DE" err="1"/>
              <a:t>information</a:t>
            </a:r>
            <a:r>
              <a:rPr lang="de-DE"/>
              <a:t>. </a:t>
            </a:r>
            <a:r>
              <a:rPr lang="de-DE" err="1"/>
              <a:t>Enables</a:t>
            </a:r>
            <a:r>
              <a:rPr lang="de-DE"/>
              <a:t> </a:t>
            </a:r>
            <a:r>
              <a:rPr lang="de-DE" err="1"/>
              <a:t>contextual</a:t>
            </a:r>
            <a:r>
              <a:rPr lang="de-DE"/>
              <a:t> </a:t>
            </a:r>
            <a:r>
              <a:rPr lang="de-DE" err="1"/>
              <a:t>embeddings</a:t>
            </a:r>
            <a:endParaRPr lang="de-DE"/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/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A494117-48F7-03B8-6AE0-6FD8818B52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1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F5AAF-8D26-D305-4D1B-C7D8C5965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FA986-CA35-A0A6-797E-E45C6AA1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Fundamentals</a:t>
            </a:r>
            <a:r>
              <a:rPr lang="de-DE"/>
              <a:t> –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760A01-300B-5F1F-B28B-FF17FE7A6C2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de-DE"/>
                  <a:t>(Self-)Attention</a:t>
                </a:r>
              </a:p>
              <a:p>
                <a:pPr marL="85725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38A5E"/>
                  </a:buClr>
                  <a:buSzTx/>
                  <a:buNone/>
                  <a:tabLst>
                    <a:tab pos="182563" algn="l"/>
                  </a:tabLst>
                  <a:defRPr/>
                </a:pPr>
                <a:r>
                  <a:rPr lang="de-DE" sz="1600" b="0" err="1">
                    <a:solidFill>
                      <a:schemeClr val="tx1"/>
                    </a:solidFill>
                  </a:rPr>
                  <a:t>Determines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the</a:t>
                </a:r>
                <a:r>
                  <a:rPr lang="de-DE" sz="1600" b="0">
                    <a:solidFill>
                      <a:schemeClr val="tx1"/>
                    </a:solidFill>
                  </a:rPr>
                  <a:t> relative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importance</a:t>
                </a:r>
                <a:r>
                  <a:rPr lang="de-DE" sz="1600" b="0">
                    <a:solidFill>
                      <a:schemeClr val="tx1"/>
                    </a:solidFill>
                  </a:rPr>
                  <a:t> of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each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word</a:t>
                </a:r>
                <a:r>
                  <a:rPr lang="de-DE" sz="1600" b="0">
                    <a:solidFill>
                      <a:schemeClr val="tx1"/>
                    </a:solidFill>
                  </a:rPr>
                  <a:t> in a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sentence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to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other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words</a:t>
                </a:r>
                <a:r>
                  <a:rPr lang="de-DE" sz="1600" b="0">
                    <a:solidFill>
                      <a:schemeClr val="tx1"/>
                    </a:solidFill>
                  </a:rPr>
                  <a:t> in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that</a:t>
                </a:r>
                <a:r>
                  <a:rPr lang="de-DE" sz="1600" b="0">
                    <a:solidFill>
                      <a:schemeClr val="tx1"/>
                    </a:solidFill>
                  </a:rPr>
                  <a:t> same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sentence</a:t>
                </a:r>
                <a:r>
                  <a:rPr lang="de-DE" sz="1600" b="0">
                    <a:solidFill>
                      <a:schemeClr val="tx1"/>
                    </a:solidFill>
                  </a:rPr>
                  <a:t>. „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Which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words</a:t>
                </a:r>
                <a:r>
                  <a:rPr lang="de-DE" sz="1600" b="0">
                    <a:solidFill>
                      <a:schemeClr val="tx1"/>
                    </a:solidFill>
                  </a:rPr>
                  <a:t> in a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sentence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are</a:t>
                </a:r>
                <a:r>
                  <a:rPr lang="de-DE" sz="1600" b="0">
                    <a:solidFill>
                      <a:schemeClr val="tx1"/>
                    </a:solidFill>
                  </a:rPr>
                  <a:t> relevant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for</a:t>
                </a:r>
                <a:r>
                  <a:rPr lang="de-DE" sz="1600" b="0">
                    <a:solidFill>
                      <a:schemeClr val="tx1"/>
                    </a:solidFill>
                  </a:rPr>
                  <a:t> a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specific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word</a:t>
                </a:r>
                <a:r>
                  <a:rPr lang="de-DE" sz="1600" b="0">
                    <a:solidFill>
                      <a:schemeClr val="tx1"/>
                    </a:solidFill>
                  </a:rPr>
                  <a:t>?“</a:t>
                </a:r>
              </a:p>
              <a:p>
                <a:r>
                  <a:rPr lang="de-DE"/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sSub>
                      <m:sSub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de-DE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lang="de-DE" b="0">
                  <a:solidFill>
                    <a:schemeClr val="tx1"/>
                  </a:solidFill>
                </a:endParaRPr>
              </a:p>
              <a:p>
                <a:pPr marL="85725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38A5E"/>
                  </a:buClr>
                  <a:buSzTx/>
                  <a:buNone/>
                  <a:tabLst>
                    <a:tab pos="182563" algn="l"/>
                  </a:tabLst>
                  <a:defRPr/>
                </a:pPr>
                <a:r>
                  <a:rPr lang="de-DE" sz="1600" b="0">
                    <a:solidFill>
                      <a:schemeClr val="tx1"/>
                    </a:solidFill>
                  </a:rPr>
                  <a:t>The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scaled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embedding</a:t>
                </a:r>
                <a:r>
                  <a:rPr lang="de-DE" sz="1600" b="0">
                    <a:solidFill>
                      <a:schemeClr val="tx1"/>
                    </a:solidFill>
                  </a:rPr>
                  <a:t> of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the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current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word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from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the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target</a:t>
                </a:r>
                <a:endParaRPr lang="de-DE"/>
              </a:p>
              <a:p>
                <a:r>
                  <a:rPr lang="de-DE"/>
                  <a:t>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sSub>
                      <m:sSub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de-DE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lang="de-DE"/>
              </a:p>
              <a:p>
                <a:pPr marL="85725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38A5E"/>
                  </a:buClr>
                  <a:buSzTx/>
                  <a:buNone/>
                  <a:tabLst>
                    <a:tab pos="182563" algn="l"/>
                  </a:tabLst>
                  <a:defRPr/>
                </a:pPr>
                <a:r>
                  <a:rPr lang="de-DE" sz="1600" b="0">
                    <a:solidFill>
                      <a:schemeClr val="tx1"/>
                    </a:solidFill>
                  </a:rPr>
                  <a:t>The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scaled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embeddings</a:t>
                </a:r>
                <a:r>
                  <a:rPr lang="de-DE" sz="1600" b="0">
                    <a:solidFill>
                      <a:schemeClr val="tx1"/>
                    </a:solidFill>
                  </a:rPr>
                  <a:t> of all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values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from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the</a:t>
                </a:r>
                <a:r>
                  <a:rPr lang="de-DE" sz="1600" b="0">
                    <a:solidFill>
                      <a:schemeClr val="tx1"/>
                    </a:solidFill>
                  </a:rPr>
                  <a:t> source</a:t>
                </a:r>
                <a:endParaRPr lang="de-DE"/>
              </a:p>
              <a:p>
                <a:r>
                  <a:rPr lang="de-DE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sSub>
                      <m:sSubPr>
                        <m:ctrlP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de-DE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lang="de-DE"/>
              </a:p>
              <a:p>
                <a:pPr marL="85725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38A5E"/>
                  </a:buClr>
                  <a:buSzTx/>
                  <a:buNone/>
                  <a:tabLst>
                    <a:tab pos="182563" algn="l"/>
                  </a:tabLst>
                  <a:defRPr/>
                </a:pPr>
                <a:r>
                  <a:rPr lang="de-DE" sz="1600" b="0">
                    <a:solidFill>
                      <a:schemeClr val="tx1"/>
                    </a:solidFill>
                  </a:rPr>
                  <a:t>The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scaled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embeddings</a:t>
                </a:r>
                <a:r>
                  <a:rPr lang="de-DE" sz="1600" b="0">
                    <a:solidFill>
                      <a:schemeClr val="tx1"/>
                    </a:solidFill>
                  </a:rPr>
                  <a:t> of all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values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from</a:t>
                </a:r>
                <a:r>
                  <a:rPr lang="de-DE" sz="1600" b="0">
                    <a:solidFill>
                      <a:schemeClr val="tx1"/>
                    </a:solidFill>
                  </a:rPr>
                  <a:t> </a:t>
                </a:r>
                <a:r>
                  <a:rPr lang="de-DE" sz="1600" b="0" err="1">
                    <a:solidFill>
                      <a:schemeClr val="tx1"/>
                    </a:solidFill>
                  </a:rPr>
                  <a:t>the</a:t>
                </a:r>
                <a:r>
                  <a:rPr lang="de-DE" sz="1600" b="0">
                    <a:solidFill>
                      <a:schemeClr val="tx1"/>
                    </a:solidFill>
                  </a:rPr>
                  <a:t> source</a:t>
                </a:r>
              </a:p>
              <a:p>
                <a:pPr marL="85725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38A5E"/>
                  </a:buClr>
                  <a:buSzTx/>
                  <a:buNone/>
                  <a:tabLst>
                    <a:tab pos="182563" algn="l"/>
                  </a:tabLst>
                  <a:defRPr/>
                </a:pP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Each </a:t>
                </a:r>
                <a:r>
                  <a:rPr lang="de-DE" sz="1600" b="0" err="1">
                    <a:solidFill>
                      <a:srgbClr val="000000"/>
                    </a:solidFill>
                    <a:latin typeface="Arial"/>
                  </a:rPr>
                  <a:t>component</a:t>
                </a: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de-DE" sz="1600" b="0" err="1">
                    <a:solidFill>
                      <a:srgbClr val="000000"/>
                    </a:solidFill>
                    <a:latin typeface="Arial"/>
                  </a:rPr>
                  <a:t>contains</a:t>
                </a: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a </a:t>
                </a:r>
                <a:r>
                  <a:rPr lang="de-DE" sz="1600" b="0" err="1">
                    <a:solidFill>
                      <a:srgbClr val="000000"/>
                    </a:solidFill>
                    <a:latin typeface="Arial"/>
                  </a:rPr>
                  <a:t>matrix</a:t>
                </a: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of </a:t>
                </a:r>
                <a:r>
                  <a:rPr lang="de-DE" sz="1600" b="0" err="1">
                    <a:solidFill>
                      <a:srgbClr val="000000"/>
                    </a:solidFill>
                    <a:latin typeface="Arial"/>
                  </a:rPr>
                  <a:t>learnable</a:t>
                </a: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de-DE" sz="1600" b="0" err="1">
                    <a:solidFill>
                      <a:srgbClr val="000000"/>
                    </a:solidFill>
                    <a:latin typeface="Arial"/>
                  </a:rPr>
                  <a:t>weights</a:t>
                </a: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de-DE" sz="1600" b="0" err="1">
                    <a:solidFill>
                      <a:srgbClr val="000000"/>
                    </a:solidFill>
                    <a:latin typeface="Arial"/>
                  </a:rPr>
                  <a:t>that</a:t>
                </a: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de-DE" sz="1600" b="0" err="1">
                    <a:solidFill>
                      <a:srgbClr val="000000"/>
                    </a:solidFill>
                    <a:latin typeface="Arial"/>
                  </a:rPr>
                  <a:t>scale</a:t>
                </a: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de-DE" sz="1600" b="0" err="1">
                    <a:solidFill>
                      <a:srgbClr val="000000"/>
                    </a:solidFill>
                    <a:latin typeface="Arial"/>
                  </a:rPr>
                  <a:t>the</a:t>
                </a: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lang="de-DE" sz="1600" b="0" err="1">
                    <a:solidFill>
                      <a:srgbClr val="000000"/>
                    </a:solidFill>
                    <a:latin typeface="Arial"/>
                  </a:rPr>
                  <a:t>embedding</a:t>
                </a:r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b="0">
                    <a:solidFill>
                      <a:srgbClr val="000000"/>
                    </a:solidFill>
                    <a:latin typeface="Arial"/>
                  </a:rPr>
                  <a:t>.</a:t>
                </a:r>
              </a:p>
              <a:p>
                <a:pPr marL="85725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38A5E"/>
                  </a:buClr>
                  <a:buSzTx/>
                  <a:buNone/>
                  <a:tabLst>
                    <a:tab pos="182563" algn="l"/>
                  </a:tabLst>
                  <a:defRPr/>
                </a:pPr>
                <a:endParaRPr lang="de-DE" sz="1600" b="0">
                  <a:solidFill>
                    <a:schemeClr val="tx1"/>
                  </a:solidFill>
                </a:endParaRPr>
              </a:p>
              <a:p>
                <a:pPr marL="85725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38A5E"/>
                  </a:buClr>
                  <a:buSzTx/>
                  <a:buNone/>
                  <a:tabLst>
                    <a:tab pos="182563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/>
              </a:p>
              <a:p>
                <a:endParaRPr lang="de-DE"/>
              </a:p>
              <a:p>
                <a:endParaRPr lang="de-DE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5760A01-300B-5F1F-B28B-FF17FE7A6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523" t="-5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A1C845-1883-B03D-A012-68C073456B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Source: </a:t>
            </a:r>
            <a:r>
              <a:rPr lang="de-DE" err="1"/>
              <a:t>Vaswani</a:t>
            </a:r>
            <a:r>
              <a:rPr lang="de-DE"/>
              <a:t> et al. (2017)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0B820C-AAB7-F03F-457B-7AB2B563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48" y="1557076"/>
            <a:ext cx="673511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44983-C9E5-0860-3B9B-0FB38385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0E74C-7A6D-8B41-7EB1-D23A8AB8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Fundamentals</a:t>
            </a:r>
            <a:r>
              <a:rPr lang="de-DE"/>
              <a:t> – Attention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E9F56-6527-89C8-A88B-6512CE402B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925" y="976596"/>
            <a:ext cx="9326563" cy="5279742"/>
          </a:xfrm>
        </p:spPr>
        <p:txBody>
          <a:bodyPr/>
          <a:lstStyle/>
          <a:p>
            <a:pPr lvl="1">
              <a:defRPr/>
            </a:pPr>
            <a:r>
              <a:rPr lang="en-US"/>
              <a:t>“The animal didn't cross the street because it was too tired”</a:t>
            </a:r>
          </a:p>
          <a:p>
            <a:pPr lvl="1">
              <a:defRPr/>
            </a:pPr>
            <a:r>
              <a:rPr lang="en-US"/>
              <a:t>What attends to “it”?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25FFBC2-4FE7-C283-ABE3-89A8D37B2C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2CBED0-6027-3F26-7331-06FBD5E2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02" y="1557076"/>
            <a:ext cx="3905795" cy="374384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E9D3281-DC2B-7811-FEEA-5F587D4E07B7}"/>
              </a:ext>
            </a:extLst>
          </p:cNvPr>
          <p:cNvSpPr txBox="1"/>
          <p:nvPr/>
        </p:nvSpPr>
        <p:spPr>
          <a:xfrm>
            <a:off x="3054333" y="5387294"/>
            <a:ext cx="3851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/>
              <a:t>Source: </a:t>
            </a:r>
            <a:r>
              <a:rPr lang="de-DE" sz="800">
                <a:hlinkClick r:id="rId3"/>
              </a:rPr>
              <a:t>Jay </a:t>
            </a:r>
            <a:r>
              <a:rPr lang="de-DE" sz="800" err="1">
                <a:hlinkClick r:id="rId3"/>
              </a:rPr>
              <a:t>Alammar</a:t>
            </a:r>
            <a:r>
              <a:rPr lang="de-DE" sz="800">
                <a:hlinkClick r:id="rId3"/>
              </a:rPr>
              <a:t> – The </a:t>
            </a:r>
            <a:r>
              <a:rPr lang="de-DE" sz="800" err="1">
                <a:hlinkClick r:id="rId3"/>
              </a:rPr>
              <a:t>illustrated</a:t>
            </a:r>
            <a:r>
              <a:rPr lang="de-DE" sz="800">
                <a:hlinkClick r:id="rId3"/>
              </a:rPr>
              <a:t> </a:t>
            </a:r>
            <a:r>
              <a:rPr lang="de-DE" sz="800" err="1">
                <a:hlinkClick r:id="rId3"/>
              </a:rPr>
              <a:t>transformer</a:t>
            </a: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3642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EEB1-AF40-1A17-C43D-F4E20934D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B3476-BC3A-CF0C-420D-75AA2046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Fundamentals</a:t>
            </a:r>
            <a:r>
              <a:rPr lang="de-DE"/>
              <a:t> – Transformer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2DFCA-EFE6-DBAE-7B6F-0CF6CBE86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Feed-forward networks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/>
              </a:rPr>
              <a:t>Layer normalization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Masking and masked attention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Cross attention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"/>
              </a:rPr>
              <a:t>…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016FB09-9B0B-0959-B5F2-750AEF8716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Source: </a:t>
            </a:r>
            <a:r>
              <a:rPr lang="de-DE" err="1"/>
              <a:t>Vaswani</a:t>
            </a:r>
            <a:r>
              <a:rPr lang="de-DE"/>
              <a:t> et al. (2017)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A67730-6F2A-7352-B957-219C3B135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64" y="716933"/>
            <a:ext cx="3548491" cy="51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8525E-4FBB-0624-8C7A-4C743564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5D08E-53D3-D8F2-7A9E-B4B2317B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Fundamentals</a:t>
            </a:r>
            <a:r>
              <a:rPr lang="de-DE"/>
              <a:t> – Additional </a:t>
            </a:r>
            <a:r>
              <a:rPr lang="de-DE" err="1"/>
              <a:t>resources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9A13E0-E355-CE15-CDCE-7A421D2AC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lang="de-DE" sz="1800" b="0">
                <a:solidFill>
                  <a:schemeClr val="tx1"/>
                </a:solidFill>
              </a:rPr>
              <a:t>Attention, </a:t>
            </a:r>
            <a:r>
              <a:rPr lang="de-DE" sz="1800" b="0" err="1">
                <a:solidFill>
                  <a:schemeClr val="tx1"/>
                </a:solidFill>
              </a:rPr>
              <a:t>transformers</a:t>
            </a:r>
            <a:r>
              <a:rPr lang="de-DE" sz="1800" b="0">
                <a:solidFill>
                  <a:schemeClr val="tx1"/>
                </a:solidFill>
              </a:rPr>
              <a:t> and </a:t>
            </a:r>
            <a:r>
              <a:rPr lang="de-DE" sz="1800" b="0" err="1">
                <a:solidFill>
                  <a:schemeClr val="tx1"/>
                </a:solidFill>
              </a:rPr>
              <a:t>embeddings</a:t>
            </a:r>
            <a:endParaRPr lang="de-DE" sz="1800" b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de-DE"/>
              <a:t>3Blue1Brown: </a:t>
            </a:r>
            <a:r>
              <a:rPr lang="de-DE">
                <a:hlinkClick r:id="rId2"/>
              </a:rPr>
              <a:t>https://www.youtube.com/watch?v=eMlx5fFNoYc&amp;t</a:t>
            </a:r>
            <a:r>
              <a:rPr lang="de-DE"/>
              <a:t>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Several</a:t>
            </a:r>
            <a:r>
              <a:rPr lang="de-DE">
                <a:sym typeface="Wingdings" panose="05000000000000000000" pitchFamily="2" charset="2"/>
              </a:rPr>
              <a:t> high </a:t>
            </a:r>
            <a:r>
              <a:rPr lang="de-DE" err="1">
                <a:sym typeface="Wingdings" panose="05000000000000000000" pitchFamily="2" charset="2"/>
              </a:rPr>
              <a:t>quality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videos</a:t>
            </a:r>
            <a:endParaRPr lang="de-DE"/>
          </a:p>
          <a:p>
            <a:pPr lvl="1">
              <a:defRPr/>
            </a:pPr>
            <a:r>
              <a:rPr lang="de-DE"/>
              <a:t>Stanford: </a:t>
            </a:r>
            <a:r>
              <a:rPr lang="de-DE">
                <a:hlinkClick r:id="rId3"/>
              </a:rPr>
              <a:t>https://web.stanford.edu/class/cs224n/</a:t>
            </a:r>
            <a:r>
              <a:rPr lang="de-DE"/>
              <a:t>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Complete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course</a:t>
            </a:r>
            <a:br>
              <a:rPr lang="de-DE">
                <a:sym typeface="Wingdings" panose="05000000000000000000" pitchFamily="2" charset="2"/>
              </a:rPr>
            </a:br>
            <a:r>
              <a:rPr lang="de-DE" err="1">
                <a:sym typeface="Wingdings" panose="05000000000000000000" pitchFamily="2" charset="2"/>
              </a:rPr>
              <a:t>Especially</a:t>
            </a:r>
            <a:r>
              <a:rPr lang="de-DE">
                <a:sym typeface="Wingdings" panose="05000000000000000000" pitchFamily="2" charset="2"/>
              </a:rPr>
              <a:t>: </a:t>
            </a:r>
            <a:r>
              <a:rPr lang="de-DE">
                <a:sym typeface="Wingdings" panose="05000000000000000000" pitchFamily="2" charset="2"/>
                <a:hlinkClick r:id="rId4"/>
              </a:rPr>
              <a:t>https://web.stanford.edu/class/cs224n/slides/cs224n-spr2024-lecture08-transformers.pdf</a:t>
            </a:r>
            <a:endParaRPr lang="de-DE"/>
          </a:p>
          <a:p>
            <a:pPr lvl="1">
              <a:defRPr/>
            </a:pP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7E80754-CA50-901E-B67A-A37AA9F035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00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98C9B58-D505-622D-BFF1-695DEDCD716E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Table of </a:t>
            </a:r>
            <a:r>
              <a:rPr lang="de-DE" sz="1625" kern="0" err="1">
                <a:solidFill>
                  <a:schemeClr val="tx1"/>
                </a:solidFill>
              </a:rPr>
              <a:t>contents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6" name="Google Shape;51;p3">
            <a:extLst>
              <a:ext uri="{FF2B5EF4-FFF2-40B4-BE49-F238E27FC236}">
                <a16:creationId xmlns:a16="http://schemas.microsoft.com/office/drawing/2014/main" id="{D72F3C2E-50A3-C6E8-5183-C95268C28CC5}"/>
              </a:ext>
            </a:extLst>
          </p:cNvPr>
          <p:cNvSpPr/>
          <p:nvPr/>
        </p:nvSpPr>
        <p:spPr>
          <a:xfrm>
            <a:off x="1043409" y="1719886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83"/>
          </a:p>
        </p:txBody>
      </p:sp>
      <p:sp>
        <p:nvSpPr>
          <p:cNvPr id="7" name="Google Shape;52;p3">
            <a:extLst>
              <a:ext uri="{FF2B5EF4-FFF2-40B4-BE49-F238E27FC236}">
                <a16:creationId xmlns:a16="http://schemas.microsoft.com/office/drawing/2014/main" id="{87138836-13A9-3E7A-FC5D-DD872B792C2F}"/>
              </a:ext>
            </a:extLst>
          </p:cNvPr>
          <p:cNvSpPr/>
          <p:nvPr/>
        </p:nvSpPr>
        <p:spPr>
          <a:xfrm>
            <a:off x="1377788" y="1719887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>
                <a:latin typeface="Arial"/>
                <a:cs typeface="Arial"/>
                <a:sym typeface="Arial"/>
              </a:rPr>
              <a:t>Motivation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Google Shape;56;p3">
            <a:extLst>
              <a:ext uri="{FF2B5EF4-FFF2-40B4-BE49-F238E27FC236}">
                <a16:creationId xmlns:a16="http://schemas.microsoft.com/office/drawing/2014/main" id="{A595E17F-68C3-7584-ACC7-44C0E648ADF9}"/>
              </a:ext>
            </a:extLst>
          </p:cNvPr>
          <p:cNvSpPr/>
          <p:nvPr/>
        </p:nvSpPr>
        <p:spPr>
          <a:xfrm>
            <a:off x="1043408" y="2754876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3</a:t>
            </a:r>
            <a:endParaRPr sz="1083"/>
          </a:p>
        </p:txBody>
      </p:sp>
      <p:sp>
        <p:nvSpPr>
          <p:cNvPr id="9" name="Google Shape;57;p3">
            <a:extLst>
              <a:ext uri="{FF2B5EF4-FFF2-40B4-BE49-F238E27FC236}">
                <a16:creationId xmlns:a16="http://schemas.microsoft.com/office/drawing/2014/main" id="{FE6E6852-D144-830B-56BC-2CA08637BD01}"/>
              </a:ext>
            </a:extLst>
          </p:cNvPr>
          <p:cNvSpPr/>
          <p:nvPr/>
        </p:nvSpPr>
        <p:spPr>
          <a:xfrm>
            <a:off x="1377788" y="2754876"/>
            <a:ext cx="7427968" cy="390000"/>
          </a:xfrm>
          <a:prstGeom prst="rect">
            <a:avLst/>
          </a:prstGeom>
          <a:solidFill>
            <a:srgbClr val="038A5E"/>
          </a:solidFill>
          <a:ln w="9525">
            <a:solidFill>
              <a:schemeClr val="tx1"/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b="1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Getting</a:t>
            </a:r>
            <a:r>
              <a:rPr lang="de-DE" sz="15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500" b="1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started</a:t>
            </a:r>
            <a:r>
              <a:rPr lang="de-DE" sz="15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500" b="1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with</a:t>
            </a:r>
            <a:r>
              <a:rPr lang="de-DE" sz="15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500" b="1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local</a:t>
            </a:r>
            <a:r>
              <a:rPr lang="de-DE" sz="15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 LLMs</a:t>
            </a:r>
            <a:endParaRPr lang="de-DE" sz="15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Google Shape;56;p3">
            <a:extLst>
              <a:ext uri="{FF2B5EF4-FFF2-40B4-BE49-F238E27FC236}">
                <a16:creationId xmlns:a16="http://schemas.microsoft.com/office/drawing/2014/main" id="{15BF5382-BF58-70C9-B301-1CACEB451213}"/>
              </a:ext>
            </a:extLst>
          </p:cNvPr>
          <p:cNvSpPr/>
          <p:nvPr/>
        </p:nvSpPr>
        <p:spPr>
          <a:xfrm>
            <a:off x="1043408" y="3346241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4</a:t>
            </a:r>
            <a:endParaRPr sz="1083"/>
          </a:p>
        </p:txBody>
      </p:sp>
      <p:sp>
        <p:nvSpPr>
          <p:cNvPr id="11" name="Google Shape;57;p3">
            <a:extLst>
              <a:ext uri="{FF2B5EF4-FFF2-40B4-BE49-F238E27FC236}">
                <a16:creationId xmlns:a16="http://schemas.microsoft.com/office/drawing/2014/main" id="{92D35B8F-3B1B-8290-BB8A-840D5DD19761}"/>
              </a:ext>
            </a:extLst>
          </p:cNvPr>
          <p:cNvSpPr/>
          <p:nvPr/>
        </p:nvSpPr>
        <p:spPr>
          <a:xfrm>
            <a:off x="1377788" y="3346241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err="1">
                <a:latin typeface="Arial"/>
                <a:cs typeface="Arial"/>
                <a:sym typeface="Arial"/>
              </a:rPr>
              <a:t>Practical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examples</a:t>
            </a:r>
            <a:endParaRPr lang="de-DE" sz="1500">
              <a:latin typeface="Arial"/>
              <a:cs typeface="Arial"/>
            </a:endParaRPr>
          </a:p>
        </p:txBody>
      </p:sp>
      <p:sp>
        <p:nvSpPr>
          <p:cNvPr id="12" name="Google Shape;51;p3">
            <a:extLst>
              <a:ext uri="{FF2B5EF4-FFF2-40B4-BE49-F238E27FC236}">
                <a16:creationId xmlns:a16="http://schemas.microsoft.com/office/drawing/2014/main" id="{28D06303-1107-1C7A-4571-669D72FB7561}"/>
              </a:ext>
            </a:extLst>
          </p:cNvPr>
          <p:cNvSpPr/>
          <p:nvPr/>
        </p:nvSpPr>
        <p:spPr>
          <a:xfrm>
            <a:off x="1043409" y="2235718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2</a:t>
            </a:r>
            <a:endParaRPr sz="1083"/>
          </a:p>
        </p:txBody>
      </p:sp>
      <p:sp>
        <p:nvSpPr>
          <p:cNvPr id="13" name="Google Shape;52;p3">
            <a:extLst>
              <a:ext uri="{FF2B5EF4-FFF2-40B4-BE49-F238E27FC236}">
                <a16:creationId xmlns:a16="http://schemas.microsoft.com/office/drawing/2014/main" id="{199C0ED8-BE66-BE7D-FA68-F7B6679D4751}"/>
              </a:ext>
            </a:extLst>
          </p:cNvPr>
          <p:cNvSpPr/>
          <p:nvPr/>
        </p:nvSpPr>
        <p:spPr>
          <a:xfrm>
            <a:off x="1377788" y="2243507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err="1">
                <a:latin typeface="Arial"/>
                <a:cs typeface="Arial"/>
                <a:sym typeface="Arial"/>
              </a:rPr>
              <a:t>Fundamentals</a:t>
            </a:r>
            <a:r>
              <a:rPr lang="de-DE" sz="1500">
                <a:latin typeface="Arial"/>
                <a:cs typeface="Arial"/>
                <a:sym typeface="Arial"/>
              </a:rPr>
              <a:t> of (large) </a:t>
            </a:r>
            <a:r>
              <a:rPr lang="de-DE" sz="1500" err="1">
                <a:latin typeface="Arial"/>
                <a:cs typeface="Arial"/>
                <a:sym typeface="Arial"/>
              </a:rPr>
              <a:t>language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models</a:t>
            </a:r>
            <a:r>
              <a:rPr lang="de-DE" sz="1500">
                <a:latin typeface="Arial"/>
                <a:cs typeface="Arial"/>
                <a:sym typeface="Arial"/>
              </a:rPr>
              <a:t> (LLM)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5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Local</a:t>
            </a:r>
            <a:r>
              <a:rPr lang="de-DE"/>
              <a:t> LLMs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start</a:t>
            </a:r>
            <a:r>
              <a:rPr lang="de-DE"/>
              <a:t>?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/>
              <a:t>Open-source </a:t>
            </a:r>
            <a:r>
              <a:rPr lang="de-DE" err="1"/>
              <a:t>projects</a:t>
            </a:r>
            <a:r>
              <a:rPr lang="de-DE"/>
              <a:t> </a:t>
            </a:r>
            <a:r>
              <a:rPr lang="de-DE" err="1"/>
              <a:t>offer</a:t>
            </a:r>
            <a:r>
              <a:rPr lang="de-DE"/>
              <a:t> </a:t>
            </a:r>
            <a:r>
              <a:rPr lang="de-DE" err="1"/>
              <a:t>inference</a:t>
            </a:r>
            <a:r>
              <a:rPr lang="de-DE"/>
              <a:t> </a:t>
            </a:r>
            <a:r>
              <a:rPr lang="de-DE" err="1"/>
              <a:t>engines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LLMs</a:t>
            </a: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ECEE0FB-85A8-BE9E-4DD2-465072042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82F7A21A-D75E-C840-2FE2-A743E8443C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9" y="1829634"/>
            <a:ext cx="2550575" cy="8501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AA79895-5F3B-7AFC-F598-3E212C170B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283" b="71"/>
          <a:stretch/>
        </p:blipFill>
        <p:spPr>
          <a:xfrm>
            <a:off x="2507810" y="1829634"/>
            <a:ext cx="1810003" cy="8501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BA88EF3-2846-A640-4C7C-824D9627C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99" y="2834569"/>
            <a:ext cx="1941655" cy="85019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BE96D73-BA88-19B8-E33A-711A07C9F4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511"/>
          <a:stretch/>
        </p:blipFill>
        <p:spPr>
          <a:xfrm>
            <a:off x="2330955" y="2834569"/>
            <a:ext cx="1986858" cy="850192"/>
          </a:xfrm>
          <a:prstGeom prst="rect">
            <a:avLst/>
          </a:prstGeom>
        </p:spPr>
      </p:pic>
      <p:pic>
        <p:nvPicPr>
          <p:cNvPr id="15" name="Grafik 1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35147335-7CD5-BB84-9B57-0DB485D129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81" y="3839504"/>
            <a:ext cx="850209" cy="85020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CDB4B7E-179B-5B89-7C2B-E1FBDA39BD3F}"/>
              </a:ext>
            </a:extLst>
          </p:cNvPr>
          <p:cNvSpPr txBox="1"/>
          <p:nvPr/>
        </p:nvSpPr>
        <p:spPr>
          <a:xfrm>
            <a:off x="389299" y="4079942"/>
            <a:ext cx="296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err="1"/>
              <a:t>Ollama</a:t>
            </a:r>
            <a:endParaRPr lang="en-GB" sz="180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4B09B61-5637-F2F8-C60D-0AF1210C3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690" y="3839504"/>
            <a:ext cx="2219356" cy="85589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D21435E-C0BC-7FF4-66CE-BDCBA7B344E6}"/>
              </a:ext>
            </a:extLst>
          </p:cNvPr>
          <p:cNvSpPr txBox="1"/>
          <p:nvPr/>
        </p:nvSpPr>
        <p:spPr>
          <a:xfrm>
            <a:off x="333843" y="4991528"/>
            <a:ext cx="296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err="1"/>
              <a:t>KoboldCPP</a:t>
            </a:r>
            <a:endParaRPr lang="en-GB" sz="180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6DE2F05A-CD2E-BC02-3F1D-817A29D695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946" y="4783635"/>
            <a:ext cx="2028867" cy="850192"/>
          </a:xfrm>
          <a:prstGeom prst="rect">
            <a:avLst/>
          </a:prstGeom>
        </p:spPr>
      </p:pic>
      <p:pic>
        <p:nvPicPr>
          <p:cNvPr id="25" name="Grafik 24" descr="Pfeil: Leichte Kurve mit einfarbiger Füllung">
            <a:extLst>
              <a:ext uri="{FF2B5EF4-FFF2-40B4-BE49-F238E27FC236}">
                <a16:creationId xmlns:a16="http://schemas.microsoft.com/office/drawing/2014/main" id="{4FD8C245-CCEE-A97B-E46E-6B923F7BC5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7604" y="3848865"/>
            <a:ext cx="914400" cy="914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EF2AFF4-0523-ECB9-C1EB-D05CB6BC4E9F}"/>
              </a:ext>
            </a:extLst>
          </p:cNvPr>
          <p:cNvSpPr txBox="1"/>
          <p:nvPr/>
        </p:nvSpPr>
        <p:spPr>
          <a:xfrm>
            <a:off x="5477499" y="4121399"/>
            <a:ext cx="296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/>
              <a:t>Our choice for today</a:t>
            </a:r>
          </a:p>
        </p:txBody>
      </p:sp>
    </p:spTree>
    <p:extLst>
      <p:ext uri="{BB962C8B-B14F-4D97-AF65-F5344CB8AC3E}">
        <p14:creationId xmlns:p14="http://schemas.microsoft.com/office/powerpoint/2010/main" val="5022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167AF-1AA7-7DD3-4B26-1838D3E5B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0079-760E-16D0-74B4-47318DEE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C75E9-D818-1D86-906B-D551F74A08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27695FB-992B-3AD4-17ED-2B1DBC517E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4891407-4304-B661-BF48-1ABCA07C4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679337"/>
              </p:ext>
            </p:extLst>
          </p:nvPr>
        </p:nvGraphicFramePr>
        <p:xfrm>
          <a:off x="401621" y="976595"/>
          <a:ext cx="4279021" cy="527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73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Local</a:t>
            </a:r>
            <a:r>
              <a:rPr lang="de-DE"/>
              <a:t> LLMs – </a:t>
            </a:r>
            <a:r>
              <a:rPr lang="de-DE" err="1"/>
              <a:t>Ollama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offered</a:t>
            </a:r>
            <a:r>
              <a:rPr lang="de-DE"/>
              <a:t>?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err="1"/>
              <a:t>Extends</a:t>
            </a:r>
            <a:r>
              <a:rPr lang="de-DE"/>
              <a:t> </a:t>
            </a:r>
            <a:r>
              <a:rPr lang="de-DE" err="1"/>
              <a:t>LlamaCPP</a:t>
            </a: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Easy </a:t>
            </a:r>
            <a:r>
              <a:rPr lang="de-DE" sz="1600" b="0" err="1">
                <a:solidFill>
                  <a:schemeClr val="tx1"/>
                </a:solidFill>
              </a:rPr>
              <a:t>installation</a:t>
            </a:r>
            <a:r>
              <a:rPr lang="de-DE" sz="1600" b="0">
                <a:solidFill>
                  <a:schemeClr val="tx1"/>
                </a:solidFill>
              </a:rPr>
              <a:t> on Linux, MacOS, Windows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/>
              <a:t>Model </a:t>
            </a:r>
            <a:r>
              <a:rPr lang="de-DE" err="1"/>
              <a:t>download</a:t>
            </a:r>
            <a:r>
              <a:rPr lang="de-DE"/>
              <a:t> &amp; </a:t>
            </a:r>
            <a:r>
              <a:rPr lang="de-DE" err="1"/>
              <a:t>management</a:t>
            </a: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Interactive </a:t>
            </a:r>
            <a:r>
              <a:rPr lang="de-DE" sz="1600" b="0" err="1">
                <a:solidFill>
                  <a:schemeClr val="tx1"/>
                </a:solidFill>
              </a:rPr>
              <a:t>sessions</a:t>
            </a:r>
            <a:r>
              <a:rPr lang="de-DE" sz="1600" b="0">
                <a:solidFill>
                  <a:schemeClr val="tx1"/>
                </a:solidFill>
              </a:rPr>
              <a:t> &amp; API </a:t>
            </a:r>
            <a:r>
              <a:rPr lang="de-DE" sz="1600" b="0" err="1">
                <a:solidFill>
                  <a:schemeClr val="tx1"/>
                </a:solidFill>
              </a:rPr>
              <a:t>server</a:t>
            </a:r>
            <a:endParaRPr lang="de-DE"/>
          </a:p>
          <a:p>
            <a:endParaRPr lang="de-DE"/>
          </a:p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?</a:t>
            </a:r>
          </a:p>
          <a:p>
            <a:pPr lvl="1">
              <a:defRPr/>
            </a:pPr>
            <a:r>
              <a:rPr lang="de-DE"/>
              <a:t>(</a:t>
            </a:r>
            <a:r>
              <a:rPr lang="de-DE" err="1"/>
              <a:t>Ideally</a:t>
            </a:r>
            <a:r>
              <a:rPr lang="de-DE"/>
              <a:t>) an Nvidia GPU (8GB VRAM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more</a:t>
            </a:r>
            <a:r>
              <a:rPr lang="de-DE"/>
              <a:t>)</a:t>
            </a:r>
          </a:p>
          <a:p>
            <a:pPr lvl="1">
              <a:defRPr/>
            </a:pPr>
            <a:r>
              <a:rPr lang="de-DE" err="1"/>
              <a:t>Enough</a:t>
            </a:r>
            <a:r>
              <a:rPr lang="de-DE"/>
              <a:t> </a:t>
            </a:r>
            <a:r>
              <a:rPr lang="de-DE" err="1"/>
              <a:t>disk</a:t>
            </a:r>
            <a:r>
              <a:rPr lang="de-DE"/>
              <a:t> </a:t>
            </a:r>
            <a:r>
              <a:rPr lang="de-DE" err="1"/>
              <a:t>space</a:t>
            </a:r>
            <a:r>
              <a:rPr lang="de-DE"/>
              <a:t> (Q4-8B </a:t>
            </a:r>
            <a:r>
              <a:rPr lang="de-DE" err="1"/>
              <a:t>models</a:t>
            </a:r>
            <a:r>
              <a:rPr lang="de-DE"/>
              <a:t> </a:t>
            </a:r>
            <a:r>
              <a:rPr lang="de-DE">
                <a:sym typeface="Wingdings" panose="05000000000000000000" pitchFamily="2" charset="2"/>
              </a:rPr>
              <a:t> ~4.7GB)</a:t>
            </a:r>
            <a:endParaRPr lang="de-DE"/>
          </a:p>
          <a:p>
            <a:pPr lvl="1">
              <a:defRPr/>
            </a:pPr>
            <a:r>
              <a:rPr lang="de-DE" err="1"/>
              <a:t>Preferably</a:t>
            </a:r>
            <a:r>
              <a:rPr lang="de-DE"/>
              <a:t> WSL </a:t>
            </a:r>
            <a:r>
              <a:rPr lang="de-DE" err="1"/>
              <a:t>or</a:t>
            </a:r>
            <a:r>
              <a:rPr lang="de-DE"/>
              <a:t> Linux</a:t>
            </a: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  <a:p>
            <a:r>
              <a:rPr lang="de-DE" err="1"/>
              <a:t>How</a:t>
            </a:r>
            <a:r>
              <a:rPr lang="de-DE"/>
              <a:t> do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?</a:t>
            </a:r>
          </a:p>
          <a:p>
            <a:pPr lvl="1">
              <a:defRPr/>
            </a:pPr>
            <a:r>
              <a:rPr lang="de-DE"/>
              <a:t>Setup WSL,  GPU, CUDA</a:t>
            </a:r>
          </a:p>
          <a:p>
            <a:pPr lvl="1">
              <a:defRPr/>
            </a:pPr>
            <a:r>
              <a:rPr lang="de-DE"/>
              <a:t>Execute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shell</a:t>
            </a:r>
            <a:r>
              <a:rPr lang="de-DE"/>
              <a:t> </a:t>
            </a:r>
            <a:r>
              <a:rPr lang="de-DE" err="1"/>
              <a:t>script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Ollama</a:t>
            </a:r>
            <a:endParaRPr lang="de-DE"/>
          </a:p>
          <a:p>
            <a:pPr lvl="1">
              <a:defRPr/>
            </a:pPr>
            <a:br>
              <a:rPr lang="de-DE"/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ECEE0FB-85A8-BE9E-4DD2-465072042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518EBA-53C0-934E-4CA9-64A23757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45" y="1087610"/>
            <a:ext cx="424874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Local</a:t>
            </a:r>
            <a:r>
              <a:rPr lang="de-DE"/>
              <a:t> LLMs – Setting </a:t>
            </a:r>
            <a:r>
              <a:rPr lang="de-DE" err="1"/>
              <a:t>up</a:t>
            </a:r>
            <a:r>
              <a:rPr lang="de-DE"/>
              <a:t> WSL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Windows Subsystem </a:t>
            </a:r>
            <a:r>
              <a:rPr lang="de-DE" err="1">
                <a:hlinkClick r:id="rId2"/>
              </a:rPr>
              <a:t>for</a:t>
            </a:r>
            <a:r>
              <a:rPr lang="de-DE">
                <a:hlinkClick r:id="rId2"/>
              </a:rPr>
              <a:t> Linux (WSL)</a:t>
            </a: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/>
              <a:t>Runs a </a:t>
            </a:r>
            <a:r>
              <a:rPr lang="de-DE" err="1"/>
              <a:t>lightweight</a:t>
            </a:r>
            <a:r>
              <a:rPr lang="de-DE"/>
              <a:t> </a:t>
            </a:r>
            <a:r>
              <a:rPr lang="de-DE" err="1"/>
              <a:t>virtualized</a:t>
            </a:r>
            <a:r>
              <a:rPr lang="de-DE"/>
              <a:t> Linux </a:t>
            </a:r>
            <a:r>
              <a:rPr lang="de-DE" err="1"/>
              <a:t>kernel</a:t>
            </a: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Allows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to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run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any</a:t>
            </a:r>
            <a:r>
              <a:rPr lang="de-DE" sz="1600" b="0">
                <a:solidFill>
                  <a:schemeClr val="tx1"/>
                </a:solidFill>
              </a:rPr>
              <a:t> Linux OS </a:t>
            </a:r>
            <a:r>
              <a:rPr lang="de-DE" sz="1600" b="0" err="1">
                <a:solidFill>
                  <a:schemeClr val="tx1"/>
                </a:solidFill>
              </a:rPr>
              <a:t>without</a:t>
            </a:r>
            <a:r>
              <a:rPr lang="de-DE" sz="1600" b="0">
                <a:solidFill>
                  <a:schemeClr val="tx1"/>
                </a:solidFill>
              </a:rPr>
              <a:t> dual </a:t>
            </a:r>
            <a:r>
              <a:rPr lang="de-DE" sz="1600" b="0" err="1">
                <a:solidFill>
                  <a:schemeClr val="tx1"/>
                </a:solidFill>
              </a:rPr>
              <a:t>booting</a:t>
            </a:r>
            <a:r>
              <a:rPr lang="de-DE" sz="1600" b="0">
                <a:solidFill>
                  <a:schemeClr val="tx1"/>
                </a:solidFill>
              </a:rPr>
              <a:t> / </a:t>
            </a:r>
            <a:r>
              <a:rPr lang="de-DE" sz="1600" b="0" err="1">
                <a:solidFill>
                  <a:schemeClr val="tx1"/>
                </a:solidFill>
              </a:rPr>
              <a:t>full</a:t>
            </a:r>
            <a:r>
              <a:rPr lang="de-DE" sz="1600" b="0">
                <a:solidFill>
                  <a:schemeClr val="tx1"/>
                </a:solidFill>
              </a:rPr>
              <a:t> VMs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/>
              <a:t>Can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in parallel </a:t>
            </a:r>
            <a:r>
              <a:rPr lang="de-DE" err="1"/>
              <a:t>with</a:t>
            </a:r>
            <a:r>
              <a:rPr lang="de-DE"/>
              <a:t> Windows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/>
              <a:t>Supports </a:t>
            </a:r>
            <a:r>
              <a:rPr lang="de-DE" err="1"/>
              <a:t>newer</a:t>
            </a:r>
            <a:r>
              <a:rPr lang="de-DE"/>
              <a:t> </a:t>
            </a:r>
            <a:r>
              <a:rPr lang="de-DE" err="1"/>
              <a:t>versions</a:t>
            </a:r>
            <a:r>
              <a:rPr lang="de-DE"/>
              <a:t> of </a:t>
            </a:r>
            <a:r>
              <a:rPr lang="de-DE" err="1"/>
              <a:t>Tensorflow</a:t>
            </a:r>
            <a:r>
              <a:rPr lang="de-DE"/>
              <a:t> (v&gt;2.10)</a:t>
            </a:r>
          </a:p>
          <a:p>
            <a:endParaRPr lang="de-DE"/>
          </a:p>
          <a:p>
            <a:r>
              <a:rPr lang="de-DE" err="1"/>
              <a:t>Why</a:t>
            </a:r>
            <a:r>
              <a:rPr lang="de-DE"/>
              <a:t> not Windows native?</a:t>
            </a:r>
          </a:p>
          <a:p>
            <a:pPr lvl="1">
              <a:defRPr/>
            </a:pPr>
            <a:r>
              <a:rPr lang="de-DE" err="1"/>
              <a:t>Tensorflow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longer</a:t>
            </a:r>
            <a:r>
              <a:rPr lang="de-DE"/>
              <a:t> </a:t>
            </a:r>
            <a:r>
              <a:rPr lang="de-DE" err="1"/>
              <a:t>supported</a:t>
            </a:r>
            <a:r>
              <a:rPr lang="de-DE"/>
              <a:t> after 2.10</a:t>
            </a:r>
          </a:p>
          <a:p>
            <a:pPr lvl="1">
              <a:defRPr/>
            </a:pPr>
            <a:r>
              <a:rPr lang="de-DE" err="1"/>
              <a:t>Easier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debug</a:t>
            </a:r>
            <a:br>
              <a:rPr lang="de-DE"/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ECEE0FB-85A8-BE9E-4DD2-465072042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Local</a:t>
            </a:r>
            <a:r>
              <a:rPr lang="de-DE"/>
              <a:t> LLMs – Setting </a:t>
            </a:r>
            <a:r>
              <a:rPr lang="de-DE" err="1"/>
              <a:t>up</a:t>
            </a:r>
            <a:r>
              <a:rPr lang="de-DE"/>
              <a:t> WSL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Taken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original </a:t>
            </a:r>
            <a:r>
              <a:rPr lang="de-DE" err="1"/>
              <a:t>page</a:t>
            </a:r>
            <a:r>
              <a:rPr lang="de-DE"/>
              <a:t>: </a:t>
            </a:r>
            <a:r>
              <a:rPr lang="de-DE" sz="1800" b="0">
                <a:solidFill>
                  <a:schemeClr val="tx1"/>
                </a:solidFill>
                <a:hlinkClick r:id="rId2"/>
              </a:rPr>
              <a:t>Link</a:t>
            </a: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Check </a:t>
            </a:r>
            <a:r>
              <a:rPr lang="de-DE" sz="1600" b="0" err="1">
                <a:solidFill>
                  <a:schemeClr val="tx1"/>
                </a:solidFill>
              </a:rPr>
              <a:t>prerequsites</a:t>
            </a:r>
            <a:r>
              <a:rPr lang="de-DE" sz="1600" b="0">
                <a:solidFill>
                  <a:schemeClr val="tx1"/>
                </a:solidFill>
              </a:rPr>
              <a:t> in </a:t>
            </a:r>
            <a:r>
              <a:rPr lang="de-DE" sz="1600" b="0" err="1">
                <a:solidFill>
                  <a:schemeClr val="tx1"/>
                </a:solidFill>
              </a:rPr>
              <a:t>the</a:t>
            </a:r>
            <a:r>
              <a:rPr lang="de-DE" sz="1600" b="0">
                <a:solidFill>
                  <a:schemeClr val="tx1"/>
                </a:solidFill>
              </a:rPr>
              <a:t> link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Open PowerShell / CMD </a:t>
            </a:r>
            <a:r>
              <a:rPr lang="de-DE" sz="1600" b="0" err="1">
                <a:solidFill>
                  <a:schemeClr val="tx1"/>
                </a:solidFill>
              </a:rPr>
              <a:t>as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admin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/>
              <a:t>Type `</a:t>
            </a:r>
            <a:r>
              <a:rPr lang="de-DE" err="1"/>
              <a:t>wsl</a:t>
            </a:r>
            <a:r>
              <a:rPr lang="de-DE"/>
              <a:t> --</a:t>
            </a:r>
            <a:r>
              <a:rPr lang="de-DE" err="1"/>
              <a:t>install</a:t>
            </a:r>
            <a:r>
              <a:rPr lang="de-DE"/>
              <a:t>` in </a:t>
            </a:r>
            <a:r>
              <a:rPr lang="de-DE" err="1"/>
              <a:t>the</a:t>
            </a:r>
            <a:r>
              <a:rPr lang="de-DE"/>
              <a:t> terminal.</a:t>
            </a:r>
            <a:br>
              <a:rPr lang="de-DE"/>
            </a:br>
            <a:r>
              <a:rPr lang="de-DE" err="1"/>
              <a:t>Automatically</a:t>
            </a:r>
            <a:r>
              <a:rPr lang="de-DE"/>
              <a:t> </a:t>
            </a:r>
            <a:r>
              <a:rPr lang="de-DE" err="1"/>
              <a:t>installs</a:t>
            </a:r>
            <a:r>
              <a:rPr lang="de-DE"/>
              <a:t> Ubuntu in a </a:t>
            </a:r>
            <a:br>
              <a:rPr lang="de-DE"/>
            </a:br>
            <a:r>
              <a:rPr lang="de-DE"/>
              <a:t>Long Time Support (LTS) </a:t>
            </a:r>
            <a:r>
              <a:rPr lang="de-DE" err="1"/>
              <a:t>version</a:t>
            </a:r>
            <a:br>
              <a:rPr lang="de-DE"/>
            </a:br>
            <a:r>
              <a:rPr lang="de-DE"/>
              <a:t>alternative: `</a:t>
            </a:r>
            <a:r>
              <a:rPr lang="de-DE" err="1"/>
              <a:t>wsl</a:t>
            </a:r>
            <a:r>
              <a:rPr lang="de-DE"/>
              <a:t> --</a:t>
            </a:r>
            <a:r>
              <a:rPr lang="de-DE" err="1"/>
              <a:t>install</a:t>
            </a:r>
            <a:r>
              <a:rPr lang="de-DE"/>
              <a:t> -d Ubuntu-24.04`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Create a </a:t>
            </a:r>
            <a:r>
              <a:rPr lang="de-DE" sz="1600" b="0" err="1">
                <a:solidFill>
                  <a:schemeClr val="tx1"/>
                </a:solidFill>
              </a:rPr>
              <a:t>user</a:t>
            </a:r>
            <a:r>
              <a:rPr lang="de-DE" sz="1600" b="0">
                <a:solidFill>
                  <a:schemeClr val="tx1"/>
                </a:solidFill>
              </a:rPr>
              <a:t> + </a:t>
            </a:r>
            <a:r>
              <a:rPr lang="de-DE" sz="1600" b="0" err="1">
                <a:solidFill>
                  <a:schemeClr val="tx1"/>
                </a:solidFill>
              </a:rPr>
              <a:t>passwort</a:t>
            </a:r>
            <a:r>
              <a:rPr lang="de-DE"/>
              <a:t> in Ubuntu</a:t>
            </a:r>
            <a:r>
              <a:rPr lang="de-DE" sz="1600" b="0">
                <a:solidFill>
                  <a:schemeClr val="tx1"/>
                </a:solidFill>
              </a:rPr>
              <a:t>.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/>
              <a:t>Check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version</a:t>
            </a:r>
            <a:r>
              <a:rPr lang="de-DE"/>
              <a:t>: `</a:t>
            </a:r>
            <a:r>
              <a:rPr lang="de-DE" err="1"/>
              <a:t>wsl</a:t>
            </a:r>
            <a:r>
              <a:rPr lang="de-DE"/>
              <a:t> -l -v` </a:t>
            </a:r>
            <a:r>
              <a:rPr lang="de-DE">
                <a:sym typeface="Wingdings" panose="05000000000000000000" pitchFamily="2" charset="2"/>
              </a:rPr>
              <a:t> VERSION 2</a:t>
            </a: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ECEE0FB-85A8-BE9E-4DD2-465072042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78BF28-50DD-A657-66B5-232138DD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90" y="976596"/>
            <a:ext cx="3923359" cy="25084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31695FF-CE40-D5EE-429C-8C3042E8B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46" y="4080264"/>
            <a:ext cx="9269119" cy="13813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19ECEA-0277-7D7F-F513-4CA62BA4F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46" y="5513267"/>
            <a:ext cx="374384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Local</a:t>
            </a:r>
            <a:r>
              <a:rPr lang="de-DE"/>
              <a:t> LLMs – Setting </a:t>
            </a:r>
            <a:r>
              <a:rPr lang="de-DE" err="1"/>
              <a:t>up</a:t>
            </a:r>
            <a:r>
              <a:rPr lang="de-DE"/>
              <a:t> CUDA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err="1"/>
              <a:t>Compute</a:t>
            </a:r>
            <a:r>
              <a:rPr lang="de-DE" b="1"/>
              <a:t> Unified Device Architecture (</a:t>
            </a:r>
            <a:r>
              <a:rPr lang="de-DE"/>
              <a:t>CUDA - </a:t>
            </a:r>
            <a:r>
              <a:rPr lang="de-DE" err="1"/>
              <a:t>see</a:t>
            </a:r>
            <a:r>
              <a:rPr lang="de-DE"/>
              <a:t> also </a:t>
            </a:r>
            <a:r>
              <a:rPr lang="de-DE" err="1">
                <a:hlinkClick r:id="rId2"/>
              </a:rPr>
              <a:t>here</a:t>
            </a:r>
            <a:r>
              <a:rPr lang="de-DE"/>
              <a:t>)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kumimoji="0" lang="de-DE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</a:rPr>
              <a:t>Provides</a:t>
            </a:r>
            <a:r>
              <a:rPr kumimoji="0" lang="de-DE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de-DE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</a:rPr>
              <a:t>tools</a:t>
            </a:r>
            <a:r>
              <a:rPr kumimoji="0" lang="de-DE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Arial"/>
              </a:rPr>
              <a:t> and </a:t>
            </a:r>
            <a:r>
              <a:rPr kumimoji="0" lang="de-DE" i="0" u="none" strike="noStrike" kern="0" cap="none" spc="0" normalizeH="0" noProof="0" err="1">
                <a:ln>
                  <a:noFill/>
                </a:ln>
                <a:effectLst/>
                <a:uLnTx/>
                <a:uFillTx/>
                <a:latin typeface="Arial"/>
              </a:rPr>
              <a:t>interfaces</a:t>
            </a:r>
            <a:r>
              <a:rPr kumimoji="0" lang="de-DE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de-DE" i="0" u="none" strike="noStrike" kern="0" cap="none" spc="0" normalizeH="0" noProof="0" err="1">
                <a:ln>
                  <a:noFill/>
                </a:ln>
                <a:effectLst/>
                <a:uLnTx/>
                <a:uFillTx/>
                <a:latin typeface="Arial"/>
              </a:rPr>
              <a:t>for</a:t>
            </a:r>
            <a:r>
              <a:rPr kumimoji="0" lang="de-DE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de-DE" i="0" u="none" strike="noStrike" kern="0" cap="none" spc="0" normalizeH="0" noProof="0" err="1">
                <a:ln>
                  <a:noFill/>
                </a:ln>
                <a:effectLst/>
                <a:uLnTx/>
                <a:uFillTx/>
                <a:latin typeface="Arial"/>
              </a:rPr>
              <a:t>programmer</a:t>
            </a:r>
            <a:r>
              <a:rPr lang="de-DE">
                <a:latin typeface="Arial"/>
              </a:rPr>
              <a:t>s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kumimoji="0" lang="de-DE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</a:rPr>
              <a:t>Runs code on </a:t>
            </a:r>
            <a:r>
              <a:rPr kumimoji="0" lang="de-DE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</a:rPr>
              <a:t>the</a:t>
            </a:r>
            <a:r>
              <a:rPr kumimoji="0" lang="de-DE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</a:rPr>
              <a:t> GPU in parallel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err="1">
                <a:latin typeface="Arial"/>
              </a:rPr>
              <a:t>Highly</a:t>
            </a:r>
            <a:r>
              <a:rPr lang="de-DE">
                <a:latin typeface="Arial"/>
              </a:rPr>
              <a:t> relevant </a:t>
            </a:r>
            <a:r>
              <a:rPr lang="de-DE" err="1">
                <a:latin typeface="Arial"/>
              </a:rPr>
              <a:t>for</a:t>
            </a:r>
            <a:r>
              <a:rPr lang="de-DE">
                <a:latin typeface="Arial"/>
              </a:rPr>
              <a:t> </a:t>
            </a:r>
            <a:r>
              <a:rPr lang="de-DE" err="1">
                <a:latin typeface="Arial"/>
              </a:rPr>
              <a:t>the</a:t>
            </a:r>
            <a:r>
              <a:rPr lang="de-DE">
                <a:latin typeface="Arial"/>
              </a:rPr>
              <a:t> AI boom</a:t>
            </a:r>
            <a:endParaRPr kumimoji="0" lang="de-DE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</a:endParaRPr>
          </a:p>
          <a:p>
            <a:pPr lvl="1">
              <a:defRPr/>
            </a:pPr>
            <a:r>
              <a:rPr lang="de-DE"/>
              <a:t>WSL 2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drivers</a:t>
            </a:r>
            <a:r>
              <a:rPr lang="de-DE"/>
              <a:t> </a:t>
            </a:r>
            <a:r>
              <a:rPr lang="de-DE" err="1"/>
              <a:t>installed</a:t>
            </a:r>
            <a:r>
              <a:rPr lang="de-DE"/>
              <a:t> </a:t>
            </a:r>
            <a:r>
              <a:rPr lang="de-DE" err="1"/>
              <a:t>under</a:t>
            </a:r>
            <a:r>
              <a:rPr lang="de-DE"/>
              <a:t> Windows</a:t>
            </a:r>
            <a:endParaRPr kumimoji="0" lang="de-DE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</a:endParaRPr>
          </a:p>
          <a:p>
            <a:pPr marL="355600" lvl="2" indent="0">
              <a:buNone/>
            </a:pPr>
            <a:endParaRPr lang="de-DE"/>
          </a:p>
          <a:p>
            <a:pPr marL="355600" lvl="2" indent="0">
              <a:buNone/>
            </a:pPr>
            <a:r>
              <a:rPr lang="de-DE"/>
              <a:t>Installation: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Windows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drivers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(Nvidia RTX Experience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Open a WSL terminal</a:t>
            </a:r>
          </a:p>
          <a:p>
            <a:pPr lvl="3"/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apt-key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del 7fa2af80</a:t>
            </a:r>
          </a:p>
          <a:p>
            <a:pPr lvl="3"/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Type in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here</a:t>
            </a:r>
            <a:endParaRPr kumimoji="0" lang="de-DE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endParaRPr lang="de-DE"/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ECEE0FB-85A8-BE9E-4DD2-465072042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A15A1E8-450E-CB33-0097-6638A2C86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329" y="4026656"/>
            <a:ext cx="6292159" cy="201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2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Local</a:t>
            </a:r>
            <a:r>
              <a:rPr lang="de-DE"/>
              <a:t> LLMs – Setting </a:t>
            </a:r>
            <a:r>
              <a:rPr lang="de-DE" err="1"/>
              <a:t>up</a:t>
            </a:r>
            <a:r>
              <a:rPr lang="de-DE"/>
              <a:t> CUDA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kumimoji="0" lang="de-DE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</a:rPr>
              <a:t>Check </a:t>
            </a:r>
            <a:r>
              <a:rPr kumimoji="0" lang="de-DE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</a:rPr>
              <a:t>whether</a:t>
            </a:r>
            <a:r>
              <a:rPr kumimoji="0" lang="de-DE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de-DE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</a:rPr>
              <a:t>the</a:t>
            </a:r>
            <a:r>
              <a:rPr kumimoji="0" lang="de-DE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</a:rPr>
              <a:t> GPU </a:t>
            </a:r>
            <a:r>
              <a:rPr kumimoji="0" lang="de-DE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</a:rPr>
              <a:t>is</a:t>
            </a:r>
            <a:r>
              <a:rPr kumimoji="0" lang="de-DE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de-DE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</a:rPr>
              <a:t>recognized</a:t>
            </a:r>
            <a:endParaRPr lang="de-DE">
              <a:latin typeface="Arial"/>
            </a:endParaRPr>
          </a:p>
          <a:p>
            <a:pPr lvl="2"/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nvidia-smi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–c „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tf.test.is_gpu_available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()“</a:t>
            </a: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kumimoji="0" lang="de-DE" b="1" i="0" u="none" strike="noStrike" kern="0" cap="none" spc="0" normalizeH="0" baseline="0" noProof="0" err="1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Make</a:t>
            </a:r>
            <a:r>
              <a:rPr kumimoji="0" lang="de-DE" b="1" i="0" u="none" strike="noStrike" kern="0" cap="none" spc="0" normalizeH="0" baseline="0" noProof="0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de-DE" b="1" i="0" u="none" strike="noStrike" kern="0" cap="none" spc="0" normalizeH="0" baseline="0" noProof="0" err="1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sure</a:t>
            </a:r>
            <a:r>
              <a:rPr kumimoji="0" lang="de-DE" b="1" i="0" u="none" strike="noStrike" kern="0" cap="none" spc="0" normalizeH="0" baseline="0" noProof="0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de-DE" b="1" i="0" u="none" strike="noStrike" kern="0" cap="none" spc="0" normalizeH="0" baseline="0" noProof="0" err="1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you</a:t>
            </a:r>
            <a:r>
              <a:rPr kumimoji="0" lang="de-DE" b="1" i="0" u="none" strike="noStrike" kern="0" cap="none" spc="0" normalizeH="0" baseline="0" noProof="0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de-DE" b="1" i="0" u="none" strike="noStrike" kern="0" cap="none" spc="0" normalizeH="0" baseline="0" noProof="0" err="1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can</a:t>
            </a:r>
            <a:r>
              <a:rPr kumimoji="0" lang="de-DE" b="1" i="0" u="none" strike="noStrike" kern="0" cap="none" spc="0" normalizeH="0" baseline="0" noProof="0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de-DE" b="1" i="0" u="none" strike="noStrike" kern="0" cap="none" spc="0" normalizeH="0" baseline="0" noProof="0" err="1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see</a:t>
            </a:r>
            <a:r>
              <a:rPr kumimoji="0" lang="de-DE" b="1" i="0" u="none" strike="noStrike" kern="0" cap="none" spc="0" normalizeH="0" baseline="0" noProof="0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de-DE" b="1" i="0" u="none" strike="noStrike" kern="0" cap="none" spc="0" normalizeH="0" baseline="0" noProof="0" err="1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your</a:t>
            </a:r>
            <a:r>
              <a:rPr kumimoji="0" lang="de-DE" b="1" i="0" u="none" strike="noStrike" kern="0" cap="none" spc="0" normalizeH="0" baseline="0" noProof="0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de-DE" b="1" i="0" u="none" strike="noStrike" kern="0" cap="none" spc="0" normalizeH="0" baseline="0" noProof="0" err="1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graphics</a:t>
            </a:r>
            <a:r>
              <a:rPr kumimoji="0" lang="de-DE" b="1" i="0" u="none" strike="noStrike" kern="0" cap="none" spc="0" normalizeH="0" baseline="0" noProof="0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de-DE" b="1" i="0" u="none" strike="noStrike" kern="0" cap="none" spc="0" normalizeH="0" baseline="0" noProof="0" err="1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card</a:t>
            </a:r>
            <a:r>
              <a:rPr kumimoji="0" lang="de-DE" b="1" i="0" u="none" strike="noStrike" kern="0" cap="none" spc="0" normalizeH="0" baseline="0" noProof="0">
                <a:ln>
                  <a:noFill/>
                </a:ln>
                <a:solidFill>
                  <a:srgbClr val="18A880"/>
                </a:solidFill>
                <a:effectLst/>
                <a:uLnTx/>
                <a:uFillTx/>
                <a:latin typeface="Arial"/>
              </a:rPr>
              <a:t>. </a:t>
            </a:r>
          </a:p>
          <a:p>
            <a:pPr marL="85725" marR="0" lvl="1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lang="de-DE" b="1" err="1">
                <a:solidFill>
                  <a:srgbClr val="18A880"/>
                </a:solidFill>
                <a:latin typeface="Arial"/>
              </a:rPr>
              <a:t>Now</a:t>
            </a:r>
            <a:r>
              <a:rPr lang="de-DE" b="1">
                <a:solidFill>
                  <a:srgbClr val="18A880"/>
                </a:solidFill>
                <a:latin typeface="Arial"/>
              </a:rPr>
              <a:t> </a:t>
            </a:r>
            <a:r>
              <a:rPr lang="de-DE" b="1" err="1">
                <a:solidFill>
                  <a:srgbClr val="18A880"/>
                </a:solidFill>
                <a:latin typeface="Arial"/>
              </a:rPr>
              <a:t>you</a:t>
            </a:r>
            <a:r>
              <a:rPr lang="de-DE" b="1">
                <a:solidFill>
                  <a:srgbClr val="18A880"/>
                </a:solidFill>
                <a:latin typeface="Arial"/>
              </a:rPr>
              <a:t> </a:t>
            </a:r>
            <a:r>
              <a:rPr lang="de-DE" b="1" err="1">
                <a:solidFill>
                  <a:srgbClr val="18A880"/>
                </a:solidFill>
                <a:latin typeface="Arial"/>
              </a:rPr>
              <a:t>can</a:t>
            </a:r>
            <a:r>
              <a:rPr lang="de-DE" b="1">
                <a:solidFill>
                  <a:srgbClr val="18A880"/>
                </a:solidFill>
                <a:latin typeface="Arial"/>
              </a:rPr>
              <a:t> </a:t>
            </a:r>
            <a:r>
              <a:rPr lang="de-DE" b="1" err="1">
                <a:solidFill>
                  <a:srgbClr val="18A880"/>
                </a:solidFill>
                <a:latin typeface="Arial"/>
              </a:rPr>
              <a:t>use</a:t>
            </a:r>
            <a:r>
              <a:rPr lang="de-DE" b="1">
                <a:solidFill>
                  <a:srgbClr val="18A880"/>
                </a:solidFill>
                <a:latin typeface="Arial"/>
              </a:rPr>
              <a:t> </a:t>
            </a:r>
            <a:r>
              <a:rPr lang="de-DE" b="1" err="1">
                <a:solidFill>
                  <a:srgbClr val="18A880"/>
                </a:solidFill>
                <a:latin typeface="Arial"/>
              </a:rPr>
              <a:t>your</a:t>
            </a:r>
            <a:r>
              <a:rPr lang="de-DE" b="1">
                <a:solidFill>
                  <a:srgbClr val="18A880"/>
                </a:solidFill>
                <a:latin typeface="Arial"/>
              </a:rPr>
              <a:t> GPU </a:t>
            </a:r>
            <a:r>
              <a:rPr lang="de-DE" b="1" err="1">
                <a:solidFill>
                  <a:srgbClr val="18A880"/>
                </a:solidFill>
                <a:latin typeface="Arial"/>
              </a:rPr>
              <a:t>for</a:t>
            </a:r>
            <a:r>
              <a:rPr lang="de-DE" b="1">
                <a:solidFill>
                  <a:srgbClr val="18A880"/>
                </a:solidFill>
                <a:latin typeface="Arial"/>
              </a:rPr>
              <a:t> </a:t>
            </a:r>
            <a:r>
              <a:rPr lang="de-DE" b="1" err="1">
                <a:solidFill>
                  <a:srgbClr val="18A880"/>
                </a:solidFill>
                <a:latin typeface="Arial"/>
              </a:rPr>
              <a:t>Tensorflow</a:t>
            </a:r>
            <a:r>
              <a:rPr lang="de-DE" b="1">
                <a:solidFill>
                  <a:srgbClr val="18A880"/>
                </a:solidFill>
                <a:latin typeface="Arial"/>
              </a:rPr>
              <a:t> etc.</a:t>
            </a:r>
            <a:endParaRPr lang="de-DE"/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F89FD4-72A4-AF9B-5F24-8D4C7B27E4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DFEB19-1D23-03BC-D575-CEC1F4D5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33" y="2258242"/>
            <a:ext cx="605874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Local</a:t>
            </a:r>
            <a:r>
              <a:rPr lang="de-DE"/>
              <a:t> LLMs – </a:t>
            </a:r>
            <a:r>
              <a:rPr lang="de-DE" err="1"/>
              <a:t>Ollama</a:t>
            </a:r>
            <a:r>
              <a:rPr lang="de-DE"/>
              <a:t> </a:t>
            </a:r>
            <a:r>
              <a:rPr lang="de-DE" err="1"/>
              <a:t>basic</a:t>
            </a:r>
            <a:r>
              <a:rPr lang="de-DE"/>
              <a:t> </a:t>
            </a:r>
            <a:r>
              <a:rPr lang="de-DE" err="1"/>
              <a:t>usage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>
                <a:latin typeface="Arial"/>
              </a:rPr>
              <a:t>Model </a:t>
            </a:r>
            <a:r>
              <a:rPr lang="de-DE" err="1">
                <a:latin typeface="Arial"/>
              </a:rPr>
              <a:t>management</a:t>
            </a:r>
            <a:endParaRPr lang="de-DE">
              <a:latin typeface="Arial"/>
            </a:endParaRPr>
          </a:p>
          <a:p>
            <a:pPr marL="355600" lvl="2" indent="0">
              <a:buNone/>
            </a:pP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Manage /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export OLLAMA_MAX_LOADED_MODELS=2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max number of loaded models </a:t>
            </a:r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export OLLAMA_NUM_PARALLEL=2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max number of parallel tasks</a:t>
            </a:r>
          </a:p>
          <a:p>
            <a:pPr lvl="2"/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start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server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2" indent="0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2" indent="0">
              <a:buNone/>
            </a:pP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Download 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pull &lt;</a:t>
            </a: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ollama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pull llama3.1</a:t>
            </a:r>
            <a:br>
              <a:rPr lang="de-DE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de-DE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ollama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pull llama3.1:70b</a:t>
            </a:r>
          </a:p>
          <a:p>
            <a:pPr marL="355600" lvl="2" indent="0">
              <a:buNone/>
            </a:pPr>
            <a:endParaRPr lang="de-DE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355600" lvl="2" indent="0">
              <a:buNone/>
            </a:pP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Remove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models</a:t>
            </a:r>
            <a:endParaRPr lang="de-DE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/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ollama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rm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llama3.1:70b</a:t>
            </a: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F89FD4-72A4-AF9B-5F24-8D4C7B27E4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6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Local</a:t>
            </a:r>
            <a:r>
              <a:rPr lang="de-DE"/>
              <a:t> LLMs – </a:t>
            </a:r>
            <a:r>
              <a:rPr lang="de-DE" err="1"/>
              <a:t>Ollama</a:t>
            </a:r>
            <a:r>
              <a:rPr lang="de-DE"/>
              <a:t> </a:t>
            </a:r>
            <a:r>
              <a:rPr lang="de-DE" err="1"/>
              <a:t>basic</a:t>
            </a:r>
            <a:r>
              <a:rPr lang="de-DE"/>
              <a:t> </a:t>
            </a:r>
            <a:r>
              <a:rPr lang="de-DE" err="1"/>
              <a:t>usage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defRPr/>
            </a:pPr>
            <a:r>
              <a:rPr lang="de-DE">
                <a:solidFill>
                  <a:srgbClr val="000000"/>
                </a:solidFill>
              </a:rPr>
              <a:t>Model </a:t>
            </a:r>
            <a:r>
              <a:rPr lang="de-DE" err="1">
                <a:solidFill>
                  <a:srgbClr val="000000"/>
                </a:solidFill>
              </a:rPr>
              <a:t>usage</a:t>
            </a:r>
            <a:endParaRPr lang="de-DE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355600" lvl="2" indent="0">
              <a:buNone/>
            </a:pP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 an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interactive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session</a:t>
            </a:r>
            <a:endParaRPr lang="de-DE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/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ollama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run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llama3.1</a:t>
            </a:r>
            <a:b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simply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type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as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with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ChatGPT</a:t>
            </a: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355600" lvl="2" indent="0">
              <a:buNone/>
            </a:pP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Use via API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curl http://localhost:11434/api/generate -d '{  "model": "llama3.2",  "prompt": "Why is the sky blue?"}‘</a:t>
            </a: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355600" lvl="2" indent="0">
              <a:buNone/>
            </a:pP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Use via Python 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libraries</a:t>
            </a:r>
            <a:endParaRPr lang="de-DE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2"/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Ollama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-Python (</a:t>
            </a:r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official</a:t>
            </a:r>
            <a:r>
              <a:rPr lang="de-DE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SDK)</a:t>
            </a:r>
          </a:p>
          <a:p>
            <a:pPr lvl="2"/>
            <a:r>
              <a:rPr lang="de-DE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Scikit-Ollama</a:t>
            </a:r>
            <a:endParaRPr lang="de-DE">
              <a:solidFill>
                <a:srgbClr val="000000"/>
              </a:solidFill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F89FD4-72A4-AF9B-5F24-8D4C7B27E4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4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98C9B58-D505-622D-BFF1-695DEDCD716E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Table of </a:t>
            </a:r>
            <a:r>
              <a:rPr lang="de-DE" sz="1625" kern="0" err="1">
                <a:solidFill>
                  <a:schemeClr val="tx1"/>
                </a:solidFill>
              </a:rPr>
              <a:t>contents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6" name="Google Shape;51;p3">
            <a:extLst>
              <a:ext uri="{FF2B5EF4-FFF2-40B4-BE49-F238E27FC236}">
                <a16:creationId xmlns:a16="http://schemas.microsoft.com/office/drawing/2014/main" id="{D72F3C2E-50A3-C6E8-5183-C95268C28CC5}"/>
              </a:ext>
            </a:extLst>
          </p:cNvPr>
          <p:cNvSpPr/>
          <p:nvPr/>
        </p:nvSpPr>
        <p:spPr>
          <a:xfrm>
            <a:off x="1043409" y="1719886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83"/>
          </a:p>
        </p:txBody>
      </p:sp>
      <p:sp>
        <p:nvSpPr>
          <p:cNvPr id="7" name="Google Shape;52;p3">
            <a:extLst>
              <a:ext uri="{FF2B5EF4-FFF2-40B4-BE49-F238E27FC236}">
                <a16:creationId xmlns:a16="http://schemas.microsoft.com/office/drawing/2014/main" id="{87138836-13A9-3E7A-FC5D-DD872B792C2F}"/>
              </a:ext>
            </a:extLst>
          </p:cNvPr>
          <p:cNvSpPr/>
          <p:nvPr/>
        </p:nvSpPr>
        <p:spPr>
          <a:xfrm>
            <a:off x="1377788" y="1719887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>
                <a:latin typeface="Arial"/>
                <a:cs typeface="Arial"/>
                <a:sym typeface="Arial"/>
              </a:rPr>
              <a:t>Motivation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Google Shape;56;p3">
            <a:extLst>
              <a:ext uri="{FF2B5EF4-FFF2-40B4-BE49-F238E27FC236}">
                <a16:creationId xmlns:a16="http://schemas.microsoft.com/office/drawing/2014/main" id="{A595E17F-68C3-7584-ACC7-44C0E648ADF9}"/>
              </a:ext>
            </a:extLst>
          </p:cNvPr>
          <p:cNvSpPr/>
          <p:nvPr/>
        </p:nvSpPr>
        <p:spPr>
          <a:xfrm>
            <a:off x="1043408" y="2754876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3</a:t>
            </a:r>
            <a:endParaRPr sz="1083"/>
          </a:p>
        </p:txBody>
      </p:sp>
      <p:sp>
        <p:nvSpPr>
          <p:cNvPr id="9" name="Google Shape;57;p3">
            <a:extLst>
              <a:ext uri="{FF2B5EF4-FFF2-40B4-BE49-F238E27FC236}">
                <a16:creationId xmlns:a16="http://schemas.microsoft.com/office/drawing/2014/main" id="{FE6E6852-D144-830B-56BC-2CA08637BD01}"/>
              </a:ext>
            </a:extLst>
          </p:cNvPr>
          <p:cNvSpPr/>
          <p:nvPr/>
        </p:nvSpPr>
        <p:spPr>
          <a:xfrm>
            <a:off x="1377788" y="2754876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err="1">
                <a:latin typeface="Arial"/>
                <a:cs typeface="Arial"/>
                <a:sym typeface="Arial"/>
              </a:rPr>
              <a:t>Getting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started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with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local</a:t>
            </a:r>
            <a:r>
              <a:rPr lang="de-DE" sz="1500">
                <a:latin typeface="Arial"/>
                <a:cs typeface="Arial"/>
                <a:sym typeface="Arial"/>
              </a:rPr>
              <a:t> LLMs</a:t>
            </a:r>
            <a:endParaRPr lang="de-DE" sz="1500">
              <a:latin typeface="Arial"/>
              <a:cs typeface="Arial"/>
            </a:endParaRPr>
          </a:p>
        </p:txBody>
      </p:sp>
      <p:sp>
        <p:nvSpPr>
          <p:cNvPr id="10" name="Google Shape;56;p3">
            <a:extLst>
              <a:ext uri="{FF2B5EF4-FFF2-40B4-BE49-F238E27FC236}">
                <a16:creationId xmlns:a16="http://schemas.microsoft.com/office/drawing/2014/main" id="{15BF5382-BF58-70C9-B301-1CACEB451213}"/>
              </a:ext>
            </a:extLst>
          </p:cNvPr>
          <p:cNvSpPr/>
          <p:nvPr/>
        </p:nvSpPr>
        <p:spPr>
          <a:xfrm>
            <a:off x="1043408" y="3346241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4</a:t>
            </a:r>
            <a:endParaRPr sz="1083"/>
          </a:p>
        </p:txBody>
      </p:sp>
      <p:sp>
        <p:nvSpPr>
          <p:cNvPr id="11" name="Google Shape;57;p3">
            <a:extLst>
              <a:ext uri="{FF2B5EF4-FFF2-40B4-BE49-F238E27FC236}">
                <a16:creationId xmlns:a16="http://schemas.microsoft.com/office/drawing/2014/main" id="{92D35B8F-3B1B-8290-BB8A-840D5DD19761}"/>
              </a:ext>
            </a:extLst>
          </p:cNvPr>
          <p:cNvSpPr/>
          <p:nvPr/>
        </p:nvSpPr>
        <p:spPr>
          <a:xfrm>
            <a:off x="1377788" y="3346241"/>
            <a:ext cx="7427968" cy="390000"/>
          </a:xfrm>
          <a:prstGeom prst="rect">
            <a:avLst/>
          </a:prstGeom>
          <a:solidFill>
            <a:srgbClr val="038A5E"/>
          </a:solidFill>
          <a:ln w="9525">
            <a:solidFill>
              <a:schemeClr val="tx1"/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b="1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Practical</a:t>
            </a:r>
            <a:r>
              <a:rPr lang="de-DE" sz="15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500" b="1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examples</a:t>
            </a:r>
            <a:endParaRPr lang="de-DE" sz="15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Google Shape;51;p3">
            <a:extLst>
              <a:ext uri="{FF2B5EF4-FFF2-40B4-BE49-F238E27FC236}">
                <a16:creationId xmlns:a16="http://schemas.microsoft.com/office/drawing/2014/main" id="{28D06303-1107-1C7A-4571-669D72FB7561}"/>
              </a:ext>
            </a:extLst>
          </p:cNvPr>
          <p:cNvSpPr/>
          <p:nvPr/>
        </p:nvSpPr>
        <p:spPr>
          <a:xfrm>
            <a:off x="1043409" y="2235718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2</a:t>
            </a:r>
            <a:endParaRPr sz="1083"/>
          </a:p>
        </p:txBody>
      </p:sp>
      <p:sp>
        <p:nvSpPr>
          <p:cNvPr id="13" name="Google Shape;52;p3">
            <a:extLst>
              <a:ext uri="{FF2B5EF4-FFF2-40B4-BE49-F238E27FC236}">
                <a16:creationId xmlns:a16="http://schemas.microsoft.com/office/drawing/2014/main" id="{199C0ED8-BE66-BE7D-FA68-F7B6679D4751}"/>
              </a:ext>
            </a:extLst>
          </p:cNvPr>
          <p:cNvSpPr/>
          <p:nvPr/>
        </p:nvSpPr>
        <p:spPr>
          <a:xfrm>
            <a:off x="1377788" y="2243507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err="1">
                <a:latin typeface="Arial"/>
                <a:cs typeface="Arial"/>
                <a:sym typeface="Arial"/>
              </a:rPr>
              <a:t>Fundamentals</a:t>
            </a:r>
            <a:r>
              <a:rPr lang="de-DE" sz="1500">
                <a:latin typeface="Arial"/>
                <a:cs typeface="Arial"/>
                <a:sym typeface="Arial"/>
              </a:rPr>
              <a:t> of (large) </a:t>
            </a:r>
            <a:r>
              <a:rPr lang="de-DE" sz="1500" err="1">
                <a:latin typeface="Arial"/>
                <a:cs typeface="Arial"/>
                <a:sym typeface="Arial"/>
              </a:rPr>
              <a:t>language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models</a:t>
            </a:r>
            <a:r>
              <a:rPr lang="de-DE" sz="1500">
                <a:latin typeface="Arial"/>
                <a:cs typeface="Arial"/>
                <a:sym typeface="Arial"/>
              </a:rPr>
              <a:t> (LLM)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66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F89FD4-72A4-AF9B-5F24-8D4C7B27E4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353421DD-3382-4C75-335B-CFB33D8C37B6}"/>
              </a:ext>
            </a:extLst>
          </p:cNvPr>
          <p:cNvSpPr/>
          <p:nvPr/>
        </p:nvSpPr>
        <p:spPr bwMode="auto">
          <a:xfrm>
            <a:off x="4926598" y="2437024"/>
            <a:ext cx="3684300" cy="3530394"/>
          </a:xfrm>
          <a:prstGeom prst="donut">
            <a:avLst>
              <a:gd name="adj" fmla="val 3768"/>
            </a:avLst>
          </a:prstGeom>
          <a:solidFill>
            <a:srgbClr val="18A880"/>
          </a:solidFill>
          <a:ln w="15875" cap="flat" cmpd="sng" algn="ctr">
            <a:solidFill>
              <a:srgbClr val="18A8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582F329-EB0A-1182-91AF-EC3D68253FF9}"/>
              </a:ext>
            </a:extLst>
          </p:cNvPr>
          <p:cNvSpPr txBox="1"/>
          <p:nvPr/>
        </p:nvSpPr>
        <p:spPr>
          <a:xfrm>
            <a:off x="5336495" y="2005422"/>
            <a:ext cx="276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Retrieval Augmented Generation</a:t>
            </a:r>
          </a:p>
        </p:txBody>
      </p:sp>
      <p:pic>
        <p:nvPicPr>
          <p:cNvPr id="12" name="Grafik 11" descr="Benutzer Silhouette">
            <a:extLst>
              <a:ext uri="{FF2B5EF4-FFF2-40B4-BE49-F238E27FC236}">
                <a16:creationId xmlns:a16="http://schemas.microsoft.com/office/drawing/2014/main" id="{18103FB0-5B46-CFFA-A9BD-99FCE3407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548" y="2656956"/>
            <a:ext cx="914400" cy="914400"/>
          </a:xfrm>
          <a:prstGeom prst="rect">
            <a:avLst/>
          </a:prstGeom>
        </p:spPr>
      </p:pic>
      <p:pic>
        <p:nvPicPr>
          <p:cNvPr id="13" name="Grafik 12" descr="Datenbank Silhouette">
            <a:extLst>
              <a:ext uri="{FF2B5EF4-FFF2-40B4-BE49-F238E27FC236}">
                <a16:creationId xmlns:a16="http://schemas.microsoft.com/office/drawing/2014/main" id="{57DDCAF5-836B-3393-8BE5-B5E4EEE84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4025" y="4153439"/>
            <a:ext cx="914400" cy="914400"/>
          </a:xfrm>
          <a:prstGeom prst="rect">
            <a:avLst/>
          </a:prstGeom>
        </p:spPr>
      </p:pic>
      <p:pic>
        <p:nvPicPr>
          <p:cNvPr id="14" name="Grafik 13" descr="Kreise mit Pfeilen mit einfarbiger Füllung">
            <a:extLst>
              <a:ext uri="{FF2B5EF4-FFF2-40B4-BE49-F238E27FC236}">
                <a16:creationId xmlns:a16="http://schemas.microsoft.com/office/drawing/2014/main" id="{2908094D-1094-6CA8-F11D-EE20E3913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4561" y="3323140"/>
            <a:ext cx="1968374" cy="196837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338C2A6-5FFA-ACBF-0B5C-25674EF9B5D8}"/>
              </a:ext>
            </a:extLst>
          </p:cNvPr>
          <p:cNvSpPr txBox="1"/>
          <p:nvPr/>
        </p:nvSpPr>
        <p:spPr>
          <a:xfrm>
            <a:off x="6467459" y="3169251"/>
            <a:ext cx="602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User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299176A-2F9C-BFF0-573D-5807D50D63CB}"/>
              </a:ext>
            </a:extLst>
          </p:cNvPr>
          <p:cNvSpPr txBox="1"/>
          <p:nvPr/>
        </p:nvSpPr>
        <p:spPr>
          <a:xfrm>
            <a:off x="7188152" y="3571356"/>
            <a:ext cx="70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Query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475E8DA-01C2-19E0-A42F-EFCE077F8026}"/>
              </a:ext>
            </a:extLst>
          </p:cNvPr>
          <p:cNvSpPr txBox="1"/>
          <p:nvPr/>
        </p:nvSpPr>
        <p:spPr>
          <a:xfrm>
            <a:off x="6745659" y="4937253"/>
            <a:ext cx="91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Retrieval</a:t>
            </a:r>
          </a:p>
        </p:txBody>
      </p:sp>
      <p:pic>
        <p:nvPicPr>
          <p:cNvPr id="18" name="Grafik 17" descr="Kopf mit Zahnrädern Silhouette">
            <a:extLst>
              <a:ext uri="{FF2B5EF4-FFF2-40B4-BE49-F238E27FC236}">
                <a16:creationId xmlns:a16="http://schemas.microsoft.com/office/drawing/2014/main" id="{BA86386D-32CB-90B9-0539-487D85A38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40252" y="4535084"/>
            <a:ext cx="709917" cy="70991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81226217-2C56-CA33-06AF-E1EDA378B425}"/>
              </a:ext>
            </a:extLst>
          </p:cNvPr>
          <p:cNvSpPr txBox="1"/>
          <p:nvPr/>
        </p:nvSpPr>
        <p:spPr>
          <a:xfrm>
            <a:off x="5483272" y="5160882"/>
            <a:ext cx="602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LLM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A4D846-66D1-D733-4F7D-BD63DAC4D62A}"/>
              </a:ext>
            </a:extLst>
          </p:cNvPr>
          <p:cNvSpPr txBox="1"/>
          <p:nvPr/>
        </p:nvSpPr>
        <p:spPr>
          <a:xfrm>
            <a:off x="5170209" y="3914408"/>
            <a:ext cx="108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Generation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ACC9258-0FD3-7D2B-6409-DA0B6DB7E5BD}"/>
              </a:ext>
            </a:extLst>
          </p:cNvPr>
          <p:cNvSpPr txBox="1"/>
          <p:nvPr/>
        </p:nvSpPr>
        <p:spPr>
          <a:xfrm>
            <a:off x="7637571" y="4947393"/>
            <a:ext cx="50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DB</a:t>
            </a:r>
          </a:p>
        </p:txBody>
      </p:sp>
      <p:sp>
        <p:nvSpPr>
          <p:cNvPr id="25" name="Kreis: nicht ausgefüllt 24">
            <a:extLst>
              <a:ext uri="{FF2B5EF4-FFF2-40B4-BE49-F238E27FC236}">
                <a16:creationId xmlns:a16="http://schemas.microsoft.com/office/drawing/2014/main" id="{57386B0A-D307-44B4-5BE7-2FAC7BA37E48}"/>
              </a:ext>
            </a:extLst>
          </p:cNvPr>
          <p:cNvSpPr/>
          <p:nvPr/>
        </p:nvSpPr>
        <p:spPr bwMode="auto">
          <a:xfrm>
            <a:off x="1200661" y="2437024"/>
            <a:ext cx="3684300" cy="3530394"/>
          </a:xfrm>
          <a:prstGeom prst="donut">
            <a:avLst>
              <a:gd name="adj" fmla="val 3768"/>
            </a:avLst>
          </a:prstGeom>
          <a:solidFill>
            <a:srgbClr val="18A880"/>
          </a:solidFill>
          <a:ln w="15875" cap="flat" cmpd="sng" algn="ctr">
            <a:solidFill>
              <a:srgbClr val="18A8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7" name="Grafik 26" descr="Books">
            <a:extLst>
              <a:ext uri="{FF2B5EF4-FFF2-40B4-BE49-F238E27FC236}">
                <a16:creationId xmlns:a16="http://schemas.microsoft.com/office/drawing/2014/main" id="{5E6B10F2-A52A-D7FB-760D-F9CC885BA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8873" y="3429361"/>
            <a:ext cx="1482751" cy="1482751"/>
          </a:xfrm>
          <a:prstGeom prst="rect">
            <a:avLst/>
          </a:prstGeom>
        </p:spPr>
      </p:pic>
      <p:pic>
        <p:nvPicPr>
          <p:cNvPr id="28" name="Grafik 27" descr="Dokument Silhouette">
            <a:extLst>
              <a:ext uri="{FF2B5EF4-FFF2-40B4-BE49-F238E27FC236}">
                <a16:creationId xmlns:a16="http://schemas.microsoft.com/office/drawing/2014/main" id="{082C925A-BE59-B1B5-1250-4CDAA7E283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3054" y="2811364"/>
            <a:ext cx="1250819" cy="1250819"/>
          </a:xfrm>
          <a:prstGeom prst="rect">
            <a:avLst/>
          </a:prstGeom>
        </p:spPr>
      </p:pic>
      <p:pic>
        <p:nvPicPr>
          <p:cNvPr id="29" name="Grafik 28" descr="Dokument Silhouette">
            <a:extLst>
              <a:ext uri="{FF2B5EF4-FFF2-40B4-BE49-F238E27FC236}">
                <a16:creationId xmlns:a16="http://schemas.microsoft.com/office/drawing/2014/main" id="{3C4B471D-656F-1248-3A82-E059D7D708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56096" y="4311244"/>
            <a:ext cx="1152124" cy="1152124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47D42D7A-3F23-143E-4123-BB616321251A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 bwMode="auto">
          <a:xfrm>
            <a:off x="2951624" y="4170737"/>
            <a:ext cx="204472" cy="71656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50D13609-553F-26CA-EA6C-F673C3B127C4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 bwMode="auto">
          <a:xfrm flipV="1">
            <a:off x="2951624" y="3436774"/>
            <a:ext cx="191430" cy="733963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B492695D-956E-61E8-BA3A-0AD2B507E57C}"/>
              </a:ext>
            </a:extLst>
          </p:cNvPr>
          <p:cNvSpPr txBox="1"/>
          <p:nvPr/>
        </p:nvSpPr>
        <p:spPr>
          <a:xfrm>
            <a:off x="1777492" y="3201242"/>
            <a:ext cx="87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Reviews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0C3AD7-0DDB-EBD5-C270-0D9CF2CAEEC5}"/>
              </a:ext>
            </a:extLst>
          </p:cNvPr>
          <p:cNvSpPr txBox="1"/>
          <p:nvPr/>
        </p:nvSpPr>
        <p:spPr>
          <a:xfrm>
            <a:off x="2979335" y="2687539"/>
            <a:ext cx="868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Positive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D34870E-D132-B68D-10B4-E847721C3B5A}"/>
              </a:ext>
            </a:extLst>
          </p:cNvPr>
          <p:cNvSpPr txBox="1"/>
          <p:nvPr/>
        </p:nvSpPr>
        <p:spPr>
          <a:xfrm>
            <a:off x="3016597" y="4159524"/>
            <a:ext cx="793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Negative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582F329-EB0A-1182-91AF-EC3D68253FF9}"/>
              </a:ext>
            </a:extLst>
          </p:cNvPr>
          <p:cNvSpPr txBox="1"/>
          <p:nvPr/>
        </p:nvSpPr>
        <p:spPr>
          <a:xfrm>
            <a:off x="1730422" y="2055017"/>
            <a:ext cx="2808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Text &amp; 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5796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F89FD4-72A4-AF9B-5F24-8D4C7B27E4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More </a:t>
            </a:r>
            <a:r>
              <a:rPr lang="de-DE" err="1"/>
              <a:t>detailed</a:t>
            </a:r>
            <a:r>
              <a:rPr lang="de-DE"/>
              <a:t> </a:t>
            </a:r>
            <a:r>
              <a:rPr lang="de-DE" err="1"/>
              <a:t>discussions</a:t>
            </a:r>
            <a:r>
              <a:rPr lang="de-DE"/>
              <a:t>: Hartmann et al. 2019; Hartmann et al. 2023; </a:t>
            </a:r>
            <a:r>
              <a:rPr lang="de-DE" err="1"/>
              <a:t>Alantari</a:t>
            </a:r>
            <a:r>
              <a:rPr lang="de-DE"/>
              <a:t> et al. 2023; Krugmann &amp; Hartmann 2024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5009E46-939E-9050-B521-2B6CB4A1A2E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873C8A-FA8E-2A05-F665-F2D519FEFBBF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>
                <a:solidFill>
                  <a:srgbClr val="000000"/>
                </a:solidFill>
              </a:rPr>
              <a:t>Task </a:t>
            </a:r>
            <a:r>
              <a:rPr lang="de-DE" b="1" kern="0" err="1">
                <a:solidFill>
                  <a:srgbClr val="000000"/>
                </a:solidFill>
              </a:rPr>
              <a:t>description</a:t>
            </a:r>
            <a:r>
              <a:rPr lang="de-DE" b="1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>
                <a:solidFill>
                  <a:srgbClr val="000000"/>
                </a:solidFill>
              </a:rPr>
              <a:t>Given a </a:t>
            </a:r>
            <a:r>
              <a:rPr lang="de-DE" kern="0" err="1">
                <a:solidFill>
                  <a:srgbClr val="000000"/>
                </a:solidFill>
              </a:rPr>
              <a:t>set</a:t>
            </a:r>
            <a:r>
              <a:rPr lang="de-DE" kern="0">
                <a:solidFill>
                  <a:srgbClr val="000000"/>
                </a:solidFill>
              </a:rPr>
              <a:t> of </a:t>
            </a:r>
            <a:r>
              <a:rPr lang="de-DE" kern="0" err="1">
                <a:solidFill>
                  <a:srgbClr val="000000"/>
                </a:solidFill>
              </a:rPr>
              <a:t>texts</a:t>
            </a:r>
            <a:r>
              <a:rPr lang="de-DE" kern="0">
                <a:solidFill>
                  <a:srgbClr val="000000"/>
                </a:solidFill>
              </a:rPr>
              <a:t> (e.g. </a:t>
            </a:r>
            <a:r>
              <a:rPr lang="de-DE" kern="0" err="1">
                <a:solidFill>
                  <a:srgbClr val="000000"/>
                </a:solidFill>
              </a:rPr>
              <a:t>user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reviews</a:t>
            </a:r>
            <a:r>
              <a:rPr lang="de-DE" kern="0">
                <a:solidFill>
                  <a:srgbClr val="000000"/>
                </a:solidFill>
              </a:rPr>
              <a:t>), </a:t>
            </a:r>
            <a:r>
              <a:rPr lang="de-DE" kern="0" err="1">
                <a:solidFill>
                  <a:srgbClr val="000000"/>
                </a:solidFill>
              </a:rPr>
              <a:t>identify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the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most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likely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class</a:t>
            </a:r>
            <a:r>
              <a:rPr lang="de-DE" kern="0">
                <a:solidFill>
                  <a:srgbClr val="000000"/>
                </a:solidFill>
              </a:rPr>
              <a:t> (e.g. positive / negative </a:t>
            </a:r>
            <a:r>
              <a:rPr lang="de-DE" kern="0" err="1">
                <a:solidFill>
                  <a:srgbClr val="000000"/>
                </a:solidFill>
              </a:rPr>
              <a:t>sentiment</a:t>
            </a:r>
            <a:r>
              <a:rPr lang="de-DE" kern="0">
                <a:solidFill>
                  <a:srgbClr val="000000"/>
                </a:solidFill>
              </a:rPr>
              <a:t>)</a:t>
            </a:r>
          </a:p>
          <a:p>
            <a:pPr lvl="1">
              <a:defRPr/>
            </a:pPr>
            <a:endParaRPr lang="de-DE" b="1" kern="0">
              <a:solidFill>
                <a:srgbClr val="000000"/>
              </a:solidFill>
              <a:latin typeface="Arial"/>
            </a:endParaRPr>
          </a:p>
          <a:p>
            <a:pPr lvl="1">
              <a:defRPr/>
            </a:pPr>
            <a:r>
              <a:rPr lang="de-DE" b="1" kern="0">
                <a:solidFill>
                  <a:srgbClr val="000000"/>
                </a:solidFill>
                <a:latin typeface="Arial"/>
              </a:rPr>
              <a:t>Traditional </a:t>
            </a:r>
            <a:r>
              <a:rPr lang="de-DE" b="1" kern="0" err="1">
                <a:solidFill>
                  <a:srgbClr val="000000"/>
                </a:solidFill>
                <a:latin typeface="Arial"/>
              </a:rPr>
              <a:t>solution</a:t>
            </a:r>
            <a:r>
              <a:rPr lang="de-DE" b="1" kern="0">
                <a:solidFill>
                  <a:srgbClr val="000000"/>
                </a:solidFill>
                <a:latin typeface="Arial"/>
              </a:rPr>
              <a:t>:</a:t>
            </a:r>
            <a:br>
              <a:rPr lang="de-DE" kern="0">
                <a:solidFill>
                  <a:srgbClr val="000000"/>
                </a:solidFill>
                <a:latin typeface="Arial"/>
              </a:rPr>
            </a:br>
            <a:r>
              <a:rPr lang="de-DE" kern="0">
                <a:solidFill>
                  <a:srgbClr val="000000"/>
                </a:solidFill>
                <a:latin typeface="Arial"/>
              </a:rPr>
              <a:t>Train a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learning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model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(Naive Bayes, Random Forest, LSTM, BERT) on large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amounts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of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pre-labeled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data</a:t>
            </a:r>
            <a:endParaRPr lang="de-DE" kern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BF6B122-16BC-9CF8-27BD-13666E3BE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279043"/>
              </p:ext>
            </p:extLst>
          </p:nvPr>
        </p:nvGraphicFramePr>
        <p:xfrm>
          <a:off x="1687810" y="2987642"/>
          <a:ext cx="6532737" cy="2993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3F4CF-8A80-B8A4-3499-F4910B0FB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9B509-6582-EE7C-457E-FAB25D3E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D1B72-9053-DA96-2563-1B9614C150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Code </a:t>
            </a:r>
            <a:r>
              <a:rPr lang="de-DE" sz="1600" b="0" err="1">
                <a:solidFill>
                  <a:schemeClr val="tx1"/>
                </a:solidFill>
              </a:rPr>
              <a:t>available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under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>
                <a:solidFill>
                  <a:schemeClr val="tx1"/>
                </a:solidFill>
                <a:hlinkClick r:id="rId2"/>
              </a:rPr>
              <a:t>https://github.com/AndreasKarasenko/presentation_10-2024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QR-code</a:t>
            </a:r>
            <a:r>
              <a:rPr lang="de-DE"/>
              <a:t> …</a:t>
            </a: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DC9C09F-7A0E-115A-2955-D6B812D829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0327628-6FF1-492F-FDA4-EF28DA93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14" y="2013073"/>
            <a:ext cx="4337583" cy="43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3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5009E46-939E-9050-B521-2B6CB4A1A2E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Dataset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873C8A-FA8E-2A05-F665-F2D519FEFBBF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>
                <a:solidFill>
                  <a:srgbClr val="000000"/>
                </a:solidFill>
                <a:hlinkClick r:id="rId2"/>
              </a:rPr>
              <a:t>Stanford Sentiment </a:t>
            </a:r>
            <a:r>
              <a:rPr lang="de-DE" b="1" kern="0" err="1">
                <a:solidFill>
                  <a:srgbClr val="000000"/>
                </a:solidFill>
                <a:hlinkClick r:id="rId2"/>
              </a:rPr>
              <a:t>Treebank</a:t>
            </a:r>
            <a:r>
              <a:rPr lang="de-DE" b="1" kern="0">
                <a:solidFill>
                  <a:srgbClr val="000000"/>
                </a:solidFill>
                <a:hlinkClick r:id="rId2"/>
              </a:rPr>
              <a:t> (SST-2)</a:t>
            </a:r>
            <a:r>
              <a:rPr lang="de-DE" b="1" kern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Standard </a:t>
            </a:r>
            <a:r>
              <a:rPr lang="de-DE" kern="0" err="1">
                <a:solidFill>
                  <a:srgbClr val="000000"/>
                </a:solidFill>
              </a:rPr>
              <a:t>dataset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commonly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used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for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model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comparisons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Binary </a:t>
            </a:r>
            <a:r>
              <a:rPr lang="de-DE" kern="0" err="1">
                <a:solidFill>
                  <a:srgbClr val="000000"/>
                </a:solidFill>
              </a:rPr>
              <a:t>sentiment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from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movie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reviews</a:t>
            </a:r>
            <a:r>
              <a:rPr lang="de-DE" kern="0">
                <a:solidFill>
                  <a:srgbClr val="000000"/>
                </a:solidFill>
              </a:rPr>
              <a:t> (3 human </a:t>
            </a:r>
            <a:r>
              <a:rPr lang="de-DE" kern="0" err="1">
                <a:solidFill>
                  <a:srgbClr val="000000"/>
                </a:solidFill>
              </a:rPr>
              <a:t>annotators</a:t>
            </a:r>
            <a:r>
              <a:rPr lang="de-DE" kern="0">
                <a:solidFill>
                  <a:srgbClr val="000000"/>
                </a:solidFill>
              </a:rPr>
              <a:t>)</a:t>
            </a: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Training: 67.3k; Validation: 872; Test: 1.82k</a:t>
            </a:r>
            <a:br>
              <a:rPr lang="de-DE" kern="0">
                <a:solidFill>
                  <a:srgbClr val="000000"/>
                </a:solidFill>
              </a:rPr>
            </a:br>
            <a:endParaRPr lang="de-DE" ker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>
                <a:solidFill>
                  <a:srgbClr val="000000"/>
                </a:solidFill>
              </a:rPr>
              <a:t>Setup (</a:t>
            </a:r>
            <a:r>
              <a:rPr lang="de-DE" b="1" kern="0" err="1">
                <a:solidFill>
                  <a:srgbClr val="000000"/>
                </a:solidFill>
              </a:rPr>
              <a:t>see</a:t>
            </a:r>
            <a:r>
              <a:rPr lang="de-DE" b="1" kern="0">
                <a:solidFill>
                  <a:srgbClr val="000000"/>
                </a:solidFill>
              </a:rPr>
              <a:t> also </a:t>
            </a:r>
            <a:r>
              <a:rPr lang="de-DE" b="1" kern="0" err="1">
                <a:solidFill>
                  <a:srgbClr val="000000"/>
                </a:solidFill>
                <a:hlinkClick r:id="rId3"/>
              </a:rPr>
              <a:t>Github</a:t>
            </a:r>
            <a:r>
              <a:rPr lang="de-DE" b="1" kern="0">
                <a:solidFill>
                  <a:srgbClr val="000000"/>
                </a:solidFill>
              </a:rPr>
              <a:t>)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Only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use</a:t>
            </a:r>
            <a:r>
              <a:rPr lang="de-DE" kern="0">
                <a:solidFill>
                  <a:srgbClr val="000000"/>
                </a:solidFill>
              </a:rPr>
              <a:t> 100 positive, 100 negative</a:t>
            </a:r>
          </a:p>
          <a:p>
            <a:pPr lvl="2">
              <a:defRPr/>
            </a:pPr>
            <a:endParaRPr lang="de-DE" ker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958724B-44CA-3C6A-4337-C35A7D99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5" y="3301407"/>
            <a:ext cx="4207994" cy="2805330"/>
          </a:xfrm>
          <a:prstGeom prst="rect">
            <a:avLst/>
          </a:prstGeom>
          <a:ln>
            <a:solidFill>
              <a:srgbClr val="18A880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839BDDC-ACCA-5A2A-5895-E974DC415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66" y="3299742"/>
            <a:ext cx="5184422" cy="2806995"/>
          </a:xfrm>
          <a:prstGeom prst="rect">
            <a:avLst/>
          </a:prstGeom>
          <a:ln>
            <a:solidFill>
              <a:srgbClr val="18A880"/>
            </a:solidFill>
          </a:ln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D244800-8867-FBE8-17EC-56E3985D5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F268F-C98D-77EC-04FB-741A45CBF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3F1D9-BE3E-AACD-7EEE-B7D3A114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91C1B-355D-A97F-F961-C8A3C1AA98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1CB458-B4AC-09EE-6A59-07D3CA0759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More </a:t>
            </a:r>
            <a:r>
              <a:rPr lang="de-DE" err="1"/>
              <a:t>detailed</a:t>
            </a:r>
            <a:r>
              <a:rPr lang="de-DE"/>
              <a:t> </a:t>
            </a:r>
            <a:r>
              <a:rPr lang="de-DE" err="1"/>
              <a:t>discussions</a:t>
            </a:r>
            <a:r>
              <a:rPr lang="de-DE"/>
              <a:t>: Hartmann et al. 2019; Hartmann et al. 2023; </a:t>
            </a:r>
            <a:r>
              <a:rPr lang="de-DE" err="1"/>
              <a:t>Alantari</a:t>
            </a:r>
            <a:r>
              <a:rPr lang="de-DE"/>
              <a:t> et al. 2023; Krugmann &amp; Hartmann 2024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1621DE5-D819-0658-4607-E5C5F36F3F95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E1B63D4-9F1B-9400-BC1E-07D13D7987A9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>
                <a:solidFill>
                  <a:srgbClr val="000000"/>
                </a:solidFill>
              </a:rPr>
              <a:t>Models </a:t>
            </a:r>
            <a:r>
              <a:rPr lang="de-DE" b="1" kern="0" err="1">
                <a:solidFill>
                  <a:srgbClr val="000000"/>
                </a:solidFill>
              </a:rPr>
              <a:t>used</a:t>
            </a:r>
            <a:r>
              <a:rPr lang="de-DE" b="1" kern="0">
                <a:solidFill>
                  <a:srgbClr val="000000"/>
                </a:solidFill>
              </a:rPr>
              <a:t>: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  <a:latin typeface="Arial"/>
                <a:hlinkClick r:id="rId2"/>
              </a:rPr>
              <a:t>Gemma2:9b</a:t>
            </a:r>
            <a:endParaRPr lang="de-DE" kern="0">
              <a:solidFill>
                <a:srgbClr val="000000"/>
              </a:solidFill>
              <a:latin typeface="Arial"/>
            </a:endParaRP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  <a:latin typeface="Arial"/>
                <a:hlinkClick r:id="rId3"/>
              </a:rPr>
              <a:t>Siebert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–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RoBERTA</a:t>
            </a:r>
            <a:r>
              <a:rPr lang="de-DE" kern="0">
                <a:solidFill>
                  <a:srgbClr val="000000"/>
                </a:solidFill>
                <a:latin typeface="Arial"/>
              </a:rPr>
              <a:t>-large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fine-tuned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model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binary</a:t>
            </a:r>
            <a:r>
              <a:rPr lang="de-DE" kern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err="1">
                <a:solidFill>
                  <a:srgbClr val="000000"/>
                </a:solidFill>
                <a:latin typeface="Arial"/>
              </a:rPr>
              <a:t>sentiment</a:t>
            </a:r>
            <a:endParaRPr lang="de-DE" ker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4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5009E46-939E-9050-B521-2B6CB4A1A2E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Zero-Shot Classification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873C8A-FA8E-2A05-F665-F2D519FEFBBF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>
                <a:solidFill>
                  <a:srgbClr val="000000"/>
                </a:solidFill>
              </a:rPr>
              <a:t>Approach:</a:t>
            </a: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Classify</a:t>
            </a:r>
            <a:r>
              <a:rPr lang="de-DE" kern="0">
                <a:solidFill>
                  <a:srgbClr val="000000"/>
                </a:solidFill>
              </a:rPr>
              <a:t> 100 </a:t>
            </a:r>
            <a:r>
              <a:rPr lang="de-DE" kern="0" err="1">
                <a:solidFill>
                  <a:srgbClr val="000000"/>
                </a:solidFill>
              </a:rPr>
              <a:t>random</a:t>
            </a:r>
            <a:r>
              <a:rPr lang="de-DE" kern="0">
                <a:solidFill>
                  <a:srgbClr val="000000"/>
                </a:solidFill>
              </a:rPr>
              <a:t> positive and negative </a:t>
            </a:r>
            <a:r>
              <a:rPr lang="de-DE" kern="0" err="1">
                <a:solidFill>
                  <a:srgbClr val="000000"/>
                </a:solidFill>
              </a:rPr>
              <a:t>texts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Evaluate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prompting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strategies</a:t>
            </a:r>
            <a:r>
              <a:rPr lang="de-DE" kern="0">
                <a:solidFill>
                  <a:srgbClr val="000000"/>
                </a:solidFill>
              </a:rPr>
              <a:t> (simple </a:t>
            </a:r>
            <a:r>
              <a:rPr lang="de-DE" kern="0" err="1">
                <a:solidFill>
                  <a:srgbClr val="000000"/>
                </a:solidFill>
              </a:rPr>
              <a:t>vs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guided</a:t>
            </a:r>
            <a:r>
              <a:rPr lang="de-DE" kern="0">
                <a:solidFill>
                  <a:srgbClr val="000000"/>
                </a:solidFill>
              </a:rPr>
              <a:t> prompt)</a:t>
            </a:r>
          </a:p>
          <a:p>
            <a:pPr lvl="1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Metrics</a:t>
            </a:r>
            <a:r>
              <a:rPr lang="de-DE" b="1" kern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Accuracy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Weighted</a:t>
            </a:r>
            <a:r>
              <a:rPr lang="de-DE" kern="0">
                <a:solidFill>
                  <a:srgbClr val="000000"/>
                </a:solidFill>
              </a:rPr>
              <a:t> F1-score</a:t>
            </a:r>
          </a:p>
          <a:p>
            <a:pPr lvl="1">
              <a:defRPr/>
            </a:pPr>
            <a:endParaRPr lang="de-DE" ker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C128608-8041-36F7-E900-76E9D863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89" y="3429000"/>
            <a:ext cx="4570433" cy="2773163"/>
          </a:xfrm>
          <a:prstGeom prst="rect">
            <a:avLst/>
          </a:prstGeom>
          <a:ln>
            <a:solidFill>
              <a:srgbClr val="18A880"/>
            </a:solidFill>
          </a:ln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0842DFC-EB1F-EAC8-E73E-2E13DA1E6D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5009E46-939E-9050-B521-2B6CB4A1A2E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Zero-Shot Classification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873C8A-FA8E-2A05-F665-F2D519FEFBBF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Overview</a:t>
            </a:r>
            <a:r>
              <a:rPr lang="de-DE" b="1" kern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Similar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to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Scikit-Learn‘s</a:t>
            </a:r>
            <a:r>
              <a:rPr lang="de-DE" kern="0">
                <a:solidFill>
                  <a:srgbClr val="000000"/>
                </a:solidFill>
              </a:rPr>
              <a:t> API</a:t>
            </a: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Classifier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only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needs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model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name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from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Ollama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Consider</a:t>
            </a:r>
            <a:r>
              <a:rPr lang="de-DE" kern="0">
                <a:solidFill>
                  <a:srgbClr val="000000"/>
                </a:solidFill>
              </a:rPr>
              <a:t>: </a:t>
            </a:r>
            <a:r>
              <a:rPr lang="de-DE" kern="0" err="1">
                <a:solidFill>
                  <a:srgbClr val="000000"/>
                </a:solidFill>
              </a:rPr>
              <a:t>multiprocessing</a:t>
            </a:r>
            <a:r>
              <a:rPr lang="de-DE" kern="0">
                <a:solidFill>
                  <a:srgbClr val="000000"/>
                </a:solidFill>
              </a:rPr>
              <a:t>, </a:t>
            </a:r>
            <a:r>
              <a:rPr lang="de-DE" kern="0" err="1">
                <a:solidFill>
                  <a:srgbClr val="000000"/>
                </a:solidFill>
              </a:rPr>
              <a:t>prompting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text</a:t>
            </a:r>
            <a:endParaRPr lang="de-DE" kern="0">
              <a:solidFill>
                <a:srgbClr val="000000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FEFD635-95E0-CAFD-E35E-67924D52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00" y="2262210"/>
            <a:ext cx="5321658" cy="2995683"/>
          </a:xfrm>
          <a:prstGeom prst="rect">
            <a:avLst/>
          </a:prstGeom>
          <a:ln>
            <a:solidFill>
              <a:srgbClr val="18A880"/>
            </a:solidFill>
          </a:ln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869EF7-3A1D-7146-AFD2-FF976030CD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F5E20-DFDA-7D96-6C9E-B3CB6B06C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4C403-920C-94C3-C39F-22FA7D6C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A7EF7-E9E3-451C-3359-AFDA4823D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840F19E-3DD9-13AC-36FC-A4DB2E815A9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</a:t>
            </a:r>
            <a:r>
              <a:rPr lang="de-DE" sz="1625" kern="0" err="1">
                <a:solidFill>
                  <a:schemeClr val="tx1"/>
                </a:solidFill>
              </a:rPr>
              <a:t>Results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part</a:t>
            </a:r>
            <a:r>
              <a:rPr lang="de-DE" sz="1625" kern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CFF869A-F88B-5254-11D7-D9340B9F5378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Results</a:t>
            </a:r>
            <a:r>
              <a:rPr lang="de-DE" b="1" kern="0">
                <a:solidFill>
                  <a:srgbClr val="000000"/>
                </a:solidFill>
              </a:rPr>
              <a:t> Zero-Shot:</a:t>
            </a: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Simple </a:t>
            </a:r>
            <a:r>
              <a:rPr lang="de-DE" kern="0" err="1">
                <a:solidFill>
                  <a:srgbClr val="000000"/>
                </a:solidFill>
              </a:rPr>
              <a:t>setup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0.51, F1: 0.50995099509951, Duration: 95.85554194450378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Using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multiprocessing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0.525, F1: 0.5249881247031176, Duration: 56.656551122665405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Using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guided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prompts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0.88, F1: 0.87998799879988, Duration: 176.98100304603577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1484998-7C9C-2B30-063A-235708CE59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1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08483-4E35-FFBD-20C7-452B9E1D5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74AF4-446A-D113-A5CF-DE3E928E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6AF9B-8C7E-66D6-100A-6725E6298C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2937DD-B98A-9DDB-525F-D6D84365ECA6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</a:t>
            </a:r>
            <a:r>
              <a:rPr lang="de-DE" sz="1625" kern="0" err="1">
                <a:solidFill>
                  <a:schemeClr val="tx1"/>
                </a:solidFill>
              </a:rPr>
              <a:t>Few</a:t>
            </a:r>
            <a:r>
              <a:rPr lang="de-DE" sz="1625" kern="0">
                <a:solidFill>
                  <a:schemeClr val="tx1"/>
                </a:solidFill>
              </a:rPr>
              <a:t>-Shot Classification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CF75A15-9263-A9F6-170B-E04F5E870990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Overview</a:t>
            </a:r>
            <a:r>
              <a:rPr lang="de-DE" b="1" kern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Similar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to</a:t>
            </a:r>
            <a:r>
              <a:rPr lang="de-DE" kern="0">
                <a:solidFill>
                  <a:srgbClr val="000000"/>
                </a:solidFill>
              </a:rPr>
              <a:t> Zero-Shot</a:t>
            </a: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Additionally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requires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training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samples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All </a:t>
            </a:r>
            <a:r>
              <a:rPr lang="de-DE" kern="0" err="1">
                <a:solidFill>
                  <a:srgbClr val="000000"/>
                </a:solidFill>
              </a:rPr>
              <a:t>items</a:t>
            </a:r>
            <a:r>
              <a:rPr lang="de-DE" kern="0">
                <a:solidFill>
                  <a:srgbClr val="000000"/>
                </a:solidFill>
              </a:rPr>
              <a:t> in </a:t>
            </a:r>
            <a:r>
              <a:rPr lang="de-DE" kern="0" err="1">
                <a:solidFill>
                  <a:srgbClr val="000000"/>
                </a:solidFill>
              </a:rPr>
              <a:t>train</a:t>
            </a:r>
            <a:r>
              <a:rPr lang="de-DE" kern="0">
                <a:solidFill>
                  <a:srgbClr val="000000"/>
                </a:solidFill>
              </a:rPr>
              <a:t> will </a:t>
            </a:r>
            <a:r>
              <a:rPr lang="de-DE" kern="0" err="1">
                <a:solidFill>
                  <a:srgbClr val="000000"/>
                </a:solidFill>
              </a:rPr>
              <a:t>be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used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as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samples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b="1" kern="0">
                <a:solidFill>
                  <a:srgbClr val="000000"/>
                </a:solidFill>
              </a:rPr>
              <a:t>Subsample </a:t>
            </a:r>
            <a:r>
              <a:rPr lang="de-DE" b="1" kern="0" err="1">
                <a:solidFill>
                  <a:srgbClr val="000000"/>
                </a:solidFill>
              </a:rPr>
              <a:t>if</a:t>
            </a:r>
            <a:r>
              <a:rPr lang="de-DE" b="1" kern="0">
                <a:solidFill>
                  <a:srgbClr val="000000"/>
                </a:solidFill>
              </a:rPr>
              <a:t> „</a:t>
            </a:r>
            <a:r>
              <a:rPr lang="de-DE" b="1" kern="0" err="1">
                <a:solidFill>
                  <a:srgbClr val="000000"/>
                </a:solidFill>
              </a:rPr>
              <a:t>too</a:t>
            </a:r>
            <a:r>
              <a:rPr lang="de-DE" b="1" kern="0">
                <a:solidFill>
                  <a:srgbClr val="000000"/>
                </a:solidFill>
              </a:rPr>
              <a:t> </a:t>
            </a:r>
            <a:r>
              <a:rPr lang="de-DE" b="1" kern="0" err="1">
                <a:solidFill>
                  <a:srgbClr val="000000"/>
                </a:solidFill>
              </a:rPr>
              <a:t>many</a:t>
            </a:r>
            <a:r>
              <a:rPr lang="de-DE" b="1" kern="0">
                <a:solidFill>
                  <a:srgbClr val="000000"/>
                </a:solidFill>
              </a:rPr>
              <a:t>“ </a:t>
            </a:r>
            <a:r>
              <a:rPr lang="de-DE" b="1" kern="0" err="1">
                <a:solidFill>
                  <a:srgbClr val="000000"/>
                </a:solidFill>
              </a:rPr>
              <a:t>samples</a:t>
            </a:r>
            <a:r>
              <a:rPr lang="de-DE" b="1" kern="0">
                <a:solidFill>
                  <a:srgbClr val="000000"/>
                </a:solidFill>
              </a:rPr>
              <a:t> </a:t>
            </a:r>
            <a:r>
              <a:rPr lang="de-DE" b="1" kern="0" err="1">
                <a:solidFill>
                  <a:srgbClr val="000000"/>
                </a:solidFill>
              </a:rPr>
              <a:t>are</a:t>
            </a:r>
            <a:r>
              <a:rPr lang="de-DE" b="1" kern="0">
                <a:solidFill>
                  <a:srgbClr val="000000"/>
                </a:solidFill>
              </a:rPr>
              <a:t> </a:t>
            </a:r>
            <a:r>
              <a:rPr lang="de-DE" b="1" kern="0" err="1">
                <a:solidFill>
                  <a:srgbClr val="000000"/>
                </a:solidFill>
              </a:rPr>
              <a:t>available</a:t>
            </a:r>
            <a:r>
              <a:rPr lang="de-DE" b="1" kern="0">
                <a:solidFill>
                  <a:srgbClr val="000000"/>
                </a:solidFill>
              </a:rPr>
              <a:t>!</a:t>
            </a:r>
          </a:p>
          <a:p>
            <a:pPr lvl="2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2">
              <a:defRPr/>
            </a:pPr>
            <a:endParaRPr lang="de-DE" b="1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Repeat </a:t>
            </a:r>
            <a:r>
              <a:rPr lang="de-DE" kern="0" err="1">
                <a:solidFill>
                  <a:srgbClr val="000000"/>
                </a:solidFill>
              </a:rPr>
              <a:t>for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prompting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text</a:t>
            </a:r>
            <a:r>
              <a:rPr lang="de-DE" kern="0">
                <a:solidFill>
                  <a:srgbClr val="000000"/>
                </a:solidFill>
              </a:rPr>
              <a:t> and </a:t>
            </a:r>
            <a:r>
              <a:rPr lang="de-DE" kern="0" err="1">
                <a:solidFill>
                  <a:srgbClr val="000000"/>
                </a:solidFill>
              </a:rPr>
              <a:t>number</a:t>
            </a:r>
            <a:r>
              <a:rPr lang="de-DE" kern="0">
                <a:solidFill>
                  <a:srgbClr val="000000"/>
                </a:solidFill>
              </a:rPr>
              <a:t> of </a:t>
            </a:r>
            <a:r>
              <a:rPr lang="de-DE" kern="0" err="1">
                <a:solidFill>
                  <a:srgbClr val="000000"/>
                </a:solidFill>
              </a:rPr>
              <a:t>samples</a:t>
            </a:r>
            <a:endParaRPr lang="de-DE" kern="0">
              <a:solidFill>
                <a:srgbClr val="000000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417FFD-6415-8097-23D0-032C56C4EC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D30CFD-6A88-5023-BC2E-0E644D92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00" y="2746376"/>
            <a:ext cx="5758004" cy="29090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81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65129-372A-2A76-D9DA-1DAF7E91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C2AF-DFE6-2BE8-F0D6-AB82D7C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4FDC3-8F17-2E7D-37DF-3FDB0A565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B33B31C-703E-A7F4-8EE2-FD3174C1FABF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</a:t>
            </a:r>
            <a:r>
              <a:rPr lang="de-DE" sz="1625" kern="0" err="1">
                <a:solidFill>
                  <a:schemeClr val="tx1"/>
                </a:solidFill>
              </a:rPr>
              <a:t>Results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part</a:t>
            </a:r>
            <a:r>
              <a:rPr lang="de-DE" sz="1625" kern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0C488E5-EBCD-1174-1CC2-2602D12844B5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Results</a:t>
            </a:r>
            <a:r>
              <a:rPr lang="de-DE" b="1" kern="0">
                <a:solidFill>
                  <a:srgbClr val="000000"/>
                </a:solidFill>
              </a:rPr>
              <a:t> Zero-Shot:</a:t>
            </a: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Simple </a:t>
            </a:r>
            <a:r>
              <a:rPr lang="de-DE" kern="0" err="1">
                <a:solidFill>
                  <a:srgbClr val="000000"/>
                </a:solidFill>
              </a:rPr>
              <a:t>setup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0.51, F1: 0.50995099509951, Duration: 95.85554194450378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Using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multiprocessing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0.525, F1: 0.5249881247031176, Duration: 56.656551122665405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Using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guided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prompts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0.88, F1: 0.87998799879988, Duration: 176.98100304603577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Results</a:t>
            </a:r>
            <a:r>
              <a:rPr lang="de-DE" b="1" kern="0">
                <a:solidFill>
                  <a:srgbClr val="000000"/>
                </a:solidFill>
              </a:rPr>
              <a:t> </a:t>
            </a:r>
            <a:r>
              <a:rPr lang="de-DE" b="1" kern="0" err="1">
                <a:solidFill>
                  <a:srgbClr val="000000"/>
                </a:solidFill>
              </a:rPr>
              <a:t>Few</a:t>
            </a:r>
            <a:r>
              <a:rPr lang="de-DE" b="1" kern="0">
                <a:solidFill>
                  <a:srgbClr val="000000"/>
                </a:solidFill>
              </a:rPr>
              <a:t>-Shot:</a:t>
            </a: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Simple </a:t>
            </a:r>
            <a:r>
              <a:rPr lang="de-DE" kern="0" err="1">
                <a:solidFill>
                  <a:srgbClr val="000000"/>
                </a:solidFill>
              </a:rPr>
              <a:t>text</a:t>
            </a:r>
            <a:r>
              <a:rPr lang="de-DE" kern="0">
                <a:solidFill>
                  <a:srgbClr val="000000"/>
                </a:solidFill>
              </a:rPr>
              <a:t>, 1 sample: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0.42, F1: 0.41289604210952524, Duration: 89.68885946273804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Simple </a:t>
            </a:r>
            <a:r>
              <a:rPr lang="de-DE" kern="0" err="1">
                <a:solidFill>
                  <a:srgbClr val="000000"/>
                </a:solidFill>
              </a:rPr>
              <a:t>text</a:t>
            </a:r>
            <a:r>
              <a:rPr lang="de-DE" kern="0">
                <a:solidFill>
                  <a:srgbClr val="000000"/>
                </a:solidFill>
              </a:rPr>
              <a:t>, 3 </a:t>
            </a:r>
            <a:r>
              <a:rPr lang="de-DE" kern="0" err="1">
                <a:solidFill>
                  <a:srgbClr val="000000"/>
                </a:solidFill>
              </a:rPr>
              <a:t>samples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0.525, F1: 0.5249881247031176, Duration: 48.346925020217896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Guided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text</a:t>
            </a:r>
            <a:r>
              <a:rPr lang="de-DE" kern="0">
                <a:solidFill>
                  <a:srgbClr val="000000"/>
                </a:solidFill>
              </a:rPr>
              <a:t>, 3 </a:t>
            </a:r>
            <a:r>
              <a:rPr lang="de-DE" kern="0" err="1">
                <a:solidFill>
                  <a:srgbClr val="000000"/>
                </a:solidFill>
              </a:rPr>
              <a:t>samples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0.925, F1: 0.9249080123150859, Duration: 155.65270328521729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954046E-F1A0-327E-D320-4E83F06FA3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1075-41AB-ABBB-8E93-E986CB02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5F6D4-6481-8151-BDE4-9271DC54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1CCF2-921A-E8CA-3AEE-1D40C6132C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0B6FB43-474D-D709-665B-15EFD6950760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Fine-</a:t>
            </a:r>
            <a:r>
              <a:rPr lang="de-DE" sz="1625" kern="0" err="1">
                <a:solidFill>
                  <a:schemeClr val="tx1"/>
                </a:solidFill>
              </a:rPr>
              <a:t>tuned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transformer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324D083-26ED-F9CD-84E6-8C1FF2A57F06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Overview</a:t>
            </a:r>
            <a:r>
              <a:rPr lang="de-DE" b="1" kern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Using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Huggingface</a:t>
            </a:r>
            <a:r>
              <a:rPr lang="de-DE" kern="0">
                <a:solidFill>
                  <a:srgbClr val="000000"/>
                </a:solidFill>
              </a:rPr>
              <a:t> and a </a:t>
            </a:r>
            <a:r>
              <a:rPr lang="de-DE" kern="0" err="1">
                <a:solidFill>
                  <a:srgbClr val="000000"/>
                </a:solidFill>
              </a:rPr>
              <a:t>model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trained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by</a:t>
            </a:r>
            <a:r>
              <a:rPr lang="de-DE" kern="0">
                <a:solidFill>
                  <a:srgbClr val="000000"/>
                </a:solidFill>
              </a:rPr>
              <a:t> Hartmann et al. 2023.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D2B5BB-9F95-F2E7-4289-6EB17F3F64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C1C2AA-A530-7B35-4107-2756A506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29" y="1785515"/>
            <a:ext cx="6768753" cy="46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39225-67F2-75E0-8FF0-42343A85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F69ED-3093-60A6-4CE0-0FF43E4A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5C8D0-A12F-D0B0-3119-6FFEA8E7F9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F914B1E-9AAE-6A8E-7B40-CF901392251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Fine-</a:t>
            </a:r>
            <a:r>
              <a:rPr lang="de-DE" sz="1625" kern="0" err="1">
                <a:solidFill>
                  <a:schemeClr val="tx1"/>
                </a:solidFill>
              </a:rPr>
              <a:t>tuned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transformer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BDF6702-DB8C-0DC1-5C2B-FD290B4D0B4E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marL="85725" lvl="1" indent="0">
              <a:buNone/>
              <a:defRPr/>
            </a:pPr>
            <a:endParaRPr lang="de-DE" kern="0">
              <a:solidFill>
                <a:srgbClr val="000000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F9A3D5-3EF7-ED6D-BB71-CC2FFCFDD1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36796A-B932-0240-FA5F-78603A1A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57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0DF7-2524-3D35-D436-E911E0881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F705-A1BC-E46B-C9C9-7DB2EF5D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F48F2-C7E8-5C0E-89F6-233942A15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EE469B8-9172-5064-9D99-E44DB0472A56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Fine-</a:t>
            </a:r>
            <a:r>
              <a:rPr lang="de-DE" sz="1625" kern="0" err="1">
                <a:solidFill>
                  <a:schemeClr val="tx1"/>
                </a:solidFill>
              </a:rPr>
              <a:t>tuned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transformer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889332F-E1B8-5982-AE76-D05E5431175F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Overview</a:t>
            </a:r>
            <a:r>
              <a:rPr lang="de-DE" b="1" kern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Using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Huggingface</a:t>
            </a:r>
            <a:r>
              <a:rPr lang="de-DE" kern="0">
                <a:solidFill>
                  <a:srgbClr val="000000"/>
                </a:solidFill>
              </a:rPr>
              <a:t> and a </a:t>
            </a:r>
            <a:r>
              <a:rPr lang="de-DE" kern="0" err="1">
                <a:solidFill>
                  <a:srgbClr val="000000"/>
                </a:solidFill>
              </a:rPr>
              <a:t>model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trained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by</a:t>
            </a:r>
            <a:r>
              <a:rPr lang="de-DE" kern="0">
                <a:solidFill>
                  <a:srgbClr val="000000"/>
                </a:solidFill>
              </a:rPr>
              <a:t> Hartmann et al. 2023.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8CDE70-F62F-A172-CBF0-2D049B1278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2E0197-DADE-C762-B9D5-5BCC0ED1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29" y="1785515"/>
            <a:ext cx="6768753" cy="46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3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98C9B58-D505-622D-BFF1-695DEDCD716E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Table of </a:t>
            </a:r>
            <a:r>
              <a:rPr lang="de-DE" sz="1625" kern="0" err="1">
                <a:solidFill>
                  <a:schemeClr val="tx1"/>
                </a:solidFill>
              </a:rPr>
              <a:t>contents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6" name="Google Shape;51;p3">
            <a:extLst>
              <a:ext uri="{FF2B5EF4-FFF2-40B4-BE49-F238E27FC236}">
                <a16:creationId xmlns:a16="http://schemas.microsoft.com/office/drawing/2014/main" id="{D72F3C2E-50A3-C6E8-5183-C95268C28CC5}"/>
              </a:ext>
            </a:extLst>
          </p:cNvPr>
          <p:cNvSpPr/>
          <p:nvPr/>
        </p:nvSpPr>
        <p:spPr>
          <a:xfrm>
            <a:off x="1043409" y="1719886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83"/>
          </a:p>
        </p:txBody>
      </p:sp>
      <p:sp>
        <p:nvSpPr>
          <p:cNvPr id="7" name="Google Shape;52;p3">
            <a:extLst>
              <a:ext uri="{FF2B5EF4-FFF2-40B4-BE49-F238E27FC236}">
                <a16:creationId xmlns:a16="http://schemas.microsoft.com/office/drawing/2014/main" id="{87138836-13A9-3E7A-FC5D-DD872B792C2F}"/>
              </a:ext>
            </a:extLst>
          </p:cNvPr>
          <p:cNvSpPr/>
          <p:nvPr/>
        </p:nvSpPr>
        <p:spPr>
          <a:xfrm>
            <a:off x="1377788" y="1719887"/>
            <a:ext cx="7427968" cy="390000"/>
          </a:xfrm>
          <a:prstGeom prst="rect">
            <a:avLst/>
          </a:prstGeom>
          <a:solidFill>
            <a:srgbClr val="038A5E"/>
          </a:solidFill>
          <a:ln w="9525">
            <a:solidFill>
              <a:schemeClr val="tx1"/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Motivation</a:t>
            </a:r>
            <a:endParaRPr sz="15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Google Shape;56;p3">
            <a:extLst>
              <a:ext uri="{FF2B5EF4-FFF2-40B4-BE49-F238E27FC236}">
                <a16:creationId xmlns:a16="http://schemas.microsoft.com/office/drawing/2014/main" id="{A595E17F-68C3-7584-ACC7-44C0E648ADF9}"/>
              </a:ext>
            </a:extLst>
          </p:cNvPr>
          <p:cNvSpPr/>
          <p:nvPr/>
        </p:nvSpPr>
        <p:spPr>
          <a:xfrm>
            <a:off x="1043408" y="2754876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3</a:t>
            </a:r>
            <a:endParaRPr sz="1083"/>
          </a:p>
        </p:txBody>
      </p:sp>
      <p:sp>
        <p:nvSpPr>
          <p:cNvPr id="9" name="Google Shape;57;p3">
            <a:extLst>
              <a:ext uri="{FF2B5EF4-FFF2-40B4-BE49-F238E27FC236}">
                <a16:creationId xmlns:a16="http://schemas.microsoft.com/office/drawing/2014/main" id="{FE6E6852-D144-830B-56BC-2CA08637BD01}"/>
              </a:ext>
            </a:extLst>
          </p:cNvPr>
          <p:cNvSpPr/>
          <p:nvPr/>
        </p:nvSpPr>
        <p:spPr>
          <a:xfrm>
            <a:off x="1377788" y="2754876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err="1">
                <a:latin typeface="Arial"/>
                <a:cs typeface="Arial"/>
                <a:sym typeface="Arial"/>
              </a:rPr>
              <a:t>Getting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started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with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local</a:t>
            </a:r>
            <a:r>
              <a:rPr lang="de-DE" sz="1500">
                <a:latin typeface="Arial"/>
                <a:cs typeface="Arial"/>
                <a:sym typeface="Arial"/>
              </a:rPr>
              <a:t> LLMs</a:t>
            </a:r>
            <a:endParaRPr lang="de-DE" sz="1500">
              <a:latin typeface="Arial"/>
              <a:cs typeface="Arial"/>
            </a:endParaRPr>
          </a:p>
        </p:txBody>
      </p:sp>
      <p:sp>
        <p:nvSpPr>
          <p:cNvPr id="10" name="Google Shape;56;p3">
            <a:extLst>
              <a:ext uri="{FF2B5EF4-FFF2-40B4-BE49-F238E27FC236}">
                <a16:creationId xmlns:a16="http://schemas.microsoft.com/office/drawing/2014/main" id="{15BF5382-BF58-70C9-B301-1CACEB451213}"/>
              </a:ext>
            </a:extLst>
          </p:cNvPr>
          <p:cNvSpPr/>
          <p:nvPr/>
        </p:nvSpPr>
        <p:spPr>
          <a:xfrm>
            <a:off x="1043408" y="3346241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4</a:t>
            </a:r>
            <a:endParaRPr sz="1083"/>
          </a:p>
        </p:txBody>
      </p:sp>
      <p:sp>
        <p:nvSpPr>
          <p:cNvPr id="11" name="Google Shape;57;p3">
            <a:extLst>
              <a:ext uri="{FF2B5EF4-FFF2-40B4-BE49-F238E27FC236}">
                <a16:creationId xmlns:a16="http://schemas.microsoft.com/office/drawing/2014/main" id="{92D35B8F-3B1B-8290-BB8A-840D5DD19761}"/>
              </a:ext>
            </a:extLst>
          </p:cNvPr>
          <p:cNvSpPr/>
          <p:nvPr/>
        </p:nvSpPr>
        <p:spPr>
          <a:xfrm>
            <a:off x="1377788" y="3346241"/>
            <a:ext cx="7427968" cy="390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Practical</a:t>
            </a:r>
            <a:r>
              <a:rPr lang="de-DE" sz="150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examples</a:t>
            </a:r>
            <a:endParaRPr lang="de-DE" sz="1625"/>
          </a:p>
        </p:txBody>
      </p:sp>
      <p:sp>
        <p:nvSpPr>
          <p:cNvPr id="12" name="Google Shape;51;p3">
            <a:extLst>
              <a:ext uri="{FF2B5EF4-FFF2-40B4-BE49-F238E27FC236}">
                <a16:creationId xmlns:a16="http://schemas.microsoft.com/office/drawing/2014/main" id="{28D06303-1107-1C7A-4571-669D72FB7561}"/>
              </a:ext>
            </a:extLst>
          </p:cNvPr>
          <p:cNvSpPr/>
          <p:nvPr/>
        </p:nvSpPr>
        <p:spPr>
          <a:xfrm>
            <a:off x="1043409" y="2235718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2</a:t>
            </a:r>
            <a:endParaRPr sz="1083"/>
          </a:p>
        </p:txBody>
      </p:sp>
      <p:sp>
        <p:nvSpPr>
          <p:cNvPr id="13" name="Google Shape;52;p3">
            <a:extLst>
              <a:ext uri="{FF2B5EF4-FFF2-40B4-BE49-F238E27FC236}">
                <a16:creationId xmlns:a16="http://schemas.microsoft.com/office/drawing/2014/main" id="{199C0ED8-BE66-BE7D-FA68-F7B6679D4751}"/>
              </a:ext>
            </a:extLst>
          </p:cNvPr>
          <p:cNvSpPr/>
          <p:nvPr/>
        </p:nvSpPr>
        <p:spPr>
          <a:xfrm>
            <a:off x="1377788" y="2243507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err="1">
                <a:latin typeface="Arial"/>
                <a:cs typeface="Arial"/>
                <a:sym typeface="Arial"/>
              </a:rPr>
              <a:t>Fundamentals</a:t>
            </a:r>
            <a:r>
              <a:rPr lang="de-DE" sz="1500">
                <a:latin typeface="Arial"/>
                <a:cs typeface="Arial"/>
                <a:sym typeface="Arial"/>
              </a:rPr>
              <a:t> of (large) </a:t>
            </a:r>
            <a:r>
              <a:rPr lang="de-DE" sz="1500" err="1">
                <a:latin typeface="Arial"/>
                <a:cs typeface="Arial"/>
                <a:sym typeface="Arial"/>
              </a:rPr>
              <a:t>language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models</a:t>
            </a:r>
            <a:r>
              <a:rPr lang="de-DE" sz="1500">
                <a:latin typeface="Arial"/>
                <a:cs typeface="Arial"/>
                <a:sym typeface="Arial"/>
              </a:rPr>
              <a:t> (LLM)</a:t>
            </a:r>
            <a:endParaRPr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914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678A4-9A1D-BC41-7DA2-3589D0924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9815A-F3CB-5E0F-12E5-FBE68F9D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99C00-E06F-27F5-BD7D-A65EA42874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CF03249-46BE-168E-E9D6-8BB850DCD4FC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</a:t>
            </a:r>
            <a:r>
              <a:rPr lang="de-DE" sz="1625" kern="0" err="1">
                <a:solidFill>
                  <a:schemeClr val="tx1"/>
                </a:solidFill>
              </a:rPr>
              <a:t>Results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part</a:t>
            </a:r>
            <a:r>
              <a:rPr lang="de-DE" sz="1625" kern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91B637D-389E-AB13-F23C-25B4FB352ECB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Results</a:t>
            </a:r>
            <a:r>
              <a:rPr lang="de-DE" b="1" kern="0">
                <a:solidFill>
                  <a:srgbClr val="000000"/>
                </a:solidFill>
              </a:rPr>
              <a:t> Zero-Shot:</a:t>
            </a: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Simple </a:t>
            </a:r>
            <a:r>
              <a:rPr lang="de-DE" kern="0" err="1">
                <a:solidFill>
                  <a:srgbClr val="000000"/>
                </a:solidFill>
              </a:rPr>
              <a:t>setup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0.51, F1: 0.50995099509951, Duration: 95.85554194450378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Using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multiprocessing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0.525, F1: 0.5249881247031176, Duration: 56.656551122665405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Using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guided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prompts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0.88, F1: 0.87998799879988, Duration: 176.98100304603577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Results</a:t>
            </a:r>
            <a:r>
              <a:rPr lang="de-DE" b="1" kern="0">
                <a:solidFill>
                  <a:srgbClr val="000000"/>
                </a:solidFill>
              </a:rPr>
              <a:t> </a:t>
            </a:r>
            <a:r>
              <a:rPr lang="de-DE" b="1" kern="0" err="1">
                <a:solidFill>
                  <a:srgbClr val="000000"/>
                </a:solidFill>
              </a:rPr>
              <a:t>Few</a:t>
            </a:r>
            <a:r>
              <a:rPr lang="de-DE" b="1" kern="0">
                <a:solidFill>
                  <a:srgbClr val="000000"/>
                </a:solidFill>
              </a:rPr>
              <a:t>-Shot:</a:t>
            </a: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Simple </a:t>
            </a:r>
            <a:r>
              <a:rPr lang="de-DE" kern="0" err="1">
                <a:solidFill>
                  <a:srgbClr val="000000"/>
                </a:solidFill>
              </a:rPr>
              <a:t>text</a:t>
            </a:r>
            <a:r>
              <a:rPr lang="de-DE" kern="0">
                <a:solidFill>
                  <a:srgbClr val="000000"/>
                </a:solidFill>
              </a:rPr>
              <a:t>, 1 sample: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0.42, F1: 0.41289604210952524, Duration: 89.68885946273804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Simple </a:t>
            </a:r>
            <a:r>
              <a:rPr lang="de-DE" kern="0" err="1">
                <a:solidFill>
                  <a:srgbClr val="000000"/>
                </a:solidFill>
              </a:rPr>
              <a:t>text</a:t>
            </a:r>
            <a:r>
              <a:rPr lang="de-DE" kern="0">
                <a:solidFill>
                  <a:srgbClr val="000000"/>
                </a:solidFill>
              </a:rPr>
              <a:t>, 3 </a:t>
            </a:r>
            <a:r>
              <a:rPr lang="de-DE" kern="0" err="1">
                <a:solidFill>
                  <a:srgbClr val="000000"/>
                </a:solidFill>
              </a:rPr>
              <a:t>samples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0.525, F1: 0.5249881247031176, Duration: 48.346925020217896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err="1">
                <a:solidFill>
                  <a:srgbClr val="000000"/>
                </a:solidFill>
              </a:rPr>
              <a:t>Guided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text</a:t>
            </a:r>
            <a:r>
              <a:rPr lang="de-DE" kern="0">
                <a:solidFill>
                  <a:srgbClr val="000000"/>
                </a:solidFill>
              </a:rPr>
              <a:t>, 3 </a:t>
            </a:r>
            <a:r>
              <a:rPr lang="de-DE" kern="0" err="1">
                <a:solidFill>
                  <a:srgbClr val="000000"/>
                </a:solidFill>
              </a:rPr>
              <a:t>samples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0.925, F1: 0.9249080123150859, Duration: 155.65270328521729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err="1">
                <a:solidFill>
                  <a:srgbClr val="000000"/>
                </a:solidFill>
              </a:rPr>
              <a:t>Results</a:t>
            </a:r>
            <a:r>
              <a:rPr lang="de-DE" b="1" kern="0">
                <a:solidFill>
                  <a:srgbClr val="000000"/>
                </a:solidFill>
              </a:rPr>
              <a:t> Fine-Tune:</a:t>
            </a:r>
          </a:p>
          <a:p>
            <a:pPr lvl="2">
              <a:defRPr/>
            </a:pPr>
            <a:r>
              <a:rPr lang="de-DE" kern="0">
                <a:solidFill>
                  <a:srgbClr val="000000"/>
                </a:solidFill>
              </a:rPr>
              <a:t>Simple </a:t>
            </a:r>
            <a:r>
              <a:rPr lang="de-DE" kern="0" err="1">
                <a:solidFill>
                  <a:srgbClr val="000000"/>
                </a:solidFill>
              </a:rPr>
              <a:t>predict</a:t>
            </a:r>
            <a:r>
              <a:rPr lang="de-DE" kern="0">
                <a:solidFill>
                  <a:srgbClr val="000000"/>
                </a:solidFill>
              </a:rPr>
              <a:t>:</a:t>
            </a:r>
            <a:br>
              <a:rPr lang="de-DE" kern="0">
                <a:solidFill>
                  <a:srgbClr val="000000"/>
                </a:solidFill>
              </a:rPr>
            </a:br>
            <a:r>
              <a:rPr lang="de-DE" kern="0" err="1">
                <a:solidFill>
                  <a:srgbClr val="000000"/>
                </a:solidFill>
              </a:rPr>
              <a:t>Accuracy</a:t>
            </a:r>
            <a:r>
              <a:rPr lang="de-DE" kern="0">
                <a:solidFill>
                  <a:srgbClr val="000000"/>
                </a:solidFill>
              </a:rPr>
              <a:t>: 0.91, F1: 0.9099639855942376, Duration: 45.974767446517944 </a:t>
            </a:r>
            <a:r>
              <a:rPr lang="de-DE" kern="0" err="1">
                <a:solidFill>
                  <a:srgbClr val="000000"/>
                </a:solidFill>
              </a:rPr>
              <a:t>seconds</a:t>
            </a:r>
            <a:endParaRPr lang="de-DE" kern="0">
              <a:solidFill>
                <a:srgbClr val="000000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33453A-6222-45EA-A52E-85D53FDF0B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1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F89FD4-72A4-AF9B-5F24-8D4C7B27E4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err="1"/>
              <a:t>Again</a:t>
            </a:r>
            <a:r>
              <a:rPr lang="de-DE"/>
              <a:t>, </a:t>
            </a:r>
            <a:r>
              <a:rPr lang="de-DE" err="1"/>
              <a:t>see</a:t>
            </a:r>
            <a:r>
              <a:rPr lang="de-DE"/>
              <a:t> also: Hartmann et al. 2019; Hartmann et al. 2023; </a:t>
            </a:r>
            <a:r>
              <a:rPr lang="de-DE" err="1"/>
              <a:t>Alantari</a:t>
            </a:r>
            <a:r>
              <a:rPr lang="de-DE"/>
              <a:t> et al. 2023; Krugmann &amp; Hartmann 2024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5009E46-939E-9050-B521-2B6CB4A1A2E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</a:t>
            </a:r>
            <a:r>
              <a:rPr lang="de-DE" sz="1625" kern="0" err="1">
                <a:solidFill>
                  <a:schemeClr val="tx1"/>
                </a:solidFill>
              </a:rPr>
              <a:t>Recap</a:t>
            </a:r>
            <a:r>
              <a:rPr lang="de-DE" sz="1625" kern="0">
                <a:solidFill>
                  <a:schemeClr val="tx1"/>
                </a:solidFill>
              </a:rPr>
              <a:t> and </a:t>
            </a:r>
            <a:r>
              <a:rPr lang="de-DE" sz="1625" kern="0" err="1">
                <a:solidFill>
                  <a:schemeClr val="tx1"/>
                </a:solidFill>
              </a:rPr>
              <a:t>outlook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873C8A-FA8E-2A05-F665-F2D519FEFBBF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</a:rPr>
              <a:t>Summary:</a:t>
            </a: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LLMs </a:t>
            </a:r>
            <a:r>
              <a:rPr lang="de-DE" kern="0" dirty="0" err="1">
                <a:solidFill>
                  <a:srgbClr val="000000"/>
                </a:solidFill>
              </a:rPr>
              <a:t>can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be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used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classify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texts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Open-source </a:t>
            </a:r>
            <a:r>
              <a:rPr lang="de-DE" kern="0" dirty="0" err="1">
                <a:solidFill>
                  <a:srgbClr val="000000"/>
                </a:solidFill>
              </a:rPr>
              <a:t>libraries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make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interfacing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comparatively</a:t>
            </a:r>
            <a:r>
              <a:rPr lang="de-DE" kern="0" dirty="0">
                <a:solidFill>
                  <a:srgbClr val="000000"/>
                </a:solidFill>
              </a:rPr>
              <a:t> easy</a:t>
            </a:r>
          </a:p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</a:rPr>
              <a:t>Pros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Requires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little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machine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learning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knowledge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No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fine</a:t>
            </a:r>
            <a:r>
              <a:rPr lang="de-DE" kern="0" dirty="0">
                <a:solidFill>
                  <a:srgbClr val="000000"/>
                </a:solidFill>
              </a:rPr>
              <a:t>-tuning</a:t>
            </a: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Adaptable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Low </a:t>
            </a:r>
            <a:r>
              <a:rPr lang="de-DE" kern="0" dirty="0" err="1">
                <a:solidFill>
                  <a:srgbClr val="000000"/>
                </a:solidFill>
              </a:rPr>
              <a:t>data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requirements</a:t>
            </a:r>
            <a:endParaRPr lang="de-DE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dirty="0" err="1">
                <a:solidFill>
                  <a:srgbClr val="000000"/>
                </a:solidFill>
              </a:rPr>
              <a:t>Cons</a:t>
            </a:r>
            <a:endParaRPr lang="de-DE" b="1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Significantly</a:t>
            </a:r>
            <a:r>
              <a:rPr lang="de-DE" kern="0" dirty="0">
                <a:solidFill>
                  <a:srgbClr val="000000"/>
                </a:solidFill>
              </a:rPr>
              <a:t> larger </a:t>
            </a:r>
            <a:r>
              <a:rPr lang="de-DE" kern="0" dirty="0" err="1">
                <a:solidFill>
                  <a:srgbClr val="000000"/>
                </a:solidFill>
              </a:rPr>
              <a:t>than</a:t>
            </a:r>
            <a:r>
              <a:rPr lang="de-DE" kern="0" dirty="0">
                <a:solidFill>
                  <a:srgbClr val="000000"/>
                </a:solidFill>
              </a:rPr>
              <a:t> alternatives</a:t>
            </a: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Significantly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slower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Significantly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harder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setup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Prone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hallucinations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Likely</a:t>
            </a:r>
            <a:r>
              <a:rPr lang="de-DE" kern="0" dirty="0">
                <a:solidFill>
                  <a:srgbClr val="000000"/>
                </a:solidFill>
              </a:rPr>
              <a:t> not </a:t>
            </a:r>
            <a:r>
              <a:rPr lang="de-DE" kern="0" dirty="0" err="1">
                <a:solidFill>
                  <a:srgbClr val="000000"/>
                </a:solidFill>
              </a:rPr>
              <a:t>useful</a:t>
            </a:r>
            <a:r>
              <a:rPr lang="de-DE" kern="0" dirty="0">
                <a:solidFill>
                  <a:srgbClr val="000000"/>
                </a:solidFill>
              </a:rPr>
              <a:t> in </a:t>
            </a:r>
            <a:r>
              <a:rPr lang="de-DE" kern="0" dirty="0" err="1">
                <a:solidFill>
                  <a:srgbClr val="000000"/>
                </a:solidFill>
              </a:rPr>
              <a:t>complex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settings</a:t>
            </a:r>
            <a:r>
              <a:rPr lang="de-DE" kern="0" dirty="0">
                <a:solidFill>
                  <a:srgbClr val="000000"/>
                </a:solidFill>
              </a:rPr>
              <a:t> (</a:t>
            </a:r>
            <a:r>
              <a:rPr lang="de-DE" kern="0" dirty="0" err="1">
                <a:solidFill>
                  <a:srgbClr val="000000"/>
                </a:solidFill>
              </a:rPr>
              <a:t>see</a:t>
            </a:r>
            <a:r>
              <a:rPr lang="de-DE" kern="0" dirty="0">
                <a:solidFill>
                  <a:srgbClr val="000000"/>
                </a:solidFill>
              </a:rPr>
              <a:t> e.g. </a:t>
            </a:r>
            <a:r>
              <a:rPr lang="de-DE" kern="0" dirty="0">
                <a:solidFill>
                  <a:srgbClr val="000000"/>
                </a:solidFill>
                <a:hlinkClick r:id="rId2"/>
              </a:rPr>
              <a:t>SetFit</a:t>
            </a:r>
            <a:r>
              <a:rPr lang="de-DE" kern="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58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5009E46-939E-9050-B521-2B6CB4A1A2E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Text Classification – </a:t>
            </a:r>
            <a:r>
              <a:rPr lang="de-DE" sz="1625" kern="0" err="1">
                <a:solidFill>
                  <a:schemeClr val="tx1"/>
                </a:solidFill>
              </a:rPr>
              <a:t>Recap</a:t>
            </a:r>
            <a:r>
              <a:rPr lang="de-DE" sz="1625" kern="0">
                <a:solidFill>
                  <a:schemeClr val="tx1"/>
                </a:solidFill>
              </a:rPr>
              <a:t> and </a:t>
            </a:r>
            <a:r>
              <a:rPr lang="de-DE" sz="1625" kern="0" err="1">
                <a:solidFill>
                  <a:schemeClr val="tx1"/>
                </a:solidFill>
              </a:rPr>
              <a:t>outlook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873C8A-FA8E-2A05-F665-F2D519FEFBBF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endParaRPr lang="de-DE" b="1" kern="0">
              <a:solidFill>
                <a:srgbClr val="00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5334199-ED4B-9112-1491-29FF3F5D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833" y="1066377"/>
            <a:ext cx="6058746" cy="109552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0D26AC5-3374-08EA-0AE9-E41E9B1E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5" y="2251686"/>
            <a:ext cx="5963482" cy="3943900"/>
          </a:xfrm>
          <a:prstGeom prst="rect">
            <a:avLst/>
          </a:prstGeom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B26F103-10A5-357B-0E8E-D24660C24D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96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4F12-AD1A-5A11-03B7-4ACEAE68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7890C-50B6-7531-6E10-EF90A8E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9C4F9-250F-CC4B-6E4C-D3E52374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F89FD4-72A4-AF9B-5F24-8D4C7B27E4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5009E46-939E-9050-B521-2B6CB4A1A2E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Retrieval </a:t>
            </a:r>
            <a:r>
              <a:rPr lang="de-DE" sz="1625" kern="0" err="1">
                <a:solidFill>
                  <a:schemeClr val="tx1"/>
                </a:solidFill>
              </a:rPr>
              <a:t>augmented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generation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6873C8A-FA8E-2A05-F665-F2D519FEFBBF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</a:rPr>
              <a:t>Task </a:t>
            </a:r>
            <a:r>
              <a:rPr lang="de-DE" b="1" kern="0" dirty="0" err="1">
                <a:solidFill>
                  <a:srgbClr val="000000"/>
                </a:solidFill>
              </a:rPr>
              <a:t>description</a:t>
            </a:r>
            <a:r>
              <a:rPr lang="de-DE" b="1" kern="0" dirty="0">
                <a:solidFill>
                  <a:srgbClr val="000000"/>
                </a:solidFill>
              </a:rPr>
              <a:t>:</a:t>
            </a:r>
            <a:br>
              <a:rPr lang="de-DE" kern="0" dirty="0">
                <a:solidFill>
                  <a:srgbClr val="000000"/>
                </a:solidFill>
              </a:rPr>
            </a:br>
            <a:r>
              <a:rPr lang="de-DE" kern="0" dirty="0">
                <a:solidFill>
                  <a:srgbClr val="000000"/>
                </a:solidFill>
              </a:rPr>
              <a:t>1. </a:t>
            </a:r>
            <a:r>
              <a:rPr lang="de-DE" kern="0" dirty="0" err="1">
                <a:solidFill>
                  <a:srgbClr val="000000"/>
                </a:solidFill>
              </a:rPr>
              <a:t>Construct</a:t>
            </a:r>
            <a:r>
              <a:rPr lang="de-DE" kern="0" dirty="0">
                <a:solidFill>
                  <a:srgbClr val="000000"/>
                </a:solidFill>
              </a:rPr>
              <a:t> an external </a:t>
            </a:r>
            <a:r>
              <a:rPr lang="de-DE" kern="0" dirty="0" err="1">
                <a:solidFill>
                  <a:srgbClr val="000000"/>
                </a:solidFill>
              </a:rPr>
              <a:t>knowledge</a:t>
            </a:r>
            <a:r>
              <a:rPr lang="de-DE" kern="0" dirty="0">
                <a:solidFill>
                  <a:srgbClr val="000000"/>
                </a:solidFill>
              </a:rPr>
              <a:t> source </a:t>
            </a:r>
            <a:r>
              <a:rPr lang="de-DE" kern="0" dirty="0" err="1">
                <a:solidFill>
                  <a:srgbClr val="000000"/>
                </a:solidFill>
              </a:rPr>
              <a:t>contaning</a:t>
            </a:r>
            <a:r>
              <a:rPr lang="de-DE" kern="0" dirty="0">
                <a:solidFill>
                  <a:srgbClr val="000000"/>
                </a:solidFill>
              </a:rPr>
              <a:t> easy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access</a:t>
            </a:r>
            <a:r>
              <a:rPr lang="de-DE" kern="0" dirty="0">
                <a:solidFill>
                  <a:srgbClr val="000000"/>
                </a:solidFill>
              </a:rPr>
              <a:t> / </a:t>
            </a:r>
            <a:r>
              <a:rPr lang="de-DE" kern="0" dirty="0" err="1">
                <a:solidFill>
                  <a:srgbClr val="000000"/>
                </a:solidFill>
              </a:rPr>
              <a:t>query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information</a:t>
            </a:r>
            <a:br>
              <a:rPr lang="de-DE" kern="0" dirty="0">
                <a:solidFill>
                  <a:srgbClr val="000000"/>
                </a:solidFill>
              </a:rPr>
            </a:br>
            <a:r>
              <a:rPr lang="de-DE" kern="0" dirty="0">
                <a:solidFill>
                  <a:srgbClr val="000000"/>
                </a:solidFill>
              </a:rPr>
              <a:t>2. Given a </a:t>
            </a:r>
            <a:r>
              <a:rPr lang="de-DE" kern="0" dirty="0" err="1">
                <a:solidFill>
                  <a:srgbClr val="000000"/>
                </a:solidFill>
              </a:rPr>
              <a:t>user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query</a:t>
            </a:r>
            <a:r>
              <a:rPr lang="de-DE" kern="0" dirty="0">
                <a:solidFill>
                  <a:srgbClr val="000000"/>
                </a:solidFill>
              </a:rPr>
              <a:t>, find all relevant text-</a:t>
            </a:r>
            <a:r>
              <a:rPr lang="de-DE" kern="0" dirty="0" err="1">
                <a:solidFill>
                  <a:srgbClr val="000000"/>
                </a:solidFill>
              </a:rPr>
              <a:t>snippets</a:t>
            </a:r>
            <a:r>
              <a:rPr lang="de-DE" kern="0" dirty="0">
                <a:solidFill>
                  <a:srgbClr val="000000"/>
                </a:solidFill>
              </a:rPr>
              <a:t> /-</a:t>
            </a:r>
            <a:r>
              <a:rPr lang="de-DE" kern="0" dirty="0" err="1">
                <a:solidFill>
                  <a:srgbClr val="000000"/>
                </a:solidFill>
              </a:rPr>
              <a:t>documents</a:t>
            </a:r>
            <a:r>
              <a:rPr lang="de-DE" kern="0" dirty="0">
                <a:solidFill>
                  <a:srgbClr val="000000"/>
                </a:solidFill>
              </a:rPr>
              <a:t>, </a:t>
            </a:r>
            <a:r>
              <a:rPr lang="de-DE" kern="0" dirty="0" err="1">
                <a:solidFill>
                  <a:srgbClr val="000000"/>
                </a:solidFill>
              </a:rPr>
              <a:t>then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generate</a:t>
            </a:r>
            <a:r>
              <a:rPr lang="de-DE" kern="0" dirty="0">
                <a:solidFill>
                  <a:srgbClr val="000000"/>
                </a:solidFill>
              </a:rPr>
              <a:t> an </a:t>
            </a:r>
            <a:r>
              <a:rPr lang="de-DE" kern="0" dirty="0" err="1">
                <a:solidFill>
                  <a:srgbClr val="000000"/>
                </a:solidFill>
              </a:rPr>
              <a:t>answer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based</a:t>
            </a:r>
            <a:r>
              <a:rPr lang="de-DE" kern="0" dirty="0">
                <a:solidFill>
                  <a:srgbClr val="000000"/>
                </a:solidFill>
              </a:rPr>
              <a:t> on </a:t>
            </a:r>
            <a:r>
              <a:rPr lang="de-DE" kern="0" dirty="0" err="1">
                <a:solidFill>
                  <a:srgbClr val="000000"/>
                </a:solidFill>
              </a:rPr>
              <a:t>the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retrieved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information</a:t>
            </a:r>
            <a:endParaRPr lang="de-DE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</a:rPr>
              <a:t>General </a:t>
            </a:r>
            <a:r>
              <a:rPr lang="de-DE" b="1" kern="0" dirty="0" err="1">
                <a:solidFill>
                  <a:srgbClr val="000000"/>
                </a:solidFill>
              </a:rPr>
              <a:t>applications</a:t>
            </a:r>
            <a:r>
              <a:rPr lang="de-DE" b="1" kern="0" dirty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Document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summary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Question and </a:t>
            </a:r>
            <a:r>
              <a:rPr lang="de-DE" kern="0" dirty="0" err="1">
                <a:solidFill>
                  <a:srgbClr val="000000"/>
                </a:solidFill>
              </a:rPr>
              <a:t>answer</a:t>
            </a:r>
            <a:r>
              <a:rPr lang="de-DE" kern="0" dirty="0">
                <a:solidFill>
                  <a:srgbClr val="000000"/>
                </a:solidFill>
              </a:rPr>
              <a:t> (Q&amp;A)</a:t>
            </a: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  <a:latin typeface="Arial"/>
            </a:endParaRPr>
          </a:p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  <a:latin typeface="Arial"/>
              </a:rPr>
              <a:t>Data:</a:t>
            </a: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  <a:latin typeface="Arial"/>
              </a:rPr>
              <a:t>Any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text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data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parseable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document</a:t>
            </a:r>
            <a:endParaRPr lang="de-DE" kern="0" dirty="0">
              <a:solidFill>
                <a:srgbClr val="000000"/>
              </a:solidFill>
              <a:latin typeface="Arial"/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use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article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by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>
                <a:solidFill>
                  <a:srgbClr val="000000"/>
                </a:solidFill>
                <a:latin typeface="Arial"/>
                <a:hlinkClick r:id="rId2"/>
              </a:rPr>
              <a:t>Sarstedt et al. 2024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on LLMs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synthetic</a:t>
            </a:r>
            <a:r>
              <a:rPr lang="de-DE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/>
              </a:rPr>
              <a:t>surveys</a:t>
            </a:r>
            <a:endParaRPr lang="de-DE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7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45A51-8801-16FC-1AA4-3BB4DB467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23E6E-8904-4473-B39C-EB24AC2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B4EE5-7B9E-3D87-D180-CFEB5FDA1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FE568F1-67A9-A655-54BE-EDC22F8818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A2B8826-0514-A182-A15E-8762F84852C3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Retrieval </a:t>
            </a:r>
            <a:r>
              <a:rPr lang="de-DE" sz="1625" kern="0" err="1">
                <a:solidFill>
                  <a:schemeClr val="tx1"/>
                </a:solidFill>
              </a:rPr>
              <a:t>augmented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generation</a:t>
            </a:r>
            <a:r>
              <a:rPr lang="de-DE" sz="1625" kern="0">
                <a:solidFill>
                  <a:schemeClr val="tx1"/>
                </a:solidFill>
              </a:rPr>
              <a:t> – Setup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2358A48-AEDE-CEB5-BD3C-5E78D7027220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marL="85725" lvl="1" indent="0">
              <a:buNone/>
              <a:defRPr/>
            </a:pPr>
            <a:endParaRPr lang="de-DE" ker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3A1F42-BC96-3992-EA1F-C11E467F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1066377"/>
            <a:ext cx="6990138" cy="2677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3906471-614C-117A-FAD2-4D42C590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8" y="3999631"/>
            <a:ext cx="8068104" cy="1699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80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4EDA8-8A61-9F8F-C47E-E7E6FC686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CC71-46E0-F1CC-EFBE-9500FCCE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74598-BB13-C9F9-9807-781AE5A8A9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88AB2CB-3D2F-5B76-E3F2-E084639BF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19FCDB1-3B02-825D-D114-212A1DFF3091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Retrieval </a:t>
            </a:r>
            <a:r>
              <a:rPr lang="de-DE" sz="1625" kern="0" err="1">
                <a:solidFill>
                  <a:schemeClr val="tx1"/>
                </a:solidFill>
              </a:rPr>
              <a:t>augmented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generation</a:t>
            </a:r>
            <a:r>
              <a:rPr lang="de-DE" sz="1625" kern="0">
                <a:solidFill>
                  <a:schemeClr val="tx1"/>
                </a:solidFill>
              </a:rPr>
              <a:t> – </a:t>
            </a:r>
            <a:r>
              <a:rPr lang="de-DE" sz="1625" kern="0" err="1">
                <a:solidFill>
                  <a:schemeClr val="tx1"/>
                </a:solidFill>
              </a:rPr>
              <a:t>Creating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several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retrieval</a:t>
            </a:r>
            <a:r>
              <a:rPr lang="de-DE" sz="1625" kern="0">
                <a:solidFill>
                  <a:schemeClr val="tx1"/>
                </a:solidFill>
              </a:rPr>
              <a:t> </a:t>
            </a:r>
            <a:r>
              <a:rPr lang="de-DE" sz="1625" kern="0" err="1">
                <a:solidFill>
                  <a:schemeClr val="tx1"/>
                </a:solidFill>
              </a:rPr>
              <a:t>engines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779054-BA0D-1A60-9F39-5AC82C7BB07A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marL="85725" lvl="1" indent="0">
              <a:buNone/>
              <a:defRPr/>
            </a:pPr>
            <a:endParaRPr lang="de-DE" ker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7C9D99-CAC8-489E-A065-21713FF7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8" y="959294"/>
            <a:ext cx="7553887" cy="43988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0A7A290-E086-3C53-F86F-30AFA68B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8" y="5340874"/>
            <a:ext cx="4781918" cy="1081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2E3E844-A61E-0535-C8E1-05A038BBC5CE}"/>
              </a:ext>
            </a:extLst>
          </p:cNvPr>
          <p:cNvSpPr txBox="1"/>
          <p:nvPr/>
        </p:nvSpPr>
        <p:spPr>
          <a:xfrm>
            <a:off x="8030424" y="958193"/>
            <a:ext cx="158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kern="0" err="1">
                <a:solidFill>
                  <a:srgbClr val="000000"/>
                </a:solidFill>
              </a:rPr>
              <a:t>query_engine</a:t>
            </a:r>
            <a:r>
              <a:rPr kumimoji="0" lang="de-DE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: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simple </a:t>
            </a:r>
            <a:r>
              <a:rPr kumimoji="0" lang="de-DE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matching</a:t>
            </a: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using</a:t>
            </a: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the</a:t>
            </a: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5 </a:t>
            </a:r>
            <a:r>
              <a:rPr kumimoji="0" lang="de-DE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most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similar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text</a:t>
            </a:r>
            <a:r>
              <a:rPr lang="de-DE" kern="0">
                <a:solidFill>
                  <a:srgbClr val="000000"/>
                </a:solidFill>
              </a:rPr>
              <a:t> </a:t>
            </a:r>
            <a:r>
              <a:rPr lang="de-DE" kern="0" err="1">
                <a:solidFill>
                  <a:srgbClr val="000000"/>
                </a:solidFill>
              </a:rPr>
              <a:t>chunks</a:t>
            </a:r>
            <a:r>
              <a:rPr lang="de-DE" kern="0">
                <a:solidFill>
                  <a:srgbClr val="000000"/>
                </a:solidFill>
              </a:rPr>
              <a:t>.</a:t>
            </a:r>
            <a:endParaRPr lang="de-DE" sz="180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D1973F8-8508-D603-80A5-1F599D313F84}"/>
              </a:ext>
            </a:extLst>
          </p:cNvPr>
          <p:cNvSpPr txBox="1"/>
          <p:nvPr/>
        </p:nvSpPr>
        <p:spPr>
          <a:xfrm>
            <a:off x="8182824" y="5362890"/>
            <a:ext cx="158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kern="0" err="1">
                <a:solidFill>
                  <a:srgbClr val="000000"/>
                </a:solidFill>
              </a:rPr>
              <a:t>summary_engine</a:t>
            </a:r>
            <a:r>
              <a:rPr kumimoji="0" lang="de-DE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: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de-DE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Creates</a:t>
            </a: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a </a:t>
            </a:r>
            <a:r>
              <a:rPr kumimoji="0" lang="de-DE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summary</a:t>
            </a: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index</a:t>
            </a: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from</a:t>
            </a: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the</a:t>
            </a: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document</a:t>
            </a:r>
            <a:r>
              <a:rPr lang="de-DE" kern="0">
                <a:solidFill>
                  <a:srgbClr val="000000"/>
                </a:solidFill>
              </a:rPr>
              <a:t>.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388667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1843-C681-7B98-B7C3-C68EFCEA2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EF7B-5D45-0A6F-0485-9EA1C747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B6EA5-9E01-E74C-12EF-EF03082433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0277383-BF7A-94FD-2AB2-30FF7F8AAC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B2A4F43-9735-1376-426E-9203D48FA364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 dirty="0">
              <a:solidFill>
                <a:schemeClr val="tx1"/>
              </a:solidFill>
            </a:endParaRPr>
          </a:p>
          <a:p>
            <a:pPr algn="l"/>
            <a:r>
              <a:rPr lang="de-DE" sz="1625" kern="0" dirty="0">
                <a:solidFill>
                  <a:schemeClr val="tx1"/>
                </a:solidFill>
              </a:rPr>
              <a:t>Retrieval </a:t>
            </a:r>
            <a:r>
              <a:rPr lang="de-DE" sz="1625" kern="0" dirty="0" err="1">
                <a:solidFill>
                  <a:schemeClr val="tx1"/>
                </a:solidFill>
              </a:rPr>
              <a:t>augmented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generation</a:t>
            </a:r>
            <a:r>
              <a:rPr lang="de-DE" sz="1625" kern="0" dirty="0">
                <a:solidFill>
                  <a:schemeClr val="tx1"/>
                </a:solidFill>
              </a:rPr>
              <a:t> – Building </a:t>
            </a:r>
            <a:r>
              <a:rPr lang="de-DE" sz="1625" kern="0" dirty="0" err="1">
                <a:solidFill>
                  <a:schemeClr val="tx1"/>
                </a:solidFill>
              </a:rPr>
              <a:t>tools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for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the</a:t>
            </a:r>
            <a:r>
              <a:rPr lang="de-DE" sz="1625" kern="0" dirty="0">
                <a:solidFill>
                  <a:schemeClr val="tx1"/>
                </a:solidFill>
              </a:rPr>
              <a:t> LLM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E417A59-2645-369F-11F8-A18271798BDD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marL="85725" lvl="1" indent="0">
              <a:buNone/>
              <a:defRPr/>
            </a:pPr>
            <a:endParaRPr lang="de-DE" ker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3AD1FB2-BEE9-FAA5-1AB8-71FCD74A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1" y="1347497"/>
            <a:ext cx="9507277" cy="41630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332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AFFE5-3D72-DFEF-2CB4-C48DCE0E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F79A2-8CC2-8592-261B-AC907B50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3BC4D-9FA5-F957-44BF-56E0A677C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B277B0A-801A-E72A-E055-938CDBCEB5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0A02DC2-623D-F752-147F-7600FD3D7B40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 dirty="0">
              <a:solidFill>
                <a:schemeClr val="tx1"/>
              </a:solidFill>
            </a:endParaRPr>
          </a:p>
          <a:p>
            <a:pPr algn="l"/>
            <a:r>
              <a:rPr lang="de-DE" sz="1625" kern="0" dirty="0">
                <a:solidFill>
                  <a:schemeClr val="tx1"/>
                </a:solidFill>
              </a:rPr>
              <a:t>Retrieval </a:t>
            </a:r>
            <a:r>
              <a:rPr lang="de-DE" sz="1625" kern="0" dirty="0" err="1">
                <a:solidFill>
                  <a:schemeClr val="tx1"/>
                </a:solidFill>
              </a:rPr>
              <a:t>augmented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generation</a:t>
            </a:r>
            <a:r>
              <a:rPr lang="de-DE" sz="1625" kern="0" dirty="0">
                <a:solidFill>
                  <a:schemeClr val="tx1"/>
                </a:solidFill>
              </a:rPr>
              <a:t> – </a:t>
            </a:r>
            <a:r>
              <a:rPr lang="de-DE" sz="1625" kern="0" dirty="0" err="1">
                <a:solidFill>
                  <a:schemeClr val="tx1"/>
                </a:solidFill>
              </a:rPr>
              <a:t>Asking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some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questions</a:t>
            </a:r>
            <a:endParaRPr lang="de-DE" sz="1625" kern="0" dirty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5BA205A-BEB5-B409-1659-A777DFB01C42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marL="85725" lvl="1" indent="0">
              <a:buNone/>
              <a:defRPr/>
            </a:pPr>
            <a:endParaRPr lang="de-DE" ker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7A66F04-5434-0103-C5BA-503B0C7F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1066377"/>
            <a:ext cx="9906000" cy="2943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0E4F150-5447-2329-FCBE-445F2097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7537"/>
            <a:ext cx="9906000" cy="21879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7216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5F08C-C785-9BBD-6B33-875028C8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4C7AB-63CF-CE08-8AAD-AE877851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A37DF-D94F-E097-3741-F0AF39E50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endParaRPr lang="de-DE" sz="1600" b="0" dirty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596EA01-8AC2-D107-20AE-1EBEA975C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2845446-F967-74E5-D3C9-AC3D73EFD58A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 dirty="0">
              <a:solidFill>
                <a:schemeClr val="tx1"/>
              </a:solidFill>
            </a:endParaRPr>
          </a:p>
          <a:p>
            <a:pPr algn="l"/>
            <a:r>
              <a:rPr lang="de-DE" sz="1625" kern="0" dirty="0">
                <a:solidFill>
                  <a:schemeClr val="tx1"/>
                </a:solidFill>
              </a:rPr>
              <a:t>Retrieval </a:t>
            </a:r>
            <a:r>
              <a:rPr lang="de-DE" sz="1625" kern="0" dirty="0" err="1">
                <a:solidFill>
                  <a:schemeClr val="tx1"/>
                </a:solidFill>
              </a:rPr>
              <a:t>augmented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generation</a:t>
            </a:r>
            <a:r>
              <a:rPr lang="de-DE" sz="1625" kern="0" dirty="0">
                <a:solidFill>
                  <a:schemeClr val="tx1"/>
                </a:solidFill>
              </a:rPr>
              <a:t> – </a:t>
            </a:r>
            <a:r>
              <a:rPr lang="de-DE" sz="1625" kern="0" dirty="0" err="1">
                <a:solidFill>
                  <a:schemeClr val="tx1"/>
                </a:solidFill>
              </a:rPr>
              <a:t>Comparing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to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actual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paper</a:t>
            </a:r>
            <a:r>
              <a:rPr lang="de-DE" sz="1625" kern="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DF3DAA-410F-50D6-868A-7E4184B47AB2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dirty="0" err="1">
                <a:solidFill>
                  <a:srgbClr val="000000"/>
                </a:solidFill>
              </a:rPr>
              <a:t>Weaknesses</a:t>
            </a:r>
            <a:r>
              <a:rPr lang="de-DE" b="1" kern="0" dirty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„</a:t>
            </a:r>
            <a:r>
              <a:rPr lang="en-US" b="0" i="1" dirty="0">
                <a:effectLst/>
                <a:latin typeface="Arial" panose="020B0604020202020204" pitchFamily="34" charset="0"/>
              </a:rPr>
              <a:t>One major cost discussed in this article concerns the lack of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accuracy (or validity) that may turn silicon samples on a grand scale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into ‘silly samples’  …“ </a:t>
            </a:r>
            <a:r>
              <a:rPr lang="en-US" b="0" i="0" dirty="0">
                <a:effectLst/>
                <a:latin typeface="Arial" panose="020B0604020202020204" pitchFamily="34" charset="0"/>
              </a:rPr>
              <a:t>p. 1264</a:t>
            </a:r>
          </a:p>
          <a:p>
            <a:pPr lvl="2">
              <a:defRPr/>
            </a:pPr>
            <a:r>
              <a:rPr lang="en-US" i="1" kern="0" dirty="0">
                <a:solidFill>
                  <a:srgbClr val="000000"/>
                </a:solidFill>
                <a:latin typeface="Arial" panose="020B0604020202020204" pitchFamily="34" charset="0"/>
              </a:rPr>
              <a:t>“… </a:t>
            </a:r>
            <a:r>
              <a:rPr lang="en-US" b="0" i="1" dirty="0">
                <a:effectLst/>
                <a:latin typeface="Arial" panose="020B0604020202020204" pitchFamily="34" charset="0"/>
              </a:rPr>
              <a:t>or worse be misused to forge seemingly “</a:t>
            </a:r>
            <a:r>
              <a:rPr lang="en-US" b="0" i="1" dirty="0" err="1">
                <a:effectLst/>
                <a:latin typeface="Arial" panose="020B0604020202020204" pitchFamily="34" charset="0"/>
              </a:rPr>
              <a:t>novel”and</a:t>
            </a:r>
            <a:r>
              <a:rPr lang="en-US" b="0" i="1" dirty="0">
                <a:effectLst/>
                <a:latin typeface="Arial" panose="020B0604020202020204" pitchFamily="34" charset="0"/>
              </a:rPr>
              <a:t> “</a:t>
            </a:r>
            <a:r>
              <a:rPr lang="en-US" b="0" i="1" dirty="0" err="1">
                <a:effectLst/>
                <a:latin typeface="Arial" panose="020B0604020202020204" pitchFamily="34" charset="0"/>
              </a:rPr>
              <a:t>interesting,”but</a:t>
            </a:r>
            <a:r>
              <a:rPr lang="en-US" b="0" i="1" dirty="0">
                <a:effectLst/>
                <a:latin typeface="Arial" panose="020B0604020202020204" pitchFamily="34" charset="0"/>
              </a:rPr>
              <a:t> ultimately</a:t>
            </a:r>
            <a:br>
              <a:rPr lang="en-US" i="1" dirty="0"/>
            </a:br>
            <a:r>
              <a:rPr lang="en-US" b="0" i="1" dirty="0">
                <a:effectLst/>
                <a:latin typeface="Arial" panose="020B0604020202020204" pitchFamily="34" charset="0"/>
              </a:rPr>
              <a:t>misleading findings</a:t>
            </a:r>
            <a:r>
              <a:rPr lang="en-US" b="0" i="0" dirty="0">
                <a:effectLst/>
                <a:latin typeface="Arial" panose="020B0604020202020204" pitchFamily="34" charset="0"/>
              </a:rPr>
              <a:t>.” p. 1264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„</a:t>
            </a:r>
            <a:r>
              <a:rPr lang="en-US" b="0" i="1" dirty="0">
                <a:effectLst/>
                <a:latin typeface="Arial" panose="020B0604020202020204" pitchFamily="34" charset="0"/>
              </a:rPr>
              <a:t>Another cost concerns potential biases in existing samples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 p. 1264</a:t>
            </a:r>
          </a:p>
          <a:p>
            <a:pPr lvl="1">
              <a:defRPr/>
            </a:pPr>
            <a:r>
              <a:rPr lang="de-DE" b="1" kern="0" dirty="0" err="1">
                <a:solidFill>
                  <a:srgbClr val="000000"/>
                </a:solidFill>
              </a:rPr>
              <a:t>Strengths</a:t>
            </a:r>
            <a:r>
              <a:rPr lang="de-DE" b="1" kern="0" dirty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„</a:t>
            </a:r>
            <a:r>
              <a:rPr lang="en-US" b="0" i="1" dirty="0">
                <a:effectLst/>
                <a:latin typeface="Arial" panose="020B0604020202020204" pitchFamily="34" charset="0"/>
              </a:rPr>
              <a:t>Silicon samples hold considerable promise for consumer research as a means to provide human‐like data quickly and on a large scale…“ </a:t>
            </a:r>
            <a:r>
              <a:rPr lang="en-US" b="0" i="0" dirty="0">
                <a:effectLst/>
                <a:latin typeface="Arial" panose="020B0604020202020204" pitchFamily="34" charset="0"/>
              </a:rPr>
              <a:t>p. 1266</a:t>
            </a:r>
          </a:p>
          <a:p>
            <a:pPr lvl="2">
              <a:defRPr/>
            </a:pPr>
            <a:r>
              <a:rPr lang="en-US" dirty="0">
                <a:latin typeface="Arial" panose="020B0604020202020204" pitchFamily="34" charset="0"/>
              </a:rPr>
              <a:t>“</a:t>
            </a:r>
            <a:r>
              <a:rPr lang="en-US" b="0" i="1" dirty="0">
                <a:effectLst/>
                <a:latin typeface="Arial" panose="020B0604020202020204" pitchFamily="34" charset="0"/>
              </a:rPr>
              <a:t>Benefits include immense cost and time savings, thereby overcoming inequity issues among researchers.” </a:t>
            </a:r>
            <a:r>
              <a:rPr lang="en-US" b="0" dirty="0">
                <a:effectLst/>
                <a:latin typeface="Arial" panose="020B0604020202020204" pitchFamily="34" charset="0"/>
              </a:rPr>
              <a:t>p. 1264</a:t>
            </a:r>
          </a:p>
          <a:p>
            <a:pPr lvl="2">
              <a:defRPr/>
            </a:pPr>
            <a:r>
              <a:rPr lang="en-US" i="1" dirty="0">
                <a:latin typeface="Arial" panose="020B0604020202020204" pitchFamily="34" charset="0"/>
              </a:rPr>
              <a:t>“</a:t>
            </a:r>
            <a:r>
              <a:rPr lang="en-US" b="0" i="1" dirty="0">
                <a:effectLst/>
                <a:latin typeface="Arial" panose="020B0604020202020204" pitchFamily="34" charset="0"/>
              </a:rPr>
              <a:t>In this respect, an established area of research that is well‐represented in the training data (e.g., product and service evaluations) may result in more accurate results</a:t>
            </a:r>
            <a:r>
              <a:rPr lang="en-US" b="0" i="0" dirty="0">
                <a:effectLst/>
                <a:latin typeface="Arial" panose="020B0604020202020204" pitchFamily="34" charset="0"/>
              </a:rPr>
              <a:t>” p. 1264</a:t>
            </a:r>
            <a:endParaRPr lang="en-US" b="0" i="1" dirty="0">
              <a:effectLst/>
              <a:latin typeface="Arial" panose="020B0604020202020204" pitchFamily="34" charset="0"/>
            </a:endParaRPr>
          </a:p>
          <a:p>
            <a:pPr lvl="2">
              <a:defRPr/>
            </a:pPr>
            <a:endParaRPr lang="de-DE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33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06C22-78BD-1882-0B2B-96EDC4A4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7617B-96B7-946B-84CE-AE27DEC1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1589E-2F97-868B-EDB6-A8B5D3731E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endParaRPr lang="de-DE" sz="1600" b="0" dirty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E81AFA1-DC09-EB9E-390C-EABAAF1979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EB8EBEA-D8B1-2F33-4C68-5353E8584E18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 dirty="0">
              <a:solidFill>
                <a:schemeClr val="tx1"/>
              </a:solidFill>
            </a:endParaRPr>
          </a:p>
          <a:p>
            <a:pPr algn="l"/>
            <a:r>
              <a:rPr lang="de-DE" sz="1625" kern="0" dirty="0">
                <a:solidFill>
                  <a:schemeClr val="tx1"/>
                </a:solidFill>
              </a:rPr>
              <a:t>Retrieval </a:t>
            </a:r>
            <a:r>
              <a:rPr lang="de-DE" sz="1625" kern="0" dirty="0" err="1">
                <a:solidFill>
                  <a:schemeClr val="tx1"/>
                </a:solidFill>
              </a:rPr>
              <a:t>augmented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generation</a:t>
            </a:r>
            <a:r>
              <a:rPr lang="de-DE" sz="1625" kern="0" dirty="0">
                <a:solidFill>
                  <a:schemeClr val="tx1"/>
                </a:solidFill>
              </a:rPr>
              <a:t> – </a:t>
            </a:r>
            <a:r>
              <a:rPr lang="de-DE" sz="1625" kern="0" dirty="0" err="1">
                <a:solidFill>
                  <a:schemeClr val="tx1"/>
                </a:solidFill>
              </a:rPr>
              <a:t>Using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the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summary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index</a:t>
            </a:r>
            <a:endParaRPr lang="de-DE" sz="1625" kern="0" dirty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6E5F748-9D72-623D-17BC-7FADFED81189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de-DE" b="1" kern="0" dirty="0">
              <a:solidFill>
                <a:srgbClr val="000000"/>
              </a:solidFill>
            </a:endParaRPr>
          </a:p>
          <a:p>
            <a:pPr marL="85725" lvl="1" indent="0">
              <a:buNone/>
              <a:defRPr/>
            </a:pPr>
            <a:endParaRPr lang="de-DE" b="1" kern="0" dirty="0">
              <a:solidFill>
                <a:srgbClr val="00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8BF99C-8122-EC95-057F-3296AD2F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997"/>
            <a:ext cx="9906000" cy="38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 in </a:t>
            </a:r>
            <a:r>
              <a:rPr lang="de-DE" err="1"/>
              <a:t>marketing</a:t>
            </a:r>
            <a:r>
              <a:rPr lang="de-DE"/>
              <a:t>?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Massive </a:t>
            </a:r>
            <a:r>
              <a:rPr lang="de-DE" sz="1600" b="0" err="1">
                <a:solidFill>
                  <a:schemeClr val="tx1"/>
                </a:solidFill>
              </a:rPr>
              <a:t>amounts</a:t>
            </a:r>
            <a:r>
              <a:rPr lang="de-DE" sz="1600" b="0">
                <a:solidFill>
                  <a:schemeClr val="tx1"/>
                </a:solidFill>
              </a:rPr>
              <a:t> of </a:t>
            </a:r>
            <a:r>
              <a:rPr lang="de-DE" sz="1600" b="0" err="1">
                <a:solidFill>
                  <a:schemeClr val="tx1"/>
                </a:solidFill>
              </a:rPr>
              <a:t>customer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data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available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Application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areas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along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the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complete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customer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journey</a:t>
            </a:r>
            <a:endParaRPr lang="de-DE" sz="1600" b="0">
              <a:solidFill>
                <a:schemeClr val="tx1"/>
              </a:solidFill>
            </a:endParaRPr>
          </a:p>
          <a:p>
            <a:endParaRPr lang="de-DE"/>
          </a:p>
          <a:p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?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ECEE0FB-85A8-BE9E-4DD2-465072042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EF36E86-06EA-0660-4125-0A7D2D562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724481"/>
              </p:ext>
            </p:extLst>
          </p:nvPr>
        </p:nvGraphicFramePr>
        <p:xfrm>
          <a:off x="0" y="2853265"/>
          <a:ext cx="3558309" cy="242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EF83DC4-B3DF-C8DE-F1F0-8B524F7B67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54243"/>
              </p:ext>
            </p:extLst>
          </p:nvPr>
        </p:nvGraphicFramePr>
        <p:xfrm>
          <a:off x="6561084" y="2853263"/>
          <a:ext cx="3558309" cy="210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617545D-5BEA-80D7-43C2-3A923044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46149"/>
              </p:ext>
            </p:extLst>
          </p:nvPr>
        </p:nvGraphicFramePr>
        <p:xfrm>
          <a:off x="3291700" y="2853264"/>
          <a:ext cx="3558309" cy="242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639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879A8-917C-40F7-836C-DBE3341B1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728D3-39ED-A73E-9EF5-3A3700EE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16397-2A1F-9A43-8EE0-D75E15BA63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endParaRPr lang="de-DE" sz="1600" b="0" dirty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1984D17-28C5-6A95-FD86-CEB8ED5FE8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9C7E1C9-B293-7097-D06D-6ECC575B708A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 dirty="0">
              <a:solidFill>
                <a:schemeClr val="tx1"/>
              </a:solidFill>
            </a:endParaRPr>
          </a:p>
          <a:p>
            <a:pPr algn="l"/>
            <a:r>
              <a:rPr lang="de-DE" sz="1625" kern="0" dirty="0">
                <a:solidFill>
                  <a:schemeClr val="tx1"/>
                </a:solidFill>
              </a:rPr>
              <a:t>Retrieval </a:t>
            </a:r>
            <a:r>
              <a:rPr lang="de-DE" sz="1625" kern="0" dirty="0" err="1">
                <a:solidFill>
                  <a:schemeClr val="tx1"/>
                </a:solidFill>
              </a:rPr>
              <a:t>augmented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generation</a:t>
            </a:r>
            <a:r>
              <a:rPr lang="de-DE" sz="1625" kern="0" dirty="0">
                <a:solidFill>
                  <a:schemeClr val="tx1"/>
                </a:solidFill>
              </a:rPr>
              <a:t> – </a:t>
            </a:r>
            <a:r>
              <a:rPr lang="de-DE" sz="1625" kern="0" dirty="0" err="1">
                <a:solidFill>
                  <a:schemeClr val="tx1"/>
                </a:solidFill>
              </a:rPr>
              <a:t>Comparing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to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actual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paper</a:t>
            </a:r>
            <a:r>
              <a:rPr lang="de-DE" sz="1625" kern="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9D64EC7-D839-1E0D-1078-4CEA177FA2D3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</a:rPr>
              <a:t>Main </a:t>
            </a:r>
            <a:r>
              <a:rPr lang="de-DE" b="1" kern="0" dirty="0" err="1">
                <a:solidFill>
                  <a:srgbClr val="000000"/>
                </a:solidFill>
              </a:rPr>
              <a:t>tasks</a:t>
            </a:r>
            <a:r>
              <a:rPr lang="de-DE" b="1" kern="0" dirty="0">
                <a:solidFill>
                  <a:srgbClr val="000000"/>
                </a:solidFill>
              </a:rPr>
              <a:t> </a:t>
            </a:r>
            <a:r>
              <a:rPr lang="de-DE" b="1" kern="0" dirty="0" err="1">
                <a:solidFill>
                  <a:srgbClr val="000000"/>
                </a:solidFill>
              </a:rPr>
              <a:t>according</a:t>
            </a:r>
            <a:r>
              <a:rPr lang="de-DE" b="1" kern="0" dirty="0">
                <a:solidFill>
                  <a:srgbClr val="000000"/>
                </a:solidFill>
              </a:rPr>
              <a:t> </a:t>
            </a:r>
            <a:r>
              <a:rPr lang="de-DE" b="1" kern="0" dirty="0" err="1">
                <a:solidFill>
                  <a:srgbClr val="000000"/>
                </a:solidFill>
              </a:rPr>
              <a:t>to</a:t>
            </a:r>
            <a:r>
              <a:rPr lang="de-DE" b="1" kern="0" dirty="0">
                <a:solidFill>
                  <a:srgbClr val="000000"/>
                </a:solidFill>
              </a:rPr>
              <a:t> LLM:</a:t>
            </a: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Retrieved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most</a:t>
            </a:r>
            <a:r>
              <a:rPr lang="de-DE" kern="0" dirty="0">
                <a:solidFill>
                  <a:srgbClr val="000000"/>
                </a:solidFill>
              </a:rPr>
              <a:t> of </a:t>
            </a:r>
            <a:r>
              <a:rPr lang="de-DE" kern="0" dirty="0" err="1">
                <a:solidFill>
                  <a:srgbClr val="000000"/>
                </a:solidFill>
              </a:rPr>
              <a:t>chapter</a:t>
            </a:r>
            <a:r>
              <a:rPr lang="de-DE" kern="0" dirty="0">
                <a:solidFill>
                  <a:srgbClr val="000000"/>
                </a:solidFill>
              </a:rPr>
              <a:t> 3 „</a:t>
            </a:r>
            <a:r>
              <a:rPr lang="de-DE" i="1" kern="0" dirty="0" err="1">
                <a:solidFill>
                  <a:srgbClr val="000000"/>
                </a:solidFill>
              </a:rPr>
              <a:t>Recommendations</a:t>
            </a:r>
            <a:r>
              <a:rPr lang="de-DE" i="1" kern="0" dirty="0">
                <a:solidFill>
                  <a:srgbClr val="000000"/>
                </a:solidFill>
              </a:rPr>
              <a:t> </a:t>
            </a:r>
            <a:r>
              <a:rPr lang="de-DE" i="1" kern="0" dirty="0" err="1">
                <a:solidFill>
                  <a:srgbClr val="000000"/>
                </a:solidFill>
              </a:rPr>
              <a:t>concerning</a:t>
            </a:r>
            <a:r>
              <a:rPr lang="de-DE" i="1" kern="0" dirty="0">
                <a:solidFill>
                  <a:srgbClr val="000000"/>
                </a:solidFill>
              </a:rPr>
              <a:t> </a:t>
            </a:r>
            <a:r>
              <a:rPr lang="de-DE" i="1" kern="0" dirty="0" err="1">
                <a:solidFill>
                  <a:srgbClr val="000000"/>
                </a:solidFill>
              </a:rPr>
              <a:t>the</a:t>
            </a:r>
            <a:r>
              <a:rPr lang="de-DE" i="1" kern="0" dirty="0">
                <a:solidFill>
                  <a:srgbClr val="000000"/>
                </a:solidFill>
              </a:rPr>
              <a:t> </a:t>
            </a:r>
            <a:r>
              <a:rPr lang="de-DE" i="1" kern="0" dirty="0" err="1">
                <a:solidFill>
                  <a:srgbClr val="000000"/>
                </a:solidFill>
              </a:rPr>
              <a:t>use</a:t>
            </a:r>
            <a:r>
              <a:rPr lang="de-DE" i="1" kern="0" dirty="0">
                <a:solidFill>
                  <a:srgbClr val="000000"/>
                </a:solidFill>
              </a:rPr>
              <a:t> of </a:t>
            </a:r>
            <a:r>
              <a:rPr lang="de-DE" i="1" kern="0" dirty="0" err="1">
                <a:solidFill>
                  <a:srgbClr val="000000"/>
                </a:solidFill>
              </a:rPr>
              <a:t>silicon</a:t>
            </a:r>
            <a:r>
              <a:rPr lang="de-DE" i="1" kern="0" dirty="0">
                <a:solidFill>
                  <a:srgbClr val="000000"/>
                </a:solidFill>
              </a:rPr>
              <a:t> </a:t>
            </a:r>
            <a:r>
              <a:rPr lang="de-DE" i="1" kern="0" dirty="0" err="1">
                <a:solidFill>
                  <a:srgbClr val="000000"/>
                </a:solidFill>
              </a:rPr>
              <a:t>samples</a:t>
            </a:r>
            <a:r>
              <a:rPr lang="de-DE" kern="0" dirty="0">
                <a:solidFill>
                  <a:srgbClr val="000000"/>
                </a:solidFill>
              </a:rPr>
              <a:t>“ p. 1256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Summarized</a:t>
            </a:r>
            <a:r>
              <a:rPr lang="de-DE" kern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main</a:t>
            </a:r>
            <a:r>
              <a:rPr lang="de-DE" kern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points</a:t>
            </a:r>
            <a:r>
              <a:rPr lang="de-DE" kern="0" dirty="0">
                <a:solidFill>
                  <a:srgbClr val="000000"/>
                </a:solidFill>
                <a:latin typeface="Arial" panose="020B0604020202020204" pitchFamily="34" charset="0"/>
              </a:rPr>
              <a:t> of sub-</a:t>
            </a:r>
            <a:r>
              <a:rPr lang="de-DE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chapters</a:t>
            </a:r>
            <a:r>
              <a:rPr lang="de-DE" kern="0" dirty="0">
                <a:solidFill>
                  <a:srgbClr val="000000"/>
                </a:solidFill>
                <a:latin typeface="Arial" panose="020B0604020202020204" pitchFamily="34" charset="0"/>
              </a:rPr>
              <a:t> 3.2.2 – 3.2.6 | p. 1261 – p. 1263</a:t>
            </a:r>
          </a:p>
          <a:p>
            <a:pPr lvl="2">
              <a:defRPr/>
            </a:pP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Also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considered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aspects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chapter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 „</a:t>
            </a:r>
            <a:r>
              <a:rPr lang="de-DE" b="0" i="1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de-DE" b="0" i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way</a:t>
            </a:r>
            <a:r>
              <a:rPr lang="de-DE" b="0" i="1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forward</a:t>
            </a:r>
            <a:r>
              <a:rPr lang="de-DE" b="0" i="1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 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p.1264</a:t>
            </a:r>
            <a:endParaRPr lang="en-US" b="0" dirty="0">
              <a:effectLst/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1" kern="0" dirty="0" err="1">
                <a:solidFill>
                  <a:srgbClr val="000000"/>
                </a:solidFill>
                <a:sym typeface="Wingdings" panose="05000000000000000000" pitchFamily="2" charset="2"/>
              </a:rPr>
              <a:t>Misunderstood</a:t>
            </a:r>
            <a:r>
              <a:rPr lang="de-DE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1" kern="0" dirty="0" err="1">
                <a:solidFill>
                  <a:srgbClr val="000000"/>
                </a:solidFill>
                <a:sym typeface="Wingdings" panose="05000000000000000000" pitchFamily="2" charset="2"/>
              </a:rPr>
              <a:t>the</a:t>
            </a:r>
            <a:r>
              <a:rPr lang="de-DE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1" kern="0" dirty="0" err="1">
                <a:solidFill>
                  <a:srgbClr val="000000"/>
                </a:solidFill>
                <a:sym typeface="Wingdings" panose="05000000000000000000" pitchFamily="2" charset="2"/>
              </a:rPr>
              <a:t>question</a:t>
            </a:r>
            <a:r>
              <a:rPr lang="de-DE" b="1" kern="0" dirty="0">
                <a:solidFill>
                  <a:srgbClr val="000000"/>
                </a:solidFill>
              </a:rPr>
              <a:t>:</a:t>
            </a: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Phrasing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is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incredibly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important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</a:t>
            </a:r>
            <a:endParaRPr lang="de-DE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3">
              <a:defRPr/>
            </a:pP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None of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hallucinated</a:t>
            </a:r>
            <a:endParaRPr lang="de-DE" b="0" kern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3">
              <a:defRPr/>
            </a:pPr>
            <a:r>
              <a:rPr lang="de-DE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Internally</a:t>
            </a:r>
            <a:r>
              <a:rPr lang="de-DE" kern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consistent</a:t>
            </a:r>
            <a:endParaRPr lang="de-DE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defRPr/>
            </a:pP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better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prompt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retrieves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correct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de-DE" b="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…</a:t>
            </a:r>
            <a:endParaRPr lang="en-US" b="0" dirty="0">
              <a:effectLst/>
              <a:latin typeface="Arial" panose="020B0604020202020204" pitchFamily="34" charset="0"/>
            </a:endParaRPr>
          </a:p>
          <a:p>
            <a:pPr lvl="2">
              <a:defRPr/>
            </a:pP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D094D-BA20-48C6-3A65-0E6943FA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5431"/>
            <a:ext cx="9906000" cy="21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61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D5E8-747B-A602-2EF4-244484828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59148-6271-CF35-85AC-13B2A53B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3600E-45B7-B583-35A7-215ECC9E65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endParaRPr lang="de-DE" sz="1600" b="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4CE1407-6540-D3FD-E732-49C5DCFAEA88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 dirty="0">
              <a:solidFill>
                <a:schemeClr val="tx1"/>
              </a:solidFill>
            </a:endParaRPr>
          </a:p>
          <a:p>
            <a:pPr algn="l"/>
            <a:r>
              <a:rPr lang="de-DE" sz="1625" kern="0" dirty="0">
                <a:solidFill>
                  <a:schemeClr val="tx1"/>
                </a:solidFill>
              </a:rPr>
              <a:t>Retrieval </a:t>
            </a:r>
            <a:r>
              <a:rPr lang="de-DE" sz="1625" kern="0" dirty="0" err="1">
                <a:solidFill>
                  <a:schemeClr val="tx1"/>
                </a:solidFill>
              </a:rPr>
              <a:t>augmented</a:t>
            </a:r>
            <a:r>
              <a:rPr lang="de-DE" sz="1625" kern="0" dirty="0">
                <a:solidFill>
                  <a:schemeClr val="tx1"/>
                </a:solidFill>
              </a:rPr>
              <a:t> </a:t>
            </a:r>
            <a:r>
              <a:rPr lang="de-DE" sz="1625" kern="0" dirty="0" err="1">
                <a:solidFill>
                  <a:schemeClr val="tx1"/>
                </a:solidFill>
              </a:rPr>
              <a:t>generation</a:t>
            </a:r>
            <a:r>
              <a:rPr lang="de-DE" sz="1625" kern="0" dirty="0">
                <a:solidFill>
                  <a:schemeClr val="tx1"/>
                </a:solidFill>
              </a:rPr>
              <a:t>– </a:t>
            </a:r>
            <a:r>
              <a:rPr lang="de-DE" sz="1625" kern="0" dirty="0" err="1">
                <a:solidFill>
                  <a:schemeClr val="tx1"/>
                </a:solidFill>
              </a:rPr>
              <a:t>Recap</a:t>
            </a:r>
            <a:r>
              <a:rPr lang="de-DE" sz="1625" kern="0" dirty="0">
                <a:solidFill>
                  <a:schemeClr val="tx1"/>
                </a:solidFill>
              </a:rPr>
              <a:t> and </a:t>
            </a:r>
            <a:r>
              <a:rPr lang="de-DE" sz="1625" kern="0" dirty="0" err="1">
                <a:solidFill>
                  <a:schemeClr val="tx1"/>
                </a:solidFill>
              </a:rPr>
              <a:t>outlook</a:t>
            </a:r>
            <a:endParaRPr lang="de-DE" sz="1625" kern="0" dirty="0">
              <a:solidFill>
                <a:schemeClr val="tx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30DB8A2-4A13-3CD0-ED24-CBAA206BEFC9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</a:rPr>
              <a:t>Summary:</a:t>
            </a: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LLMs </a:t>
            </a:r>
            <a:r>
              <a:rPr lang="de-DE" kern="0" dirty="0" err="1">
                <a:solidFill>
                  <a:srgbClr val="000000"/>
                </a:solidFill>
              </a:rPr>
              <a:t>can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be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used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answer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questions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about</a:t>
            </a:r>
            <a:r>
              <a:rPr lang="de-DE" kern="0" dirty="0">
                <a:solidFill>
                  <a:srgbClr val="000000"/>
                </a:solidFill>
              </a:rPr>
              <a:t> a </a:t>
            </a:r>
            <a:r>
              <a:rPr lang="de-DE" kern="0" dirty="0" err="1">
                <a:solidFill>
                  <a:srgbClr val="000000"/>
                </a:solidFill>
              </a:rPr>
              <a:t>scientific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paper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Answers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are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often</a:t>
            </a:r>
            <a:r>
              <a:rPr lang="de-DE" kern="0" dirty="0">
                <a:solidFill>
                  <a:srgbClr val="000000"/>
                </a:solidFill>
              </a:rPr>
              <a:t> different </a:t>
            </a:r>
            <a:r>
              <a:rPr lang="de-DE" kern="0" dirty="0" err="1">
                <a:solidFill>
                  <a:srgbClr val="000000"/>
                </a:solidFill>
              </a:rPr>
              <a:t>between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reruns</a:t>
            </a:r>
            <a:endParaRPr lang="de-DE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</a:rPr>
              <a:t>Pros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Allows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for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more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interactive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retrieval</a:t>
            </a:r>
            <a:r>
              <a:rPr lang="de-DE" kern="0" dirty="0">
                <a:solidFill>
                  <a:srgbClr val="000000"/>
                </a:solidFill>
              </a:rPr>
              <a:t> of </a:t>
            </a:r>
            <a:r>
              <a:rPr lang="de-DE" kern="0" dirty="0" err="1">
                <a:solidFill>
                  <a:srgbClr val="000000"/>
                </a:solidFill>
              </a:rPr>
              <a:t>information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Can parse </a:t>
            </a:r>
            <a:r>
              <a:rPr lang="de-DE" kern="0" dirty="0" err="1">
                <a:solidFill>
                  <a:srgbClr val="000000"/>
                </a:solidFill>
              </a:rPr>
              <a:t>the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document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faster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than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humans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Adaptable</a:t>
            </a:r>
            <a:endParaRPr lang="de-DE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dirty="0" err="1">
                <a:solidFill>
                  <a:srgbClr val="000000"/>
                </a:solidFill>
              </a:rPr>
              <a:t>Cons</a:t>
            </a:r>
            <a:endParaRPr lang="de-DE" b="1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Prone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hallucination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May </a:t>
            </a:r>
            <a:r>
              <a:rPr lang="de-DE" kern="0" dirty="0" err="1">
                <a:solidFill>
                  <a:srgbClr val="000000"/>
                </a:solidFill>
              </a:rPr>
              <a:t>disregard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instructions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May </a:t>
            </a:r>
            <a:r>
              <a:rPr lang="de-DE" kern="0" dirty="0" err="1">
                <a:solidFill>
                  <a:srgbClr val="000000"/>
                </a:solidFill>
              </a:rPr>
              <a:t>retrieve</a:t>
            </a:r>
            <a:r>
              <a:rPr lang="de-DE" kern="0" dirty="0">
                <a:solidFill>
                  <a:srgbClr val="000000"/>
                </a:solidFill>
              </a:rPr>
              <a:t> „irrelevant“ </a:t>
            </a:r>
            <a:r>
              <a:rPr lang="de-DE" kern="0" dirty="0" err="1">
                <a:solidFill>
                  <a:srgbClr val="000000"/>
                </a:solidFill>
              </a:rPr>
              <a:t>context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Requires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significant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customization</a:t>
            </a:r>
            <a:endParaRPr lang="de-DE" kern="0" dirty="0">
              <a:solidFill>
                <a:srgbClr val="000000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5261C7-A986-D0A0-B83C-735BDA781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65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01EE-5E33-F87F-ECFA-B13829605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FF4BA-7A77-419C-D9D1-451BA2A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Practical</a:t>
            </a:r>
            <a:r>
              <a:rPr lang="de-DE"/>
              <a:t> </a:t>
            </a:r>
            <a:r>
              <a:rPr lang="de-DE" err="1"/>
              <a:t>examples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FCB7C-4B28-3A19-1863-597233416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 dirty="0">
              <a:solidFill>
                <a:srgbClr val="000000"/>
              </a:solidFill>
              <a:latin typeface="Arial"/>
            </a:endParaRPr>
          </a:p>
          <a:p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br>
              <a:rPr lang="de-DE" sz="1600" b="0" dirty="0">
                <a:solidFill>
                  <a:schemeClr val="tx1"/>
                </a:solidFill>
              </a:rPr>
            </a:br>
            <a:endParaRPr lang="de-DE" sz="1600" b="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18D3864-9F3A-FCAC-B79C-4232428F2776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 dirty="0">
              <a:solidFill>
                <a:schemeClr val="tx1"/>
              </a:solidFill>
            </a:endParaRPr>
          </a:p>
          <a:p>
            <a:pPr algn="l"/>
            <a:r>
              <a:rPr lang="de-DE" sz="1625" kern="0" dirty="0">
                <a:solidFill>
                  <a:schemeClr val="tx1"/>
                </a:solidFill>
              </a:rPr>
              <a:t>Overall Summary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5AEB78B-D54F-D10F-45AA-2A9D286ED9C8}"/>
              </a:ext>
            </a:extLst>
          </p:cNvPr>
          <p:cNvSpPr txBox="1">
            <a:spLocks/>
          </p:cNvSpPr>
          <p:nvPr/>
        </p:nvSpPr>
        <p:spPr>
          <a:xfrm>
            <a:off x="441325" y="1128996"/>
            <a:ext cx="9326563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de-DE" kern="0" dirty="0">
                <a:solidFill>
                  <a:srgbClr val="000000"/>
                </a:solidFill>
              </a:rPr>
              <a:t>LLMs </a:t>
            </a:r>
            <a:r>
              <a:rPr lang="de-DE" kern="0" dirty="0" err="1">
                <a:solidFill>
                  <a:srgbClr val="000000"/>
                </a:solidFill>
              </a:rPr>
              <a:t>can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be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used</a:t>
            </a:r>
            <a:r>
              <a:rPr lang="de-DE" kern="0" dirty="0">
                <a:solidFill>
                  <a:srgbClr val="000000"/>
                </a:solidFill>
              </a:rPr>
              <a:t> in </a:t>
            </a:r>
            <a:r>
              <a:rPr lang="de-DE" kern="0" dirty="0" err="1">
                <a:solidFill>
                  <a:srgbClr val="000000"/>
                </a:solidFill>
              </a:rPr>
              <a:t>many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settings</a:t>
            </a:r>
            <a:r>
              <a:rPr lang="de-DE" kern="0" dirty="0">
                <a:solidFill>
                  <a:srgbClr val="000000"/>
                </a:solidFill>
              </a:rPr>
              <a:t>, </a:t>
            </a:r>
            <a:r>
              <a:rPr lang="de-DE" kern="0" dirty="0" err="1">
                <a:solidFill>
                  <a:srgbClr val="000000"/>
                </a:solidFill>
              </a:rPr>
              <a:t>local</a:t>
            </a:r>
            <a:r>
              <a:rPr lang="de-DE" kern="0" dirty="0">
                <a:solidFill>
                  <a:srgbClr val="000000"/>
                </a:solidFill>
              </a:rPr>
              <a:t> and open-source </a:t>
            </a:r>
            <a:r>
              <a:rPr lang="de-DE" kern="0" dirty="0" err="1">
                <a:solidFill>
                  <a:srgbClr val="000000"/>
                </a:solidFill>
              </a:rPr>
              <a:t>models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provide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competitive</a:t>
            </a:r>
            <a:r>
              <a:rPr lang="de-DE" kern="0" dirty="0">
                <a:solidFill>
                  <a:srgbClr val="000000"/>
                </a:solidFill>
              </a:rPr>
              <a:t> alternatives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online and </a:t>
            </a:r>
            <a:r>
              <a:rPr lang="de-DE" kern="0" dirty="0" err="1">
                <a:solidFill>
                  <a:srgbClr val="000000"/>
                </a:solidFill>
              </a:rPr>
              <a:t>closed</a:t>
            </a:r>
            <a:r>
              <a:rPr lang="de-DE" kern="0" dirty="0">
                <a:solidFill>
                  <a:srgbClr val="000000"/>
                </a:solidFill>
              </a:rPr>
              <a:t>-source </a:t>
            </a:r>
            <a:r>
              <a:rPr lang="de-DE" kern="0" dirty="0" err="1">
                <a:solidFill>
                  <a:srgbClr val="000000"/>
                </a:solidFill>
              </a:rPr>
              <a:t>proprietary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solutions</a:t>
            </a:r>
            <a:endParaRPr lang="de-DE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</a:rPr>
              <a:t>Pros</a:t>
            </a: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Incredibly</a:t>
            </a:r>
            <a:r>
              <a:rPr lang="de-DE" kern="0" dirty="0">
                <a:solidFill>
                  <a:srgbClr val="000000"/>
                </a:solidFill>
              </a:rPr>
              <a:t> versatile</a:t>
            </a: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Open </a:t>
            </a:r>
            <a:r>
              <a:rPr lang="de-DE" kern="0" dirty="0" err="1">
                <a:solidFill>
                  <a:srgbClr val="000000"/>
                </a:solidFill>
              </a:rPr>
              <a:t>up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new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possibilities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Can </a:t>
            </a:r>
            <a:r>
              <a:rPr lang="de-DE" kern="0" dirty="0" err="1">
                <a:solidFill>
                  <a:srgbClr val="000000"/>
                </a:solidFill>
              </a:rPr>
              <a:t>be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very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accurate</a:t>
            </a:r>
            <a:endParaRPr lang="de-DE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de-DE" b="1" kern="0" dirty="0" err="1">
                <a:solidFill>
                  <a:srgbClr val="000000"/>
                </a:solidFill>
              </a:rPr>
              <a:t>Cons</a:t>
            </a:r>
            <a:endParaRPr lang="de-DE" b="1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Prone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hallucination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Requires</a:t>
            </a:r>
            <a:r>
              <a:rPr lang="de-DE" kern="0" dirty="0">
                <a:solidFill>
                  <a:srgbClr val="000000"/>
                </a:solidFill>
              </a:rPr>
              <a:t> strong &amp; </a:t>
            </a:r>
            <a:r>
              <a:rPr lang="de-DE" kern="0" dirty="0" err="1">
                <a:solidFill>
                  <a:srgbClr val="000000"/>
                </a:solidFill>
              </a:rPr>
              <a:t>specialized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hardware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Black-Box</a:t>
            </a:r>
          </a:p>
          <a:p>
            <a:pPr lvl="2">
              <a:defRPr/>
            </a:pPr>
            <a:r>
              <a:rPr lang="de-DE" kern="0" dirty="0" err="1">
                <a:solidFill>
                  <a:srgbClr val="000000"/>
                </a:solidFill>
              </a:rPr>
              <a:t>Restricted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„</a:t>
            </a:r>
            <a:r>
              <a:rPr lang="de-DE" kern="0" dirty="0" err="1">
                <a:solidFill>
                  <a:srgbClr val="000000"/>
                </a:solidFill>
              </a:rPr>
              <a:t>common</a:t>
            </a:r>
            <a:r>
              <a:rPr lang="de-DE" kern="0" dirty="0">
                <a:solidFill>
                  <a:srgbClr val="000000"/>
                </a:solidFill>
              </a:rPr>
              <a:t>“ </a:t>
            </a:r>
            <a:r>
              <a:rPr lang="de-DE" kern="0" dirty="0" err="1">
                <a:solidFill>
                  <a:srgbClr val="000000"/>
                </a:solidFill>
              </a:rPr>
              <a:t>themes</a:t>
            </a:r>
            <a:r>
              <a:rPr lang="de-DE" kern="0" dirty="0">
                <a:solidFill>
                  <a:srgbClr val="000000"/>
                </a:solidFill>
              </a:rPr>
              <a:t> (</a:t>
            </a:r>
            <a:r>
              <a:rPr lang="de-DE" kern="0" dirty="0" err="1">
                <a:solidFill>
                  <a:srgbClr val="000000"/>
                </a:solidFill>
              </a:rPr>
              <a:t>see</a:t>
            </a:r>
            <a:r>
              <a:rPr lang="de-DE" kern="0" dirty="0">
                <a:solidFill>
                  <a:srgbClr val="000000"/>
                </a:solidFill>
              </a:rPr>
              <a:t> Sarstedt et al. 2024)</a:t>
            </a:r>
          </a:p>
          <a:p>
            <a:pPr lvl="1">
              <a:defRPr/>
            </a:pPr>
            <a:r>
              <a:rPr lang="de-DE" b="1" kern="0" dirty="0">
                <a:solidFill>
                  <a:srgbClr val="000000"/>
                </a:solidFill>
              </a:rPr>
              <a:t>Additional </a:t>
            </a:r>
            <a:r>
              <a:rPr lang="de-DE" b="1" kern="0" dirty="0" err="1">
                <a:solidFill>
                  <a:srgbClr val="000000"/>
                </a:solidFill>
              </a:rPr>
              <a:t>tools</a:t>
            </a:r>
            <a:r>
              <a:rPr lang="de-DE" b="1" kern="0" dirty="0">
                <a:solidFill>
                  <a:srgbClr val="000000"/>
                </a:solidFill>
              </a:rPr>
              <a:t> </a:t>
            </a:r>
            <a:r>
              <a:rPr lang="de-DE" b="1" kern="0" dirty="0" err="1">
                <a:solidFill>
                  <a:srgbClr val="000000"/>
                </a:solidFill>
              </a:rPr>
              <a:t>to</a:t>
            </a:r>
            <a:r>
              <a:rPr lang="de-DE" b="1" kern="0" dirty="0">
                <a:solidFill>
                  <a:srgbClr val="000000"/>
                </a:solidFill>
              </a:rPr>
              <a:t> </a:t>
            </a:r>
            <a:r>
              <a:rPr lang="de-DE" b="1" kern="0" dirty="0" err="1">
                <a:solidFill>
                  <a:srgbClr val="000000"/>
                </a:solidFill>
              </a:rPr>
              <a:t>consider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Vector </a:t>
            </a:r>
            <a:r>
              <a:rPr lang="de-DE" kern="0" dirty="0" err="1">
                <a:solidFill>
                  <a:srgbClr val="000000"/>
                </a:solidFill>
              </a:rPr>
              <a:t>databases</a:t>
            </a:r>
            <a:r>
              <a:rPr lang="de-DE" kern="0" dirty="0">
                <a:solidFill>
                  <a:srgbClr val="000000"/>
                </a:solidFill>
              </a:rPr>
              <a:t> (</a:t>
            </a:r>
            <a:r>
              <a:rPr lang="de-DE" kern="0" dirty="0" err="1">
                <a:solidFill>
                  <a:srgbClr val="000000"/>
                </a:solidFill>
              </a:rPr>
              <a:t>pgvector</a:t>
            </a:r>
            <a:r>
              <a:rPr lang="de-DE" kern="0" dirty="0">
                <a:solidFill>
                  <a:srgbClr val="000000"/>
                </a:solidFill>
              </a:rPr>
              <a:t>, </a:t>
            </a:r>
            <a:r>
              <a:rPr lang="de-DE" kern="0" dirty="0" err="1">
                <a:solidFill>
                  <a:srgbClr val="000000"/>
                </a:solidFill>
              </a:rPr>
              <a:t>pineconce</a:t>
            </a:r>
            <a:r>
              <a:rPr lang="de-DE" kern="0" dirty="0">
                <a:solidFill>
                  <a:srgbClr val="000000"/>
                </a:solidFill>
              </a:rPr>
              <a:t>, </a:t>
            </a:r>
            <a:r>
              <a:rPr lang="de-DE" kern="0" dirty="0" err="1">
                <a:solidFill>
                  <a:srgbClr val="000000"/>
                </a:solidFill>
              </a:rPr>
              <a:t>weaviate</a:t>
            </a:r>
            <a:r>
              <a:rPr lang="de-DE" kern="0" dirty="0">
                <a:solidFill>
                  <a:srgbClr val="000000"/>
                </a:solidFill>
              </a:rPr>
              <a:t>) </a:t>
            </a:r>
            <a:r>
              <a:rPr lang="de-DE" kern="0" dirty="0" err="1">
                <a:solidFill>
                  <a:srgbClr val="000000"/>
                </a:solidFill>
              </a:rPr>
              <a:t>for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storing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embeddings</a:t>
            </a:r>
            <a:endParaRPr lang="de-DE" kern="0" dirty="0">
              <a:solidFill>
                <a:srgbClr val="000000"/>
              </a:solidFill>
            </a:endParaRP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Web </a:t>
            </a:r>
            <a:r>
              <a:rPr lang="de-DE" kern="0" dirty="0" err="1">
                <a:solidFill>
                  <a:srgbClr val="000000"/>
                </a:solidFill>
              </a:rPr>
              <a:t>interfaces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for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better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user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experience</a:t>
            </a:r>
            <a:r>
              <a:rPr lang="de-DE" kern="0" dirty="0">
                <a:solidFill>
                  <a:srgbClr val="000000"/>
                </a:solidFill>
              </a:rPr>
              <a:t> (</a:t>
            </a:r>
            <a:r>
              <a:rPr lang="de-DE" kern="0" dirty="0" err="1">
                <a:solidFill>
                  <a:srgbClr val="000000"/>
                </a:solidFill>
              </a:rPr>
              <a:t>openwebui</a:t>
            </a:r>
            <a:r>
              <a:rPr lang="de-DE" kern="0" dirty="0">
                <a:solidFill>
                  <a:srgbClr val="000000"/>
                </a:solidFill>
              </a:rPr>
              <a:t>)</a:t>
            </a: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Web </a:t>
            </a:r>
            <a:r>
              <a:rPr lang="de-DE" kern="0" dirty="0" err="1">
                <a:solidFill>
                  <a:srgbClr val="000000"/>
                </a:solidFill>
              </a:rPr>
              <a:t>frameworks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for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custom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builds</a:t>
            </a:r>
            <a:r>
              <a:rPr lang="de-DE" kern="0" dirty="0">
                <a:solidFill>
                  <a:srgbClr val="000000"/>
                </a:solidFill>
              </a:rPr>
              <a:t> (</a:t>
            </a:r>
            <a:r>
              <a:rPr lang="de-DE" kern="0" dirty="0" err="1">
                <a:solidFill>
                  <a:srgbClr val="000000"/>
                </a:solidFill>
              </a:rPr>
              <a:t>fastapi</a:t>
            </a:r>
            <a:r>
              <a:rPr lang="de-DE" kern="0" dirty="0">
                <a:solidFill>
                  <a:srgbClr val="000000"/>
                </a:solidFill>
              </a:rPr>
              <a:t>, </a:t>
            </a:r>
            <a:r>
              <a:rPr lang="de-DE" kern="0" dirty="0" err="1">
                <a:solidFill>
                  <a:srgbClr val="000000"/>
                </a:solidFill>
              </a:rPr>
              <a:t>streamlit</a:t>
            </a:r>
            <a:r>
              <a:rPr lang="de-DE" kern="0" dirty="0">
                <a:solidFill>
                  <a:srgbClr val="000000"/>
                </a:solidFill>
              </a:rPr>
              <a:t>)</a:t>
            </a:r>
          </a:p>
          <a:p>
            <a:pPr lvl="2">
              <a:defRPr/>
            </a:pPr>
            <a:r>
              <a:rPr lang="de-DE" kern="0" dirty="0">
                <a:solidFill>
                  <a:srgbClr val="000000"/>
                </a:solidFill>
              </a:rPr>
              <a:t>Alternative </a:t>
            </a:r>
            <a:r>
              <a:rPr lang="de-DE" kern="0" dirty="0" err="1">
                <a:solidFill>
                  <a:srgbClr val="000000"/>
                </a:solidFill>
              </a:rPr>
              <a:t>data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frameworks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to</a:t>
            </a:r>
            <a:r>
              <a:rPr lang="de-DE" kern="0" dirty="0">
                <a:solidFill>
                  <a:srgbClr val="000000"/>
                </a:solidFill>
              </a:rPr>
              <a:t> </a:t>
            </a:r>
            <a:r>
              <a:rPr lang="de-DE" kern="0" dirty="0" err="1">
                <a:solidFill>
                  <a:srgbClr val="000000"/>
                </a:solidFill>
              </a:rPr>
              <a:t>Llamaindex</a:t>
            </a:r>
            <a:r>
              <a:rPr lang="de-DE" kern="0" dirty="0">
                <a:solidFill>
                  <a:srgbClr val="000000"/>
                </a:solidFill>
              </a:rPr>
              <a:t> (</a:t>
            </a:r>
            <a:r>
              <a:rPr lang="de-DE" kern="0" dirty="0" err="1">
                <a:solidFill>
                  <a:srgbClr val="000000"/>
                </a:solidFill>
              </a:rPr>
              <a:t>langchain</a:t>
            </a:r>
            <a:r>
              <a:rPr lang="de-DE" kern="0" dirty="0">
                <a:solidFill>
                  <a:srgbClr val="000000"/>
                </a:solidFill>
              </a:rPr>
              <a:t>)</a:t>
            </a:r>
          </a:p>
          <a:p>
            <a:pPr lvl="2">
              <a:defRPr/>
            </a:pPr>
            <a:endParaRPr lang="de-DE" kern="0" dirty="0">
              <a:solidFill>
                <a:srgbClr val="000000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0E8F928-12C0-48CE-C524-E498CB3DA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77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41903-AFF7-CF3B-D418-6D512B27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AA699-612A-6F07-A757-31851455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222F3-DF50-D857-680B-56B6A0E9CD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9967BC0-21CA-F936-5CEA-30EC73F6F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More </a:t>
            </a:r>
            <a:r>
              <a:rPr lang="de-DE" err="1"/>
              <a:t>detailed</a:t>
            </a:r>
            <a:r>
              <a:rPr lang="de-DE"/>
              <a:t> </a:t>
            </a:r>
            <a:r>
              <a:rPr lang="de-DE" err="1"/>
              <a:t>discussions</a:t>
            </a:r>
            <a:r>
              <a:rPr lang="de-DE"/>
              <a:t>: Hartmann et al. 2019; Hartmann et al. 2023; </a:t>
            </a:r>
            <a:r>
              <a:rPr lang="de-DE" err="1"/>
              <a:t>Alantari</a:t>
            </a:r>
            <a:r>
              <a:rPr lang="de-DE"/>
              <a:t> et al. 2023; Krugmann &amp; Hartmann 2024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CDF9E6C-D1FA-1284-9C32-ABCE4EE01077}"/>
              </a:ext>
            </a:extLst>
          </p:cNvPr>
          <p:cNvSpPr txBox="1">
            <a:spLocks/>
          </p:cNvSpPr>
          <p:nvPr/>
        </p:nvSpPr>
        <p:spPr>
          <a:xfrm>
            <a:off x="101600" y="1128996"/>
            <a:ext cx="9804399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buFontTx/>
              <a:buChar char="-"/>
              <a:defRPr/>
            </a:pPr>
            <a:r>
              <a:rPr lang="de-DE" sz="1200" kern="0" dirty="0">
                <a:solidFill>
                  <a:srgbClr val="000000"/>
                </a:solidFill>
              </a:rPr>
              <a:t>Guha et al. 2021 – „</a:t>
            </a:r>
            <a:r>
              <a:rPr lang="en-US" sz="1200" kern="0" dirty="0">
                <a:solidFill>
                  <a:srgbClr val="000000"/>
                </a:solidFill>
              </a:rPr>
              <a:t>How artificial intelligence will affect the future of retailing”, </a:t>
            </a:r>
            <a:r>
              <a:rPr lang="de-DE" sz="1200" kern="0" dirty="0">
                <a:solidFill>
                  <a:srgbClr val="000000"/>
                </a:solidFill>
              </a:rPr>
              <a:t>Journal of </a:t>
            </a:r>
            <a:r>
              <a:rPr lang="de-DE" sz="1200" kern="0" dirty="0" err="1">
                <a:solidFill>
                  <a:srgbClr val="000000"/>
                </a:solidFill>
              </a:rPr>
              <a:t>Retailing</a:t>
            </a:r>
            <a:r>
              <a:rPr lang="de-DE" sz="1200" kern="0" dirty="0">
                <a:solidFill>
                  <a:srgbClr val="000000"/>
                </a:solidFill>
              </a:rPr>
              <a:t>, </a:t>
            </a:r>
            <a:r>
              <a:rPr lang="de-DE" sz="1200" kern="0" dirty="0">
                <a:solidFill>
                  <a:srgbClr val="000000"/>
                </a:solidFill>
                <a:hlinkClick r:id="rId2"/>
              </a:rPr>
              <a:t>https://doi.org/10.1016/j.jretai.2021.01.005</a:t>
            </a:r>
            <a:endParaRPr lang="de-DE" sz="1200" kern="0" dirty="0">
              <a:solidFill>
                <a:srgbClr val="000000"/>
              </a:solidFill>
            </a:endParaRPr>
          </a:p>
          <a:p>
            <a:pPr lvl="1">
              <a:buFontTx/>
              <a:buChar char="-"/>
              <a:defRPr/>
            </a:pPr>
            <a:r>
              <a:rPr lang="de-DE" sz="1200" kern="0" dirty="0">
                <a:solidFill>
                  <a:srgbClr val="000000"/>
                </a:solidFill>
              </a:rPr>
              <a:t>Davenport et al. 2020 – „</a:t>
            </a:r>
            <a:r>
              <a:rPr lang="en-US" sz="1200" kern="0" dirty="0">
                <a:solidFill>
                  <a:srgbClr val="000000"/>
                </a:solidFill>
              </a:rPr>
              <a:t>How artificial intelligence will change the future of marketing”</a:t>
            </a:r>
            <a:r>
              <a:rPr lang="de-DE" sz="1200" kern="0" dirty="0">
                <a:solidFill>
                  <a:srgbClr val="000000"/>
                </a:solidFill>
              </a:rPr>
              <a:t>, </a:t>
            </a:r>
            <a:r>
              <a:rPr lang="en-US" sz="1200" kern="0" dirty="0">
                <a:solidFill>
                  <a:srgbClr val="000000"/>
                </a:solidFill>
              </a:rPr>
              <a:t>Journal of the Academy of Marketing Science</a:t>
            </a:r>
            <a:r>
              <a:rPr lang="de-DE" sz="1200" kern="0" dirty="0">
                <a:solidFill>
                  <a:srgbClr val="000000"/>
                </a:solidFill>
              </a:rPr>
              <a:t> , </a:t>
            </a:r>
            <a:r>
              <a:rPr lang="de-DE" sz="1200" dirty="0">
                <a:hlinkClick r:id="rId3"/>
              </a:rPr>
              <a:t>https://rdcu.be/dXLML</a:t>
            </a:r>
            <a:endParaRPr lang="de-DE" sz="1200" dirty="0"/>
          </a:p>
          <a:p>
            <a:pPr lvl="1">
              <a:buFontTx/>
              <a:buChar char="-"/>
              <a:defRPr/>
            </a:pPr>
            <a:r>
              <a:rPr lang="de-DE" sz="1200" kern="0" dirty="0">
                <a:solidFill>
                  <a:srgbClr val="000000"/>
                </a:solidFill>
              </a:rPr>
              <a:t>Baier &amp; Stöcker 2022 – „</a:t>
            </a:r>
            <a:r>
              <a:rPr lang="en-US" sz="1200" kern="0" dirty="0">
                <a:solidFill>
                  <a:srgbClr val="000000"/>
                </a:solidFill>
              </a:rPr>
              <a:t>Profit uplift modeling for direct marketing campaigns: approaches and applications for online shops </a:t>
            </a:r>
            <a:r>
              <a:rPr lang="de-DE" sz="1200" kern="0" dirty="0">
                <a:solidFill>
                  <a:srgbClr val="000000"/>
                </a:solidFill>
              </a:rPr>
              <a:t>“, Journal of Business Economics, </a:t>
            </a:r>
            <a:r>
              <a:rPr lang="de-DE" sz="1200" kern="0" dirty="0">
                <a:solidFill>
                  <a:srgbClr val="000000"/>
                </a:solidFill>
                <a:hlinkClick r:id="rId4"/>
              </a:rPr>
              <a:t>https://link.springer.com/article/10.1007/s11573-021-01068-3</a:t>
            </a:r>
            <a:endParaRPr lang="de-DE" sz="1200" kern="0" dirty="0">
              <a:solidFill>
                <a:srgbClr val="000000"/>
              </a:solidFill>
            </a:endParaRPr>
          </a:p>
          <a:p>
            <a:pPr lvl="1">
              <a:buFontTx/>
              <a:buChar char="-"/>
              <a:defRPr/>
            </a:pPr>
            <a:r>
              <a:rPr lang="de-DE" sz="1200" kern="0" dirty="0">
                <a:solidFill>
                  <a:srgbClr val="000000"/>
                </a:solidFill>
                <a:latin typeface="Arial"/>
              </a:rPr>
              <a:t>Rausch &amp; </a:t>
            </a:r>
            <a:r>
              <a:rPr lang="de-DE" sz="1200" kern="0" dirty="0" err="1">
                <a:solidFill>
                  <a:srgbClr val="000000"/>
                </a:solidFill>
                <a:latin typeface="Arial"/>
              </a:rPr>
              <a:t>Derra</a:t>
            </a:r>
            <a:r>
              <a:rPr lang="de-DE" sz="1200" kern="0" dirty="0">
                <a:solidFill>
                  <a:srgbClr val="000000"/>
                </a:solidFill>
                <a:latin typeface="Arial"/>
              </a:rPr>
              <a:t> 2020 – „</a:t>
            </a:r>
            <a:r>
              <a:rPr lang="en-US" sz="1200" kern="0" dirty="0">
                <a:solidFill>
                  <a:srgbClr val="000000"/>
                </a:solidFill>
              </a:rPr>
              <a:t>Predicting online shopping cart abandonment with machine learning approaches </a:t>
            </a:r>
            <a:r>
              <a:rPr lang="de-DE" sz="1200" kern="0" dirty="0">
                <a:solidFill>
                  <a:srgbClr val="000000"/>
                </a:solidFill>
                <a:latin typeface="Arial"/>
              </a:rPr>
              <a:t>“, International Journal of </a:t>
            </a:r>
            <a:r>
              <a:rPr lang="de-DE" sz="1200" kern="0" dirty="0">
                <a:solidFill>
                  <a:srgbClr val="000000"/>
                </a:solidFill>
              </a:rPr>
              <a:t>Market Research, </a:t>
            </a:r>
            <a:r>
              <a:rPr lang="de-DE" sz="1200" kern="0" dirty="0">
                <a:solidFill>
                  <a:srgbClr val="000000"/>
                </a:solidFill>
                <a:hlinkClick r:id="rId5"/>
              </a:rPr>
              <a:t>https://doi.org/10.1177/1470785320972526</a:t>
            </a:r>
            <a:r>
              <a:rPr lang="de-DE" sz="1200" kern="0" dirty="0">
                <a:solidFill>
                  <a:srgbClr val="000000"/>
                </a:solidFill>
              </a:rPr>
              <a:t> </a:t>
            </a:r>
          </a:p>
          <a:p>
            <a:pPr lvl="1">
              <a:buFontTx/>
              <a:buChar char="-"/>
              <a:defRPr/>
            </a:pPr>
            <a:r>
              <a:rPr lang="de-DE" sz="1200" kern="0" dirty="0" err="1">
                <a:solidFill>
                  <a:srgbClr val="000000"/>
                </a:solidFill>
                <a:latin typeface="Arial"/>
              </a:rPr>
              <a:t>Salminen</a:t>
            </a:r>
            <a:r>
              <a:rPr lang="de-DE" sz="1200" kern="0" dirty="0">
                <a:solidFill>
                  <a:srgbClr val="000000"/>
                </a:solidFill>
                <a:latin typeface="Arial"/>
              </a:rPr>
              <a:t> et al. 2022 – „</a:t>
            </a:r>
            <a:r>
              <a:rPr lang="en-US" sz="1200" kern="0" dirty="0">
                <a:solidFill>
                  <a:srgbClr val="000000"/>
                </a:solidFill>
              </a:rPr>
              <a:t>Detecting Pain Points from User-Generated Social Media Posts Using Machine Learning”, Journal of Interactive Marketing, </a:t>
            </a:r>
            <a:r>
              <a:rPr lang="de-DE" sz="1200" dirty="0">
                <a:hlinkClick r:id="rId6"/>
              </a:rPr>
              <a:t>https://doi.org/10.1177/10949968221095556</a:t>
            </a:r>
            <a:endParaRPr lang="de-DE" sz="1200" dirty="0"/>
          </a:p>
          <a:p>
            <a:pPr lvl="1">
              <a:buFontTx/>
              <a:buChar char="-"/>
              <a:defRPr/>
            </a:pPr>
            <a:r>
              <a:rPr lang="de-DE" sz="1200" dirty="0"/>
              <a:t>Liu et al. 2019 – „</a:t>
            </a:r>
            <a:r>
              <a:rPr lang="en-US" sz="1200" dirty="0"/>
              <a:t>Identifying individual expectations in service recovery through natural language processing and machine learning”, Expert Systems with Applications, </a:t>
            </a:r>
            <a:r>
              <a:rPr lang="en-US" sz="1200" dirty="0">
                <a:hlinkClick r:id="rId7"/>
              </a:rPr>
              <a:t>https://doi.org/10.1016/j.eswa.2019.04.063</a:t>
            </a:r>
            <a:endParaRPr lang="en-US" sz="1200" dirty="0"/>
          </a:p>
          <a:p>
            <a:pPr lvl="1">
              <a:buFontTx/>
              <a:buChar char="-"/>
              <a:defRPr/>
            </a:pPr>
            <a:r>
              <a:rPr lang="de-DE" sz="1200" dirty="0"/>
              <a:t>Rumpf et al. 2020 – „</a:t>
            </a:r>
            <a:r>
              <a:rPr lang="en-US" sz="1200" dirty="0"/>
              <a:t>Predicting consumer gaze hits: A simulation model of visual attention to dynamic marketing stimuli”, Journal of Business Research, </a:t>
            </a:r>
            <a:r>
              <a:rPr lang="en-US" sz="1200" dirty="0">
                <a:hlinkClick r:id="rId8"/>
              </a:rPr>
              <a:t>https://doi.org/10.1016/j.jbusres.2019.03.034</a:t>
            </a:r>
            <a:endParaRPr lang="de-DE" kern="0" dirty="0">
              <a:solidFill>
                <a:srgbClr val="000000"/>
              </a:solidFill>
            </a:endParaRPr>
          </a:p>
          <a:p>
            <a:pPr lvl="1">
              <a:buFontTx/>
              <a:buChar char="-"/>
              <a:defRPr/>
            </a:pPr>
            <a:r>
              <a:rPr lang="en-US" sz="1200" dirty="0"/>
              <a:t>Huan et al. 2023 – “The Caring Machine: Feeling AI for Customer Care”, Journal of Marketing, </a:t>
            </a:r>
            <a:r>
              <a:rPr lang="en-US" sz="1200" dirty="0">
                <a:hlinkClick r:id="rId9"/>
              </a:rPr>
              <a:t>https://doi.org/10.1177/00222429231224748</a:t>
            </a:r>
            <a:endParaRPr lang="en-US" sz="1200" dirty="0"/>
          </a:p>
          <a:p>
            <a:pPr lvl="1">
              <a:buFontTx/>
              <a:buChar char="-"/>
              <a:defRPr/>
            </a:pPr>
            <a:r>
              <a:rPr lang="en-US" sz="1200" dirty="0"/>
              <a:t>Grimes 2008 – “Unstructured data and the 80 percent rule,” </a:t>
            </a:r>
            <a:r>
              <a:rPr lang="en-US" sz="1200" dirty="0" err="1"/>
              <a:t>Clarabridge</a:t>
            </a:r>
            <a:r>
              <a:rPr lang="en-US" sz="1200" dirty="0"/>
              <a:t> </a:t>
            </a:r>
            <a:r>
              <a:rPr lang="en-US" sz="1200" dirty="0" err="1"/>
              <a:t>BridgePoints</a:t>
            </a:r>
            <a:r>
              <a:rPr lang="en-US" sz="1200" dirty="0"/>
              <a:t>, </a:t>
            </a:r>
            <a:r>
              <a:rPr lang="en-US" sz="1200" dirty="0">
                <a:hlinkClick r:id="rId10"/>
              </a:rPr>
              <a:t>http://breakthroughanalysis.com/2008/08/01/unstructured-data-and-the-80-percent-rule/</a:t>
            </a:r>
            <a:endParaRPr lang="en-US" sz="1200" dirty="0"/>
          </a:p>
          <a:p>
            <a:pPr lvl="1">
              <a:buFontTx/>
              <a:buChar char="-"/>
              <a:defRPr/>
            </a:pPr>
            <a:r>
              <a:rPr lang="en-US" sz="1200" dirty="0"/>
              <a:t>Amazon (A) 2024 – “What is Natural Language Processing (NLP)?”, AWS, </a:t>
            </a:r>
            <a:r>
              <a:rPr lang="en-US" sz="1200" dirty="0">
                <a:hlinkClick r:id="rId11"/>
              </a:rPr>
              <a:t>https://aws.amazon.com/what-is/nlp/?nc1=h_ls</a:t>
            </a:r>
            <a:endParaRPr lang="en-US" sz="1200" dirty="0"/>
          </a:p>
          <a:p>
            <a:pPr lvl="1">
              <a:buFontTx/>
              <a:buChar char="-"/>
              <a:defRPr/>
            </a:pPr>
            <a:r>
              <a:rPr lang="en-US" sz="1200" dirty="0"/>
              <a:t>Amazon (B) 2024 – “What are Embeddings in Machine Learning?”, AWS, </a:t>
            </a:r>
            <a:r>
              <a:rPr lang="en-US" sz="1200" dirty="0">
                <a:hlinkClick r:id="rId12"/>
              </a:rPr>
              <a:t>https://aws.amazon.com/what-is/embeddings-in-machine-learning/</a:t>
            </a:r>
            <a:endParaRPr lang="en-US" sz="1200" dirty="0"/>
          </a:p>
          <a:p>
            <a:pPr lvl="1">
              <a:buFontTx/>
              <a:buChar char="-"/>
              <a:defRPr/>
            </a:pPr>
            <a:r>
              <a:rPr lang="en-US" sz="1200" dirty="0"/>
              <a:t>Vaswani et al. 2017 – “Attention is all you need”, Advances in Neural Information Processing Systems, </a:t>
            </a:r>
            <a:r>
              <a:rPr lang="en-US" sz="1200" dirty="0">
                <a:hlinkClick r:id="rId13"/>
              </a:rPr>
              <a:t>https://user.phil.hhu.de/~cwurm/wp-content/uploads/2020/01/7181-attention-is-all-you-need.pdf</a:t>
            </a:r>
            <a:endParaRPr lang="en-US" sz="1200" dirty="0"/>
          </a:p>
          <a:p>
            <a:pPr lvl="1">
              <a:buFontTx/>
              <a:buChar char="-"/>
              <a:defRPr/>
            </a:pPr>
            <a:r>
              <a:rPr lang="en-US" sz="1200" dirty="0"/>
              <a:t>Arora et al. 2024 – “</a:t>
            </a:r>
            <a:r>
              <a:rPr lang="en-US" sz="1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EXPRESS: AI-Human Hybrids for Marketing Research: Leveraging LLMs as Collaborators.”, Journal of Marketing, </a:t>
            </a:r>
            <a:r>
              <a:rPr lang="en-US" sz="12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4"/>
              </a:rPr>
              <a:t>https://doi.org/10.1177/00222429241276529</a:t>
            </a:r>
            <a:endParaRPr lang="en-US" sz="1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1393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8D58C-B1F8-A225-AFD6-6EDEC2F88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D0CC8-A59C-AEDF-81E0-D048CE86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AC592-6367-69C3-B442-7A0A43E4E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endParaRPr lang="de-DE">
              <a:solidFill>
                <a:srgbClr val="000000"/>
              </a:solidFill>
              <a:latin typeface="Arial"/>
            </a:endParaRPr>
          </a:p>
          <a:p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br>
              <a:rPr lang="de-DE" sz="1600" b="0">
                <a:solidFill>
                  <a:schemeClr val="tx1"/>
                </a:solidFill>
              </a:rPr>
            </a:b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B7902D-EE12-8E5F-2459-A6590F02EA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More </a:t>
            </a:r>
            <a:r>
              <a:rPr lang="de-DE" err="1"/>
              <a:t>detailed</a:t>
            </a:r>
            <a:r>
              <a:rPr lang="de-DE"/>
              <a:t> </a:t>
            </a:r>
            <a:r>
              <a:rPr lang="de-DE" err="1"/>
              <a:t>discussions</a:t>
            </a:r>
            <a:r>
              <a:rPr lang="de-DE"/>
              <a:t>: Hartmann et al. 2019; Hartmann et al. 2023; </a:t>
            </a:r>
            <a:r>
              <a:rPr lang="de-DE" err="1"/>
              <a:t>Alantari</a:t>
            </a:r>
            <a:r>
              <a:rPr lang="de-DE"/>
              <a:t> et al. 2023; Krugmann &amp; Hartmann 2024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78D3102-C469-1DD2-B0C3-6C194C3C7683}"/>
              </a:ext>
            </a:extLst>
          </p:cNvPr>
          <p:cNvSpPr txBox="1">
            <a:spLocks/>
          </p:cNvSpPr>
          <p:nvPr/>
        </p:nvSpPr>
        <p:spPr>
          <a:xfrm>
            <a:off x="101600" y="1128996"/>
            <a:ext cx="9804399" cy="49820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30000"/>
              </a:spcBef>
              <a:spcAft>
                <a:spcPct val="0"/>
              </a:spcAft>
              <a:defRPr sz="1800" b="1">
                <a:solidFill>
                  <a:srgbClr val="038A5E"/>
                </a:solidFill>
                <a:latin typeface="+mn-lt"/>
                <a:ea typeface="+mn-ea"/>
                <a:cs typeface="+mn-cs"/>
              </a:defRPr>
            </a:lvl1pPr>
            <a:lvl2pPr marL="2682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Wingdings" panose="05000000000000000000" pitchFamily="2" charset="2"/>
              <a:buChar char="§"/>
              <a:tabLst>
                <a:tab pos="182563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538163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892175" indent="-171450" algn="l" defTabSz="989013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4pPr>
            <a:lvl5pPr marL="1258888" indent="-182563" algn="l" rtl="0" fontAlgn="base"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19812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6pPr>
            <a:lvl7pPr marL="24384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7pPr>
            <a:lvl8pPr marL="28956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8pPr>
            <a:lvl9pPr marL="3352800" indent="-190500" algn="l" rtl="0" fontAlgn="base">
              <a:spcBef>
                <a:spcPct val="30000"/>
              </a:spcBef>
              <a:spcAft>
                <a:spcPct val="0"/>
              </a:spcAft>
              <a:buClr>
                <a:srgbClr val="009BD2"/>
              </a:buClr>
              <a:buFont typeface="Wingdings" pitchFamily="2" charset="2"/>
              <a:buChar char="Ø"/>
              <a:defRPr sz="1400">
                <a:solidFill>
                  <a:srgbClr val="404040"/>
                </a:solidFill>
                <a:latin typeface="+mn-lt"/>
              </a:defRPr>
            </a:lvl9pPr>
          </a:lstStyle>
          <a:p>
            <a:pPr lvl="1">
              <a:buFontTx/>
              <a:buChar char="-"/>
              <a:defRPr/>
            </a:pPr>
            <a:r>
              <a:rPr lang="de-DE" sz="1200" kern="0">
                <a:solidFill>
                  <a:srgbClr val="000000"/>
                </a:solidFill>
              </a:rPr>
              <a:t>Sanderson (3Blue1Brown 2024 – „</a:t>
            </a:r>
            <a:r>
              <a:rPr lang="en-US" sz="1200" kern="0">
                <a:solidFill>
                  <a:srgbClr val="000000"/>
                </a:solidFill>
              </a:rPr>
              <a:t>Visualizing Attention, a Transformer's Heart | Chapter 6, Deep Learning”, </a:t>
            </a:r>
            <a:r>
              <a:rPr lang="en-US" sz="1200" kern="0" err="1">
                <a:solidFill>
                  <a:srgbClr val="000000"/>
                </a:solidFill>
              </a:rPr>
              <a:t>Youtube</a:t>
            </a:r>
            <a:r>
              <a:rPr lang="en-US" sz="1200" kern="0">
                <a:solidFill>
                  <a:srgbClr val="000000"/>
                </a:solidFill>
              </a:rPr>
              <a:t>, </a:t>
            </a:r>
            <a:r>
              <a:rPr lang="en-US" sz="1200" kern="0">
                <a:solidFill>
                  <a:srgbClr val="000000"/>
                </a:solidFill>
                <a:hlinkClick r:id="rId2"/>
              </a:rPr>
              <a:t>https://www.youtube.com/watch?v=eMlx5fFNoYc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029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9271A-02B5-A2C9-75E8-46EF2653B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8181F-F9B3-1ABE-2AFA-1F1FD1D5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B16FD-984F-3E74-DB57-A1F749579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 in </a:t>
            </a:r>
            <a:r>
              <a:rPr lang="de-DE" err="1"/>
              <a:t>marketing</a:t>
            </a:r>
            <a:r>
              <a:rPr lang="de-DE"/>
              <a:t>?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Massive </a:t>
            </a:r>
            <a:r>
              <a:rPr lang="de-DE" sz="1600" b="0" err="1">
                <a:solidFill>
                  <a:schemeClr val="tx1"/>
                </a:solidFill>
              </a:rPr>
              <a:t>amounts</a:t>
            </a:r>
            <a:r>
              <a:rPr lang="de-DE" sz="1600" b="0">
                <a:solidFill>
                  <a:schemeClr val="tx1"/>
                </a:solidFill>
              </a:rPr>
              <a:t> of </a:t>
            </a:r>
            <a:r>
              <a:rPr lang="de-DE" sz="1600" b="0" err="1">
                <a:solidFill>
                  <a:schemeClr val="tx1"/>
                </a:solidFill>
              </a:rPr>
              <a:t>customer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data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available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Application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areas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along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the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complete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customer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journey</a:t>
            </a:r>
            <a:endParaRPr lang="de-DE" sz="1600" b="0">
              <a:solidFill>
                <a:schemeClr val="tx1"/>
              </a:solidFill>
            </a:endParaRPr>
          </a:p>
          <a:p>
            <a:endParaRPr lang="de-DE"/>
          </a:p>
          <a:p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learning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?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… also: </a:t>
            </a:r>
            <a:r>
              <a:rPr lang="de-DE" sz="1600" b="0" err="1">
                <a:solidFill>
                  <a:schemeClr val="tx1"/>
                </a:solidFill>
              </a:rPr>
              <a:t>market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research</a:t>
            </a:r>
            <a:r>
              <a:rPr lang="de-DE" sz="1600" b="0">
                <a:solidFill>
                  <a:schemeClr val="tx1"/>
                </a:solidFill>
              </a:rPr>
              <a:t> (</a:t>
            </a:r>
            <a:r>
              <a:rPr lang="de-DE" sz="1600" b="0" err="1">
                <a:solidFill>
                  <a:schemeClr val="tx1"/>
                </a:solidFill>
              </a:rPr>
              <a:t>synthetic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surveys</a:t>
            </a:r>
            <a:r>
              <a:rPr lang="de-DE" sz="1600" b="0">
                <a:solidFill>
                  <a:schemeClr val="tx1"/>
                </a:solidFill>
              </a:rPr>
              <a:t>) </a:t>
            </a:r>
            <a:r>
              <a:rPr lang="de-DE" sz="800" b="0">
                <a:solidFill>
                  <a:schemeClr val="tx1"/>
                </a:solidFill>
              </a:rPr>
              <a:t>Arora et al. (2024)</a:t>
            </a: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92DC1E-C998-0C4A-AE6A-506B4B644E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70218B-41B8-EFA4-16CF-56283A8FA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494881"/>
              </p:ext>
            </p:extLst>
          </p:nvPr>
        </p:nvGraphicFramePr>
        <p:xfrm>
          <a:off x="0" y="2853265"/>
          <a:ext cx="3558309" cy="242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9E1FDD3-115A-03BF-4DC3-340ADBA8F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392998"/>
              </p:ext>
            </p:extLst>
          </p:nvPr>
        </p:nvGraphicFramePr>
        <p:xfrm>
          <a:off x="6561084" y="2853263"/>
          <a:ext cx="3558309" cy="210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830E088-FE0E-72C7-0FE4-469D9C3A7AB6}"/>
              </a:ext>
            </a:extLst>
          </p:cNvPr>
          <p:cNvGraphicFramePr/>
          <p:nvPr/>
        </p:nvGraphicFramePr>
        <p:xfrm>
          <a:off x="3291700" y="2853264"/>
          <a:ext cx="3558309" cy="242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8531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4D0F3-BE7C-792B-0970-C875E626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DD20-0BF2-BE0F-7862-DBBC7237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4F6D2-3F52-BF80-81C3-5B011F72D6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 (Large) Language Models?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Large </a:t>
            </a:r>
            <a:r>
              <a:rPr lang="de-DE" sz="1600" b="0" err="1">
                <a:solidFill>
                  <a:schemeClr val="tx1"/>
                </a:solidFill>
              </a:rPr>
              <a:t>amounts</a:t>
            </a:r>
            <a:r>
              <a:rPr lang="de-DE" sz="1600" b="0">
                <a:solidFill>
                  <a:schemeClr val="tx1"/>
                </a:solidFill>
              </a:rPr>
              <a:t> of </a:t>
            </a:r>
            <a:r>
              <a:rPr lang="de-DE" sz="1600" b="0" err="1">
                <a:solidFill>
                  <a:schemeClr val="tx1"/>
                </a:solidFill>
              </a:rPr>
              <a:t>data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is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unstructured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800" b="0">
                <a:solidFill>
                  <a:schemeClr val="tx1"/>
                </a:solidFill>
              </a:rPr>
              <a:t>Grimes (2008)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Capable</a:t>
            </a:r>
            <a:r>
              <a:rPr lang="de-DE" sz="1600" b="0">
                <a:solidFill>
                  <a:schemeClr val="tx1"/>
                </a:solidFill>
              </a:rPr>
              <a:t> of </a:t>
            </a:r>
            <a:r>
              <a:rPr lang="de-DE" sz="1600" b="0" err="1">
                <a:solidFill>
                  <a:schemeClr val="tx1"/>
                </a:solidFill>
              </a:rPr>
              <a:t>transfer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learning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/>
              <a:t>Are </a:t>
            </a:r>
            <a:r>
              <a:rPr lang="de-DE" err="1"/>
              <a:t>state</a:t>
            </a:r>
            <a:r>
              <a:rPr lang="de-DE"/>
              <a:t>-of-</a:t>
            </a:r>
            <a:r>
              <a:rPr lang="de-DE" err="1"/>
              <a:t>the</a:t>
            </a:r>
            <a:r>
              <a:rPr lang="de-DE"/>
              <a:t>-art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text</a:t>
            </a:r>
            <a:r>
              <a:rPr lang="de-DE"/>
              <a:t> </a:t>
            </a:r>
            <a:r>
              <a:rPr lang="de-DE" err="1"/>
              <a:t>generation</a:t>
            </a: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err="1"/>
              <a:t>Mimic</a:t>
            </a:r>
            <a:r>
              <a:rPr lang="de-DE"/>
              <a:t> human </a:t>
            </a:r>
            <a:r>
              <a:rPr lang="de-DE" err="1"/>
              <a:t>writing</a:t>
            </a:r>
            <a:r>
              <a:rPr lang="de-DE"/>
              <a:t> / </a:t>
            </a:r>
            <a:r>
              <a:rPr lang="de-DE" err="1"/>
              <a:t>speech</a:t>
            </a:r>
            <a:r>
              <a:rPr lang="de-DE"/>
              <a:t> / </a:t>
            </a:r>
            <a:r>
              <a:rPr lang="de-DE" err="1"/>
              <a:t>art</a:t>
            </a:r>
            <a:endParaRPr lang="de-DE"/>
          </a:p>
          <a:p>
            <a:endParaRPr lang="de-DE"/>
          </a:p>
          <a:p>
            <a:r>
              <a:rPr lang="de-DE" err="1"/>
              <a:t>Why</a:t>
            </a:r>
            <a:r>
              <a:rPr lang="de-DE"/>
              <a:t> not traditional </a:t>
            </a:r>
            <a:r>
              <a:rPr lang="de-DE" err="1"/>
              <a:t>approaches</a:t>
            </a:r>
            <a:r>
              <a:rPr lang="de-DE"/>
              <a:t>?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See </a:t>
            </a:r>
            <a:r>
              <a:rPr lang="de-DE" sz="1600" b="0" err="1">
                <a:solidFill>
                  <a:schemeClr val="tx1"/>
                </a:solidFill>
              </a:rPr>
              <a:t>next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chapter</a:t>
            </a:r>
            <a:r>
              <a:rPr lang="de-DE" sz="1600" b="0">
                <a:solidFill>
                  <a:schemeClr val="tx1"/>
                </a:solidFill>
              </a:rPr>
              <a:t> …</a:t>
            </a:r>
          </a:p>
          <a:p>
            <a:endParaRPr lang="de-DE"/>
          </a:p>
          <a:p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local</a:t>
            </a:r>
            <a:r>
              <a:rPr lang="de-DE"/>
              <a:t> LLMs?</a:t>
            </a: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>
                <a:solidFill>
                  <a:schemeClr val="tx1"/>
                </a:solidFill>
              </a:rPr>
              <a:t>Data </a:t>
            </a:r>
            <a:r>
              <a:rPr lang="de-DE" sz="1600" b="0" err="1">
                <a:solidFill>
                  <a:schemeClr val="tx1"/>
                </a:solidFill>
              </a:rPr>
              <a:t>privacy</a:t>
            </a:r>
            <a:r>
              <a:rPr lang="de-DE" sz="1600" b="0">
                <a:solidFill>
                  <a:schemeClr val="tx1"/>
                </a:solidFill>
              </a:rPr>
              <a:t> / </a:t>
            </a:r>
            <a:r>
              <a:rPr lang="de-DE" sz="1600" b="0" err="1">
                <a:solidFill>
                  <a:schemeClr val="tx1"/>
                </a:solidFill>
              </a:rPr>
              <a:t>security</a:t>
            </a: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Customizability</a:t>
            </a:r>
            <a:r>
              <a:rPr lang="de-DE" sz="1600" b="0">
                <a:solidFill>
                  <a:schemeClr val="tx1"/>
                </a:solidFill>
              </a:rPr>
              <a:t> / Fine-Tuning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err="1"/>
              <a:t>Availability</a:t>
            </a:r>
            <a:r>
              <a:rPr lang="de-DE"/>
              <a:t>, Performance, </a:t>
            </a:r>
            <a:r>
              <a:rPr lang="de-DE" err="1"/>
              <a:t>Latency</a:t>
            </a: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Avoiding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vendor</a:t>
            </a:r>
            <a:r>
              <a:rPr lang="de-DE" sz="1600" b="0">
                <a:solidFill>
                  <a:schemeClr val="tx1"/>
                </a:solidFill>
              </a:rPr>
              <a:t> lock-in</a:t>
            </a: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/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268288" marR="0" lvl="1" indent="-1825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Font typeface="Wingdings" panose="05000000000000000000" pitchFamily="2" charset="2"/>
              <a:buChar char="§"/>
              <a:tabLst>
                <a:tab pos="182563" algn="l"/>
              </a:tabLst>
              <a:defRPr/>
            </a:pP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E79AA40-5CFC-DB84-4694-BE83C3826E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98C9B58-D505-622D-BFF1-695DEDCD716E}"/>
              </a:ext>
            </a:extLst>
          </p:cNvPr>
          <p:cNvSpPr txBox="1">
            <a:spLocks/>
          </p:cNvSpPr>
          <p:nvPr/>
        </p:nvSpPr>
        <p:spPr>
          <a:xfrm>
            <a:off x="288926" y="415631"/>
            <a:ext cx="7328279" cy="5269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0">
                <a:solidFill>
                  <a:srgbClr val="038A5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9BD2"/>
                </a:solidFill>
                <a:latin typeface="Arial" pitchFamily="34" charset="0"/>
              </a:defRPr>
            </a:lvl9pPr>
          </a:lstStyle>
          <a:p>
            <a:pPr algn="l"/>
            <a:endParaRPr lang="de-DE" sz="1625" kern="0">
              <a:solidFill>
                <a:schemeClr val="tx1"/>
              </a:solidFill>
            </a:endParaRPr>
          </a:p>
          <a:p>
            <a:pPr algn="l"/>
            <a:r>
              <a:rPr lang="de-DE" sz="1625" kern="0">
                <a:solidFill>
                  <a:schemeClr val="tx1"/>
                </a:solidFill>
              </a:rPr>
              <a:t>Table of </a:t>
            </a:r>
            <a:r>
              <a:rPr lang="de-DE" sz="1625" kern="0" err="1">
                <a:solidFill>
                  <a:schemeClr val="tx1"/>
                </a:solidFill>
              </a:rPr>
              <a:t>contents</a:t>
            </a:r>
            <a:endParaRPr lang="de-DE" sz="1625" kern="0">
              <a:solidFill>
                <a:schemeClr val="tx1"/>
              </a:solidFill>
            </a:endParaRPr>
          </a:p>
        </p:txBody>
      </p:sp>
      <p:sp>
        <p:nvSpPr>
          <p:cNvPr id="6" name="Google Shape;51;p3">
            <a:extLst>
              <a:ext uri="{FF2B5EF4-FFF2-40B4-BE49-F238E27FC236}">
                <a16:creationId xmlns:a16="http://schemas.microsoft.com/office/drawing/2014/main" id="{D72F3C2E-50A3-C6E8-5183-C95268C28CC5}"/>
              </a:ext>
            </a:extLst>
          </p:cNvPr>
          <p:cNvSpPr/>
          <p:nvPr/>
        </p:nvSpPr>
        <p:spPr>
          <a:xfrm>
            <a:off x="1043409" y="1719886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83"/>
          </a:p>
        </p:txBody>
      </p:sp>
      <p:sp>
        <p:nvSpPr>
          <p:cNvPr id="7" name="Google Shape;52;p3">
            <a:extLst>
              <a:ext uri="{FF2B5EF4-FFF2-40B4-BE49-F238E27FC236}">
                <a16:creationId xmlns:a16="http://schemas.microsoft.com/office/drawing/2014/main" id="{87138836-13A9-3E7A-FC5D-DD872B792C2F}"/>
              </a:ext>
            </a:extLst>
          </p:cNvPr>
          <p:cNvSpPr/>
          <p:nvPr/>
        </p:nvSpPr>
        <p:spPr>
          <a:xfrm>
            <a:off x="1377788" y="1719887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>
                <a:latin typeface="Arial"/>
                <a:cs typeface="Arial"/>
                <a:sym typeface="Arial"/>
              </a:rPr>
              <a:t>Motivation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Google Shape;56;p3">
            <a:extLst>
              <a:ext uri="{FF2B5EF4-FFF2-40B4-BE49-F238E27FC236}">
                <a16:creationId xmlns:a16="http://schemas.microsoft.com/office/drawing/2014/main" id="{A595E17F-68C3-7584-ACC7-44C0E648ADF9}"/>
              </a:ext>
            </a:extLst>
          </p:cNvPr>
          <p:cNvSpPr/>
          <p:nvPr/>
        </p:nvSpPr>
        <p:spPr>
          <a:xfrm>
            <a:off x="1043408" y="2754876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3</a:t>
            </a:r>
            <a:endParaRPr sz="1083"/>
          </a:p>
        </p:txBody>
      </p:sp>
      <p:sp>
        <p:nvSpPr>
          <p:cNvPr id="9" name="Google Shape;57;p3">
            <a:extLst>
              <a:ext uri="{FF2B5EF4-FFF2-40B4-BE49-F238E27FC236}">
                <a16:creationId xmlns:a16="http://schemas.microsoft.com/office/drawing/2014/main" id="{FE6E6852-D144-830B-56BC-2CA08637BD01}"/>
              </a:ext>
            </a:extLst>
          </p:cNvPr>
          <p:cNvSpPr/>
          <p:nvPr/>
        </p:nvSpPr>
        <p:spPr>
          <a:xfrm>
            <a:off x="1377788" y="2754876"/>
            <a:ext cx="7427968" cy="390000"/>
          </a:xfrm>
          <a:prstGeom prst="rect">
            <a:avLst/>
          </a:prstGeom>
          <a:solidFill>
            <a:srgbClr val="F9F9F9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err="1">
                <a:latin typeface="Arial"/>
                <a:cs typeface="Arial"/>
                <a:sym typeface="Arial"/>
              </a:rPr>
              <a:t>Getting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started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with</a:t>
            </a:r>
            <a:r>
              <a:rPr lang="de-DE" sz="1500"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latin typeface="Arial"/>
                <a:cs typeface="Arial"/>
                <a:sym typeface="Arial"/>
              </a:rPr>
              <a:t>local</a:t>
            </a:r>
            <a:r>
              <a:rPr lang="de-DE" sz="1500">
                <a:latin typeface="Arial"/>
                <a:cs typeface="Arial"/>
                <a:sym typeface="Arial"/>
              </a:rPr>
              <a:t> LLMs</a:t>
            </a:r>
            <a:endParaRPr lang="de-DE" sz="1500">
              <a:latin typeface="Arial"/>
              <a:cs typeface="Arial"/>
            </a:endParaRPr>
          </a:p>
        </p:txBody>
      </p:sp>
      <p:sp>
        <p:nvSpPr>
          <p:cNvPr id="10" name="Google Shape;56;p3">
            <a:extLst>
              <a:ext uri="{FF2B5EF4-FFF2-40B4-BE49-F238E27FC236}">
                <a16:creationId xmlns:a16="http://schemas.microsoft.com/office/drawing/2014/main" id="{15BF5382-BF58-70C9-B301-1CACEB451213}"/>
              </a:ext>
            </a:extLst>
          </p:cNvPr>
          <p:cNvSpPr/>
          <p:nvPr/>
        </p:nvSpPr>
        <p:spPr>
          <a:xfrm>
            <a:off x="1043408" y="3346241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4</a:t>
            </a:r>
            <a:endParaRPr sz="1083"/>
          </a:p>
        </p:txBody>
      </p:sp>
      <p:sp>
        <p:nvSpPr>
          <p:cNvPr id="11" name="Google Shape;57;p3">
            <a:extLst>
              <a:ext uri="{FF2B5EF4-FFF2-40B4-BE49-F238E27FC236}">
                <a16:creationId xmlns:a16="http://schemas.microsoft.com/office/drawing/2014/main" id="{92D35B8F-3B1B-8290-BB8A-840D5DD19761}"/>
              </a:ext>
            </a:extLst>
          </p:cNvPr>
          <p:cNvSpPr/>
          <p:nvPr/>
        </p:nvSpPr>
        <p:spPr>
          <a:xfrm>
            <a:off x="1377788" y="3346241"/>
            <a:ext cx="7427968" cy="390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Practical</a:t>
            </a:r>
            <a:r>
              <a:rPr lang="de-DE" sz="150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50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examples</a:t>
            </a:r>
            <a:endParaRPr lang="de-DE" sz="1625"/>
          </a:p>
        </p:txBody>
      </p:sp>
      <p:sp>
        <p:nvSpPr>
          <p:cNvPr id="12" name="Google Shape;51;p3">
            <a:extLst>
              <a:ext uri="{FF2B5EF4-FFF2-40B4-BE49-F238E27FC236}">
                <a16:creationId xmlns:a16="http://schemas.microsoft.com/office/drawing/2014/main" id="{28D06303-1107-1C7A-4571-669D72FB7561}"/>
              </a:ext>
            </a:extLst>
          </p:cNvPr>
          <p:cNvSpPr/>
          <p:nvPr/>
        </p:nvSpPr>
        <p:spPr>
          <a:xfrm>
            <a:off x="1043409" y="2235718"/>
            <a:ext cx="300000" cy="39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spcFirstLastPara="1" wrap="square" lIns="29995" tIns="29995" rIns="29995" bIns="2999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666" b="1">
                <a:solidFill>
                  <a:schemeClr val="lt1"/>
                </a:solidFill>
                <a:latin typeface="Arial"/>
                <a:cs typeface="Arial"/>
                <a:sym typeface="Arial"/>
              </a:rPr>
              <a:t>2</a:t>
            </a:r>
            <a:endParaRPr sz="1083"/>
          </a:p>
        </p:txBody>
      </p:sp>
      <p:sp>
        <p:nvSpPr>
          <p:cNvPr id="13" name="Google Shape;52;p3">
            <a:extLst>
              <a:ext uri="{FF2B5EF4-FFF2-40B4-BE49-F238E27FC236}">
                <a16:creationId xmlns:a16="http://schemas.microsoft.com/office/drawing/2014/main" id="{199C0ED8-BE66-BE7D-FA68-F7B6679D4751}"/>
              </a:ext>
            </a:extLst>
          </p:cNvPr>
          <p:cNvSpPr/>
          <p:nvPr/>
        </p:nvSpPr>
        <p:spPr>
          <a:xfrm>
            <a:off x="1377788" y="2243507"/>
            <a:ext cx="7427968" cy="390000"/>
          </a:xfrm>
          <a:prstGeom prst="rect">
            <a:avLst/>
          </a:prstGeom>
          <a:solidFill>
            <a:srgbClr val="038A5E"/>
          </a:solidFill>
          <a:ln w="9525">
            <a:solidFill>
              <a:schemeClr val="tx1"/>
            </a:solidFill>
          </a:ln>
        </p:spPr>
        <p:txBody>
          <a:bodyPr spcFirstLastPara="1" wrap="square" lIns="119979" tIns="29995" rIns="29995" bIns="299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b="1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Fundamentals</a:t>
            </a:r>
            <a:r>
              <a:rPr lang="de-DE" sz="15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 of (large) </a:t>
            </a:r>
            <a:r>
              <a:rPr lang="de-DE" sz="1500" b="1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language</a:t>
            </a:r>
            <a:r>
              <a:rPr lang="de-DE" sz="15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500" b="1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models</a:t>
            </a:r>
            <a:r>
              <a:rPr lang="de-DE" sz="1500" b="1">
                <a:solidFill>
                  <a:schemeClr val="bg1"/>
                </a:solidFill>
                <a:latin typeface="Arial"/>
                <a:cs typeface="Arial"/>
                <a:sym typeface="Arial"/>
              </a:rPr>
              <a:t> (LLM)</a:t>
            </a:r>
            <a:endParaRPr sz="15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15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1BE0C-2268-2D2B-4760-1E3E05DED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8F79C-B982-57FC-36C8-DF7DBA9A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Fundamentals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67CA7-9965-2F8D-355E-1834548991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Natural Language Processing (NLP)</a:t>
            </a:r>
          </a:p>
          <a:p>
            <a:pPr marL="85725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38A5E"/>
              </a:buClr>
              <a:buSzTx/>
              <a:buNone/>
              <a:tabLst>
                <a:tab pos="182563" algn="l"/>
              </a:tabLst>
              <a:defRPr/>
            </a:pPr>
            <a:r>
              <a:rPr lang="de-DE" sz="1600" b="0" err="1">
                <a:solidFill>
                  <a:schemeClr val="tx1"/>
                </a:solidFill>
              </a:rPr>
              <a:t>Applies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computational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techniques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to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interpret</a:t>
            </a:r>
            <a:r>
              <a:rPr lang="de-DE" sz="1600" b="0">
                <a:solidFill>
                  <a:schemeClr val="tx1"/>
                </a:solidFill>
              </a:rPr>
              <a:t>, </a:t>
            </a:r>
            <a:r>
              <a:rPr lang="de-DE" sz="1600" b="0" err="1">
                <a:solidFill>
                  <a:schemeClr val="tx1"/>
                </a:solidFill>
              </a:rPr>
              <a:t>manipulate</a:t>
            </a:r>
            <a:r>
              <a:rPr lang="de-DE"/>
              <a:t>, </a:t>
            </a:r>
            <a:r>
              <a:rPr lang="de-DE" err="1"/>
              <a:t>comprehend</a:t>
            </a:r>
            <a:r>
              <a:rPr lang="de-DE"/>
              <a:t> and </a:t>
            </a:r>
            <a:r>
              <a:rPr lang="de-DE" sz="1600" b="0" err="1">
                <a:solidFill>
                  <a:schemeClr val="tx1"/>
                </a:solidFill>
              </a:rPr>
              <a:t>analyse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natural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language</a:t>
            </a:r>
            <a:r>
              <a:rPr lang="de-DE" sz="1600" b="0">
                <a:solidFill>
                  <a:schemeClr val="tx1"/>
                </a:solidFill>
              </a:rPr>
              <a:t> (e.g. </a:t>
            </a:r>
            <a:r>
              <a:rPr lang="de-DE" sz="1600" b="0" err="1">
                <a:solidFill>
                  <a:schemeClr val="tx1"/>
                </a:solidFill>
              </a:rPr>
              <a:t>text</a:t>
            </a:r>
            <a:r>
              <a:rPr lang="de-DE" sz="1600" b="0">
                <a:solidFill>
                  <a:schemeClr val="tx1"/>
                </a:solidFill>
              </a:rPr>
              <a:t>) </a:t>
            </a:r>
            <a:r>
              <a:rPr lang="de-DE" sz="800" b="0">
                <a:solidFill>
                  <a:schemeClr val="tx1"/>
                </a:solidFill>
              </a:rPr>
              <a:t>Amazon (A) (2024)</a:t>
            </a:r>
            <a:endParaRPr lang="de-DE" sz="1600" b="0">
              <a:solidFill>
                <a:schemeClr val="tx1"/>
              </a:solidFill>
            </a:endParaRPr>
          </a:p>
          <a:p>
            <a:pPr marL="85725" lvl="1" indent="0">
              <a:buNone/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85725" lvl="1" indent="0">
              <a:buNone/>
              <a:defRPr/>
            </a:pPr>
            <a:endParaRPr lang="de-DE"/>
          </a:p>
          <a:p>
            <a:pPr marL="85725" lvl="1" indent="0">
              <a:buNone/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85725" lvl="1" indent="0">
              <a:buNone/>
              <a:defRPr/>
            </a:pPr>
            <a:endParaRPr lang="de-DE"/>
          </a:p>
          <a:p>
            <a:pPr marL="85725" lvl="1" indent="0">
              <a:buNone/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85725" lvl="1" indent="0">
              <a:buNone/>
              <a:defRPr/>
            </a:pPr>
            <a:endParaRPr lang="de-DE"/>
          </a:p>
          <a:p>
            <a:pPr marL="85725" lvl="1" indent="0">
              <a:buNone/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85725" lvl="1" indent="0">
              <a:buNone/>
              <a:defRPr/>
            </a:pPr>
            <a:endParaRPr lang="de-DE"/>
          </a:p>
          <a:p>
            <a:pPr marL="85725" lvl="1" indent="0">
              <a:buNone/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marL="85725" lvl="1" indent="0">
              <a:buNone/>
              <a:defRPr/>
            </a:pPr>
            <a:endParaRPr lang="de-DE"/>
          </a:p>
          <a:p>
            <a:pPr marL="85725" lvl="1" indent="0">
              <a:buNone/>
              <a:defRPr/>
            </a:pPr>
            <a:endParaRPr lang="de-DE" sz="1600" b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de-DE"/>
              <a:t>Computers </a:t>
            </a:r>
            <a:r>
              <a:rPr lang="de-DE" err="1"/>
              <a:t>cannot</a:t>
            </a:r>
            <a:r>
              <a:rPr lang="de-DE"/>
              <a:t> </a:t>
            </a:r>
            <a:r>
              <a:rPr lang="de-DE" err="1"/>
              <a:t>work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raw</a:t>
            </a:r>
            <a:r>
              <a:rPr lang="de-DE"/>
              <a:t> </a:t>
            </a:r>
            <a:r>
              <a:rPr lang="de-DE" err="1"/>
              <a:t>text</a:t>
            </a:r>
            <a:endParaRPr lang="de-DE"/>
          </a:p>
          <a:p>
            <a:pPr lvl="1">
              <a:defRPr/>
            </a:pPr>
            <a:r>
              <a:rPr lang="de-DE" sz="1600" b="0">
                <a:solidFill>
                  <a:schemeClr val="tx1"/>
                </a:solidFill>
              </a:rPr>
              <a:t>Transformation </a:t>
            </a:r>
            <a:r>
              <a:rPr lang="de-DE" sz="1600" b="0" err="1">
                <a:solidFill>
                  <a:schemeClr val="tx1"/>
                </a:solidFill>
              </a:rPr>
              <a:t>to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numbers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 err="1">
                <a:solidFill>
                  <a:schemeClr val="tx1"/>
                </a:solidFill>
              </a:rPr>
              <a:t>required</a:t>
            </a:r>
            <a:r>
              <a:rPr lang="de-DE" sz="1600" b="0">
                <a:solidFill>
                  <a:schemeClr val="tx1"/>
                </a:solidFill>
              </a:rPr>
              <a:t> </a:t>
            </a:r>
            <a:r>
              <a:rPr lang="de-DE" sz="1600" b="0">
                <a:solidFill>
                  <a:schemeClr val="tx1"/>
                </a:solidFill>
                <a:sym typeface="Wingdings" panose="05000000000000000000" pitchFamily="2" charset="2"/>
              </a:rPr>
              <a:t> Word Embedding</a:t>
            </a:r>
          </a:p>
          <a:p>
            <a:pPr lvl="1">
              <a:defRPr/>
            </a:pPr>
            <a:endParaRPr lang="de-DE">
              <a:sym typeface="Wingdings" panose="05000000000000000000" pitchFamily="2" charset="2"/>
            </a:endParaRPr>
          </a:p>
          <a:p>
            <a:pPr lvl="1">
              <a:defRPr/>
            </a:pPr>
            <a:endParaRPr lang="de-DE" sz="1600" b="0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91D5F6-E9CB-3FF0-37FB-0837FB003E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6FAE817-7424-7D38-422F-8634DF3E6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640317"/>
              </p:ext>
            </p:extLst>
          </p:nvPr>
        </p:nvGraphicFramePr>
        <p:xfrm>
          <a:off x="2184274" y="1720619"/>
          <a:ext cx="5537451" cy="341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E7D4CA5E-EF96-9CB6-4292-87833B9267E8}"/>
              </a:ext>
            </a:extLst>
          </p:cNvPr>
          <p:cNvSpPr/>
          <p:nvPr/>
        </p:nvSpPr>
        <p:spPr bwMode="auto">
          <a:xfrm>
            <a:off x="5449658" y="2953069"/>
            <a:ext cx="1991763" cy="1973655"/>
          </a:xfrm>
          <a:prstGeom prst="ellipse">
            <a:avLst/>
          </a:prstGeom>
          <a:solidFill>
            <a:srgbClr val="038A5E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2D4787-CC07-F86F-BB40-473FCF7112A1}"/>
              </a:ext>
            </a:extLst>
          </p:cNvPr>
          <p:cNvSpPr txBox="1"/>
          <p:nvPr/>
        </p:nvSpPr>
        <p:spPr>
          <a:xfrm>
            <a:off x="5567732" y="3724452"/>
            <a:ext cx="1755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>
                <a:solidFill>
                  <a:schemeClr val="bg1"/>
                </a:solidFill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0677507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38A5E"/>
      </a:accent1>
      <a:accent2>
        <a:srgbClr val="CC162B"/>
      </a:accent2>
      <a:accent3>
        <a:srgbClr val="FFFFFF"/>
      </a:accent3>
      <a:accent4>
        <a:srgbClr val="45319B"/>
      </a:accent4>
      <a:accent5>
        <a:srgbClr val="6F6F6F"/>
      </a:accent5>
      <a:accent6>
        <a:srgbClr val="2D2DB9"/>
      </a:accent6>
      <a:hlink>
        <a:srgbClr val="038A5E"/>
      </a:hlink>
      <a:folHlink>
        <a:srgbClr val="038A5E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5875" cap="flat" cmpd="sng" algn="ctr">
          <a:solidFill>
            <a:srgbClr val="038A5E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158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4011</Words>
  <Application>Microsoft Office PowerPoint</Application>
  <PresentationFormat>A4-Papier (210 x 297 mm)</PresentationFormat>
  <Paragraphs>933</Paragraphs>
  <Slides>54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62" baseType="lpstr">
      <vt:lpstr>Aptos</vt:lpstr>
      <vt:lpstr>Arial</vt:lpstr>
      <vt:lpstr>Cambria Math</vt:lpstr>
      <vt:lpstr>Courier New</vt:lpstr>
      <vt:lpstr>Symbol</vt:lpstr>
      <vt:lpstr>Times New Roman</vt:lpstr>
      <vt:lpstr>Wingdings</vt:lpstr>
      <vt:lpstr>1_Standarddesign</vt:lpstr>
      <vt:lpstr>Machine Learning in Data Driven Marketing – A primer on local (Large) Language Models</vt:lpstr>
      <vt:lpstr>Goals</vt:lpstr>
      <vt:lpstr>Goals</vt:lpstr>
      <vt:lpstr>PowerPoint-Präsentation</vt:lpstr>
      <vt:lpstr>Motivation</vt:lpstr>
      <vt:lpstr>Motivation</vt:lpstr>
      <vt:lpstr>Motivation</vt:lpstr>
      <vt:lpstr>PowerPoint-Präsentation</vt:lpstr>
      <vt:lpstr>Fundamentals</vt:lpstr>
      <vt:lpstr>Fundamentals</vt:lpstr>
      <vt:lpstr>Fundamentals – Embeddings</vt:lpstr>
      <vt:lpstr>Fundamentals – Embeddings</vt:lpstr>
      <vt:lpstr>Fundamentals – Embeddings</vt:lpstr>
      <vt:lpstr>Fundamentals – Attention</vt:lpstr>
      <vt:lpstr>Fundamentals – Attention</vt:lpstr>
      <vt:lpstr>Fundamentals – Transformer</vt:lpstr>
      <vt:lpstr>Fundamentals – Additional resources</vt:lpstr>
      <vt:lpstr>PowerPoint-Präsentation</vt:lpstr>
      <vt:lpstr>Local LLMs</vt:lpstr>
      <vt:lpstr>Local LLMs – Ollama</vt:lpstr>
      <vt:lpstr>Local LLMs – Setting up WSL</vt:lpstr>
      <vt:lpstr>Local LLMs – Setting up WSL</vt:lpstr>
      <vt:lpstr>Local LLMs – Setting up CUDA</vt:lpstr>
      <vt:lpstr>Local LLMs – Setting up CUDA</vt:lpstr>
      <vt:lpstr>Local LLMs – Ollama basic usage</vt:lpstr>
      <vt:lpstr>Local LLMs – Ollama basic usage</vt:lpstr>
      <vt:lpstr>PowerPoint-Präsentation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Practical examples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 - WS 01/02</dc:title>
  <dc:creator>MuSe</dc:creator>
  <cp:lastModifiedBy>Karasenko, Andreas</cp:lastModifiedBy>
  <cp:revision>1</cp:revision>
  <cp:lastPrinted>2018-04-27T05:40:29Z</cp:lastPrinted>
  <dcterms:created xsi:type="dcterms:W3CDTF">2000-09-05T08:36:45Z</dcterms:created>
  <dcterms:modified xsi:type="dcterms:W3CDTF">2024-10-24T22:40:12Z</dcterms:modified>
</cp:coreProperties>
</file>