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8"/>
  </p:notesMasterIdLst>
  <p:handoutMasterIdLst>
    <p:handoutMasterId r:id="rId19"/>
  </p:handoutMasterIdLst>
  <p:sldIdLst>
    <p:sldId id="512" r:id="rId10"/>
    <p:sldId id="637" r:id="rId11"/>
    <p:sldId id="639" r:id="rId12"/>
    <p:sldId id="640" r:id="rId13"/>
    <p:sldId id="642" r:id="rId14"/>
    <p:sldId id="643" r:id="rId15"/>
    <p:sldId id="644" r:id="rId16"/>
    <p:sldId id="645" r:id="rId17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8744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3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4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5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6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7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350" y="1329982"/>
            <a:ext cx="6591133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Remote Vehicle Interaction</a:t>
            </a:r>
            <a:endParaRPr lang="en-GB" b="1" dirty="0"/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>
          <a:xfrm>
            <a:off x="2225136" y="3088818"/>
            <a:ext cx="4625975" cy="745172"/>
          </a:xfrm>
        </p:spPr>
        <p:txBody>
          <a:bodyPr/>
          <a:lstStyle/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Jaguar Land Rover</a:t>
            </a:r>
            <a:br>
              <a:rPr lang="en-GB" altLang="en-US" sz="1400" dirty="0" smtClean="0">
                <a:solidFill>
                  <a:schemeClr val="tx1"/>
                </a:solidFill>
              </a:rPr>
            </a:br>
            <a:r>
              <a:rPr lang="en-GB" altLang="en-US" sz="1400" dirty="0" smtClean="0">
                <a:solidFill>
                  <a:schemeClr val="tx1"/>
                </a:solidFill>
              </a:rPr>
              <a:t>Open Software Technology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Center</a:t>
            </a:r>
            <a:endParaRPr lang="en-GB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155700" y="1872564"/>
            <a:ext cx="659113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GB" sz="2800" b="1" i="1" dirty="0"/>
              <a:t>Open Source Automotive Connectivity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79602" y="1899409"/>
            <a:ext cx="8860295" cy="257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Specify</a:t>
            </a:r>
            <a:br>
              <a:rPr lang="en-GB" sz="1600" b="1" dirty="0" smtClean="0"/>
            </a:br>
            <a:r>
              <a:rPr lang="en-US" sz="1400" dirty="0" smtClean="0"/>
              <a:t>Requirement specifications, test suites, integration tests.</a:t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Design</a:t>
            </a:r>
            <a:br>
              <a:rPr lang="en-GB" sz="1600" b="1" dirty="0" smtClean="0"/>
            </a:br>
            <a:r>
              <a:rPr lang="en-GB" sz="1400" dirty="0" smtClean="0"/>
              <a:t>High Level Description. Detailed Description. Use Cases.</a:t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Plan and build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Roadmap. Milestones. </a:t>
            </a:r>
            <a:r>
              <a:rPr lang="en-GB" sz="1400" dirty="0"/>
              <a:t>Deliverables. </a:t>
            </a:r>
            <a:r>
              <a:rPr lang="en-GB" sz="1400" dirty="0" smtClean="0"/>
              <a:t>Budgeting. Resource planning. Implement. Test. Demonstrate</a:t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Reference Implementation</a:t>
            </a:r>
            <a:r>
              <a:rPr lang="en-GB" sz="1600" b="1" dirty="0"/>
              <a:t/>
            </a:r>
            <a:br>
              <a:rPr lang="en-GB" sz="1600" b="1" dirty="0"/>
            </a:br>
            <a:r>
              <a:rPr lang="en-GB" sz="1400" dirty="0" smtClean="0"/>
              <a:t>Provides a baseline and starting point for organizations' production-grade connected vehicle projects.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14765" y="783051"/>
            <a:ext cx="7769817" cy="80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i="1" dirty="0" smtClean="0"/>
              <a:t>Specify, </a:t>
            </a:r>
            <a:r>
              <a:rPr lang="en-US" sz="2000" i="1" dirty="0"/>
              <a:t>design, plan and build a reference implementation of the </a:t>
            </a:r>
            <a:r>
              <a:rPr lang="en-US" sz="2000" i="1" dirty="0" smtClean="0"/>
              <a:t>open source infrastructure </a:t>
            </a:r>
            <a:r>
              <a:rPr lang="en-US" sz="2000" i="1" dirty="0"/>
              <a:t>that </a:t>
            </a:r>
            <a:r>
              <a:rPr lang="en-US" sz="2000" i="1" dirty="0" smtClean="0"/>
              <a:t>drives next </a:t>
            </a:r>
            <a:r>
              <a:rPr lang="en-US" sz="2000" i="1" dirty="0"/>
              <a:t>generation's connected vehicle services.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Mission Statement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357091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Strategic goal</a:t>
            </a:r>
            <a:endParaRPr lang="en-US" sz="36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602" y="2130994"/>
            <a:ext cx="8860295" cy="308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/>
              <a:t>Secure</a:t>
            </a:r>
            <a:br>
              <a:rPr lang="en-GB" sz="1800" b="1" dirty="0" smtClean="0"/>
            </a:br>
            <a:r>
              <a:rPr lang="en-GB" sz="1600" dirty="0" smtClean="0"/>
              <a:t>The project is considered by its peers to have a robust security model in place. </a:t>
            </a:r>
            <a:endParaRPr lang="en-GB" sz="16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en-GB" sz="1600" dirty="0" smtClean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/>
              <a:t>Reliable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600" dirty="0" smtClean="0"/>
              <a:t>RVI is considered to have stable code that can easily be integrated into a production ready customer solution.</a:t>
            </a:r>
            <a:br>
              <a:rPr lang="en-GB" sz="1600" dirty="0" smtClean="0"/>
            </a:br>
            <a:endParaRPr lang="en-GB" sz="1600" dirty="0" smtClean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/>
              <a:t>Proven</a:t>
            </a:r>
            <a:r>
              <a:rPr lang="en-GB" sz="1600" b="1" dirty="0" smtClean="0"/>
              <a:t/>
            </a:r>
            <a:br>
              <a:rPr lang="en-GB" sz="1600" b="1" dirty="0" smtClean="0"/>
            </a:br>
            <a:r>
              <a:rPr lang="en-GB" sz="1600" dirty="0" smtClean="0"/>
              <a:t>RVI is thoroughly tested and is ready to be used in a production environment.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766" y="980217"/>
            <a:ext cx="7769817" cy="80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000" i="1" dirty="0" smtClean="0"/>
              <a:t>Accepted by </a:t>
            </a:r>
            <a:r>
              <a:rPr lang="en-GB" sz="2000" i="1" dirty="0" smtClean="0"/>
              <a:t>the automotive industry as a secure, reliable, and </a:t>
            </a:r>
            <a:br>
              <a:rPr lang="en-GB" sz="2000" i="1" dirty="0" smtClean="0"/>
            </a:br>
            <a:r>
              <a:rPr lang="en-GB" sz="2000" i="1" dirty="0" smtClean="0"/>
              <a:t>proven technology choice for connected vehicle projects.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3231309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Technical Scope</a:t>
            </a:r>
            <a:endParaRPr lang="en-US" sz="36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602" y="1707551"/>
            <a:ext cx="8860295" cy="289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P2P</a:t>
            </a:r>
            <a:br>
              <a:rPr lang="en-GB" sz="1600" b="1" dirty="0" smtClean="0"/>
            </a:br>
            <a:r>
              <a:rPr lang="en-US" sz="1400" dirty="0" smtClean="0"/>
              <a:t>Internet connection not required for two peers to exchange services.</a:t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Provisioning</a:t>
            </a:r>
            <a:br>
              <a:rPr lang="en-GB" sz="1600" b="1" dirty="0" smtClean="0"/>
            </a:br>
            <a:r>
              <a:rPr lang="en-GB" sz="1400" dirty="0" smtClean="0"/>
              <a:t>Add, delete, and modify services and network nodes.</a:t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Authentication and Authorization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Proves that a service is who it claims to be, and has the right to invoke another service.</a:t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Discovery and Invocation</a:t>
            </a:r>
            <a:br>
              <a:rPr lang="en-GB" sz="1600" b="1" dirty="0" smtClean="0"/>
            </a:br>
            <a:r>
              <a:rPr lang="en-GB" sz="1400" dirty="0" smtClean="0"/>
              <a:t>Allow two peers to exchange services that the other party is authorized to use, and invoke those services over any data link.</a:t>
            </a: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en-GB" sz="14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4764" y="798236"/>
            <a:ext cx="7769817" cy="80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i="1" dirty="0" smtClean="0"/>
              <a:t>Provide P2P </a:t>
            </a:r>
            <a:r>
              <a:rPr lang="en-US" sz="2000" i="1" dirty="0"/>
              <a:t>based provisioning, </a:t>
            </a:r>
            <a:r>
              <a:rPr lang="en-US" sz="2000" i="1" dirty="0" smtClean="0"/>
              <a:t>authentication,  authorization</a:t>
            </a:r>
            <a:r>
              <a:rPr lang="en-US" sz="2000" i="1" dirty="0"/>
              <a:t>, discovery and invocation between services running </a:t>
            </a:r>
            <a:r>
              <a:rPr lang="en-US" sz="2000" i="1" dirty="0" smtClean="0"/>
              <a:t>inside and outside a vehicle. 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1656736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Schematics</a:t>
            </a:r>
            <a:endParaRPr lang="en-US" sz="3600" kern="0" dirty="0"/>
          </a:p>
        </p:txBody>
      </p:sp>
      <p:sp>
        <p:nvSpPr>
          <p:cNvPr id="5" name="Rounded Rectangle 4"/>
          <p:cNvSpPr/>
          <p:nvPr/>
        </p:nvSpPr>
        <p:spPr>
          <a:xfrm>
            <a:off x="423081" y="850710"/>
            <a:ext cx="3234519" cy="1641929"/>
          </a:xfrm>
          <a:prstGeom prst="roundRect">
            <a:avLst>
              <a:gd name="adj" fmla="val 11552"/>
            </a:avLst>
          </a:prstGeom>
          <a:noFill/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7762" y="848787"/>
            <a:ext cx="1156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Cloud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3639" y="2824433"/>
            <a:ext cx="3209022" cy="1652033"/>
          </a:xfrm>
          <a:prstGeom prst="roundRect">
            <a:avLst>
              <a:gd name="adj" fmla="val 11552"/>
            </a:avLst>
          </a:prstGeom>
          <a:noFill/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9632" y="2824434"/>
            <a:ext cx="16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Mobile Device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4677" y="1210255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Vehicle Tracking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5945" y="3193766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Door Unlock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80185" y="1230726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148269" y="3209657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Media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Contro</a:t>
            </a:r>
            <a:r>
              <a:rPr lang="en-US" sz="2000" dirty="0">
                <a:solidFill>
                  <a:schemeClr val="tx1"/>
                </a:solidFill>
              </a:rPr>
              <a:t>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78173" y="1375851"/>
            <a:ext cx="3163753" cy="2352189"/>
          </a:xfrm>
          <a:prstGeom prst="roundRect">
            <a:avLst>
              <a:gd name="adj" fmla="val 11552"/>
            </a:avLst>
          </a:prstGeom>
          <a:solidFill>
            <a:schemeClr val="bg1"/>
          </a:solidFill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1746" y="1378480"/>
            <a:ext cx="1156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854330" y="1910851"/>
            <a:ext cx="1337480" cy="62536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SOTA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861154" y="2536371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Media Player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260050" y="1928236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260050" y="2536370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Body Control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861154" y="3144348"/>
            <a:ext cx="2736376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7861" y="1827329"/>
            <a:ext cx="2919804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65945" y="3817634"/>
            <a:ext cx="2919804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  <p:cxnSp>
        <p:nvCxnSpPr>
          <p:cNvPr id="3" name="Straight Arrow Connector 2"/>
          <p:cNvCxnSpPr>
            <a:endCxn id="29" idx="1"/>
          </p:cNvCxnSpPr>
          <p:nvPr/>
        </p:nvCxnSpPr>
        <p:spPr>
          <a:xfrm>
            <a:off x="4660711" y="3367667"/>
            <a:ext cx="12004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3"/>
          </p:cNvCxnSpPr>
          <p:nvPr/>
        </p:nvCxnSpPr>
        <p:spPr>
          <a:xfrm flipH="1">
            <a:off x="3517665" y="2050648"/>
            <a:ext cx="7609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1" idx="3"/>
          </p:cNvCxnSpPr>
          <p:nvPr/>
        </p:nvCxnSpPr>
        <p:spPr>
          <a:xfrm flipH="1">
            <a:off x="3485749" y="4035345"/>
            <a:ext cx="792824" cy="560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78573" y="2050648"/>
            <a:ext cx="0" cy="199030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995382" y="3102148"/>
            <a:ext cx="1330658" cy="531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SMS / 3G / LTE 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/ BT </a:t>
            </a:r>
          </a:p>
        </p:txBody>
      </p:sp>
    </p:spTree>
    <p:extLst>
      <p:ext uri="{BB962C8B-B14F-4D97-AF65-F5344CB8AC3E}">
        <p14:creationId xmlns:p14="http://schemas.microsoft.com/office/powerpoint/2010/main" val="8356791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Security</a:t>
            </a:r>
            <a:endParaRPr lang="en-US" sz="3600" kern="0" dirty="0"/>
          </a:p>
        </p:txBody>
      </p:sp>
      <p:sp>
        <p:nvSpPr>
          <p:cNvPr id="9" name="Rounded Rectangle 8"/>
          <p:cNvSpPr/>
          <p:nvPr/>
        </p:nvSpPr>
        <p:spPr>
          <a:xfrm>
            <a:off x="627588" y="917440"/>
            <a:ext cx="1856011" cy="1353582"/>
          </a:xfrm>
          <a:prstGeom prst="roundRect">
            <a:avLst>
              <a:gd name="adj" fmla="val 11552"/>
            </a:avLst>
          </a:prstGeom>
          <a:noFill/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702" y="917440"/>
            <a:ext cx="16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Mobile Device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57368" y="917440"/>
            <a:ext cx="2159000" cy="1353582"/>
          </a:xfrm>
          <a:prstGeom prst="roundRect">
            <a:avLst>
              <a:gd name="adj" fmla="val 11552"/>
            </a:avLst>
          </a:prstGeom>
          <a:solidFill>
            <a:schemeClr val="bg1"/>
          </a:solidFill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83779" y="917440"/>
            <a:ext cx="1156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09684" y="1267722"/>
            <a:ext cx="1491817" cy="40699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598668" y="1262718"/>
            <a:ext cx="1726830" cy="418689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Body Control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598668" y="1681062"/>
            <a:ext cx="1726830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09683" y="1681062"/>
            <a:ext cx="1491818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  <p:cxnSp>
        <p:nvCxnSpPr>
          <p:cNvPr id="41" name="Straight Arrow Connector 40"/>
          <p:cNvCxnSpPr>
            <a:stCxn id="29" idx="1"/>
            <a:endCxn id="31" idx="3"/>
          </p:cNvCxnSpPr>
          <p:nvPr/>
        </p:nvCxnSpPr>
        <p:spPr>
          <a:xfrm flipH="1">
            <a:off x="2301501" y="1904381"/>
            <a:ext cx="4297167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615863" y="1710401"/>
            <a:ext cx="1668441" cy="387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3G/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/BT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15863" y="1322441"/>
            <a:ext cx="1668441" cy="387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OpenSSL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615863" y="934481"/>
            <a:ext cx="1668441" cy="387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RVI Certificates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615863" y="551281"/>
            <a:ext cx="1668441" cy="387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Unlock command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179601" y="2460026"/>
            <a:ext cx="8860295" cy="202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OpenSSL</a:t>
            </a:r>
            <a:br>
              <a:rPr lang="en-GB" sz="1600" b="1" dirty="0" smtClean="0"/>
            </a:br>
            <a:r>
              <a:rPr lang="en-US" sz="1400" dirty="0" smtClean="0"/>
              <a:t>TLS provides core eavesdropping and MITM attack protection</a:t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RVI Certificates</a:t>
            </a:r>
            <a:br>
              <a:rPr lang="en-GB" sz="1600" b="1" dirty="0" smtClean="0"/>
            </a:br>
            <a:r>
              <a:rPr lang="en-GB" sz="1600" dirty="0" smtClean="0"/>
              <a:t>Signed by root server to p</a:t>
            </a:r>
            <a:r>
              <a:rPr lang="en-GB" sz="1400" dirty="0" smtClean="0"/>
              <a:t>rove device authenticity and its right to invoke unlock on the given vehicle</a:t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Unlock</a:t>
            </a:r>
            <a:br>
              <a:rPr lang="en-GB" sz="1600" b="1" dirty="0" smtClean="0"/>
            </a:br>
            <a:r>
              <a:rPr lang="en-GB" sz="1400" dirty="0" smtClean="0"/>
              <a:t>Will only be accepted by vehicle if validated certificate specifies device's right to invoke unlock command</a:t>
            </a:r>
          </a:p>
        </p:txBody>
      </p:sp>
    </p:spTree>
    <p:extLst>
      <p:ext uri="{BB962C8B-B14F-4D97-AF65-F5344CB8AC3E}">
        <p14:creationId xmlns:p14="http://schemas.microsoft.com/office/powerpoint/2010/main" val="3505851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542983" y="60532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Robustness</a:t>
            </a:r>
            <a:endParaRPr lang="en-US" sz="3600" kern="0" dirty="0"/>
          </a:p>
        </p:txBody>
      </p:sp>
      <p:sp>
        <p:nvSpPr>
          <p:cNvPr id="9" name="Rounded Rectangle 8"/>
          <p:cNvSpPr/>
          <p:nvPr/>
        </p:nvSpPr>
        <p:spPr>
          <a:xfrm>
            <a:off x="360888" y="900870"/>
            <a:ext cx="1856011" cy="1353582"/>
          </a:xfrm>
          <a:prstGeom prst="roundRect">
            <a:avLst>
              <a:gd name="adj" fmla="val 11552"/>
            </a:avLst>
          </a:prstGeom>
          <a:noFill/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002" y="900870"/>
            <a:ext cx="16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Mobile Device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63186" y="917440"/>
            <a:ext cx="2159000" cy="1353582"/>
          </a:xfrm>
          <a:prstGeom prst="roundRect">
            <a:avLst>
              <a:gd name="adj" fmla="val 11552"/>
            </a:avLst>
          </a:prstGeom>
          <a:solidFill>
            <a:schemeClr val="bg1"/>
          </a:solidFill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89597" y="917440"/>
            <a:ext cx="1156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2984" y="1251152"/>
            <a:ext cx="1491817" cy="40699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04486" y="1262718"/>
            <a:ext cx="1726830" cy="418689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Body Control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48544" y="2020399"/>
            <a:ext cx="4846416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814388" y="1810792"/>
            <a:ext cx="1071812" cy="387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BT |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179601" y="2507651"/>
            <a:ext cx="8860295" cy="202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Multi-pathed commands</a:t>
            </a:r>
            <a:br>
              <a:rPr lang="en-GB" sz="1600" b="1" dirty="0" smtClean="0"/>
            </a:br>
            <a:r>
              <a:rPr lang="en-US" sz="1400" dirty="0" smtClean="0"/>
              <a:t>Commands can be tried over multiple data links, both as peer-to-peer and via backend server.</a:t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Traffic prioritization</a:t>
            </a:r>
            <a:br>
              <a:rPr lang="en-GB" sz="1600" b="1" dirty="0" smtClean="0"/>
            </a:br>
            <a:r>
              <a:rPr lang="en-GB" sz="1600" dirty="0" smtClean="0"/>
              <a:t>Forces high-bandwidth services to use </a:t>
            </a:r>
            <a:r>
              <a:rPr lang="en-GB" sz="1600" dirty="0" err="1" smtClean="0"/>
              <a:t>WiFi</a:t>
            </a:r>
            <a:r>
              <a:rPr lang="en-GB" sz="1600" dirty="0" smtClean="0"/>
              <a:t> while allowing mission-critical services to use 3G and SMS.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Multi-protocol</a:t>
            </a:r>
            <a:br>
              <a:rPr lang="en-GB" sz="1600" b="1" dirty="0" smtClean="0"/>
            </a:br>
            <a:r>
              <a:rPr lang="en-GB" sz="1400" dirty="0" smtClean="0"/>
              <a:t>A single service (such as unlock) can employ different protocols and data links depending on the targeted vehicle type.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270464" y="396740"/>
            <a:ext cx="1856011" cy="1353582"/>
          </a:xfrm>
          <a:prstGeom prst="roundRect">
            <a:avLst>
              <a:gd name="adj" fmla="val 11552"/>
            </a:avLst>
          </a:prstGeom>
          <a:noFill/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4773" y="39674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Cloud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52560" y="747022"/>
            <a:ext cx="1491817" cy="40699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Unlock Svc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39187" y="1813272"/>
            <a:ext cx="344320" cy="0"/>
          </a:xfrm>
          <a:prstGeom prst="straightConnector1">
            <a:avLst/>
          </a:prstGeom>
          <a:ln w="3175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42983" y="1664492"/>
            <a:ext cx="1491818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83507" y="1383681"/>
            <a:ext cx="0" cy="429591"/>
          </a:xfrm>
          <a:prstGeom prst="straightConnector1">
            <a:avLst/>
          </a:prstGeom>
          <a:ln w="3175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1"/>
          </p:cNvCxnSpPr>
          <p:nvPr/>
        </p:nvCxnSpPr>
        <p:spPr>
          <a:xfrm flipH="1">
            <a:off x="2383507" y="1383681"/>
            <a:ext cx="2069052" cy="0"/>
          </a:xfrm>
          <a:prstGeom prst="straightConnector1">
            <a:avLst/>
          </a:prstGeom>
          <a:ln w="3175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650207" y="1189701"/>
            <a:ext cx="1400174" cy="387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SMS | 3G | LTE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52559" y="1160362"/>
            <a:ext cx="1491818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>
            <a:off x="5944377" y="1383681"/>
            <a:ext cx="380223" cy="0"/>
          </a:xfrm>
          <a:prstGeom prst="straightConnector1">
            <a:avLst/>
          </a:prstGeom>
          <a:ln w="3175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324600" y="1383681"/>
            <a:ext cx="0" cy="429591"/>
          </a:xfrm>
          <a:prstGeom prst="straightConnector1">
            <a:avLst/>
          </a:prstGeom>
          <a:ln w="3175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324600" y="1813272"/>
            <a:ext cx="570360" cy="0"/>
          </a:xfrm>
          <a:prstGeom prst="straightConnector1">
            <a:avLst/>
          </a:prstGeom>
          <a:ln w="31750" cap="rnd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904486" y="1681062"/>
            <a:ext cx="1726830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</p:spTree>
    <p:extLst>
      <p:ext uri="{BB962C8B-B14F-4D97-AF65-F5344CB8AC3E}">
        <p14:creationId xmlns:p14="http://schemas.microsoft.com/office/powerpoint/2010/main" val="3834982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08693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 Number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9977</TotalTime>
  <Words>153</Words>
  <Application>Microsoft Office PowerPoint</Application>
  <PresentationFormat>On-screen Show (16:9)</PresentationFormat>
  <Paragraphs>79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Page Number Only</vt:lpstr>
      <vt:lpstr>Logo Only</vt:lpstr>
      <vt:lpstr>Logo Removed</vt:lpstr>
      <vt:lpstr>Logo &amp; Page Number Removed</vt:lpstr>
      <vt:lpstr>Use With Video</vt:lpstr>
      <vt:lpstr>Office Theme</vt:lpstr>
      <vt:lpstr>Remote Vehicle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supervisor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Software Supervisor</dc:creator>
  <cp:lastModifiedBy>Windows User</cp:lastModifiedBy>
  <cp:revision>632</cp:revision>
  <cp:lastPrinted>2012-07-03T14:13:11Z</cp:lastPrinted>
  <dcterms:created xsi:type="dcterms:W3CDTF">2012-06-14T10:02:22Z</dcterms:created>
  <dcterms:modified xsi:type="dcterms:W3CDTF">2015-10-16T19:57:22Z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