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2" r:id="rId4"/>
    <p:sldId id="276" r:id="rId5"/>
    <p:sldId id="277" r:id="rId6"/>
    <p:sldId id="275" r:id="rId7"/>
    <p:sldId id="259" r:id="rId8"/>
    <p:sldId id="264" r:id="rId9"/>
    <p:sldId id="267" r:id="rId10"/>
    <p:sldId id="273" r:id="rId11"/>
    <p:sldId id="274" r:id="rId12"/>
    <p:sldId id="266" r:id="rId13"/>
    <p:sldId id="257" r:id="rId14"/>
    <p:sldId id="258" r:id="rId15"/>
    <p:sldId id="260" r:id="rId16"/>
    <p:sldId id="268" r:id="rId17"/>
    <p:sldId id="270" r:id="rId18"/>
    <p:sldId id="271" r:id="rId19"/>
    <p:sldId id="26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60AD-F3CB-4343-95F0-DCEFA307D15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4455-29D4-5140-B5DC-AA074C6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8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Compartmentalized and Extensible Security Framework for Securing Pre-Existing Systems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000" b="1" dirty="0" err="1"/>
              <a:t>Dmitrii</a:t>
            </a:r>
            <a:r>
              <a:rPr lang="en-US" sz="2000" b="1" dirty="0"/>
              <a:t> </a:t>
            </a:r>
            <a:r>
              <a:rPr lang="en-US" sz="2000" b="1" dirty="0" err="1"/>
              <a:t>Chemodanov</a:t>
            </a:r>
            <a:r>
              <a:rPr lang="en-US" sz="2000" b="1" dirty="0"/>
              <a:t>, Andrew Krall, Trevor Leach, Joe Chandler, Daniel Dunn, David Emily, Prasad </a:t>
            </a:r>
            <a:r>
              <a:rPr lang="en-US" sz="2000" b="1" dirty="0" err="1"/>
              <a:t>Calyam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4914"/>
            <a:ext cx="6400800" cy="995172"/>
          </a:xfrm>
        </p:spPr>
        <p:txBody>
          <a:bodyPr/>
          <a:lstStyle/>
          <a:p>
            <a:r>
              <a:rPr lang="en-US" b="1" dirty="0"/>
              <a:t>SEC Cyber Conference’18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26476-D76A-47C9-8133-B65AD65D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7" y="290513"/>
            <a:ext cx="3705225" cy="12287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EFF20-FD90-4613-BBC9-86268449A25A}"/>
              </a:ext>
            </a:extLst>
          </p:cNvPr>
          <p:cNvSpPr/>
          <p:nvPr/>
        </p:nvSpPr>
        <p:spPr>
          <a:xfrm>
            <a:off x="1609058" y="5401322"/>
            <a:ext cx="5925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https://github.com/AndreasKralj/SECMizzouCyberChallenge</a:t>
            </a:r>
          </a:p>
        </p:txBody>
      </p:sp>
    </p:spTree>
    <p:extLst>
      <p:ext uri="{BB962C8B-B14F-4D97-AF65-F5344CB8AC3E}">
        <p14:creationId xmlns:p14="http://schemas.microsoft.com/office/powerpoint/2010/main" val="154836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static.com/images?q=tbn:ANd9GcT-yydE4yb36KXvQrTa1LL8xe0OAxrAvMa2QfqlRNxgKiwxTH6J">
            <a:extLst>
              <a:ext uri="{FF2B5EF4-FFF2-40B4-BE49-F238E27FC236}">
                <a16:creationId xmlns:a16="http://schemas.microsoft.com/office/drawing/2014/main" id="{110C0029-13A3-4738-8D83-1EAE7022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66" y="1208219"/>
            <a:ext cx="5314378" cy="531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7C675-30ED-4534-A881-AE4FF656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Middleware Extensions</a:t>
            </a:r>
            <a:br>
              <a:rPr lang="en-US" dirty="0"/>
            </a:br>
            <a:r>
              <a:rPr lang="en-US" sz="2700" dirty="0"/>
              <a:t>(No need to refactor entire existing data systems)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321B3-DB05-4D44-BD88-6C85FC376715}"/>
              </a:ext>
            </a:extLst>
          </p:cNvPr>
          <p:cNvSpPr/>
          <p:nvPr/>
        </p:nvSpPr>
        <p:spPr>
          <a:xfrm>
            <a:off x="3045385" y="4184090"/>
            <a:ext cx="27863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06262E-816F-4F2A-9CA6-6796F31A1D6B}"/>
              </a:ext>
            </a:extLst>
          </p:cNvPr>
          <p:cNvSpPr/>
          <p:nvPr/>
        </p:nvSpPr>
        <p:spPr>
          <a:xfrm>
            <a:off x="2247415" y="5382749"/>
            <a:ext cx="4382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Pre-existing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7CE9-2CDA-412A-BE0F-D451DFAE07A4}"/>
              </a:ext>
            </a:extLst>
          </p:cNvPr>
          <p:cNvSpPr/>
          <p:nvPr/>
        </p:nvSpPr>
        <p:spPr>
          <a:xfrm>
            <a:off x="2123520" y="2331289"/>
            <a:ext cx="45061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Integration/Management Applications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6DAC0-50B2-4461-AD6E-5F4E124A9C79}"/>
              </a:ext>
            </a:extLst>
          </p:cNvPr>
          <p:cNvSpPr txBox="1"/>
          <p:nvPr/>
        </p:nvSpPr>
        <p:spPr>
          <a:xfrm>
            <a:off x="2123520" y="4921688"/>
            <a:ext cx="122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598FE-6AD1-40BF-A076-30765A66963D}"/>
              </a:ext>
            </a:extLst>
          </p:cNvPr>
          <p:cNvSpPr txBox="1"/>
          <p:nvPr/>
        </p:nvSpPr>
        <p:spPr>
          <a:xfrm>
            <a:off x="5030757" y="5093345"/>
            <a:ext cx="122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61FC1-621A-42A4-B54B-E616AE1EF6AB}"/>
              </a:ext>
            </a:extLst>
          </p:cNvPr>
          <p:cNvSpPr txBox="1"/>
          <p:nvPr/>
        </p:nvSpPr>
        <p:spPr>
          <a:xfrm>
            <a:off x="5648370" y="3476666"/>
            <a:ext cx="122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Permission 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77EF4-CEEC-4142-BAFF-A832A3A7C4EC}"/>
              </a:ext>
            </a:extLst>
          </p:cNvPr>
          <p:cNvSpPr txBox="1"/>
          <p:nvPr/>
        </p:nvSpPr>
        <p:spPr>
          <a:xfrm>
            <a:off x="4572000" y="1685793"/>
            <a:ext cx="122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Web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FAE8A-7CC2-436A-A5DE-88E8E7CA0F2E}"/>
              </a:ext>
            </a:extLst>
          </p:cNvPr>
          <p:cNvSpPr txBox="1"/>
          <p:nvPr/>
        </p:nvSpPr>
        <p:spPr>
          <a:xfrm>
            <a:off x="2560005" y="1918205"/>
            <a:ext cx="122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Desktop Apps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CAAB2-AF61-4376-AB61-2747FF69AC7A}"/>
              </a:ext>
            </a:extLst>
          </p:cNvPr>
          <p:cNvSpPr txBox="1"/>
          <p:nvPr/>
        </p:nvSpPr>
        <p:spPr>
          <a:xfrm>
            <a:off x="3984199" y="3211523"/>
            <a:ext cx="122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Network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62782-CEA0-44E1-B9EC-21CB3C259E5C}"/>
              </a:ext>
            </a:extLst>
          </p:cNvPr>
          <p:cNvSpPr txBox="1"/>
          <p:nvPr/>
        </p:nvSpPr>
        <p:spPr>
          <a:xfrm>
            <a:off x="2242653" y="3677730"/>
            <a:ext cx="122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Security Levels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E7C99-793D-4B84-82A3-2CD798E35B37}"/>
              </a:ext>
            </a:extLst>
          </p:cNvPr>
          <p:cNvSpPr txBox="1"/>
          <p:nvPr/>
        </p:nvSpPr>
        <p:spPr>
          <a:xfrm>
            <a:off x="4382763" y="4084856"/>
            <a:ext cx="187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Available Actions</a:t>
            </a:r>
          </a:p>
        </p:txBody>
      </p:sp>
    </p:spTree>
    <p:extLst>
      <p:ext uri="{BB962C8B-B14F-4D97-AF65-F5344CB8AC3E}">
        <p14:creationId xmlns:p14="http://schemas.microsoft.com/office/powerpoint/2010/main" val="361577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0B52-DA08-499C-9EAA-3C0A3C38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8551-89F5-4D63-BA97-397595E5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effective security policy, it’s necessary to determine the </a:t>
            </a:r>
            <a:r>
              <a:rPr lang="en-US" b="1" dirty="0"/>
              <a:t>risk levels for data type and user actions</a:t>
            </a:r>
          </a:p>
          <a:p>
            <a:pPr lvl="1"/>
            <a:r>
              <a:rPr lang="en-US" dirty="0"/>
              <a:t>Data analysis requirements of users</a:t>
            </a:r>
          </a:p>
          <a:p>
            <a:pPr lvl="1"/>
            <a:r>
              <a:rPr lang="en-US" b="1" dirty="0"/>
              <a:t>Dynamic risk assessment</a:t>
            </a:r>
          </a:p>
          <a:p>
            <a:pPr lvl="1"/>
            <a:r>
              <a:rPr lang="en-US" b="1" dirty="0"/>
              <a:t>Loss of action opportunity analysis</a:t>
            </a:r>
          </a:p>
          <a:p>
            <a:pPr lvl="1"/>
            <a:r>
              <a:rPr lang="en-US" dirty="0"/>
              <a:t>Security (fat) &gt; performance (sugar)</a:t>
            </a:r>
          </a:p>
        </p:txBody>
      </p:sp>
    </p:spTree>
    <p:extLst>
      <p:ext uri="{BB962C8B-B14F-4D97-AF65-F5344CB8AC3E}">
        <p14:creationId xmlns:p14="http://schemas.microsoft.com/office/powerpoint/2010/main" val="146193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5D3F3A-104D-4124-8588-C6B3D43A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27" y="0"/>
            <a:ext cx="915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/>
                <a:cs typeface="Arial"/>
              </a:rPr>
              <a:t>Applying all possible security tools strengths security at expense of the performance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1689100"/>
            <a:ext cx="2599267" cy="2491725"/>
            <a:chOff x="457200" y="1689100"/>
            <a:chExt cx="2599267" cy="2491725"/>
          </a:xfrm>
        </p:grpSpPr>
        <p:pic>
          <p:nvPicPr>
            <p:cNvPr id="4" name="Picture 3" descr="wall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89100"/>
              <a:ext cx="2599267" cy="19469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3657605"/>
              <a:ext cx="259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High Walls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0504" y="1689100"/>
            <a:ext cx="2781663" cy="2491732"/>
            <a:chOff x="3469035" y="1689100"/>
            <a:chExt cx="2781663" cy="2491732"/>
          </a:xfrm>
        </p:grpSpPr>
        <p:pic>
          <p:nvPicPr>
            <p:cNvPr id="7" name="Picture 6" descr="moa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035" y="1689100"/>
              <a:ext cx="2781663" cy="194569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69035" y="3657612"/>
              <a:ext cx="2781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Deep Moats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09931" y="1824564"/>
            <a:ext cx="2781663" cy="2407067"/>
            <a:chOff x="6403098" y="1773765"/>
            <a:chExt cx="2781663" cy="2407067"/>
          </a:xfrm>
        </p:grpSpPr>
        <p:pic>
          <p:nvPicPr>
            <p:cNvPr id="9" name="Picture 8" descr="arm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067" y="1773765"/>
              <a:ext cx="2421466" cy="17822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03098" y="3657612"/>
              <a:ext cx="2781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Invincible Army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4231631"/>
            <a:ext cx="8229600" cy="2615077"/>
            <a:chOff x="457200" y="4231631"/>
            <a:chExt cx="8229600" cy="2615077"/>
          </a:xfrm>
        </p:grpSpPr>
        <p:pic>
          <p:nvPicPr>
            <p:cNvPr id="14" name="Picture 13" descr="acces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31631"/>
              <a:ext cx="4482989" cy="26150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10799" y="4995331"/>
              <a:ext cx="34760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4000" b="1" dirty="0">
                  <a:solidFill>
                    <a:prstClr val="black"/>
                  </a:solidFill>
                </a:rPr>
                <a:t>Long Access</a:t>
              </a:r>
              <a:r>
                <a:rPr lang="mr-IN" sz="4000" b="1" dirty="0">
                  <a:solidFill>
                    <a:prstClr val="black"/>
                  </a:solidFill>
                </a:rPr>
                <a:t>…</a:t>
              </a:r>
              <a:endParaRPr lang="en-US" sz="40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9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/>
                <a:cs typeface="Arial"/>
              </a:rPr>
              <a:t>Using the most secure technique can be also suboptimal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99268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Creating the invincible army takes a long time!</a:t>
            </a:r>
          </a:p>
        </p:txBody>
      </p:sp>
      <p:pic>
        <p:nvPicPr>
          <p:cNvPr id="3" name="Picture 2" descr="arm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45757"/>
            <a:ext cx="5999079" cy="33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/>
                <a:cs typeface="Arial"/>
              </a:rPr>
              <a:t>Diversified portfolio best trade-offs between the risk and the performance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1994" y="1642531"/>
            <a:ext cx="0" cy="455506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1994" y="6197599"/>
            <a:ext cx="7755473" cy="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2534" y="6248399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/>
                <a:cs typeface="Arial"/>
              </a:rPr>
              <a:t>Risk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013479" y="3718978"/>
            <a:ext cx="4781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Performance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91436" y="2003343"/>
            <a:ext cx="7709098" cy="4177322"/>
            <a:chOff x="791436" y="2003343"/>
            <a:chExt cx="7709098" cy="4177322"/>
          </a:xfrm>
        </p:grpSpPr>
        <p:sp>
          <p:nvSpPr>
            <p:cNvPr id="16" name="Freeform 15"/>
            <p:cNvSpPr/>
            <p:nvPr/>
          </p:nvSpPr>
          <p:spPr>
            <a:xfrm>
              <a:off x="791436" y="2003343"/>
              <a:ext cx="7709098" cy="4177322"/>
            </a:xfrm>
            <a:custGeom>
              <a:avLst/>
              <a:gdLst>
                <a:gd name="connsiteX0" fmla="*/ 4431 w 7438164"/>
                <a:gd name="connsiteY0" fmla="*/ 4177322 h 4177322"/>
                <a:gd name="connsiteX1" fmla="*/ 1206697 w 7438164"/>
                <a:gd name="connsiteY1" fmla="*/ 1315589 h 4177322"/>
                <a:gd name="connsiteX2" fmla="*/ 7438164 w 7438164"/>
                <a:gd name="connsiteY2" fmla="*/ 11722 h 417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8164" h="4177322">
                  <a:moveTo>
                    <a:pt x="4431" y="4177322"/>
                  </a:moveTo>
                  <a:cubicBezTo>
                    <a:pt x="-13914" y="3093589"/>
                    <a:pt x="-32258" y="2009856"/>
                    <a:pt x="1206697" y="1315589"/>
                  </a:cubicBezTo>
                  <a:cubicBezTo>
                    <a:pt x="2445652" y="621322"/>
                    <a:pt x="6628186" y="-101167"/>
                    <a:pt x="7438164" y="11722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6667" y="2675466"/>
              <a:ext cx="3708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>
                  <a:latin typeface="Arial"/>
                  <a:cs typeface="Arial"/>
                </a:rPr>
                <a:t>Efficient Frontier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2353732" y="3722002"/>
            <a:ext cx="474134" cy="49106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83740" y="5283194"/>
            <a:ext cx="474134" cy="491067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9137" y="4250266"/>
            <a:ext cx="474134" cy="491067"/>
          </a:xfrm>
          <a:prstGeom prst="ellipse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93270" y="5509388"/>
            <a:ext cx="32935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Security Actions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15535" y="5123130"/>
            <a:ext cx="2666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Narrow"/>
                <a:cs typeface="Arial Narrow"/>
              </a:rPr>
              <a:t>Request Approval</a:t>
            </a:r>
          </a:p>
          <a:p>
            <a:r>
              <a:rPr lang="en-US" sz="2800" dirty="0">
                <a:latin typeface="Arial Narrow"/>
                <a:cs typeface="Arial Narrow"/>
              </a:rPr>
              <a:t>to Modify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3271" y="4218113"/>
            <a:ext cx="267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Narrow"/>
                <a:cs typeface="Arial Narrow"/>
              </a:rPr>
              <a:t>Notify Data Owner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27866" y="3694893"/>
            <a:ext cx="192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Narrow"/>
                <a:cs typeface="Arial Narrow"/>
              </a:rPr>
              <a:t>Encrypt Data</a:t>
            </a:r>
          </a:p>
        </p:txBody>
      </p:sp>
    </p:spTree>
    <p:extLst>
      <p:ext uri="{BB962C8B-B14F-4D97-AF65-F5344CB8AC3E}">
        <p14:creationId xmlns:p14="http://schemas.microsoft.com/office/powerpoint/2010/main" val="13277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558B69-909E-4B3A-9B38-355121EB0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63361"/>
              </p:ext>
            </p:extLst>
          </p:nvPr>
        </p:nvGraphicFramePr>
        <p:xfrm>
          <a:off x="357319" y="1069144"/>
          <a:ext cx="8579532" cy="4044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030">
                  <a:extLst>
                    <a:ext uri="{9D8B030D-6E8A-4147-A177-3AD203B41FA5}">
                      <a16:colId xmlns:a16="http://schemas.microsoft.com/office/drawing/2014/main" val="4138507528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4200720970"/>
                    </a:ext>
                  </a:extLst>
                </a:gridCol>
                <a:gridCol w="1825757">
                  <a:extLst>
                    <a:ext uri="{9D8B030D-6E8A-4147-A177-3AD203B41FA5}">
                      <a16:colId xmlns:a16="http://schemas.microsoft.com/office/drawing/2014/main" val="1768050892"/>
                    </a:ext>
                  </a:extLst>
                </a:gridCol>
                <a:gridCol w="1755536">
                  <a:extLst>
                    <a:ext uri="{9D8B030D-6E8A-4147-A177-3AD203B41FA5}">
                      <a16:colId xmlns:a16="http://schemas.microsoft.com/office/drawing/2014/main" val="1621245882"/>
                    </a:ext>
                  </a:extLst>
                </a:gridCol>
                <a:gridCol w="2808857">
                  <a:extLst>
                    <a:ext uri="{9D8B030D-6E8A-4147-A177-3AD203B41FA5}">
                      <a16:colId xmlns:a16="http://schemas.microsoft.com/office/drawing/2014/main" val="3936968115"/>
                    </a:ext>
                  </a:extLst>
                </a:gridCol>
              </a:tblGrid>
              <a:tr h="808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URL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Request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Response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640436"/>
                  </a:ext>
                </a:extLst>
              </a:tr>
              <a:tr h="2022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/core/compose_actions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[{"name" : String, "risk" : double, "exec_time" : double, "apply" : boolean}]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[{"name" : String, "risk" : double, "exec_time" : double, "apply" : boolean}]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Decides on applying security actions by optimally trade-off between performance and a risk using the efficient frontier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64896"/>
                  </a:ext>
                </a:extLst>
              </a:tr>
              <a:tr h="808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/core/update_policy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    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("risk_lvl" : double)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("risk_lvl" : double)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Updates acceptable risk based on policy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05656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1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1573"/>
            <a:ext cx="82296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880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future, we would want to use AI to be able to determine anomalies in user actions and subsequently act upon them</a:t>
            </a:r>
          </a:p>
          <a:p>
            <a:endParaRPr lang="en-US" dirty="0"/>
          </a:p>
          <a:p>
            <a:r>
              <a:rPr lang="en-US" dirty="0"/>
              <a:t>We would also aim to have a dataset of reasonable versus unreasonable levels of profile modification and act on them accordingly </a:t>
            </a:r>
          </a:p>
        </p:txBody>
      </p:sp>
    </p:spTree>
    <p:extLst>
      <p:ext uri="{BB962C8B-B14F-4D97-AF65-F5344CB8AC3E}">
        <p14:creationId xmlns:p14="http://schemas.microsoft.com/office/powerpoint/2010/main" val="191830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A7E2F-9616-4DD8-8C49-C33618AFDFD1}"/>
              </a:ext>
            </a:extLst>
          </p:cNvPr>
          <p:cNvSpPr txBox="1"/>
          <p:nvPr/>
        </p:nvSpPr>
        <p:spPr>
          <a:xfrm>
            <a:off x="1051326" y="2556568"/>
            <a:ext cx="784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3621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4BD6-A89B-434B-A4D2-99506F76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2020, $101.6 billion will be spent in cyber security, to build high walls and deep moats</a:t>
            </a:r>
          </a:p>
        </p:txBody>
      </p:sp>
      <p:pic>
        <p:nvPicPr>
          <p:cNvPr id="1026" name="Picture 2" descr="Image result for castle clipart">
            <a:extLst>
              <a:ext uri="{FF2B5EF4-FFF2-40B4-BE49-F238E27FC236}">
                <a16:creationId xmlns:a16="http://schemas.microsoft.com/office/drawing/2014/main" id="{3D2ECA4F-ABCC-4500-8906-5672DF8B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9265"/>
            <a:ext cx="3120785" cy="31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king clipart png transparent">
            <a:extLst>
              <a:ext uri="{FF2B5EF4-FFF2-40B4-BE49-F238E27FC236}">
                <a16:creationId xmlns:a16="http://schemas.microsoft.com/office/drawing/2014/main" id="{C0CDDAA2-460C-4C0F-9255-A24A308D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44" y="5634478"/>
            <a:ext cx="930226" cy="7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87C5CE-A215-463C-B958-6C262985DAE0}"/>
              </a:ext>
            </a:extLst>
          </p:cNvPr>
          <p:cNvSpPr txBox="1">
            <a:spLocks/>
          </p:cNvSpPr>
          <p:nvPr/>
        </p:nvSpPr>
        <p:spPr>
          <a:xfrm>
            <a:off x="609600" y="20232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that won’t help if the threat is already inside!!!</a:t>
            </a:r>
          </a:p>
        </p:txBody>
      </p:sp>
      <p:pic>
        <p:nvPicPr>
          <p:cNvPr id="8" name="Picture 6" descr="Image result for viking clipart png transparent">
            <a:extLst>
              <a:ext uri="{FF2B5EF4-FFF2-40B4-BE49-F238E27FC236}">
                <a16:creationId xmlns:a16="http://schemas.microsoft.com/office/drawing/2014/main" id="{62772412-DB53-4803-A03C-98F80F62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79" y="4506660"/>
            <a:ext cx="930226" cy="7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sion png">
            <a:extLst>
              <a:ext uri="{FF2B5EF4-FFF2-40B4-BE49-F238E27FC236}">
                <a16:creationId xmlns:a16="http://schemas.microsoft.com/office/drawing/2014/main" id="{ED94AC40-855A-478F-A375-7CA4D0A7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" y="2325435"/>
            <a:ext cx="47625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11E1F-B026-4449-889D-5E1492D452DD}"/>
              </a:ext>
            </a:extLst>
          </p:cNvPr>
          <p:cNvSpPr txBox="1"/>
          <p:nvPr/>
        </p:nvSpPr>
        <p:spPr>
          <a:xfrm>
            <a:off x="1469952" y="1615385"/>
            <a:ext cx="62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http://fortune.com/2016/10/12/cybersecurity-global-spending/</a:t>
            </a:r>
          </a:p>
        </p:txBody>
      </p:sp>
    </p:spTree>
    <p:extLst>
      <p:ext uri="{BB962C8B-B14F-4D97-AF65-F5344CB8AC3E}">
        <p14:creationId xmlns:p14="http://schemas.microsoft.com/office/powerpoint/2010/main" val="197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00324 L -0.00937 0.00347 C -0.01822 0.00023 -0.03298 -0.00394 -0.04184 -0.00926 C -0.04548 -0.01135 -0.04878 -0.01482 -0.0526 -0.01736 C -0.05885 -0.02176 -0.06545 -0.02408 -0.071 -0.02963 C -0.07743 -0.03611 -0.07812 -0.0375 -0.08628 -0.0419 C -0.09826 -0.04838 -0.11232 -0.05255 -0.12482 -0.0544 L -0.14027 -0.05625 C -0.15347 -0.05579 -0.16684 -0.05579 -0.1802 -0.0544 C -0.18437 -0.05371 -0.18836 -0.05162 -0.19253 -0.05023 L -0.19861 -0.04815 C -0.20086 -0.04746 -0.20277 -0.04653 -0.20503 -0.04607 C -0.21562 -0.04375 -0.21111 -0.04537 -0.21857 -0.0419 C -0.24236 -0.04422 -0.24722 -0.04584 -0.27395 -0.0419 C -0.27725 -0.04144 -0.28003 -0.03889 -0.28315 -0.03797 C -0.28524 -0.03727 -0.28732 -0.03635 -0.2894 -0.03588 C -0.29496 -0.03449 -0.30347 -0.03403 -0.30937 -0.03172 C -0.31197 -0.03079 -0.3144 -0.02894 -0.31701 -0.02755 C -0.32326 -0.02454 -0.321 -0.02662 -0.32777 -0.02153 C -0.33559 -0.01551 -0.32934 -0.01852 -0.33854 -0.0132 C -0.34236 -0.01111 -0.34548 -0.01065 -0.3493 -0.00926 C -0.35086 -0.00857 -0.35243 -0.00787 -0.35399 -0.00718 C -0.35503 -0.00579 -0.3559 -0.00417 -0.35711 -0.00301 C -0.36006 2.96296E-6 -0.36631 0.00532 -0.36631 0.00555 C -0.39166 -0.00162 -0.37638 0.00139 -0.4125 -0.00093 C -0.41649 -0.00162 -0.42065 -0.00209 -0.42465 -0.00301 C -0.42638 -0.00348 -0.42777 -0.0044 -0.42934 -0.0051 C -0.43142 -0.00579 -0.4335 -0.00648 -0.43541 -0.00718 C -0.43593 -0.00926 -0.43593 -0.01158 -0.43697 -0.0132 C -0.44027 -0.01875 -0.44635 -0.01852 -0.45086 -0.01945 C -0.45451 -0.01875 -0.45815 -0.01898 -0.46163 -0.01736 C -0.46302 -0.01667 -0.46336 -0.01412 -0.46475 -0.0132 C -0.46753 -0.01135 -0.47395 -0.00926 -0.47395 -0.00903 L -0.47847 -0.00301 " pathEditMode="relative" rAng="0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5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4189D-7C4F-4DC3-9D08-F212F057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50" y="1895620"/>
            <a:ext cx="4219501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05F14-588C-4617-93CA-9D6389F1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6138"/>
            <a:ext cx="4897865" cy="4909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BA52E-97B4-4D44-BE77-A8CD2D145595}"/>
              </a:ext>
            </a:extLst>
          </p:cNvPr>
          <p:cNvSpPr txBox="1"/>
          <p:nvPr/>
        </p:nvSpPr>
        <p:spPr>
          <a:xfrm>
            <a:off x="2771337" y="336985"/>
            <a:ext cx="445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 Healthcare System</a:t>
            </a:r>
          </a:p>
        </p:txBody>
      </p:sp>
    </p:spTree>
    <p:extLst>
      <p:ext uri="{BB962C8B-B14F-4D97-AF65-F5344CB8AC3E}">
        <p14:creationId xmlns:p14="http://schemas.microsoft.com/office/powerpoint/2010/main" val="306648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E224-442C-4362-929A-2A2B01EA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Companies have pre-existing, vulnerable infrastructure too costly, and time-consuming, to reinvent</a:t>
            </a:r>
          </a:p>
          <a:p>
            <a:r>
              <a:rPr lang="en-US" dirty="0"/>
              <a:t>We NEED compartmentalization and inner security walls/thresholds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D79EE0-A960-4A5D-9F77-09ACDB2F4D9C}"/>
              </a:ext>
            </a:extLst>
          </p:cNvPr>
          <p:cNvSpPr txBox="1">
            <a:spLocks/>
          </p:cNvSpPr>
          <p:nvPr/>
        </p:nvSpPr>
        <p:spPr>
          <a:xfrm>
            <a:off x="609600" y="258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74% of companies feel they’re vulnerable to insider threats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A0601F-2AE4-42C9-80DB-D1315C2B8A39}"/>
              </a:ext>
            </a:extLst>
          </p:cNvPr>
          <p:cNvSpPr txBox="1">
            <a:spLocks/>
          </p:cNvSpPr>
          <p:nvPr/>
        </p:nvSpPr>
        <p:spPr>
          <a:xfrm>
            <a:off x="609600" y="4259004"/>
            <a:ext cx="8229600" cy="1620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58% percent of healthcare security breaches are due to insider threat or insider negligence; breaches that may remain undetected for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705C9-07D5-4514-9964-45AF3FB84521}"/>
              </a:ext>
            </a:extLst>
          </p:cNvPr>
          <p:cNvSpPr txBox="1"/>
          <p:nvPr/>
        </p:nvSpPr>
        <p:spPr>
          <a:xfrm>
            <a:off x="1508760" y="6048138"/>
            <a:ext cx="612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https://healthitsecurity.com/news/58-of-healthcare-phi-data-breaches-caused-by-insiders</a:t>
            </a:r>
          </a:p>
        </p:txBody>
      </p:sp>
    </p:spTree>
    <p:extLst>
      <p:ext uri="{BB962C8B-B14F-4D97-AF65-F5344CB8AC3E}">
        <p14:creationId xmlns:p14="http://schemas.microsoft.com/office/powerpoint/2010/main" val="30441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1715A-74C7-462F-B531-0DE3BDF6D3D4}"/>
              </a:ext>
            </a:extLst>
          </p:cNvPr>
          <p:cNvSpPr txBox="1"/>
          <p:nvPr/>
        </p:nvSpPr>
        <p:spPr>
          <a:xfrm>
            <a:off x="3226279" y="522743"/>
            <a:ext cx="6142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3AD72-902C-483E-82C6-90E5A3AF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786598"/>
            <a:ext cx="8229600" cy="411448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Massachusetts psychiatrist created false diagnoses of drug addiction for people who were not his patients in order to submit medical insurance claims for sessions that never happened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Retired Senior Master Sergeant stealing government credit cards and personal identifying information for more than 30 service members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What if there a was a way to assess risk on user actions? How many lives would change for the better?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2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/>
                <a:cs typeface="Arial"/>
              </a:rPr>
              <a:t>Applying all possible security tools strengths security at expense of the performance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1689100"/>
            <a:ext cx="2599267" cy="2491725"/>
            <a:chOff x="457200" y="1689100"/>
            <a:chExt cx="2599267" cy="2491725"/>
          </a:xfrm>
        </p:grpSpPr>
        <p:pic>
          <p:nvPicPr>
            <p:cNvPr id="4" name="Picture 3" descr="wall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89100"/>
              <a:ext cx="2599267" cy="19469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3657605"/>
              <a:ext cx="259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High Walls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0504" y="1689100"/>
            <a:ext cx="2781663" cy="2491732"/>
            <a:chOff x="3469035" y="1689100"/>
            <a:chExt cx="2781663" cy="2491732"/>
          </a:xfrm>
        </p:grpSpPr>
        <p:pic>
          <p:nvPicPr>
            <p:cNvPr id="7" name="Picture 6" descr="moa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035" y="1689100"/>
              <a:ext cx="2781663" cy="194569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69035" y="3657612"/>
              <a:ext cx="2781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Deep Moats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09931" y="1824564"/>
            <a:ext cx="2781663" cy="2407067"/>
            <a:chOff x="6403098" y="1773765"/>
            <a:chExt cx="2781663" cy="2407067"/>
          </a:xfrm>
        </p:grpSpPr>
        <p:pic>
          <p:nvPicPr>
            <p:cNvPr id="9" name="Picture 8" descr="army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067" y="1773765"/>
              <a:ext cx="2421466" cy="17822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03098" y="3657612"/>
              <a:ext cx="2781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Invincible Army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4231631"/>
            <a:ext cx="8229600" cy="2615077"/>
            <a:chOff x="457200" y="4231631"/>
            <a:chExt cx="8229600" cy="2615077"/>
          </a:xfrm>
        </p:grpSpPr>
        <p:pic>
          <p:nvPicPr>
            <p:cNvPr id="14" name="Picture 13" descr="acces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31631"/>
              <a:ext cx="4482989" cy="26150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10799" y="4995331"/>
              <a:ext cx="34760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4000" b="1" dirty="0">
                  <a:solidFill>
                    <a:prstClr val="black"/>
                  </a:solidFill>
                </a:rPr>
                <a:t>Long Access</a:t>
              </a:r>
              <a:r>
                <a:rPr lang="mr-IN" sz="4000" b="1" dirty="0">
                  <a:solidFill>
                    <a:prstClr val="black"/>
                  </a:solidFill>
                </a:rPr>
                <a:t>…</a:t>
              </a:r>
              <a:endParaRPr lang="en-US" sz="40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436-95BF-4BCE-9C4E-48977423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5417E-3DB6-4AC7-A27E-98E92D1F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Highly customizable infrastructure </a:t>
            </a:r>
          </a:p>
          <a:p>
            <a:r>
              <a:rPr lang="en-US" dirty="0"/>
              <a:t>Authentication decisions defined by a policy-based configuration file</a:t>
            </a:r>
          </a:p>
          <a:p>
            <a:r>
              <a:rPr lang="en-US" dirty="0"/>
              <a:t>Compartmentalization</a:t>
            </a:r>
          </a:p>
          <a:p>
            <a:r>
              <a:rPr lang="en-US" dirty="0"/>
              <a:t>Preventative measure as well as retrospective analysis</a:t>
            </a:r>
          </a:p>
          <a:p>
            <a:pPr lvl="1"/>
            <a:r>
              <a:rPr lang="en-US" dirty="0"/>
              <a:t>Past &amp; present to influence the future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 descr="Image result for reactive proactive">
            <a:extLst>
              <a:ext uri="{FF2B5EF4-FFF2-40B4-BE49-F238E27FC236}">
                <a16:creationId xmlns:a16="http://schemas.microsoft.com/office/drawing/2014/main" id="{5BCE11F6-B858-4760-A149-79CB88F5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07" y="5284930"/>
            <a:ext cx="2242793" cy="157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/>
                <a:cs typeface="Arial"/>
              </a:rPr>
              <a:t>Investing in a “Single Security” strategy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doesn’t make sense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5602" y="2299850"/>
            <a:ext cx="8686800" cy="3887851"/>
            <a:chOff x="355602" y="2299850"/>
            <a:chExt cx="8686800" cy="3887851"/>
          </a:xfrm>
        </p:grpSpPr>
        <p:pic>
          <p:nvPicPr>
            <p:cNvPr id="3" name="Picture 2" descr="markowitz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299850"/>
              <a:ext cx="8184446" cy="24553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5602" y="5356704"/>
              <a:ext cx="8686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Harry Markowitz (1927- ) is a Nobel Prize winning economist </a:t>
              </a:r>
            </a:p>
            <a:p>
              <a:r>
                <a:rPr lang="en-US" sz="2400" dirty="0">
                  <a:latin typeface="Arial"/>
                  <a:cs typeface="Arial"/>
                </a:rPr>
                <a:t>who devised the modern portfolio theory in 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sent and two person integrity security">
            <a:extLst>
              <a:ext uri="{FF2B5EF4-FFF2-40B4-BE49-F238E27FC236}">
                <a16:creationId xmlns:a16="http://schemas.microsoft.com/office/drawing/2014/main" id="{89546021-7608-4CF3-8D0E-B7D11712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130583"/>
            <a:ext cx="3020437" cy="16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ml diagram">
            <a:extLst>
              <a:ext uri="{FF2B5EF4-FFF2-40B4-BE49-F238E27FC236}">
                <a16:creationId xmlns:a16="http://schemas.microsoft.com/office/drawing/2014/main" id="{344E90D8-EA5C-492F-B547-59E86FB3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3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99A7D-EBD3-4CBB-8ED0-C9FAA791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781"/>
            <a:ext cx="11401865" cy="1143000"/>
          </a:xfrm>
        </p:spPr>
        <p:txBody>
          <a:bodyPr/>
          <a:lstStyle/>
          <a:p>
            <a:r>
              <a:rPr lang="en-US" dirty="0"/>
              <a:t>Solution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4708-8A9A-4703-B393-2BBABB64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1791016"/>
            <a:ext cx="8229600" cy="4114483"/>
          </a:xfrm>
        </p:spPr>
        <p:txBody>
          <a:bodyPr>
            <a:normAutofit/>
          </a:bodyPr>
          <a:lstStyle/>
          <a:p>
            <a:r>
              <a:rPr lang="en-US" sz="2400" dirty="0"/>
              <a:t>We propose a  </a:t>
            </a:r>
            <a:r>
              <a:rPr lang="en-US" sz="2400" b="1" dirty="0"/>
              <a:t>generalized</a:t>
            </a:r>
            <a:r>
              <a:rPr lang="en-US" sz="2400" dirty="0"/>
              <a:t>, </a:t>
            </a:r>
            <a:r>
              <a:rPr lang="en-US" sz="2400" b="1" dirty="0"/>
              <a:t>blanket framework</a:t>
            </a:r>
            <a:r>
              <a:rPr lang="en-US" sz="2400" dirty="0"/>
              <a:t> that can adhere to </a:t>
            </a:r>
            <a:r>
              <a:rPr lang="en-US" sz="2400" b="1" dirty="0"/>
              <a:t>diverse federated data architectures</a:t>
            </a:r>
          </a:p>
          <a:p>
            <a:r>
              <a:rPr lang="en-US" sz="2400" dirty="0"/>
              <a:t>Our solution solves the problem of implementing a more robust security system, by providing a </a:t>
            </a:r>
            <a:r>
              <a:rPr lang="en-US" sz="2400" b="1" dirty="0"/>
              <a:t>layered, non-intrusive approach, while utilizing reactive and proactive techniques</a:t>
            </a:r>
            <a:r>
              <a:rPr lang="en-US" sz="2400" dirty="0"/>
              <a:t> to mitigate internal attack vectors</a:t>
            </a:r>
          </a:p>
          <a:p>
            <a:r>
              <a:rPr lang="en-US" sz="2400" dirty="0"/>
              <a:t>We’ve built our framework to be </a:t>
            </a:r>
            <a:r>
              <a:rPr lang="en-US" sz="2400" b="1" dirty="0"/>
              <a:t>easily extended</a:t>
            </a:r>
            <a:r>
              <a:rPr lang="en-US" sz="2400" dirty="0"/>
              <a:t> and utilized by other applications by</a:t>
            </a:r>
            <a:r>
              <a:rPr lang="en-US" sz="2400" b="1" dirty="0"/>
              <a:t> exposing API features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104" name="Picture 8" descr="Image result for api icon">
            <a:extLst>
              <a:ext uri="{FF2B5EF4-FFF2-40B4-BE49-F238E27FC236}">
                <a16:creationId xmlns:a16="http://schemas.microsoft.com/office/drawing/2014/main" id="{C4DD97E8-8857-4333-A9D3-C97333BB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13" y="5060676"/>
            <a:ext cx="1689647" cy="16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6E076-1D12-45E2-944B-5236584E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10919"/>
            <a:ext cx="5810250" cy="349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29B75-E108-4EF6-86A2-48EB8DC1CE56}"/>
              </a:ext>
            </a:extLst>
          </p:cNvPr>
          <p:cNvSpPr txBox="1"/>
          <p:nvPr/>
        </p:nvSpPr>
        <p:spPr>
          <a:xfrm>
            <a:off x="337625" y="295421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Hierarchy</a:t>
            </a:r>
            <a:r>
              <a:rPr lang="en-US" sz="2400" dirty="0"/>
              <a:t> to protect data from malicious activity </a:t>
            </a:r>
          </a:p>
          <a:p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careless users!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0386-9475-44DA-B9FA-BE594F4D4D34}"/>
              </a:ext>
            </a:extLst>
          </p:cNvPr>
          <p:cNvSpPr txBox="1"/>
          <p:nvPr/>
        </p:nvSpPr>
        <p:spPr>
          <a:xfrm>
            <a:off x="3889717" y="2324588"/>
            <a:ext cx="136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07564-3AB7-4841-8497-2DCABFB17526}"/>
              </a:ext>
            </a:extLst>
          </p:cNvPr>
          <p:cNvSpPr txBox="1"/>
          <p:nvPr/>
        </p:nvSpPr>
        <p:spPr>
          <a:xfrm>
            <a:off x="2180492" y="3028126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002EE-F8C4-49D2-B2C7-50FA9ACC7498}"/>
              </a:ext>
            </a:extLst>
          </p:cNvPr>
          <p:cNvSpPr txBox="1"/>
          <p:nvPr/>
        </p:nvSpPr>
        <p:spPr>
          <a:xfrm>
            <a:off x="5908577" y="2756876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Notifications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22E1DF-BAD9-45B0-8E8D-2050110C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12" y="4970709"/>
            <a:ext cx="7239000" cy="1642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D7368-47D6-479A-882F-07F2D9E168E0}"/>
              </a:ext>
            </a:extLst>
          </p:cNvPr>
          <p:cNvSpPr txBox="1"/>
          <p:nvPr/>
        </p:nvSpPr>
        <p:spPr>
          <a:xfrm>
            <a:off x="337625" y="4309590"/>
            <a:ext cx="880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Notifies group of users with an email </a:t>
            </a:r>
            <a:r>
              <a:rPr lang="en-US" b="1" dirty="0"/>
              <a:t>when “insider actions are stupid”</a:t>
            </a:r>
            <a:r>
              <a:rPr lang="en-US" dirty="0"/>
              <a:t>. </a:t>
            </a:r>
          </a:p>
          <a:p>
            <a:r>
              <a:rPr lang="en-US" dirty="0"/>
              <a:t>Group of users can be changed with configuration files...</a:t>
            </a:r>
          </a:p>
        </p:txBody>
      </p:sp>
    </p:spTree>
    <p:extLst>
      <p:ext uri="{BB962C8B-B14F-4D97-AF65-F5344CB8AC3E}">
        <p14:creationId xmlns:p14="http://schemas.microsoft.com/office/powerpoint/2010/main" val="293724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689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Mincho</vt:lpstr>
      <vt:lpstr>Arial</vt:lpstr>
      <vt:lpstr>Arial Narrow</vt:lpstr>
      <vt:lpstr>Calibri</vt:lpstr>
      <vt:lpstr>Cambria</vt:lpstr>
      <vt:lpstr>Mangal</vt:lpstr>
      <vt:lpstr>Times New Roman</vt:lpstr>
      <vt:lpstr>Office Theme</vt:lpstr>
      <vt:lpstr>Compartmentalized and Extensible Security Framework for Securing Pre-Existing Systems  Dmitrii Chemodanov, Andrew Krall, Trevor Leach, Joe Chandler, Daniel Dunn, David Emily, Prasad Calyam</vt:lpstr>
      <vt:lpstr>By 2020, $101.6 billion will be spent in cyber security, to build high walls and deep moats</vt:lpstr>
      <vt:lpstr>PowerPoint Presentation</vt:lpstr>
      <vt:lpstr>PowerPoint Presentation</vt:lpstr>
      <vt:lpstr>Applying all possible security tools strengths security at expense of the performance </vt:lpstr>
      <vt:lpstr>What we need</vt:lpstr>
      <vt:lpstr>Investing in a “Single Security” strategy  doesn’t make sense</vt:lpstr>
      <vt:lpstr>Solution Idea</vt:lpstr>
      <vt:lpstr>PowerPoint Presentation</vt:lpstr>
      <vt:lpstr>Middleware Extensions (No need to refactor entire existing data systems)</vt:lpstr>
      <vt:lpstr>Defining the Configuration</vt:lpstr>
      <vt:lpstr>PowerPoint Presentation</vt:lpstr>
      <vt:lpstr>Applying all possible security tools strengths security at expense of the performance </vt:lpstr>
      <vt:lpstr>Using the most secure technique can be also suboptimal </vt:lpstr>
      <vt:lpstr>Diversified portfolio best trade-offs between the risk and the performance</vt:lpstr>
      <vt:lpstr>PowerPoint Presentation</vt:lpstr>
      <vt:lpstr>DEMO</vt:lpstr>
      <vt:lpstr>Future Ideas</vt:lpstr>
      <vt:lpstr>PowerPoint Presentation</vt:lpstr>
      <vt:lpstr>PowerPoint Presentation</vt:lpstr>
    </vt:vector>
  </TitlesOfParts>
  <Company>VIMAN Lab, 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Diversified portfolio-based Security for Federated Policy-aligned Data</dc:title>
  <dc:creator>Dmitrii Chemodanov</dc:creator>
  <cp:lastModifiedBy>Emily, David (MU-Student)</cp:lastModifiedBy>
  <cp:revision>64</cp:revision>
  <dcterms:created xsi:type="dcterms:W3CDTF">2018-04-09T02:27:25Z</dcterms:created>
  <dcterms:modified xsi:type="dcterms:W3CDTF">2018-04-09T13:57:25Z</dcterms:modified>
</cp:coreProperties>
</file>