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881" r:id="rId2"/>
  </p:sldMasterIdLst>
  <p:notesMasterIdLst>
    <p:notesMasterId r:id="rId22"/>
  </p:notesMasterIdLst>
  <p:handoutMasterIdLst>
    <p:handoutMasterId r:id="rId23"/>
  </p:handoutMasterIdLst>
  <p:sldIdLst>
    <p:sldId id="288" r:id="rId3"/>
    <p:sldId id="289" r:id="rId4"/>
    <p:sldId id="290" r:id="rId5"/>
    <p:sldId id="291" r:id="rId6"/>
    <p:sldId id="293" r:id="rId7"/>
    <p:sldId id="295" r:id="rId8"/>
    <p:sldId id="294" r:id="rId9"/>
    <p:sldId id="296" r:id="rId10"/>
    <p:sldId id="297" r:id="rId11"/>
    <p:sldId id="300" r:id="rId12"/>
    <p:sldId id="303" r:id="rId13"/>
    <p:sldId id="302" r:id="rId14"/>
    <p:sldId id="299" r:id="rId15"/>
    <p:sldId id="301" r:id="rId16"/>
    <p:sldId id="305" r:id="rId17"/>
    <p:sldId id="306" r:id="rId18"/>
    <p:sldId id="285" r:id="rId19"/>
    <p:sldId id="304" r:id="rId20"/>
    <p:sldId id="298" r:id="rId21"/>
  </p:sldIdLst>
  <p:sldSz cx="9144000" cy="5143500" type="screen16x9"/>
  <p:notesSz cx="6858000" cy="9144000"/>
  <p:defaultTextStyle>
    <a:defPPr>
      <a:defRPr lang="de-DE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451"/>
    <a:srgbClr val="262A31"/>
    <a:srgbClr val="B2B2B2"/>
    <a:srgbClr val="C9C9C9"/>
    <a:srgbClr val="969696"/>
    <a:srgbClr val="4D4D4D"/>
    <a:srgbClr val="242424"/>
    <a:srgbClr val="79B2D4"/>
    <a:srgbClr val="91B7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695" autoAdjust="0"/>
  </p:normalViewPr>
  <p:slideViewPr>
    <p:cSldViewPr snapToGrid="0" snapToObjects="1" showGuides="1">
      <p:cViewPr varScale="1">
        <p:scale>
          <a:sx n="117" d="100"/>
          <a:sy n="117" d="100"/>
        </p:scale>
        <p:origin x="363" y="69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569356-3343-46D9-8086-9410EEC57878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3DD4B8-E9D6-4ADF-8A78-95E3E7C76FB2}">
      <dgm:prSet/>
      <dgm:spPr/>
      <dgm:t>
        <a:bodyPr/>
        <a:lstStyle/>
        <a:p>
          <a:r>
            <a:rPr lang="de-DE" dirty="0"/>
            <a:t>Vertex-Cut-Partitionierung</a:t>
          </a:r>
          <a:endParaRPr lang="en-US" dirty="0"/>
        </a:p>
      </dgm:t>
    </dgm:pt>
    <dgm:pt modelId="{37174D5C-D3A0-4164-80D5-D1D588AFA428}" type="parTrans" cxnId="{AC4F6669-253D-458F-8239-2DD1BA1E9D4B}">
      <dgm:prSet/>
      <dgm:spPr/>
      <dgm:t>
        <a:bodyPr/>
        <a:lstStyle/>
        <a:p>
          <a:endParaRPr lang="en-US"/>
        </a:p>
      </dgm:t>
    </dgm:pt>
    <dgm:pt modelId="{E15EE093-1F99-4B73-89BB-6A85FA1C2099}" type="sibTrans" cxnId="{AC4F6669-253D-458F-8239-2DD1BA1E9D4B}">
      <dgm:prSet/>
      <dgm:spPr/>
      <dgm:t>
        <a:bodyPr/>
        <a:lstStyle/>
        <a:p>
          <a:endParaRPr lang="en-US"/>
        </a:p>
      </dgm:t>
    </dgm:pt>
    <dgm:pt modelId="{CA5D8534-0201-44E4-AA6D-D9CF128ABB3E}">
      <dgm:prSet/>
      <dgm:spPr/>
      <dgm:t>
        <a:bodyPr/>
        <a:lstStyle/>
        <a:p>
          <a:r>
            <a:rPr lang="de-DE" dirty="0"/>
            <a:t>Edge-Cut-</a:t>
          </a:r>
          <a:r>
            <a:rPr lang="de-DE" dirty="0" err="1"/>
            <a:t>Partitioning</a:t>
          </a:r>
          <a:endParaRPr lang="en-US" dirty="0"/>
        </a:p>
      </dgm:t>
    </dgm:pt>
    <dgm:pt modelId="{94F70EEE-8FCB-489C-B8F0-D106D2CCE124}" type="parTrans" cxnId="{F53C020A-18EE-493D-85BE-44C6E7962E4C}">
      <dgm:prSet/>
      <dgm:spPr/>
      <dgm:t>
        <a:bodyPr/>
        <a:lstStyle/>
        <a:p>
          <a:endParaRPr lang="en-US"/>
        </a:p>
      </dgm:t>
    </dgm:pt>
    <dgm:pt modelId="{ADF3EEF7-D48F-4C0B-ACC1-9D965A403CDA}" type="sibTrans" cxnId="{F53C020A-18EE-493D-85BE-44C6E7962E4C}">
      <dgm:prSet/>
      <dgm:spPr/>
      <dgm:t>
        <a:bodyPr/>
        <a:lstStyle/>
        <a:p>
          <a:endParaRPr lang="en-US"/>
        </a:p>
      </dgm:t>
    </dgm:pt>
    <dgm:pt modelId="{6D9E2E09-D202-413E-ABD8-E42E1EA7FB97}">
      <dgm:prSet/>
      <dgm:spPr/>
      <dgm:t>
        <a:bodyPr/>
        <a:lstStyle/>
        <a:p>
          <a:r>
            <a:rPr lang="de-DE" dirty="0"/>
            <a:t>Zustandsfrei vs. Zustandsbehaftet</a:t>
          </a:r>
          <a:endParaRPr lang="en-US" dirty="0"/>
        </a:p>
      </dgm:t>
    </dgm:pt>
    <dgm:pt modelId="{A2DA3FD1-798B-4AFF-A3A6-02719CD58A05}" type="parTrans" cxnId="{CEF9F9EB-4A81-49F8-8F77-818D99C3790F}">
      <dgm:prSet/>
      <dgm:spPr/>
      <dgm:t>
        <a:bodyPr/>
        <a:lstStyle/>
        <a:p>
          <a:endParaRPr lang="en-US"/>
        </a:p>
      </dgm:t>
    </dgm:pt>
    <dgm:pt modelId="{FDAB1CED-968E-4588-AD59-47ACD74EFA51}" type="sibTrans" cxnId="{CEF9F9EB-4A81-49F8-8F77-818D99C3790F}">
      <dgm:prSet/>
      <dgm:spPr/>
      <dgm:t>
        <a:bodyPr/>
        <a:lstStyle/>
        <a:p>
          <a:endParaRPr lang="en-US"/>
        </a:p>
      </dgm:t>
    </dgm:pt>
    <dgm:pt modelId="{E204820C-9D73-4F15-80BE-4A62EF0CF588}" type="pres">
      <dgm:prSet presAssocID="{B5569356-3343-46D9-8086-9410EEC57878}" presName="linear" presStyleCnt="0">
        <dgm:presLayoutVars>
          <dgm:dir/>
          <dgm:animLvl val="lvl"/>
          <dgm:resizeHandles val="exact"/>
        </dgm:presLayoutVars>
      </dgm:prSet>
      <dgm:spPr/>
    </dgm:pt>
    <dgm:pt modelId="{8F946B84-292A-4149-8656-AB2D0F15772B}" type="pres">
      <dgm:prSet presAssocID="{EE3DD4B8-E9D6-4ADF-8A78-95E3E7C76FB2}" presName="parentLin" presStyleCnt="0"/>
      <dgm:spPr/>
    </dgm:pt>
    <dgm:pt modelId="{E93EA515-4B3E-45F0-BFD4-2AB830C09FFC}" type="pres">
      <dgm:prSet presAssocID="{EE3DD4B8-E9D6-4ADF-8A78-95E3E7C76FB2}" presName="parentLeftMargin" presStyleLbl="node1" presStyleIdx="0" presStyleCnt="3"/>
      <dgm:spPr/>
    </dgm:pt>
    <dgm:pt modelId="{3E2A6065-FB8A-4D3B-8B22-A07B69C701C2}" type="pres">
      <dgm:prSet presAssocID="{EE3DD4B8-E9D6-4ADF-8A78-95E3E7C76FB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2E64D90-F861-4866-B0D3-82FB8DCE7A5E}" type="pres">
      <dgm:prSet presAssocID="{EE3DD4B8-E9D6-4ADF-8A78-95E3E7C76FB2}" presName="negativeSpace" presStyleCnt="0"/>
      <dgm:spPr/>
    </dgm:pt>
    <dgm:pt modelId="{6966F2F6-5E5B-4F27-A0F2-E4BB346A0F2B}" type="pres">
      <dgm:prSet presAssocID="{EE3DD4B8-E9D6-4ADF-8A78-95E3E7C76FB2}" presName="childText" presStyleLbl="conFgAcc1" presStyleIdx="0" presStyleCnt="3">
        <dgm:presLayoutVars>
          <dgm:bulletEnabled val="1"/>
        </dgm:presLayoutVars>
      </dgm:prSet>
      <dgm:spPr/>
    </dgm:pt>
    <dgm:pt modelId="{82D70FCF-C641-437C-B0A9-26B37E8D2CBD}" type="pres">
      <dgm:prSet presAssocID="{E15EE093-1F99-4B73-89BB-6A85FA1C2099}" presName="spaceBetweenRectangles" presStyleCnt="0"/>
      <dgm:spPr/>
    </dgm:pt>
    <dgm:pt modelId="{2F8C5915-AAE4-4025-AD4F-6B9A38A25732}" type="pres">
      <dgm:prSet presAssocID="{CA5D8534-0201-44E4-AA6D-D9CF128ABB3E}" presName="parentLin" presStyleCnt="0"/>
      <dgm:spPr/>
    </dgm:pt>
    <dgm:pt modelId="{21225F2C-70CE-4FFF-B80E-1574B606544A}" type="pres">
      <dgm:prSet presAssocID="{CA5D8534-0201-44E4-AA6D-D9CF128ABB3E}" presName="parentLeftMargin" presStyleLbl="node1" presStyleIdx="0" presStyleCnt="3"/>
      <dgm:spPr/>
    </dgm:pt>
    <dgm:pt modelId="{B83888FD-FB22-4976-98E7-68B9EA041796}" type="pres">
      <dgm:prSet presAssocID="{CA5D8534-0201-44E4-AA6D-D9CF128ABB3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C544F59-3D60-4474-9D91-8B21136FB821}" type="pres">
      <dgm:prSet presAssocID="{CA5D8534-0201-44E4-AA6D-D9CF128ABB3E}" presName="negativeSpace" presStyleCnt="0"/>
      <dgm:spPr/>
    </dgm:pt>
    <dgm:pt modelId="{8FEFCA1A-8253-423B-B13E-0490E3F2F78A}" type="pres">
      <dgm:prSet presAssocID="{CA5D8534-0201-44E4-AA6D-D9CF128ABB3E}" presName="childText" presStyleLbl="conFgAcc1" presStyleIdx="1" presStyleCnt="3">
        <dgm:presLayoutVars>
          <dgm:bulletEnabled val="1"/>
        </dgm:presLayoutVars>
      </dgm:prSet>
      <dgm:spPr/>
    </dgm:pt>
    <dgm:pt modelId="{C4369FB7-1012-4953-AB4E-9D97F708A71B}" type="pres">
      <dgm:prSet presAssocID="{ADF3EEF7-D48F-4C0B-ACC1-9D965A403CDA}" presName="spaceBetweenRectangles" presStyleCnt="0"/>
      <dgm:spPr/>
    </dgm:pt>
    <dgm:pt modelId="{8BCD1D05-550E-4AE8-8F78-A3AA54D36023}" type="pres">
      <dgm:prSet presAssocID="{6D9E2E09-D202-413E-ABD8-E42E1EA7FB97}" presName="parentLin" presStyleCnt="0"/>
      <dgm:spPr/>
    </dgm:pt>
    <dgm:pt modelId="{8CEA326C-9B55-4123-ACB1-66A151931D10}" type="pres">
      <dgm:prSet presAssocID="{6D9E2E09-D202-413E-ABD8-E42E1EA7FB97}" presName="parentLeftMargin" presStyleLbl="node1" presStyleIdx="1" presStyleCnt="3"/>
      <dgm:spPr/>
    </dgm:pt>
    <dgm:pt modelId="{6720A355-7E95-4E84-8EFC-348213F67DB1}" type="pres">
      <dgm:prSet presAssocID="{6D9E2E09-D202-413E-ABD8-E42E1EA7FB9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34A630E-DD91-4F82-A4F8-19350C47BA2E}" type="pres">
      <dgm:prSet presAssocID="{6D9E2E09-D202-413E-ABD8-E42E1EA7FB97}" presName="negativeSpace" presStyleCnt="0"/>
      <dgm:spPr/>
    </dgm:pt>
    <dgm:pt modelId="{91F9BF0B-D212-4C73-9AD3-E5AE6AB6F709}" type="pres">
      <dgm:prSet presAssocID="{6D9E2E09-D202-413E-ABD8-E42E1EA7FB9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4491401-E992-4F61-8866-64E50BA1B39C}" type="presOf" srcId="{6D9E2E09-D202-413E-ABD8-E42E1EA7FB97}" destId="{8CEA326C-9B55-4123-ACB1-66A151931D10}" srcOrd="0" destOrd="0" presId="urn:microsoft.com/office/officeart/2005/8/layout/list1"/>
    <dgm:cxn modelId="{F53C020A-18EE-493D-85BE-44C6E7962E4C}" srcId="{B5569356-3343-46D9-8086-9410EEC57878}" destId="{CA5D8534-0201-44E4-AA6D-D9CF128ABB3E}" srcOrd="1" destOrd="0" parTransId="{94F70EEE-8FCB-489C-B8F0-D106D2CCE124}" sibTransId="{ADF3EEF7-D48F-4C0B-ACC1-9D965A403CDA}"/>
    <dgm:cxn modelId="{2C144423-6F67-410C-8504-3D1CB8888BD6}" type="presOf" srcId="{B5569356-3343-46D9-8086-9410EEC57878}" destId="{E204820C-9D73-4F15-80BE-4A62EF0CF588}" srcOrd="0" destOrd="0" presId="urn:microsoft.com/office/officeart/2005/8/layout/list1"/>
    <dgm:cxn modelId="{F0049C43-2CD8-4202-A3FD-68432AC43E5B}" type="presOf" srcId="{CA5D8534-0201-44E4-AA6D-D9CF128ABB3E}" destId="{21225F2C-70CE-4FFF-B80E-1574B606544A}" srcOrd="0" destOrd="0" presId="urn:microsoft.com/office/officeart/2005/8/layout/list1"/>
    <dgm:cxn modelId="{AC4F6669-253D-458F-8239-2DD1BA1E9D4B}" srcId="{B5569356-3343-46D9-8086-9410EEC57878}" destId="{EE3DD4B8-E9D6-4ADF-8A78-95E3E7C76FB2}" srcOrd="0" destOrd="0" parTransId="{37174D5C-D3A0-4164-80D5-D1D588AFA428}" sibTransId="{E15EE093-1F99-4B73-89BB-6A85FA1C2099}"/>
    <dgm:cxn modelId="{0B1EEF73-6297-45CE-B6DE-4E34EAECEA59}" type="presOf" srcId="{CA5D8534-0201-44E4-AA6D-D9CF128ABB3E}" destId="{B83888FD-FB22-4976-98E7-68B9EA041796}" srcOrd="1" destOrd="0" presId="urn:microsoft.com/office/officeart/2005/8/layout/list1"/>
    <dgm:cxn modelId="{E6EC10AD-61D8-4D0B-B861-92B451825AE3}" type="presOf" srcId="{6D9E2E09-D202-413E-ABD8-E42E1EA7FB97}" destId="{6720A355-7E95-4E84-8EFC-348213F67DB1}" srcOrd="1" destOrd="0" presId="urn:microsoft.com/office/officeart/2005/8/layout/list1"/>
    <dgm:cxn modelId="{5DA153DE-4862-472E-AA25-B92383B122AF}" type="presOf" srcId="{EE3DD4B8-E9D6-4ADF-8A78-95E3E7C76FB2}" destId="{3E2A6065-FB8A-4D3B-8B22-A07B69C701C2}" srcOrd="1" destOrd="0" presId="urn:microsoft.com/office/officeart/2005/8/layout/list1"/>
    <dgm:cxn modelId="{CEF9F9EB-4A81-49F8-8F77-818D99C3790F}" srcId="{B5569356-3343-46D9-8086-9410EEC57878}" destId="{6D9E2E09-D202-413E-ABD8-E42E1EA7FB97}" srcOrd="2" destOrd="0" parTransId="{A2DA3FD1-798B-4AFF-A3A6-02719CD58A05}" sibTransId="{FDAB1CED-968E-4588-AD59-47ACD74EFA51}"/>
    <dgm:cxn modelId="{940023F8-95D1-49C1-BD8D-E84B9934C97B}" type="presOf" srcId="{EE3DD4B8-E9D6-4ADF-8A78-95E3E7C76FB2}" destId="{E93EA515-4B3E-45F0-BFD4-2AB830C09FFC}" srcOrd="0" destOrd="0" presId="urn:microsoft.com/office/officeart/2005/8/layout/list1"/>
    <dgm:cxn modelId="{22213B60-4A66-47A3-AE86-58BCC89CD834}" type="presParOf" srcId="{E204820C-9D73-4F15-80BE-4A62EF0CF588}" destId="{8F946B84-292A-4149-8656-AB2D0F15772B}" srcOrd="0" destOrd="0" presId="urn:microsoft.com/office/officeart/2005/8/layout/list1"/>
    <dgm:cxn modelId="{84A00247-D8DE-43DC-A78C-577D4458C072}" type="presParOf" srcId="{8F946B84-292A-4149-8656-AB2D0F15772B}" destId="{E93EA515-4B3E-45F0-BFD4-2AB830C09FFC}" srcOrd="0" destOrd="0" presId="urn:microsoft.com/office/officeart/2005/8/layout/list1"/>
    <dgm:cxn modelId="{93AF25B3-8C8B-4A14-892E-67ADDD377619}" type="presParOf" srcId="{8F946B84-292A-4149-8656-AB2D0F15772B}" destId="{3E2A6065-FB8A-4D3B-8B22-A07B69C701C2}" srcOrd="1" destOrd="0" presId="urn:microsoft.com/office/officeart/2005/8/layout/list1"/>
    <dgm:cxn modelId="{3681813D-A186-4A36-83D9-CED317CB9A18}" type="presParOf" srcId="{E204820C-9D73-4F15-80BE-4A62EF0CF588}" destId="{82E64D90-F861-4866-B0D3-82FB8DCE7A5E}" srcOrd="1" destOrd="0" presId="urn:microsoft.com/office/officeart/2005/8/layout/list1"/>
    <dgm:cxn modelId="{CB4CD7EB-4233-40A3-8DD5-16368EECBB41}" type="presParOf" srcId="{E204820C-9D73-4F15-80BE-4A62EF0CF588}" destId="{6966F2F6-5E5B-4F27-A0F2-E4BB346A0F2B}" srcOrd="2" destOrd="0" presId="urn:microsoft.com/office/officeart/2005/8/layout/list1"/>
    <dgm:cxn modelId="{071CFE73-E344-486F-8354-A6A748AAA2AA}" type="presParOf" srcId="{E204820C-9D73-4F15-80BE-4A62EF0CF588}" destId="{82D70FCF-C641-437C-B0A9-26B37E8D2CBD}" srcOrd="3" destOrd="0" presId="urn:microsoft.com/office/officeart/2005/8/layout/list1"/>
    <dgm:cxn modelId="{FB374D9E-D51D-490F-B335-86EC633484C1}" type="presParOf" srcId="{E204820C-9D73-4F15-80BE-4A62EF0CF588}" destId="{2F8C5915-AAE4-4025-AD4F-6B9A38A25732}" srcOrd="4" destOrd="0" presId="urn:microsoft.com/office/officeart/2005/8/layout/list1"/>
    <dgm:cxn modelId="{D80D07F0-D50E-4E52-9E48-2CD4753627C7}" type="presParOf" srcId="{2F8C5915-AAE4-4025-AD4F-6B9A38A25732}" destId="{21225F2C-70CE-4FFF-B80E-1574B606544A}" srcOrd="0" destOrd="0" presId="urn:microsoft.com/office/officeart/2005/8/layout/list1"/>
    <dgm:cxn modelId="{36ED6D22-F776-4AD6-927A-2E9BA80BE32B}" type="presParOf" srcId="{2F8C5915-AAE4-4025-AD4F-6B9A38A25732}" destId="{B83888FD-FB22-4976-98E7-68B9EA041796}" srcOrd="1" destOrd="0" presId="urn:microsoft.com/office/officeart/2005/8/layout/list1"/>
    <dgm:cxn modelId="{F85EBE18-8B73-424D-AFC5-54F4984A9211}" type="presParOf" srcId="{E204820C-9D73-4F15-80BE-4A62EF0CF588}" destId="{8C544F59-3D60-4474-9D91-8B21136FB821}" srcOrd="5" destOrd="0" presId="urn:microsoft.com/office/officeart/2005/8/layout/list1"/>
    <dgm:cxn modelId="{28BB7506-2A4C-4EA4-AB6D-498298C87E0C}" type="presParOf" srcId="{E204820C-9D73-4F15-80BE-4A62EF0CF588}" destId="{8FEFCA1A-8253-423B-B13E-0490E3F2F78A}" srcOrd="6" destOrd="0" presId="urn:microsoft.com/office/officeart/2005/8/layout/list1"/>
    <dgm:cxn modelId="{E1EED48D-410F-4EBE-8A95-2BC86B9C2649}" type="presParOf" srcId="{E204820C-9D73-4F15-80BE-4A62EF0CF588}" destId="{C4369FB7-1012-4953-AB4E-9D97F708A71B}" srcOrd="7" destOrd="0" presId="urn:microsoft.com/office/officeart/2005/8/layout/list1"/>
    <dgm:cxn modelId="{524CF6B7-C828-435D-A132-C13DA927FFAA}" type="presParOf" srcId="{E204820C-9D73-4F15-80BE-4A62EF0CF588}" destId="{8BCD1D05-550E-4AE8-8F78-A3AA54D36023}" srcOrd="8" destOrd="0" presId="urn:microsoft.com/office/officeart/2005/8/layout/list1"/>
    <dgm:cxn modelId="{69FFDF10-AA4E-4619-ADD4-2F75CA4BD2C2}" type="presParOf" srcId="{8BCD1D05-550E-4AE8-8F78-A3AA54D36023}" destId="{8CEA326C-9B55-4123-ACB1-66A151931D10}" srcOrd="0" destOrd="0" presId="urn:microsoft.com/office/officeart/2005/8/layout/list1"/>
    <dgm:cxn modelId="{FC327EF9-F368-4771-8E49-4B8310C02C0B}" type="presParOf" srcId="{8BCD1D05-550E-4AE8-8F78-A3AA54D36023}" destId="{6720A355-7E95-4E84-8EFC-348213F67DB1}" srcOrd="1" destOrd="0" presId="urn:microsoft.com/office/officeart/2005/8/layout/list1"/>
    <dgm:cxn modelId="{668508EE-54F6-4E88-A300-9155A96057AD}" type="presParOf" srcId="{E204820C-9D73-4F15-80BE-4A62EF0CF588}" destId="{634A630E-DD91-4F82-A4F8-19350C47BA2E}" srcOrd="9" destOrd="0" presId="urn:microsoft.com/office/officeart/2005/8/layout/list1"/>
    <dgm:cxn modelId="{53B94B9B-62CA-421F-9893-CD831070AF92}" type="presParOf" srcId="{E204820C-9D73-4F15-80BE-4A62EF0CF588}" destId="{91F9BF0B-D212-4C73-9AD3-E5AE6AB6F70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856676-4416-49C8-B593-C624E6A1DFF7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7464F28-0A6F-4B33-90B3-DAEE3D6E921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 err="1"/>
            <a:t>Citibike</a:t>
          </a:r>
          <a:endParaRPr lang="en-US" dirty="0"/>
        </a:p>
      </dgm:t>
    </dgm:pt>
    <dgm:pt modelId="{18C2150C-70A3-4F52-AFF9-2736CB7F40BB}" type="parTrans" cxnId="{F13559ED-C21D-45E7-AC5E-5FD44A6E0C57}">
      <dgm:prSet/>
      <dgm:spPr/>
      <dgm:t>
        <a:bodyPr/>
        <a:lstStyle/>
        <a:p>
          <a:endParaRPr lang="en-US"/>
        </a:p>
      </dgm:t>
    </dgm:pt>
    <dgm:pt modelId="{82611EE2-8ED9-471D-BF65-E141918BA2F7}" type="sibTrans" cxnId="{F13559ED-C21D-45E7-AC5E-5FD44A6E0C57}">
      <dgm:prSet/>
      <dgm:spPr/>
      <dgm:t>
        <a:bodyPr/>
        <a:lstStyle/>
        <a:p>
          <a:endParaRPr lang="en-US"/>
        </a:p>
      </dgm:t>
    </dgm:pt>
    <dgm:pt modelId="{6CFDB82E-1CDE-480C-877E-A999A94C102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>
              <a:latin typeface="+mn-lt"/>
            </a:rPr>
            <a:t>Ca. 100 Millionen Datensätze</a:t>
          </a:r>
        </a:p>
        <a:p>
          <a:pPr>
            <a:lnSpc>
              <a:spcPct val="100000"/>
            </a:lnSpc>
          </a:pPr>
          <a:r>
            <a:rPr lang="de-DE" dirty="0">
              <a:latin typeface="+mn-lt"/>
            </a:rPr>
            <a:t>Einfacher Aufbau – 1 Knotenlabel (Station), 1 Kantenlabel (Trip)</a:t>
          </a:r>
          <a:endParaRPr lang="en-US" dirty="0">
            <a:latin typeface="+mn-lt"/>
          </a:endParaRPr>
        </a:p>
      </dgm:t>
    </dgm:pt>
    <dgm:pt modelId="{91377400-6842-4E07-9AF1-C7107F9F95FF}" type="parTrans" cxnId="{A9AE6EDB-184E-4487-8A28-1628FFBC4A15}">
      <dgm:prSet/>
      <dgm:spPr/>
      <dgm:t>
        <a:bodyPr/>
        <a:lstStyle/>
        <a:p>
          <a:endParaRPr lang="en-US"/>
        </a:p>
      </dgm:t>
    </dgm:pt>
    <dgm:pt modelId="{8E5F07DC-809E-45DA-A284-A8D16E6BFEC4}" type="sibTrans" cxnId="{A9AE6EDB-184E-4487-8A28-1628FFBC4A15}">
      <dgm:prSet/>
      <dgm:spPr/>
      <dgm:t>
        <a:bodyPr/>
        <a:lstStyle/>
        <a:p>
          <a:endParaRPr lang="en-US"/>
        </a:p>
      </dgm:t>
    </dgm:pt>
    <dgm:pt modelId="{0EAEC3CC-5E8A-45D2-A648-00E51761F4A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/>
            <a:t>LDBC – Socitas Network</a:t>
          </a:r>
          <a:endParaRPr lang="en-US" dirty="0"/>
        </a:p>
      </dgm:t>
    </dgm:pt>
    <dgm:pt modelId="{14733D17-00D7-4169-B47E-705D404C735C}" type="parTrans" cxnId="{7981A254-EAE2-467A-8B0B-BD9B72E066C0}">
      <dgm:prSet/>
      <dgm:spPr/>
      <dgm:t>
        <a:bodyPr/>
        <a:lstStyle/>
        <a:p>
          <a:endParaRPr lang="en-US"/>
        </a:p>
      </dgm:t>
    </dgm:pt>
    <dgm:pt modelId="{D6BE0F53-1385-491E-8A7F-ECFEAC4507CD}" type="sibTrans" cxnId="{7981A254-EAE2-467A-8B0B-BD9B72E066C0}">
      <dgm:prSet/>
      <dgm:spPr/>
      <dgm:t>
        <a:bodyPr/>
        <a:lstStyle/>
        <a:p>
          <a:endParaRPr lang="en-US"/>
        </a:p>
      </dgm:t>
    </dgm:pt>
    <dgm:pt modelId="{0ACA385E-9D3E-4BAA-A1C7-A9F865D29553}" type="pres">
      <dgm:prSet presAssocID="{4D856676-4416-49C8-B593-C624E6A1DFF7}" presName="root" presStyleCnt="0">
        <dgm:presLayoutVars>
          <dgm:dir/>
          <dgm:resizeHandles val="exact"/>
        </dgm:presLayoutVars>
      </dgm:prSet>
      <dgm:spPr/>
    </dgm:pt>
    <dgm:pt modelId="{A5B6B950-C7F6-4107-A7C2-12A335F67E48}" type="pres">
      <dgm:prSet presAssocID="{D7464F28-0A6F-4B33-90B3-DAEE3D6E9211}" presName="compNode" presStyleCnt="0"/>
      <dgm:spPr/>
    </dgm:pt>
    <dgm:pt modelId="{FB624B2D-B833-472C-BA7A-9D2FC6347226}" type="pres">
      <dgm:prSet presAssocID="{D7464F28-0A6F-4B33-90B3-DAEE3D6E92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fahren"/>
        </a:ext>
      </dgm:extLst>
    </dgm:pt>
    <dgm:pt modelId="{5F4075C1-33A8-4C6E-9832-D972E388D0A0}" type="pres">
      <dgm:prSet presAssocID="{D7464F28-0A6F-4B33-90B3-DAEE3D6E9211}" presName="iconSpace" presStyleCnt="0"/>
      <dgm:spPr/>
    </dgm:pt>
    <dgm:pt modelId="{6BBE73B8-1B1A-492A-A095-E28C022BB0BC}" type="pres">
      <dgm:prSet presAssocID="{D7464F28-0A6F-4B33-90B3-DAEE3D6E9211}" presName="parTx" presStyleLbl="revTx" presStyleIdx="0" presStyleCnt="4">
        <dgm:presLayoutVars>
          <dgm:chMax val="0"/>
          <dgm:chPref val="0"/>
        </dgm:presLayoutVars>
      </dgm:prSet>
      <dgm:spPr/>
    </dgm:pt>
    <dgm:pt modelId="{74D99FEE-5700-4EF9-99ED-8BA9266BCF7C}" type="pres">
      <dgm:prSet presAssocID="{D7464F28-0A6F-4B33-90B3-DAEE3D6E9211}" presName="txSpace" presStyleCnt="0"/>
      <dgm:spPr/>
    </dgm:pt>
    <dgm:pt modelId="{55866613-519D-4B87-8689-BECEE4ECC435}" type="pres">
      <dgm:prSet presAssocID="{D7464F28-0A6F-4B33-90B3-DAEE3D6E9211}" presName="desTx" presStyleLbl="revTx" presStyleIdx="1" presStyleCnt="4">
        <dgm:presLayoutVars/>
      </dgm:prSet>
      <dgm:spPr/>
    </dgm:pt>
    <dgm:pt modelId="{080E4618-858F-45D0-BEEE-6093691DE43B}" type="pres">
      <dgm:prSet presAssocID="{82611EE2-8ED9-471D-BF65-E141918BA2F7}" presName="sibTrans" presStyleCnt="0"/>
      <dgm:spPr/>
    </dgm:pt>
    <dgm:pt modelId="{FE02FD8E-BAE4-4C97-96A0-A5F605AF4DF6}" type="pres">
      <dgm:prSet presAssocID="{0EAEC3CC-5E8A-45D2-A648-00E51761F4A2}" presName="compNode" presStyleCnt="0"/>
      <dgm:spPr/>
    </dgm:pt>
    <dgm:pt modelId="{ADD85587-DD46-4014-91C3-313AA47C38B8}" type="pres">
      <dgm:prSet presAssocID="{0EAEC3CC-5E8A-45D2-A648-00E51761F4A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606566C4-7FDC-41CB-92A1-9071BD8912FF}" type="pres">
      <dgm:prSet presAssocID="{0EAEC3CC-5E8A-45D2-A648-00E51761F4A2}" presName="iconSpace" presStyleCnt="0"/>
      <dgm:spPr/>
    </dgm:pt>
    <dgm:pt modelId="{8F12D569-567D-44C7-8DEA-16429D2395C5}" type="pres">
      <dgm:prSet presAssocID="{0EAEC3CC-5E8A-45D2-A648-00E51761F4A2}" presName="parTx" presStyleLbl="revTx" presStyleIdx="2" presStyleCnt="4">
        <dgm:presLayoutVars>
          <dgm:chMax val="0"/>
          <dgm:chPref val="0"/>
        </dgm:presLayoutVars>
      </dgm:prSet>
      <dgm:spPr/>
    </dgm:pt>
    <dgm:pt modelId="{9F731C9A-6FFE-4311-97F1-A6822D694C3B}" type="pres">
      <dgm:prSet presAssocID="{0EAEC3CC-5E8A-45D2-A648-00E51761F4A2}" presName="txSpace" presStyleCnt="0"/>
      <dgm:spPr/>
    </dgm:pt>
    <dgm:pt modelId="{DE8A092B-7A24-4FF1-99B0-F0876A3CBA0F}" type="pres">
      <dgm:prSet presAssocID="{0EAEC3CC-5E8A-45D2-A648-00E51761F4A2}" presName="desTx" presStyleLbl="revTx" presStyleIdx="3" presStyleCnt="4">
        <dgm:presLayoutVars/>
      </dgm:prSet>
      <dgm:spPr/>
    </dgm:pt>
  </dgm:ptLst>
  <dgm:cxnLst>
    <dgm:cxn modelId="{E0CAE822-7737-4FDD-A258-452F718A5D91}" type="presOf" srcId="{4D856676-4416-49C8-B593-C624E6A1DFF7}" destId="{0ACA385E-9D3E-4BAA-A1C7-A9F865D29553}" srcOrd="0" destOrd="0" presId="urn:microsoft.com/office/officeart/2018/5/layout/CenteredIconLabelDescriptionList"/>
    <dgm:cxn modelId="{1FA15823-9A0B-40F5-9BCE-FCA3A4D213DD}" type="presOf" srcId="{D7464F28-0A6F-4B33-90B3-DAEE3D6E9211}" destId="{6BBE73B8-1B1A-492A-A095-E28C022BB0BC}" srcOrd="0" destOrd="0" presId="urn:microsoft.com/office/officeart/2018/5/layout/CenteredIconLabelDescriptionList"/>
    <dgm:cxn modelId="{4D62F75D-CE5D-4DA8-B8CC-695C1D496D28}" type="presOf" srcId="{0EAEC3CC-5E8A-45D2-A648-00E51761F4A2}" destId="{8F12D569-567D-44C7-8DEA-16429D2395C5}" srcOrd="0" destOrd="0" presId="urn:microsoft.com/office/officeart/2018/5/layout/CenteredIconLabelDescriptionList"/>
    <dgm:cxn modelId="{7981A254-EAE2-467A-8B0B-BD9B72E066C0}" srcId="{4D856676-4416-49C8-B593-C624E6A1DFF7}" destId="{0EAEC3CC-5E8A-45D2-A648-00E51761F4A2}" srcOrd="1" destOrd="0" parTransId="{14733D17-00D7-4169-B47E-705D404C735C}" sibTransId="{D6BE0F53-1385-491E-8A7F-ECFEAC4507CD}"/>
    <dgm:cxn modelId="{3A08E685-56C1-4E56-A8FE-CE8197C7ED51}" type="presOf" srcId="{6CFDB82E-1CDE-480C-877E-A999A94C102A}" destId="{55866613-519D-4B87-8689-BECEE4ECC435}" srcOrd="0" destOrd="0" presId="urn:microsoft.com/office/officeart/2018/5/layout/CenteredIconLabelDescriptionList"/>
    <dgm:cxn modelId="{A9AE6EDB-184E-4487-8A28-1628FFBC4A15}" srcId="{D7464F28-0A6F-4B33-90B3-DAEE3D6E9211}" destId="{6CFDB82E-1CDE-480C-877E-A999A94C102A}" srcOrd="0" destOrd="0" parTransId="{91377400-6842-4E07-9AF1-C7107F9F95FF}" sibTransId="{8E5F07DC-809E-45DA-A284-A8D16E6BFEC4}"/>
    <dgm:cxn modelId="{F13559ED-C21D-45E7-AC5E-5FD44A6E0C57}" srcId="{4D856676-4416-49C8-B593-C624E6A1DFF7}" destId="{D7464F28-0A6F-4B33-90B3-DAEE3D6E9211}" srcOrd="0" destOrd="0" parTransId="{18C2150C-70A3-4F52-AFF9-2736CB7F40BB}" sibTransId="{82611EE2-8ED9-471D-BF65-E141918BA2F7}"/>
    <dgm:cxn modelId="{9EE23610-EB88-45D4-9A3F-E3B05467C910}" type="presParOf" srcId="{0ACA385E-9D3E-4BAA-A1C7-A9F865D29553}" destId="{A5B6B950-C7F6-4107-A7C2-12A335F67E48}" srcOrd="0" destOrd="0" presId="urn:microsoft.com/office/officeart/2018/5/layout/CenteredIconLabelDescriptionList"/>
    <dgm:cxn modelId="{B6D51714-30E9-4E7E-A84E-755DA1342E69}" type="presParOf" srcId="{A5B6B950-C7F6-4107-A7C2-12A335F67E48}" destId="{FB624B2D-B833-472C-BA7A-9D2FC6347226}" srcOrd="0" destOrd="0" presId="urn:microsoft.com/office/officeart/2018/5/layout/CenteredIconLabelDescriptionList"/>
    <dgm:cxn modelId="{49A1E41D-0BFB-418B-BD93-608CDFCAEEF3}" type="presParOf" srcId="{A5B6B950-C7F6-4107-A7C2-12A335F67E48}" destId="{5F4075C1-33A8-4C6E-9832-D972E388D0A0}" srcOrd="1" destOrd="0" presId="urn:microsoft.com/office/officeart/2018/5/layout/CenteredIconLabelDescriptionList"/>
    <dgm:cxn modelId="{2B26EBF3-7852-4307-A6C3-72DD4A9DAB49}" type="presParOf" srcId="{A5B6B950-C7F6-4107-A7C2-12A335F67E48}" destId="{6BBE73B8-1B1A-492A-A095-E28C022BB0BC}" srcOrd="2" destOrd="0" presId="urn:microsoft.com/office/officeart/2018/5/layout/CenteredIconLabelDescriptionList"/>
    <dgm:cxn modelId="{60C3AAE3-7875-4642-B415-511FE1A9D840}" type="presParOf" srcId="{A5B6B950-C7F6-4107-A7C2-12A335F67E48}" destId="{74D99FEE-5700-4EF9-99ED-8BA9266BCF7C}" srcOrd="3" destOrd="0" presId="urn:microsoft.com/office/officeart/2018/5/layout/CenteredIconLabelDescriptionList"/>
    <dgm:cxn modelId="{96A7363A-58C1-4B2C-B0F8-191E55DE0759}" type="presParOf" srcId="{A5B6B950-C7F6-4107-A7C2-12A335F67E48}" destId="{55866613-519D-4B87-8689-BECEE4ECC435}" srcOrd="4" destOrd="0" presId="urn:microsoft.com/office/officeart/2018/5/layout/CenteredIconLabelDescriptionList"/>
    <dgm:cxn modelId="{7FB99C26-3C34-438F-B2B2-BA3E115E8AB0}" type="presParOf" srcId="{0ACA385E-9D3E-4BAA-A1C7-A9F865D29553}" destId="{080E4618-858F-45D0-BEEE-6093691DE43B}" srcOrd="1" destOrd="0" presId="urn:microsoft.com/office/officeart/2018/5/layout/CenteredIconLabelDescriptionList"/>
    <dgm:cxn modelId="{87AC8DC7-9ACD-4737-93E8-B962E18B5C57}" type="presParOf" srcId="{0ACA385E-9D3E-4BAA-A1C7-A9F865D29553}" destId="{FE02FD8E-BAE4-4C97-96A0-A5F605AF4DF6}" srcOrd="2" destOrd="0" presId="urn:microsoft.com/office/officeart/2018/5/layout/CenteredIconLabelDescriptionList"/>
    <dgm:cxn modelId="{0FE5FE9F-8BBF-4A01-BA20-02703B3E4470}" type="presParOf" srcId="{FE02FD8E-BAE4-4C97-96A0-A5F605AF4DF6}" destId="{ADD85587-DD46-4014-91C3-313AA47C38B8}" srcOrd="0" destOrd="0" presId="urn:microsoft.com/office/officeart/2018/5/layout/CenteredIconLabelDescriptionList"/>
    <dgm:cxn modelId="{5D033891-0076-4046-A667-5E7C08FF8E55}" type="presParOf" srcId="{FE02FD8E-BAE4-4C97-96A0-A5F605AF4DF6}" destId="{606566C4-7FDC-41CB-92A1-9071BD8912FF}" srcOrd="1" destOrd="0" presId="urn:microsoft.com/office/officeart/2018/5/layout/CenteredIconLabelDescriptionList"/>
    <dgm:cxn modelId="{46A4D076-AA18-4068-B092-EDF3EAE20966}" type="presParOf" srcId="{FE02FD8E-BAE4-4C97-96A0-A5F605AF4DF6}" destId="{8F12D569-567D-44C7-8DEA-16429D2395C5}" srcOrd="2" destOrd="0" presId="urn:microsoft.com/office/officeart/2018/5/layout/CenteredIconLabelDescriptionList"/>
    <dgm:cxn modelId="{97DBBA8F-E83B-4B5B-B051-F59A7A99B2B5}" type="presParOf" srcId="{FE02FD8E-BAE4-4C97-96A0-A5F605AF4DF6}" destId="{9F731C9A-6FFE-4311-97F1-A6822D694C3B}" srcOrd="3" destOrd="0" presId="urn:microsoft.com/office/officeart/2018/5/layout/CenteredIconLabelDescriptionList"/>
    <dgm:cxn modelId="{EC4E985F-2279-4B60-B43F-EDF727E26FC4}" type="presParOf" srcId="{FE02FD8E-BAE4-4C97-96A0-A5F605AF4DF6}" destId="{DE8A092B-7A24-4FF1-99B0-F0876A3CBA0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66F2F6-5E5B-4F27-A0F2-E4BB346A0F2B}">
      <dsp:nvSpPr>
        <dsp:cNvPr id="0" name=""/>
        <dsp:cNvSpPr/>
      </dsp:nvSpPr>
      <dsp:spPr>
        <a:xfrm>
          <a:off x="0" y="380018"/>
          <a:ext cx="8234363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A6065-FB8A-4D3B-8B22-A07B69C701C2}">
      <dsp:nvSpPr>
        <dsp:cNvPr id="0" name=""/>
        <dsp:cNvSpPr/>
      </dsp:nvSpPr>
      <dsp:spPr>
        <a:xfrm>
          <a:off x="411718" y="55298"/>
          <a:ext cx="5764054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868" tIns="0" rIns="21786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Vertex-Cut-Partitionierung</a:t>
          </a:r>
          <a:endParaRPr lang="en-US" sz="2200" kern="1200" dirty="0"/>
        </a:p>
      </dsp:txBody>
      <dsp:txXfrm>
        <a:off x="443421" y="87001"/>
        <a:ext cx="5700648" cy="586034"/>
      </dsp:txXfrm>
    </dsp:sp>
    <dsp:sp modelId="{8FEFCA1A-8253-423B-B13E-0490E3F2F78A}">
      <dsp:nvSpPr>
        <dsp:cNvPr id="0" name=""/>
        <dsp:cNvSpPr/>
      </dsp:nvSpPr>
      <dsp:spPr>
        <a:xfrm>
          <a:off x="0" y="1377938"/>
          <a:ext cx="8234363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3888FD-FB22-4976-98E7-68B9EA041796}">
      <dsp:nvSpPr>
        <dsp:cNvPr id="0" name=""/>
        <dsp:cNvSpPr/>
      </dsp:nvSpPr>
      <dsp:spPr>
        <a:xfrm>
          <a:off x="411718" y="1053218"/>
          <a:ext cx="5764054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868" tIns="0" rIns="21786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Edge-Cut-</a:t>
          </a:r>
          <a:r>
            <a:rPr lang="de-DE" sz="2200" kern="1200" dirty="0" err="1"/>
            <a:t>Partitioning</a:t>
          </a:r>
          <a:endParaRPr lang="en-US" sz="2200" kern="1200" dirty="0"/>
        </a:p>
      </dsp:txBody>
      <dsp:txXfrm>
        <a:off x="443421" y="1084921"/>
        <a:ext cx="5700648" cy="586034"/>
      </dsp:txXfrm>
    </dsp:sp>
    <dsp:sp modelId="{91F9BF0B-D212-4C73-9AD3-E5AE6AB6F709}">
      <dsp:nvSpPr>
        <dsp:cNvPr id="0" name=""/>
        <dsp:cNvSpPr/>
      </dsp:nvSpPr>
      <dsp:spPr>
        <a:xfrm>
          <a:off x="0" y="2375859"/>
          <a:ext cx="8234363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20A355-7E95-4E84-8EFC-348213F67DB1}">
      <dsp:nvSpPr>
        <dsp:cNvPr id="0" name=""/>
        <dsp:cNvSpPr/>
      </dsp:nvSpPr>
      <dsp:spPr>
        <a:xfrm>
          <a:off x="411718" y="2051138"/>
          <a:ext cx="5764054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868" tIns="0" rIns="21786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Zustandsfrei vs. Zustandsbehaftet</a:t>
          </a:r>
          <a:endParaRPr lang="en-US" sz="2200" kern="1200" dirty="0"/>
        </a:p>
      </dsp:txBody>
      <dsp:txXfrm>
        <a:off x="443421" y="2082841"/>
        <a:ext cx="5700648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24B2D-B833-472C-BA7A-9D2FC6347226}">
      <dsp:nvSpPr>
        <dsp:cNvPr id="0" name=""/>
        <dsp:cNvSpPr/>
      </dsp:nvSpPr>
      <dsp:spPr>
        <a:xfrm>
          <a:off x="1231714" y="235784"/>
          <a:ext cx="1324476" cy="1324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E73B8-1B1A-492A-A095-E28C022BB0BC}">
      <dsp:nvSpPr>
        <dsp:cNvPr id="0" name=""/>
        <dsp:cNvSpPr/>
      </dsp:nvSpPr>
      <dsp:spPr>
        <a:xfrm>
          <a:off x="1843" y="1685289"/>
          <a:ext cx="3784218" cy="56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500" kern="1200" dirty="0" err="1"/>
            <a:t>Citibike</a:t>
          </a:r>
          <a:endParaRPr lang="en-US" sz="2500" kern="1200" dirty="0"/>
        </a:p>
      </dsp:txBody>
      <dsp:txXfrm>
        <a:off x="1843" y="1685289"/>
        <a:ext cx="3784218" cy="567632"/>
      </dsp:txXfrm>
    </dsp:sp>
    <dsp:sp modelId="{55866613-519D-4B87-8689-BECEE4ECC435}">
      <dsp:nvSpPr>
        <dsp:cNvPr id="0" name=""/>
        <dsp:cNvSpPr/>
      </dsp:nvSpPr>
      <dsp:spPr>
        <a:xfrm>
          <a:off x="1843" y="2311074"/>
          <a:ext cx="3784218" cy="832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latin typeface="+mn-lt"/>
            </a:rPr>
            <a:t>Ca. 100 Millionen Datensätze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latin typeface="+mn-lt"/>
            </a:rPr>
            <a:t>Einfacher Aufbau – 1 Knotenlabel (Station), 1 Kantenlabel (Trip)</a:t>
          </a:r>
          <a:endParaRPr lang="en-US" sz="1700" kern="1200" dirty="0">
            <a:latin typeface="+mn-lt"/>
          </a:endParaRPr>
        </a:p>
      </dsp:txBody>
      <dsp:txXfrm>
        <a:off x="1843" y="2311074"/>
        <a:ext cx="3784218" cy="832339"/>
      </dsp:txXfrm>
    </dsp:sp>
    <dsp:sp modelId="{ADD85587-DD46-4014-91C3-313AA47C38B8}">
      <dsp:nvSpPr>
        <dsp:cNvPr id="0" name=""/>
        <dsp:cNvSpPr/>
      </dsp:nvSpPr>
      <dsp:spPr>
        <a:xfrm>
          <a:off x="5678171" y="235784"/>
          <a:ext cx="1324476" cy="1324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2D569-567D-44C7-8DEA-16429D2395C5}">
      <dsp:nvSpPr>
        <dsp:cNvPr id="0" name=""/>
        <dsp:cNvSpPr/>
      </dsp:nvSpPr>
      <dsp:spPr>
        <a:xfrm>
          <a:off x="4448300" y="1685289"/>
          <a:ext cx="3784218" cy="56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500" kern="1200" dirty="0"/>
            <a:t>LDBC – Socitas Network</a:t>
          </a:r>
          <a:endParaRPr lang="en-US" sz="2500" kern="1200" dirty="0"/>
        </a:p>
      </dsp:txBody>
      <dsp:txXfrm>
        <a:off x="4448300" y="1685289"/>
        <a:ext cx="3784218" cy="567632"/>
      </dsp:txXfrm>
    </dsp:sp>
    <dsp:sp modelId="{DE8A092B-7A24-4FF1-99B0-F0876A3CBA0F}">
      <dsp:nvSpPr>
        <dsp:cNvPr id="0" name=""/>
        <dsp:cNvSpPr/>
      </dsp:nvSpPr>
      <dsp:spPr>
        <a:xfrm>
          <a:off x="4448300" y="2311074"/>
          <a:ext cx="3784218" cy="832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2D1D50A-91A0-4313-AF41-8FA8C1A6F672}" type="datetimeFigureOut"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10.08.2022</a:t>
            </a:fld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835DF71-E1E2-47C3-B9FA-47C07B346B8B}" type="slidenum"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7005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1E3895C-9893-433E-BD86-ABF19E357674}" type="datetimeFigureOut">
              <a:rPr lang="de-DE" altLang="de-DE" smtClean="0"/>
              <a:pPr>
                <a:defRPr/>
              </a:pPr>
              <a:t>10.08.2022</a:t>
            </a:fld>
            <a:endParaRPr lang="de-DE" alt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dirty="0"/>
              <a:t>Mastertextformat bearbeiten</a:t>
            </a:r>
          </a:p>
          <a:p>
            <a:pPr lvl="1"/>
            <a:r>
              <a:rPr lang="de-DE" altLang="de-DE" noProof="0" dirty="0"/>
              <a:t>Zweite Ebene</a:t>
            </a:r>
          </a:p>
          <a:p>
            <a:pPr lvl="2"/>
            <a:r>
              <a:rPr lang="de-DE" altLang="de-DE" noProof="0" dirty="0"/>
              <a:t>Dritte Ebene</a:t>
            </a:r>
          </a:p>
          <a:p>
            <a:pPr lvl="3"/>
            <a:r>
              <a:rPr lang="de-DE" altLang="de-DE" noProof="0" dirty="0"/>
              <a:t>Vierte Ebene</a:t>
            </a:r>
          </a:p>
          <a:p>
            <a:pPr lvl="4"/>
            <a:r>
              <a:rPr lang="de-DE" alt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5416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Einleitung = Grundlagen (</a:t>
            </a:r>
            <a:r>
              <a:rPr lang="de-DE" dirty="0" err="1"/>
              <a:t>gradoop</a:t>
            </a:r>
            <a:r>
              <a:rPr lang="de-DE" dirty="0"/>
              <a:t>/flink, Graphen, Property Graph Model), Ziele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676540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114595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95377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Knotengrade müssen vorab bekannt sein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49392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Citibike</a:t>
            </a:r>
            <a:r>
              <a:rPr lang="de-DE" dirty="0"/>
              <a:t> =&gt; kompletter Datensatz</a:t>
            </a:r>
          </a:p>
          <a:p>
            <a:r>
              <a:rPr lang="de-DE" dirty="0"/>
              <a:t>LDBC =&gt; 10% des Datensatzes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84546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Snapshot =&gt; </a:t>
            </a:r>
            <a:r>
              <a:rPr lang="de-DE" dirty="0" err="1"/>
              <a:t>Snpashot</a:t>
            </a:r>
            <a:r>
              <a:rPr lang="de-DE" dirty="0"/>
              <a:t> eines Graphen zu einem bestimmten Zeitpunkt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8141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002" y="0"/>
            <a:ext cx="3524250" cy="51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5687" y="2078847"/>
            <a:ext cx="8092705" cy="1487313"/>
          </a:xfrm>
        </p:spPr>
        <p:txBody>
          <a:bodyPr anchor="t"/>
          <a:lstStyle>
            <a:lvl1pPr>
              <a:defRPr sz="28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5687" y="1606876"/>
            <a:ext cx="6400800" cy="471971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295687" y="4439286"/>
            <a:ext cx="2098597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2"/>
          </p:nvPr>
        </p:nvSpPr>
        <p:spPr>
          <a:xfrm>
            <a:off x="2453698" y="4444369"/>
            <a:ext cx="2184476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43" y="260598"/>
            <a:ext cx="2924417" cy="94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6"/>
          </p:nvPr>
        </p:nvSpPr>
        <p:spPr>
          <a:xfrm>
            <a:off x="457200" y="1243691"/>
            <a:ext cx="8229600" cy="3057375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>
                <a:solidFill>
                  <a:srgbClr val="262A31"/>
                </a:solidFill>
              </a:defRPr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43582BE0-97CE-412F-80F1-16DC6BED178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4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abellenplatzhalter 10"/>
          <p:cNvSpPr>
            <a:spLocks noGrp="1"/>
          </p:cNvSpPr>
          <p:nvPr>
            <p:ph type="tbl" sz="quarter" idx="16"/>
          </p:nvPr>
        </p:nvSpPr>
        <p:spPr>
          <a:xfrm>
            <a:off x="457200" y="1597677"/>
            <a:ext cx="8234363" cy="269293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noProof="0"/>
              <a:t>Tabelle durch Klicken auf Symbol hinzufügen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57200" y="1141828"/>
            <a:ext cx="8229600" cy="36185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A0321171-B06E-4659-9CF5-7D6E520FDC1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1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6"/>
          </p:nvPr>
        </p:nvSpPr>
        <p:spPr>
          <a:xfrm>
            <a:off x="457200" y="1229028"/>
            <a:ext cx="8229600" cy="306122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e-DE" noProof="0"/>
              <a:t>Diagramm durch Klicken auf Symbol hinzufügen</a:t>
            </a:r>
          </a:p>
        </p:txBody>
      </p:sp>
      <p:cxnSp>
        <p:nvCxnSpPr>
          <p:cNvPr id="16" name="Gerade Verbindung 10"/>
          <p:cNvCxnSpPr/>
          <p:nvPr userDrawn="1"/>
        </p:nvCxnSpPr>
        <p:spPr>
          <a:xfrm>
            <a:off x="457200" y="4713670"/>
            <a:ext cx="8229600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D98C2DD5-50CB-445D-B765-8AD2D4C5531F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04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39624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6"/>
          </p:nvPr>
        </p:nvSpPr>
        <p:spPr>
          <a:xfrm>
            <a:off x="457200" y="1181092"/>
            <a:ext cx="3962400" cy="308610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e-DE" noProof="0"/>
              <a:t>Diagramm durch Klicken auf Symbol hinzufügen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20"/>
          </p:nvPr>
        </p:nvSpPr>
        <p:spPr>
          <a:xfrm>
            <a:off x="4714875" y="4368811"/>
            <a:ext cx="39624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Diagrammplatzhalter 7"/>
          <p:cNvSpPr>
            <a:spLocks noGrp="1"/>
          </p:cNvSpPr>
          <p:nvPr>
            <p:ph type="chart" sz="quarter" idx="21"/>
          </p:nvPr>
        </p:nvSpPr>
        <p:spPr>
          <a:xfrm>
            <a:off x="4714875" y="1181092"/>
            <a:ext cx="3962400" cy="308610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noProof="0"/>
              <a:t>Diagramm durch Klicken auf Symbol hinzufügen</a:t>
            </a:r>
            <a:endParaRPr lang="de-DE" noProof="0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64035955-D4DF-4360-912A-517416A0AD74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15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57200" y="372533"/>
            <a:ext cx="2692400" cy="999067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57200" y="1503680"/>
            <a:ext cx="2692400" cy="319532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</a:defRPr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6"/>
          </p:nvPr>
        </p:nvSpPr>
        <p:spPr>
          <a:xfrm>
            <a:off x="3352800" y="762000"/>
            <a:ext cx="5791200" cy="348934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9"/>
          </p:nvPr>
        </p:nvSpPr>
        <p:spPr>
          <a:xfrm>
            <a:off x="3352800" y="4368811"/>
            <a:ext cx="5334000" cy="330196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01A9B2D6-5EFE-4937-AE57-083B7F8CA155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8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3501688" y="-5922"/>
            <a:ext cx="5654316" cy="5152775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316" h="5177448">
                <a:moveTo>
                  <a:pt x="2417147" y="5174079"/>
                </a:moveTo>
                <a:lnTo>
                  <a:pt x="0" y="4609"/>
                </a:lnTo>
                <a:lnTo>
                  <a:pt x="5643017" y="0"/>
                </a:lnTo>
                <a:cubicBezTo>
                  <a:pt x="5640970" y="1720656"/>
                  <a:pt x="5656173" y="3456792"/>
                  <a:pt x="5654126" y="5177448"/>
                </a:cubicBezTo>
                <a:lnTo>
                  <a:pt x="2417147" y="51740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4429719" y="-4153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FF5451">
              <a:alpha val="5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solidFill>
                    <a:srgbClr val="FF5451"/>
                  </a:solidFill>
                </a:ln>
                <a:solidFill>
                  <a:srgbClr val="FF5451"/>
                </a:solidFill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13728" y="1066801"/>
            <a:ext cx="3562911" cy="350998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0"/>
          </p:nvPr>
        </p:nvSpPr>
        <p:spPr bwMode="auto">
          <a:xfrm>
            <a:off x="-1" y="0"/>
            <a:ext cx="6115051" cy="51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800"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13728" y="1447164"/>
            <a:ext cx="3562911" cy="2201545"/>
          </a:xfrm>
        </p:spPr>
        <p:txBody>
          <a:bodyPr anchor="t"/>
          <a:lstStyle>
            <a:lvl1pPr algn="r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419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 bwMode="auto">
          <a:xfrm flipH="1">
            <a:off x="-14439" y="-5922"/>
            <a:ext cx="5654316" cy="5152775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316" h="5177448">
                <a:moveTo>
                  <a:pt x="2417147" y="5174079"/>
                </a:moveTo>
                <a:lnTo>
                  <a:pt x="0" y="4609"/>
                </a:lnTo>
                <a:lnTo>
                  <a:pt x="5643017" y="0"/>
                </a:lnTo>
                <a:cubicBezTo>
                  <a:pt x="5640970" y="1720656"/>
                  <a:pt x="5656173" y="3456792"/>
                  <a:pt x="5654126" y="5177448"/>
                </a:cubicBezTo>
                <a:lnTo>
                  <a:pt x="2417147" y="51740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noFill/>
                </a:ln>
                <a:noFill/>
              </a:defRPr>
            </a:lvl4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 flipH="1">
            <a:off x="-14439" y="-4153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FF5451">
              <a:alpha val="5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noFill/>
                </a:ln>
                <a:noFill/>
              </a:defRPr>
            </a:lvl4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1878" y="1066801"/>
            <a:ext cx="3562911" cy="350998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0"/>
          </p:nvPr>
        </p:nvSpPr>
        <p:spPr bwMode="auto">
          <a:xfrm>
            <a:off x="2711450" y="0"/>
            <a:ext cx="6432551" cy="51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800"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878" y="1447164"/>
            <a:ext cx="3562911" cy="2201545"/>
          </a:xfrm>
        </p:spPr>
        <p:txBody>
          <a:bodyPr anchor="t"/>
          <a:lstStyle>
            <a:lvl1pPr algn="l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71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0"/>
            <a:ext cx="3314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7588" y="2078847"/>
            <a:ext cx="6400800" cy="1487313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262A3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7587" y="1740092"/>
            <a:ext cx="6400800" cy="338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262A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cxnSp>
        <p:nvCxnSpPr>
          <p:cNvPr id="9" name="Gerade Verbindung 10"/>
          <p:cNvCxnSpPr/>
          <p:nvPr userDrawn="1"/>
        </p:nvCxnSpPr>
        <p:spPr>
          <a:xfrm>
            <a:off x="457200" y="4713670"/>
            <a:ext cx="5731459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69366"/>
            <a:ext cx="547323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0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formatfü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5"/>
          </p:nvPr>
        </p:nvSpPr>
        <p:spPr>
          <a:xfrm>
            <a:off x="8468" y="8468"/>
            <a:ext cx="9135532" cy="5135032"/>
          </a:xfrm>
        </p:spPr>
        <p:txBody>
          <a:bodyPr rtlCol="0">
            <a:normAutofit/>
          </a:bodyPr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0379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093"/>
            <a:ext cx="3429000" cy="144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628" y="0"/>
            <a:ext cx="3524250" cy="51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5495" y="2078847"/>
            <a:ext cx="7984797" cy="562753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8" name="Inhaltsplatzhalter 3"/>
          <p:cNvSpPr>
            <a:spLocks noGrp="1"/>
          </p:cNvSpPr>
          <p:nvPr>
            <p:ph sz="half" idx="2"/>
          </p:nvPr>
        </p:nvSpPr>
        <p:spPr>
          <a:xfrm>
            <a:off x="365495" y="2834640"/>
            <a:ext cx="4672172" cy="1847427"/>
          </a:xfrm>
        </p:spPr>
        <p:txBody>
          <a:bodyPr>
            <a:noAutofit/>
          </a:bodyPr>
          <a:lstStyle>
            <a:lvl1pPr marL="0" indent="0">
              <a:buNone/>
              <a:defRPr sz="1100" baseline="0">
                <a:solidFill>
                  <a:schemeClr val="tx1"/>
                </a:solidFill>
              </a:defRPr>
            </a:lvl1pPr>
            <a:lvl2pPr marL="457200" indent="0"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43" y="260598"/>
            <a:ext cx="2924417" cy="94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34363" cy="7588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17134"/>
            <a:ext cx="8234363" cy="2985558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63750" indent="-2349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57200" y="1125940"/>
            <a:ext cx="8234363" cy="37774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248790C2-FB8D-4AD1-BFB1-8D82BB9A4283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43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316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ohne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34363" cy="7588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23492"/>
            <a:ext cx="8234363" cy="3379199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63750" indent="-2349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232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- 2 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17133"/>
            <a:ext cx="3952240" cy="2977092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57200" y="1139588"/>
            <a:ext cx="8229600" cy="36409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4"/>
          </p:nvPr>
        </p:nvSpPr>
        <p:spPr>
          <a:xfrm>
            <a:off x="4724400" y="1617133"/>
            <a:ext cx="3962400" cy="2977092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E6F2A070-8A77-484A-BFE7-6B1E5C215647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95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063625"/>
            <a:ext cx="82296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SUBHEADLINE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84" r:id="rId2"/>
    <p:sldLayoutId id="2147483885" r:id="rId3"/>
    <p:sldLayoutId id="2147483870" r:id="rId4"/>
    <p:sldLayoutId id="2147483877" r:id="rId5"/>
    <p:sldLayoutId id="2147483879" r:id="rId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Symbol" panose="05050102010706020507" pitchFamily="18" charset="2"/>
        <a:defRPr sz="1200" kern="1200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/>
          <p:cNvCxnSpPr/>
          <p:nvPr userDrawn="1"/>
        </p:nvCxnSpPr>
        <p:spPr>
          <a:xfrm>
            <a:off x="0" y="155575"/>
            <a:ext cx="457200" cy="0"/>
          </a:xfrm>
          <a:prstGeom prst="line">
            <a:avLst/>
          </a:prstGeom>
          <a:ln w="3175" cmpd="sng">
            <a:solidFill>
              <a:srgbClr val="262A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69366"/>
            <a:ext cx="547323" cy="324000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457200" y="22671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cap="all" dirty="0">
                <a:latin typeface="Arial" panose="020B0604020202020204" pitchFamily="34" charset="0"/>
                <a:cs typeface="Arial" panose="020B0604020202020204" pitchFamily="34" charset="0"/>
              </a:rPr>
              <a:t>Optimierung verteilter </a:t>
            </a:r>
            <a:r>
              <a:rPr lang="de-DE" sz="1200" b="1" cap="all" dirty="0" err="1">
                <a:latin typeface="Arial" panose="020B0604020202020204" pitchFamily="34" charset="0"/>
                <a:cs typeface="Arial" panose="020B0604020202020204" pitchFamily="34" charset="0"/>
              </a:rPr>
              <a:t>Graphanalyse</a:t>
            </a:r>
            <a:r>
              <a:rPr lang="de-DE" sz="1200" b="1" cap="all" dirty="0">
                <a:latin typeface="Arial" panose="020B0604020202020204" pitchFamily="34" charset="0"/>
                <a:cs typeface="Arial" panose="020B0604020202020204" pitchFamily="34" charset="0"/>
              </a:rPr>
              <a:t> mittels </a:t>
            </a:r>
            <a:r>
              <a:rPr lang="de-DE" sz="1200" b="1" cap="all" dirty="0" err="1">
                <a:latin typeface="Arial" panose="020B0604020202020204" pitchFamily="34" charset="0"/>
                <a:cs typeface="Arial" panose="020B0604020202020204" pitchFamily="34" charset="0"/>
              </a:rPr>
              <a:t>Graphpartitionierung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| Big Data Praktikum</a:t>
            </a:r>
          </a:p>
        </p:txBody>
      </p:sp>
      <p:cxnSp>
        <p:nvCxnSpPr>
          <p:cNvPr id="9" name="Gerade Verbindung 10"/>
          <p:cNvCxnSpPr/>
          <p:nvPr userDrawn="1"/>
        </p:nvCxnSpPr>
        <p:spPr>
          <a:xfrm>
            <a:off x="457200" y="4713670"/>
            <a:ext cx="8229600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80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2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8" r:id="rId8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Symbol" panose="05050102010706020507" pitchFamily="18" charset="2"/>
        <a:defRPr sz="1200" kern="1200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doc.io/doc/org.apache.flink/flink-java/latest/org/apache/flink/api/java/DataSet.html" TargetMode="External"/><Relationship Id="rId2" Type="http://schemas.openxmlformats.org/officeDocument/2006/relationships/hyperlink" Target="https://flink.apache.org/flink-architecture.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dbs-leipzig/gradoop-benchmark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ctrTitle"/>
          </p:nvPr>
        </p:nvSpPr>
        <p:spPr bwMode="auto">
          <a:xfrm>
            <a:off x="295275" y="2079625"/>
            <a:ext cx="8093075" cy="14859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sz="2800" b="1" cap="all" dirty="0">
                <a:latin typeface="Arial" panose="020B0604020202020204" pitchFamily="34" charset="0"/>
                <a:cs typeface="Arial" panose="020B0604020202020204" pitchFamily="34" charset="0"/>
              </a:rPr>
              <a:t>Optimierung verteilter </a:t>
            </a:r>
            <a:r>
              <a:rPr lang="de-DE" sz="2800" b="1" cap="all" dirty="0" err="1">
                <a:latin typeface="Arial" panose="020B0604020202020204" pitchFamily="34" charset="0"/>
                <a:cs typeface="Arial" panose="020B0604020202020204" pitchFamily="34" charset="0"/>
              </a:rPr>
              <a:t>Graphanalyse</a:t>
            </a:r>
            <a:r>
              <a:rPr lang="de-DE" sz="2800" b="1" cap="all" dirty="0">
                <a:latin typeface="Arial" panose="020B0604020202020204" pitchFamily="34" charset="0"/>
                <a:cs typeface="Arial" panose="020B0604020202020204" pitchFamily="34" charset="0"/>
              </a:rPr>
              <a:t> mittels </a:t>
            </a:r>
            <a:r>
              <a:rPr lang="de-DE" sz="2800" b="1" cap="all" dirty="0" err="1">
                <a:latin typeface="Arial" panose="020B0604020202020204" pitchFamily="34" charset="0"/>
                <a:cs typeface="Arial" panose="020B0604020202020204" pitchFamily="34" charset="0"/>
              </a:rPr>
              <a:t>Graphpartitionierung</a:t>
            </a:r>
            <a:endParaRPr lang="de-DE" altLang="de-DE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Untertitel 2"/>
          <p:cNvSpPr>
            <a:spLocks noGrp="1"/>
          </p:cNvSpPr>
          <p:nvPr>
            <p:ph type="subTitle" idx="1"/>
          </p:nvPr>
        </p:nvSpPr>
        <p:spPr>
          <a:xfrm>
            <a:off x="295275" y="1606550"/>
            <a:ext cx="6400800" cy="473075"/>
          </a:xfrm>
        </p:spPr>
        <p:txBody>
          <a:bodyPr/>
          <a:lstStyle/>
          <a:p>
            <a:pPr eaLnBrk="1" hangingPunct="1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Big Data Praktikum</a:t>
            </a:r>
          </a:p>
        </p:txBody>
      </p:sp>
      <p:sp>
        <p:nvSpPr>
          <p:cNvPr id="17412" name="Bildplatzhalter 1"/>
          <p:cNvSpPr>
            <a:spLocks noGrp="1" noTextEdit="1"/>
          </p:cNvSpPr>
          <p:nvPr>
            <p:ph type="pic" sz="quarter" idx="11"/>
          </p:nvPr>
        </p:nvSpPr>
        <p:spPr>
          <a:xfrm>
            <a:off x="295275" y="4438650"/>
            <a:ext cx="2044700" cy="517525"/>
          </a:xfrm>
        </p:spPr>
      </p:sp>
      <p:sp>
        <p:nvSpPr>
          <p:cNvPr id="17413" name="Bildplatzhalter 1"/>
          <p:cNvSpPr>
            <a:spLocks noGrp="1" noTextEdit="1"/>
          </p:cNvSpPr>
          <p:nvPr>
            <p:ph type="pic" sz="quarter" idx="12"/>
          </p:nvPr>
        </p:nvSpPr>
        <p:spPr>
          <a:xfrm>
            <a:off x="2473325" y="4438650"/>
            <a:ext cx="2044700" cy="517525"/>
          </a:xfrm>
        </p:spPr>
      </p:sp>
      <p:sp>
        <p:nvSpPr>
          <p:cNvPr id="17414" name="Inhaltsplatzhalter 3"/>
          <p:cNvSpPr>
            <a:spLocks noGrp="1"/>
          </p:cNvSpPr>
          <p:nvPr>
            <p:ph sz="half" idx="4294967295"/>
          </p:nvPr>
        </p:nvSpPr>
        <p:spPr>
          <a:xfrm>
            <a:off x="295275" y="3600450"/>
            <a:ext cx="3744913" cy="517525"/>
          </a:xfrm>
        </p:spPr>
        <p:txBody>
          <a:bodyPr/>
          <a:lstStyle/>
          <a:p>
            <a:pPr marL="0" indent="0" eaLnBrk="1" hangingPunct="1"/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Leipzig, 12.08.2022</a:t>
            </a:r>
          </a:p>
          <a:p>
            <a:pPr marL="0" indent="0" eaLnBrk="1" hangingPunct="1"/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Andreas Kretschmer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5F191-7665-95D2-CB1F-3D49ADAE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Partitionierungsverfahren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A6C1C08-77C2-B2D5-B614-37E3DA20C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Standard: Hash-Partitionierung optimiert durch Flink-Optimizer </a:t>
            </a:r>
          </a:p>
          <a:p>
            <a:r>
              <a:rPr lang="de-DE" dirty="0"/>
              <a:t>Integrierte Partitionierungsmethoden</a:t>
            </a:r>
          </a:p>
          <a:p>
            <a:pPr lvl="1"/>
            <a:r>
              <a:rPr lang="de-DE" dirty="0"/>
              <a:t>Partition-By-Hash</a:t>
            </a:r>
          </a:p>
          <a:p>
            <a:pPr lvl="1"/>
            <a:r>
              <a:rPr lang="de-DE" dirty="0"/>
              <a:t>Partition-By-Range</a:t>
            </a:r>
          </a:p>
          <a:p>
            <a:pPr lvl="1"/>
            <a:r>
              <a:rPr lang="de-DE" dirty="0"/>
              <a:t>Custom-Partition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20D5DCA-B375-271F-7E13-EBC2411631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Gradoop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328E72-7C07-2F3D-8B7B-E92F520C2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772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5DCBAF-D87B-5793-1844-D3A4DAAA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Partitionierungsverfahren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9B196-80F7-EC1D-5D92-5BA176F59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Partition-By-Hash</a:t>
            </a:r>
          </a:p>
          <a:p>
            <a:pPr lvl="1"/>
            <a:r>
              <a:rPr lang="de-DE" dirty="0"/>
              <a:t>Zustandsfrei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DE91E4-1172-0853-DE99-DE5A7240E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11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14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0B771-39B8-33BD-31C7-9301E26E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Partitionierungsverfahren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E473C72-01F2-529C-D0BD-C7301A1F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Edge-Cut-</a:t>
            </a:r>
            <a:r>
              <a:rPr lang="de-DE" dirty="0" err="1"/>
              <a:t>Partitioning</a:t>
            </a:r>
            <a:endParaRPr lang="de-DE" dirty="0"/>
          </a:p>
          <a:p>
            <a:r>
              <a:rPr lang="de-DE" dirty="0"/>
              <a:t>Zustandsbehaftete Partitionierung per Hash-Wert</a:t>
            </a:r>
          </a:p>
          <a:p>
            <a:pPr lvl="1"/>
            <a:r>
              <a:rPr lang="de-DE" dirty="0"/>
              <a:t>Knotengrade der Start- und Endknoten jeder Kante notwendig</a:t>
            </a:r>
          </a:p>
          <a:p>
            <a:pPr lvl="1"/>
            <a:r>
              <a:rPr lang="de-DE" dirty="0" err="1"/>
              <a:t>Id</a:t>
            </a:r>
            <a:r>
              <a:rPr lang="de-DE" dirty="0"/>
              <a:t> des Knoten mit dem höchsten Grad wird für die Ermittlung einer Partitionierung einer Kante verwendet </a:t>
            </a:r>
          </a:p>
          <a:p>
            <a:pPr lvl="1"/>
            <a:r>
              <a:rPr lang="de-DE" dirty="0"/>
              <a:t>Partitionierung der Knoten per Hashwert der </a:t>
            </a:r>
            <a:r>
              <a:rPr lang="de-DE" dirty="0" err="1"/>
              <a:t>Id</a:t>
            </a:r>
            <a:endParaRPr lang="de-DE" dirty="0"/>
          </a:p>
          <a:p>
            <a:pPr lvl="1"/>
            <a:r>
              <a:rPr lang="de-DE" dirty="0"/>
              <a:t>Knoten mit hohem Grad landen in der gleichen Partition wie die Kanten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21ED0F2-4714-2673-9724-85BE66FC0E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Degree </a:t>
            </a:r>
            <a:r>
              <a:rPr lang="de-DE" dirty="0" err="1"/>
              <a:t>Based</a:t>
            </a:r>
            <a:r>
              <a:rPr lang="de-DE" dirty="0"/>
              <a:t> Hash (DBH)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2402E3-918F-F920-18E2-272B9CB02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12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154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12C9F-7410-A0F8-EFBE-E710B22C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799"/>
            <a:ext cx="8234363" cy="758825"/>
          </a:xfrm>
        </p:spPr>
        <p:txBody>
          <a:bodyPr anchor="b">
            <a:normAutofit/>
          </a:bodyPr>
          <a:lstStyle/>
          <a:p>
            <a:r>
              <a:rPr lang="de-DE" dirty="0"/>
              <a:t>Datensätze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78483E-1557-E0E1-B987-3B225A693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</a:rPr>
              <a:pPr>
                <a:spcAft>
                  <a:spcPts val="600"/>
                </a:spcAft>
                <a:defRPr/>
              </a:pPr>
              <a:t>13</a:t>
            </a:fld>
            <a:endParaRPr lang="de-DE" altLang="de-DE" sz="1000">
              <a:solidFill>
                <a:srgbClr val="D8413E"/>
              </a:solidFill>
            </a:endParaRP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4AE495D8-D40D-EF9A-3039-8AB77262F8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472248"/>
              </p:ext>
            </p:extLst>
          </p:nvPr>
        </p:nvGraphicFramePr>
        <p:xfrm>
          <a:off x="457200" y="1223492"/>
          <a:ext cx="8234363" cy="3379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5BC70ED1-ABF5-9B4A-D97B-500247B9F062}"/>
              </a:ext>
            </a:extLst>
          </p:cNvPr>
          <p:cNvSpPr txBox="1"/>
          <p:nvPr/>
        </p:nvSpPr>
        <p:spPr>
          <a:xfrm flipH="1">
            <a:off x="5181665" y="3504509"/>
            <a:ext cx="319271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de-DE" sz="1700" dirty="0">
                <a:latin typeface="+mn-lt"/>
              </a:rPr>
              <a:t>Ca. 30 Millionen Datensätze</a:t>
            </a:r>
            <a:endParaRPr lang="en-US" sz="1700" dirty="0">
              <a:latin typeface="+mn-lt"/>
            </a:endParaRPr>
          </a:p>
          <a:p>
            <a:pPr lvl="0" algn="ctr">
              <a:lnSpc>
                <a:spcPct val="100000"/>
              </a:lnSpc>
            </a:pPr>
            <a:r>
              <a:rPr lang="de-DE" sz="1700" dirty="0">
                <a:latin typeface="+mn-lt"/>
              </a:rPr>
              <a:t>Komplexerer Aufbau – 11 Knotenlabels, 15 Kantenlabels</a:t>
            </a:r>
          </a:p>
        </p:txBody>
      </p:sp>
    </p:spTree>
    <p:extLst>
      <p:ext uri="{BB962C8B-B14F-4D97-AF65-F5344CB8AC3E}">
        <p14:creationId xmlns:p14="http://schemas.microsoft.com/office/powerpoint/2010/main" val="1739409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08A3CE-F603-16FD-DBB9-C5E2FD5E6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14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ED644B-436B-E9EF-7126-57975DCA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Benchamarks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5878C3-C14E-75DD-44B5-62DAF5D64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Snapshot</a:t>
            </a:r>
          </a:p>
          <a:p>
            <a:pPr lvl="1"/>
            <a:r>
              <a:rPr lang="de-DE" dirty="0"/>
              <a:t>Sucht einen Teilgraphen eines bestimmten Zeitpunktes innerhalb eines gegebenen Graphen</a:t>
            </a:r>
          </a:p>
          <a:p>
            <a:pPr lvl="1"/>
            <a:r>
              <a:rPr lang="de-DE" dirty="0"/>
              <a:t>Selektivität des Zeitpunktes:</a:t>
            </a:r>
          </a:p>
          <a:p>
            <a:pPr lvl="2"/>
            <a:r>
              <a:rPr lang="de-DE" dirty="0"/>
              <a:t>LDBC: 30%</a:t>
            </a:r>
          </a:p>
          <a:p>
            <a:pPr lvl="2"/>
            <a:r>
              <a:rPr lang="de-DE" dirty="0" err="1"/>
              <a:t>Citibike</a:t>
            </a:r>
            <a:r>
              <a:rPr lang="de-DE" dirty="0"/>
              <a:t>: 17%</a:t>
            </a:r>
          </a:p>
          <a:p>
            <a:pPr lvl="1"/>
            <a:endParaRPr lang="de-DE" dirty="0"/>
          </a:p>
          <a:p>
            <a:r>
              <a:rPr lang="de-DE" dirty="0" err="1"/>
              <a:t>PatternMatching</a:t>
            </a:r>
            <a:endParaRPr lang="de-DE" dirty="0"/>
          </a:p>
          <a:p>
            <a:pPr lvl="1"/>
            <a:r>
              <a:rPr lang="de-DE" dirty="0"/>
              <a:t>Sucht Teilgraphen, die einem gegebenen Muster einer </a:t>
            </a:r>
            <a:r>
              <a:rPr lang="de-DE" dirty="0" err="1"/>
              <a:t>Cypher</a:t>
            </a:r>
            <a:r>
              <a:rPr lang="de-DE" dirty="0"/>
              <a:t>-Anfrage entsprechen</a:t>
            </a:r>
          </a:p>
          <a:p>
            <a:pPr lvl="1"/>
            <a:r>
              <a:rPr lang="de-DE" dirty="0"/>
              <a:t>Pro Datensatz 3 verschiedene Anfragen</a:t>
            </a:r>
          </a:p>
        </p:txBody>
      </p:sp>
    </p:spTree>
    <p:extLst>
      <p:ext uri="{BB962C8B-B14F-4D97-AF65-F5344CB8AC3E}">
        <p14:creationId xmlns:p14="http://schemas.microsoft.com/office/powerpoint/2010/main" val="920066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FF8D79D-A664-6F4E-21D9-75769C60F0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380E4E7-F83C-6120-FB25-FA7C6CD091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53510D6-9BD4-2EAA-99BB-D0FBD34B7E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E016AF0-0630-50CD-AD50-060A1A1FD0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85B1F12-6945-0548-5D68-1BC257C5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3C9C31-4FC8-E088-CA14-9A3FB49743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01050" y="4878388"/>
            <a:ext cx="742950" cy="204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15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512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FF8D79D-A664-6F4E-21D9-75769C60F0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380E4E7-F83C-6120-FB25-FA7C6CD091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53510D6-9BD4-2EAA-99BB-D0FBD34B7E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E016AF0-0630-50CD-AD50-060A1A1FD0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85B1F12-6945-0548-5D68-1BC257C5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3C9C31-4FC8-E088-CA14-9A3FB49743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01050" y="4878388"/>
            <a:ext cx="742950" cy="204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16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896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dirty="0">
                <a:ea typeface="+mj-ea"/>
              </a:rPr>
              <a:t>FAZIT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4A2496-73A5-47B1-C54F-07B4EEB1C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Arbeiten auf verteiltem Cluster schwierig</a:t>
            </a:r>
          </a:p>
          <a:p>
            <a:endParaRPr lang="de-DE" dirty="0"/>
          </a:p>
          <a:p>
            <a:r>
              <a:rPr lang="de-DE" dirty="0"/>
              <a:t>Allgemeine Regel nicht definierbar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92F7B32-0E83-E6DF-E254-3C689E66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14763C2-E181-8985-2C05-950CE5E49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https://flink.apache.org/flink-architecture.html</a:t>
            </a:r>
            <a:r>
              <a:rPr lang="de-DE" dirty="0"/>
              <a:t>, Abrufdatum: 10.08.22</a:t>
            </a:r>
          </a:p>
          <a:p>
            <a:r>
              <a:rPr lang="de-DE" dirty="0">
                <a:hlinkClick r:id="rId3"/>
              </a:rPr>
              <a:t>https://javadoc.io/doc/org.apache.flink/flink-java/latest/org/apache/flink/api/java/DataSet.html</a:t>
            </a:r>
            <a:r>
              <a:rPr lang="de-DE" dirty="0"/>
              <a:t>, Abrufdatum: 10.08.22</a:t>
            </a:r>
          </a:p>
          <a:p>
            <a:r>
              <a:rPr lang="de-DE" dirty="0">
                <a:hlinkClick r:id="rId4"/>
              </a:rPr>
              <a:t>https://github.com/dbs-leipzig/gradoop-benchmarks</a:t>
            </a:r>
            <a:r>
              <a:rPr lang="de-DE" dirty="0"/>
              <a:t>, Abrufdatum: 10.08.22</a:t>
            </a:r>
          </a:p>
        </p:txBody>
      </p:sp>
    </p:spTree>
    <p:extLst>
      <p:ext uri="{BB962C8B-B14F-4D97-AF65-F5344CB8AC3E}">
        <p14:creationId xmlns:p14="http://schemas.microsoft.com/office/powerpoint/2010/main" val="3776417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6CE27-212C-D6D6-2E0C-174A35841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39E49D-E76D-BCDC-3724-13EA3CF98D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17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479D5AC8-69A5-2095-F33F-96E7A367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</p:spPr>
        <p:txBody>
          <a:bodyPr anchor="b">
            <a:normAutofit/>
          </a:bodyPr>
          <a:lstStyle/>
          <a:p>
            <a:r>
              <a:rPr lang="de-DE" dirty="0"/>
              <a:t>AGENDA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A45F5AC-1FEB-78AF-AB64-CC5D35DB2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7133"/>
            <a:ext cx="3952240" cy="2977092"/>
          </a:xfrm>
        </p:spPr>
        <p:txBody>
          <a:bodyPr>
            <a:normAutofit/>
          </a:bodyPr>
          <a:lstStyle/>
          <a:p>
            <a:r>
              <a:rPr lang="de-DE" dirty="0"/>
              <a:t>Einleitung</a:t>
            </a:r>
          </a:p>
          <a:p>
            <a:r>
              <a:rPr lang="de-DE" dirty="0"/>
              <a:t>Methodik</a:t>
            </a:r>
          </a:p>
          <a:p>
            <a:r>
              <a:rPr lang="de-DE" dirty="0"/>
              <a:t>Ergebnisse</a:t>
            </a:r>
          </a:p>
          <a:p>
            <a:r>
              <a:rPr lang="de-DE" dirty="0"/>
              <a:t>Fazit</a:t>
            </a:r>
          </a:p>
          <a:p>
            <a:endParaRPr lang="de-DE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5051A9F-92D7-41BB-BE93-5EF4EAB7F2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139588"/>
            <a:ext cx="8229600" cy="364092"/>
          </a:xfrm>
        </p:spPr>
        <p:txBody>
          <a:bodyPr/>
          <a:lstStyle/>
          <a:p>
            <a:endParaRPr lang="en-US"/>
          </a:p>
        </p:txBody>
      </p:sp>
      <p:pic>
        <p:nvPicPr>
          <p:cNvPr id="2" name="Picture 13" descr="Uhr">
            <a:extLst>
              <a:ext uri="{FF2B5EF4-FFF2-40B4-BE49-F238E27FC236}">
                <a16:creationId xmlns:a16="http://schemas.microsoft.com/office/drawing/2014/main" id="{A617D5AF-8AA1-2020-32AD-7AA7A1C1DB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" r="-4" b="-4"/>
          <a:stretch/>
        </p:blipFill>
        <p:spPr bwMode="auto">
          <a:xfrm>
            <a:off x="4724400" y="1617133"/>
            <a:ext cx="3962400" cy="297709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softEdge rad="1125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DA4440E-0843-FD07-982A-D7D74AFAF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E6F2A070-8A77-484A-BFE7-6B1E5C215647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  <a:defRPr/>
              </a:pPr>
              <a:t>2</a:t>
            </a:fld>
            <a:endParaRPr lang="de-DE" altLang="de-DE" sz="100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03593D2C-8E54-639F-DBC7-F65FF9ED6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01A9B2D6-5EFE-4937-AE57-083B7F8CA155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  <a:defRPr/>
              </a:pPr>
              <a:t>2</a:t>
            </a:fld>
            <a:endParaRPr lang="de-DE" altLang="de-DE" sz="100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DA4440E-0843-FD07-982A-D7D74AFAF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E6F2A070-8A77-484A-BFE7-6B1E5C215647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  <a:defRPr/>
              </a:pPr>
              <a:t>2</a:t>
            </a:fld>
            <a:endParaRPr lang="de-DE" altLang="de-DE" sz="100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09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4C537EF-3175-DFEA-BD1A-4934AC49DE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1601905-B52C-C729-057D-6987A618B9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1C06E14-8C8D-5BF9-21DB-FCA23D620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99B26A1-9364-A6C8-BFE9-B28FF39C89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A42889E-EDAA-4D16-4420-357305C5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89860B-634C-7AE0-B985-D4DDCF04AB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01050" y="4878388"/>
            <a:ext cx="742950" cy="204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81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CEF4E5F-C25C-23F6-67BD-F43A70BB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9DABB14-75F4-001C-B991-D2BDCBD68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223492"/>
            <a:ext cx="3853234" cy="3379199"/>
          </a:xfrm>
        </p:spPr>
        <p:txBody>
          <a:bodyPr/>
          <a:lstStyle/>
          <a:p>
            <a:r>
              <a:rPr lang="de-DE" dirty="0"/>
              <a:t>Datenmodell zum modellieren von Beziehungen</a:t>
            </a:r>
          </a:p>
          <a:p>
            <a:r>
              <a:rPr lang="de-DE" dirty="0"/>
              <a:t>Beziehungen können gerichtet sein</a:t>
            </a:r>
          </a:p>
          <a:p>
            <a:r>
              <a:rPr lang="de-DE" dirty="0"/>
              <a:t>Graph = (Vertices, </a:t>
            </a:r>
            <a:r>
              <a:rPr lang="de-DE" dirty="0" err="1"/>
              <a:t>Edges</a:t>
            </a:r>
            <a:r>
              <a:rPr lang="de-DE" dirty="0"/>
              <a:t>)</a:t>
            </a:r>
          </a:p>
          <a:p>
            <a:r>
              <a:rPr lang="de-DE" dirty="0"/>
              <a:t>Property Graph Modell</a:t>
            </a:r>
          </a:p>
          <a:p>
            <a:pPr lvl="1"/>
            <a:r>
              <a:rPr lang="de-DE" dirty="0"/>
              <a:t>Attribute für Knoten und Kanten</a:t>
            </a:r>
          </a:p>
          <a:p>
            <a:pPr lvl="1"/>
            <a:r>
              <a:rPr lang="de-DE" dirty="0"/>
              <a:t>Labels für Knoten und Kanten</a:t>
            </a:r>
          </a:p>
          <a:p>
            <a:endParaRPr lang="de-DE" dirty="0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F18485B1-B1F3-471A-BF19-08A22B0D4DBB}"/>
              </a:ext>
            </a:extLst>
          </p:cNvPr>
          <p:cNvSpPr/>
          <p:nvPr/>
        </p:nvSpPr>
        <p:spPr>
          <a:xfrm>
            <a:off x="5696888" y="188723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7077CAD-97BE-4471-A995-134B0DA063F9}"/>
              </a:ext>
            </a:extLst>
          </p:cNvPr>
          <p:cNvSpPr/>
          <p:nvPr/>
        </p:nvSpPr>
        <p:spPr>
          <a:xfrm>
            <a:off x="7540542" y="188723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1847A946-C7BD-FBB6-46A4-F88A92B5BCBB}"/>
              </a:ext>
            </a:extLst>
          </p:cNvPr>
          <p:cNvSpPr/>
          <p:nvPr/>
        </p:nvSpPr>
        <p:spPr>
          <a:xfrm>
            <a:off x="6525978" y="323275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EE061A78-69CE-9CB4-16DF-14799C0B1B70}"/>
              </a:ext>
            </a:extLst>
          </p:cNvPr>
          <p:cNvCxnSpPr>
            <a:cxnSpLocks/>
            <a:stCxn id="11" idx="4"/>
            <a:endCxn id="13" idx="1"/>
          </p:cNvCxnSpPr>
          <p:nvPr/>
        </p:nvCxnSpPr>
        <p:spPr>
          <a:xfrm>
            <a:off x="5925488" y="2344433"/>
            <a:ext cx="667445" cy="955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B7B1BCE-6B1D-BF1F-0E87-D79AABEC1AA1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6154088" y="2115833"/>
            <a:ext cx="13864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C9DC2A0-2F3A-E57F-0F51-4DBD3CB4EFAE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6916223" y="2277478"/>
            <a:ext cx="691274" cy="1022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864B976B-1DAE-063F-07D3-3A83AB041345}"/>
              </a:ext>
            </a:extLst>
          </p:cNvPr>
          <p:cNvSpPr txBox="1"/>
          <p:nvPr/>
        </p:nvSpPr>
        <p:spPr>
          <a:xfrm>
            <a:off x="5169950" y="1206246"/>
            <a:ext cx="155089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i="0" dirty="0">
                <a:latin typeface="+mn-lt"/>
                <a:cs typeface="Arial" panose="020B0604020202020204" pitchFamily="34" charset="0"/>
              </a:rPr>
              <a:t>Station</a:t>
            </a:r>
          </a:p>
          <a:p>
            <a:r>
              <a:rPr lang="de-DE" sz="1200" dirty="0">
                <a:latin typeface="+mn-lt"/>
                <a:cs typeface="Arial" panose="020B0604020202020204" pitchFamily="34" charset="0"/>
              </a:rPr>
              <a:t>ID: 1</a:t>
            </a:r>
          </a:p>
          <a:p>
            <a:r>
              <a:rPr lang="de-DE" sz="1200" dirty="0">
                <a:latin typeface="+mn-lt"/>
                <a:cs typeface="Arial" panose="020B0604020202020204" pitchFamily="34" charset="0"/>
              </a:rPr>
              <a:t>Name: Augustusplatz </a:t>
            </a:r>
            <a:endParaRPr lang="de-DE" sz="1200" i="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A94499F-5BE0-BA60-8565-634F551137F0}"/>
              </a:ext>
            </a:extLst>
          </p:cNvPr>
          <p:cNvSpPr txBox="1"/>
          <p:nvPr/>
        </p:nvSpPr>
        <p:spPr>
          <a:xfrm>
            <a:off x="7261860" y="1215631"/>
            <a:ext cx="155089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i="0" dirty="0">
                <a:latin typeface="+mn-lt"/>
                <a:cs typeface="Arial" panose="020B0604020202020204" pitchFamily="34" charset="0"/>
              </a:rPr>
              <a:t>Station</a:t>
            </a:r>
          </a:p>
          <a:p>
            <a:r>
              <a:rPr lang="de-DE" sz="1200" dirty="0">
                <a:latin typeface="+mn-lt"/>
                <a:cs typeface="Arial" panose="020B0604020202020204" pitchFamily="34" charset="0"/>
              </a:rPr>
              <a:t>ID: 3</a:t>
            </a:r>
          </a:p>
          <a:p>
            <a:r>
              <a:rPr lang="de-DE" sz="1200" dirty="0">
                <a:latin typeface="+mn-lt"/>
                <a:cs typeface="Arial" panose="020B0604020202020204" pitchFamily="34" charset="0"/>
              </a:rPr>
              <a:t>Name: Hauptbahnhof </a:t>
            </a:r>
            <a:endParaRPr lang="de-DE" sz="1200" i="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EDE6CBD-844F-C955-0889-F41AC8B614CE}"/>
              </a:ext>
            </a:extLst>
          </p:cNvPr>
          <p:cNvSpPr txBox="1"/>
          <p:nvPr/>
        </p:nvSpPr>
        <p:spPr>
          <a:xfrm>
            <a:off x="6071866" y="3718576"/>
            <a:ext cx="203758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i="0" dirty="0">
                <a:latin typeface="+mn-lt"/>
                <a:cs typeface="Arial" panose="020B0604020202020204" pitchFamily="34" charset="0"/>
              </a:rPr>
              <a:t>Station</a:t>
            </a:r>
          </a:p>
          <a:p>
            <a:r>
              <a:rPr lang="de-DE" sz="1200" dirty="0">
                <a:latin typeface="+mn-lt"/>
                <a:cs typeface="Arial" panose="020B0604020202020204" pitchFamily="34" charset="0"/>
              </a:rPr>
              <a:t>ID: 2</a:t>
            </a:r>
          </a:p>
          <a:p>
            <a:r>
              <a:rPr lang="de-DE" sz="1200" dirty="0">
                <a:latin typeface="+mn-lt"/>
                <a:cs typeface="Arial" panose="020B0604020202020204" pitchFamily="34" charset="0"/>
              </a:rPr>
              <a:t>Name: Connewitzer Kreuz </a:t>
            </a:r>
            <a:endParaRPr lang="de-DE" sz="1200" i="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2A64857-024E-05D0-54E6-E77802392368}"/>
              </a:ext>
            </a:extLst>
          </p:cNvPr>
          <p:cNvSpPr txBox="1"/>
          <p:nvPr/>
        </p:nvSpPr>
        <p:spPr>
          <a:xfrm flipH="1">
            <a:off x="7355067" y="2683719"/>
            <a:ext cx="165978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err="1">
                <a:latin typeface="+mn-lt"/>
                <a:cs typeface="Arial" panose="020B0604020202020204" pitchFamily="34" charset="0"/>
              </a:rPr>
              <a:t>Hat_Verbindung</a:t>
            </a:r>
            <a:endParaRPr lang="de-DE" dirty="0">
              <a:latin typeface="+mn-lt"/>
              <a:cs typeface="Arial" panose="020B0604020202020204" pitchFamily="34" charset="0"/>
            </a:endParaRPr>
          </a:p>
          <a:p>
            <a:r>
              <a:rPr lang="de-DE" sz="1200" dirty="0">
                <a:latin typeface="+mn-lt"/>
                <a:cs typeface="Arial" panose="020B0604020202020204" pitchFamily="34" charset="0"/>
              </a:rPr>
              <a:t>ID: 1</a:t>
            </a:r>
          </a:p>
          <a:p>
            <a:r>
              <a:rPr lang="de-DE" sz="1200" dirty="0">
                <a:latin typeface="+mn-lt"/>
                <a:cs typeface="Arial" panose="020B0604020202020204" pitchFamily="34" charset="0"/>
              </a:rPr>
              <a:t>Linie: 11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2F68FC4-0400-B336-C70E-0EEE04AEAFBC}"/>
              </a:ext>
            </a:extLst>
          </p:cNvPr>
          <p:cNvSpPr txBox="1"/>
          <p:nvPr/>
        </p:nvSpPr>
        <p:spPr>
          <a:xfrm flipH="1">
            <a:off x="4458695" y="2692662"/>
            <a:ext cx="167703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err="1">
                <a:latin typeface="+mn-lt"/>
                <a:cs typeface="Arial" panose="020B0604020202020204" pitchFamily="34" charset="0"/>
              </a:rPr>
              <a:t>Hat_Verbindung</a:t>
            </a:r>
            <a:endParaRPr lang="de-DE" dirty="0">
              <a:latin typeface="+mn-lt"/>
              <a:cs typeface="Arial" panose="020B0604020202020204" pitchFamily="34" charset="0"/>
            </a:endParaRPr>
          </a:p>
          <a:p>
            <a:r>
              <a:rPr lang="de-DE" sz="1200" dirty="0">
                <a:latin typeface="+mn-lt"/>
                <a:cs typeface="Arial" panose="020B0604020202020204" pitchFamily="34" charset="0"/>
              </a:rPr>
              <a:t>ID: 2</a:t>
            </a:r>
          </a:p>
          <a:p>
            <a:r>
              <a:rPr lang="de-DE" sz="1200" dirty="0">
                <a:latin typeface="+mn-lt"/>
                <a:cs typeface="Arial" panose="020B0604020202020204" pitchFamily="34" charset="0"/>
              </a:rPr>
              <a:t>Linie: 16</a:t>
            </a:r>
          </a:p>
        </p:txBody>
      </p:sp>
    </p:spTree>
    <p:extLst>
      <p:ext uri="{BB962C8B-B14F-4D97-AF65-F5344CB8AC3E}">
        <p14:creationId xmlns:p14="http://schemas.microsoft.com/office/powerpoint/2010/main" val="191504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23FF5-76CB-11A8-102C-057E35AB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GRADOOP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18C722-36D4-B078-72EE-E19502626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Framework zur Analyse von großen </a:t>
            </a:r>
            <a:r>
              <a:rPr lang="de-DE" dirty="0" err="1"/>
              <a:t>Graphdaten</a:t>
            </a:r>
            <a:endParaRPr lang="de-DE" dirty="0"/>
          </a:p>
          <a:p>
            <a:r>
              <a:rPr lang="de-DE" dirty="0"/>
              <a:t>(Extended) Property Graph Modell als Datenmodell</a:t>
            </a:r>
          </a:p>
          <a:p>
            <a:r>
              <a:rPr lang="de-DE" dirty="0"/>
              <a:t>Deklarative Anfragen (</a:t>
            </a:r>
            <a:r>
              <a:rPr lang="de-DE" dirty="0" err="1"/>
              <a:t>Cypher</a:t>
            </a:r>
            <a:r>
              <a:rPr lang="de-DE" dirty="0"/>
              <a:t>)</a:t>
            </a:r>
          </a:p>
          <a:p>
            <a:r>
              <a:rPr lang="de-DE" dirty="0" err="1"/>
              <a:t>Gradoop</a:t>
            </a:r>
            <a:r>
              <a:rPr lang="de-DE" dirty="0"/>
              <a:t>-Benchmarks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Basiert auf Apache Flink</a:t>
            </a:r>
          </a:p>
          <a:p>
            <a:pPr lvl="1"/>
            <a:r>
              <a:rPr lang="de-DE" dirty="0" err="1"/>
              <a:t>Streamprozessor</a:t>
            </a:r>
            <a:r>
              <a:rPr lang="de-DE" dirty="0"/>
              <a:t>-Framework</a:t>
            </a:r>
          </a:p>
          <a:p>
            <a:pPr lvl="2"/>
            <a:r>
              <a:rPr lang="de-DE" dirty="0"/>
              <a:t>In-Memory</a:t>
            </a:r>
          </a:p>
          <a:p>
            <a:pPr lvl="2"/>
            <a:r>
              <a:rPr lang="de-DE" dirty="0"/>
              <a:t>Verteilt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7E2C56-A162-BD13-2FE5-80CADEA25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90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60821-8468-CF2D-C8CD-FFE8131ED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A9D87-272F-BF8A-8EFC-5CB245735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Ausgangssituation:</a:t>
            </a:r>
          </a:p>
          <a:p>
            <a:pPr lvl="1"/>
            <a:r>
              <a:rPr lang="de-DE" dirty="0"/>
              <a:t>Daten müssen aufgeteilt (partitioniert) werden</a:t>
            </a:r>
          </a:p>
          <a:p>
            <a:pPr lvl="1"/>
            <a:r>
              <a:rPr lang="de-DE" dirty="0"/>
              <a:t>Standard-Partitionierung von Flink</a:t>
            </a:r>
          </a:p>
          <a:p>
            <a:pPr lvl="1"/>
            <a:r>
              <a:rPr lang="de-DE" dirty="0"/>
              <a:t>Ist diese optimal?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43B0AF-0FC3-C7AF-EF2B-B64134B32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6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9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48C24-D420-23B2-83C6-3B96B541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C38106-EFE2-8DCE-2C9D-F5900E6EE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7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FFB2482-DF90-B082-48A4-838A64D34A67}"/>
              </a:ext>
            </a:extLst>
          </p:cNvPr>
          <p:cNvSpPr/>
          <p:nvPr/>
        </p:nvSpPr>
        <p:spPr>
          <a:xfrm>
            <a:off x="2058761" y="1063624"/>
            <a:ext cx="4503420" cy="172974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Vergleichen mehrerer Partitionierungsverfahren, um Effizienz der Partitionierung in Bezug auf die Laufzeit für eine verteilte </a:t>
            </a:r>
            <a:r>
              <a:rPr lang="de-DE" dirty="0" err="1"/>
              <a:t>Graphanlyse</a:t>
            </a:r>
            <a:r>
              <a:rPr lang="de-DE" dirty="0"/>
              <a:t> zu bewerten.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EF9E2D3-F3B8-F955-DBC8-D997531F9BAB}"/>
              </a:ext>
            </a:extLst>
          </p:cNvPr>
          <p:cNvSpPr/>
          <p:nvPr/>
        </p:nvSpPr>
        <p:spPr>
          <a:xfrm>
            <a:off x="2058761" y="2945764"/>
            <a:ext cx="4503420" cy="172974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Kann gegebenenfalls ein optimales Partitionierungsverfahren aus den Ergebnissen abgeleitet werden?</a:t>
            </a:r>
          </a:p>
        </p:txBody>
      </p:sp>
    </p:spTree>
    <p:extLst>
      <p:ext uri="{BB962C8B-B14F-4D97-AF65-F5344CB8AC3E}">
        <p14:creationId xmlns:p14="http://schemas.microsoft.com/office/powerpoint/2010/main" val="3995858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F51C16DC-F72C-8CAE-2DFF-75E08B8532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ABF9A18-E376-9E27-B59A-F53912153A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8638CF3-6718-50D9-2019-A8620FE36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9672ED06-3215-D31E-7EA3-FAC5E6FFA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5B8D349-E27E-068B-DE6E-994D0D0E7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878" y="1447164"/>
            <a:ext cx="3741982" cy="2201545"/>
          </a:xfrm>
        </p:spPr>
        <p:txBody>
          <a:bodyPr/>
          <a:lstStyle/>
          <a:p>
            <a:r>
              <a:rPr lang="de-DE" dirty="0"/>
              <a:t>Methodik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7E17CD-214A-4FC9-9AD0-29330ABA039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01050" y="4878388"/>
            <a:ext cx="742950" cy="204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8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584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9345BD1-F387-0D92-431D-A0D52F5C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799"/>
            <a:ext cx="8234363" cy="758825"/>
          </a:xfrm>
        </p:spPr>
        <p:txBody>
          <a:bodyPr anchor="b">
            <a:normAutofit/>
          </a:bodyPr>
          <a:lstStyle/>
          <a:p>
            <a:r>
              <a:rPr lang="de-DE" dirty="0"/>
              <a:t>Partitionierungsverfahren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15CE8E-63EC-2071-58DA-A8D4346237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125940"/>
            <a:ext cx="8234363" cy="377740"/>
          </a:xfrm>
        </p:spPr>
        <p:txBody>
          <a:bodyPr anchor="b">
            <a:normAutofit/>
          </a:bodyPr>
          <a:lstStyle/>
          <a:p>
            <a:r>
              <a:rPr lang="de-DE" dirty="0"/>
              <a:t>Allgemein</a:t>
            </a:r>
          </a:p>
        </p:txBody>
      </p:sp>
      <p:graphicFrame>
        <p:nvGraphicFramePr>
          <p:cNvPr id="9" name="Inhaltsplatzhalter 1">
            <a:extLst>
              <a:ext uri="{FF2B5EF4-FFF2-40B4-BE49-F238E27FC236}">
                <a16:creationId xmlns:a16="http://schemas.microsoft.com/office/drawing/2014/main" id="{63DD7BDE-E9F4-00FE-6833-544326DFBE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770234"/>
              </p:ext>
            </p:extLst>
          </p:nvPr>
        </p:nvGraphicFramePr>
        <p:xfrm>
          <a:off x="457200" y="1617134"/>
          <a:ext cx="8234363" cy="2985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95460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1_UniLeipzig_PPT Vorlage">
  <a:themeElements>
    <a:clrScheme name="Universität Leipzig">
      <a:dk1>
        <a:sysClr val="windowText" lastClr="000000"/>
      </a:dk1>
      <a:lt1>
        <a:sysClr val="window" lastClr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usterfoliensatz_16zu9 [Schreibgeschützt]" id="{7A42E389-0188-42BC-9D61-E7EC701406CF}" vid="{07EE94A0-D2A2-4F67-BA73-4CB85A4C940B}"/>
    </a:ext>
  </a:extLst>
</a:theme>
</file>

<file path=ppt/theme/theme2.xml><?xml version="1.0" encoding="utf-8"?>
<a:theme xmlns:a="http://schemas.openxmlformats.org/drawingml/2006/main" name="Master2_UniLeipzig_PPT Vorlage">
  <a:themeElements>
    <a:clrScheme name="Universität Leipzig">
      <a:dk1>
        <a:sysClr val="windowText" lastClr="000000"/>
      </a:dk1>
      <a:lt1>
        <a:sysClr val="window" lastClr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i="0" smtClean="0">
            <a:latin typeface="+mn-lt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usterfoliensatz_16zu9 [Schreibgeschützt]" id="{7A42E389-0188-42BC-9D61-E7EC701406CF}" vid="{A8C49219-4754-4BA8-90A5-9D14769AD8D1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</Template>
  <TotalTime>0</TotalTime>
  <Words>465</Words>
  <Application>Microsoft Office PowerPoint</Application>
  <PresentationFormat>Bildschirmpräsentation (16:9)</PresentationFormat>
  <Paragraphs>131</Paragraphs>
  <Slides>19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Futura</vt:lpstr>
      <vt:lpstr>Symbol</vt:lpstr>
      <vt:lpstr>Master1_UniLeipzig_PPT Vorlage</vt:lpstr>
      <vt:lpstr>Master2_UniLeipzig_PPT Vorlage</vt:lpstr>
      <vt:lpstr>Optimierung verteilter Graphanalyse mittels Graphpartitionierung</vt:lpstr>
      <vt:lpstr>AGENDA</vt:lpstr>
      <vt:lpstr>Einleitung</vt:lpstr>
      <vt:lpstr>Graphen</vt:lpstr>
      <vt:lpstr>GRADOOP</vt:lpstr>
      <vt:lpstr>Ziel</vt:lpstr>
      <vt:lpstr>Ziel</vt:lpstr>
      <vt:lpstr>Methodik</vt:lpstr>
      <vt:lpstr>Partitionierungsverfahren</vt:lpstr>
      <vt:lpstr>Partitionierungsverfahren</vt:lpstr>
      <vt:lpstr>Partitionierungsverfahren</vt:lpstr>
      <vt:lpstr>Partitionierungsverfahren</vt:lpstr>
      <vt:lpstr>Datensätze</vt:lpstr>
      <vt:lpstr>Benchamarks</vt:lpstr>
      <vt:lpstr>Ergebnisse</vt:lpstr>
      <vt:lpstr>Fazit</vt:lpstr>
      <vt:lpstr>FAZIT</vt:lpstr>
      <vt:lpstr>Quellen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Optimierung verteilter Graphanalyse mittels Graphpartitionierung</dc:title>
  <dc:creator>Andreas Kretschmer</dc:creator>
  <cp:lastModifiedBy>Andreas Kretschmer</cp:lastModifiedBy>
  <cp:revision>16</cp:revision>
  <cp:lastPrinted>2017-09-28T12:33:25Z</cp:lastPrinted>
  <dcterms:created xsi:type="dcterms:W3CDTF">2022-08-07T16:30:25Z</dcterms:created>
  <dcterms:modified xsi:type="dcterms:W3CDTF">2022-08-10T19:13:30Z</dcterms:modified>
</cp:coreProperties>
</file>