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80899" r:id="rId2"/>
    <p:sldId id="2147480900" r:id="rId3"/>
    <p:sldId id="21474809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6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AC2CB3-A42E-4885-93E0-DAEBE1B17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Instructions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7E3EB-AD68-4FD8-91C6-4100792D3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575" y="1141413"/>
            <a:ext cx="11547475" cy="493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42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Scena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A real scenario from a real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Ideally someone you’ve talked to directly</a:t>
            </a:r>
            <a:br>
              <a:rPr lang="en-US"/>
            </a:br>
            <a:r>
              <a:rPr lang="en-US"/>
              <a:t>If not, a concrete scenario you understand deeply from secondary research</a:t>
            </a:r>
            <a:br>
              <a:rPr lang="en-US"/>
            </a:br>
            <a:r>
              <a:rPr lang="en-US"/>
              <a:t>Why is this representative of most users with this issue?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What’s the canonical customer scenario?</a:t>
            </a:r>
          </a:p>
        </p:txBody>
      </p:sp>
    </p:spTree>
    <p:extLst>
      <p:ext uri="{BB962C8B-B14F-4D97-AF65-F5344CB8AC3E}">
        <p14:creationId xmlns:p14="http://schemas.microsoft.com/office/powerpoint/2010/main" val="14213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 Summar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specific, concise summary of proposed changes to the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7CB3C-C93C-4EA3-A8DA-74EB5CB1FFF7}"/>
              </a:ext>
            </a:extLst>
          </p:cNvPr>
          <p:cNvSpPr txBox="1"/>
          <p:nvPr userDrawn="1"/>
        </p:nvSpPr>
        <p:spPr>
          <a:xfrm>
            <a:off x="248864" y="280974"/>
            <a:ext cx="240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3908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Storyboard your proposed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NOT screen by screen, but step by step from a user perspective</a:t>
            </a:r>
            <a:br>
              <a:rPr lang="en-US"/>
            </a:br>
            <a:r>
              <a:rPr lang="en-US"/>
              <a:t>Summarize who is involved in the scenario and the way THEY think about they journey</a:t>
            </a:r>
            <a:br>
              <a:rPr lang="en-US"/>
            </a:br>
            <a:r>
              <a:rPr lang="en-US"/>
              <a:t>Draw it on a single slide</a:t>
            </a:r>
            <a:br>
              <a:rPr lang="en-US"/>
            </a:br>
            <a:r>
              <a:rPr lang="en-US"/>
              <a:t>Use your canonical example scenario(s) – BE SPECIFIC</a:t>
            </a:r>
            <a:br>
              <a:rPr lang="en-US"/>
            </a:br>
            <a:r>
              <a:rPr lang="en-US"/>
              <a:t>Call out common variants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How should the experience work overall?</a:t>
            </a:r>
          </a:p>
        </p:txBody>
      </p:sp>
    </p:spTree>
    <p:extLst>
      <p:ext uri="{BB962C8B-B14F-4D97-AF65-F5344CB8AC3E}">
        <p14:creationId xmlns:p14="http://schemas.microsoft.com/office/powerpoint/2010/main" val="233202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Show clickthrough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Include as little detail as necessary to make a good decision. Sometimes that’s a lot.</a:t>
            </a:r>
            <a:br>
              <a:rPr lang="en-US"/>
            </a:br>
            <a:r>
              <a:rPr lang="en-US"/>
              <a:t>If this is a net new pattern or experience, higher fidelity explorations are often important</a:t>
            </a:r>
            <a:br>
              <a:rPr lang="en-US"/>
            </a:br>
            <a:r>
              <a:rPr lang="en-US"/>
              <a:t>If this is an iteration on an existing pattern, lower fidelity wireframes can often be sufficient</a:t>
            </a:r>
            <a:br>
              <a:rPr lang="en-US"/>
            </a:br>
            <a:r>
              <a:rPr lang="en-US"/>
              <a:t>Make sure others can easily understand and share your vision for exactly what the change will look like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Step-by-step experience</a:t>
            </a:r>
          </a:p>
        </p:txBody>
      </p:sp>
    </p:spTree>
    <p:extLst>
      <p:ext uri="{BB962C8B-B14F-4D97-AF65-F5344CB8AC3E}">
        <p14:creationId xmlns:p14="http://schemas.microsoft.com/office/powerpoint/2010/main" val="325520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Proposal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Are you introducing a new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Call out any new patterns or components that are being introduced</a:t>
            </a:r>
          </a:p>
          <a:p>
            <a:pPr lvl="0"/>
            <a:r>
              <a:rPr lang="en-US"/>
              <a:t>Justify the cost of building a new component vs using an existing Fabric or BAF component</a:t>
            </a:r>
          </a:p>
          <a:p>
            <a:pPr lvl="0"/>
            <a:r>
              <a:rPr lang="en-US"/>
              <a:t>Enumerate the base components that it’s built with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New patterns</a:t>
            </a:r>
          </a:p>
        </p:txBody>
      </p:sp>
    </p:spTree>
    <p:extLst>
      <p:ext uri="{BB962C8B-B14F-4D97-AF65-F5344CB8AC3E}">
        <p14:creationId xmlns:p14="http://schemas.microsoft.com/office/powerpoint/2010/main" val="92000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Unhappy Pat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we handle common failure modes?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Where are users most likely to get stuck?</a:t>
            </a:r>
            <a:br>
              <a:rPr lang="en-US"/>
            </a:br>
            <a:r>
              <a:rPr lang="en-US"/>
              <a:t>What will the experience look like when they do?</a:t>
            </a:r>
            <a:br>
              <a:rPr lang="en-US"/>
            </a:br>
            <a:r>
              <a:rPr lang="en-US"/>
              <a:t>When will we throw error messages, how actionable will they be?</a:t>
            </a:r>
            <a:br>
              <a:rPr lang="en-US"/>
            </a:br>
            <a:r>
              <a:rPr lang="en-US"/>
              <a:t>How will we help people avoid these issues in the first place?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Unhappy paths</a:t>
            </a:r>
          </a:p>
        </p:txBody>
      </p:sp>
    </p:spTree>
    <p:extLst>
      <p:ext uri="{BB962C8B-B14F-4D97-AF65-F5344CB8AC3E}">
        <p14:creationId xmlns:p14="http://schemas.microsoft.com/office/powerpoint/2010/main" val="402037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have you vetted this proposal?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What makes us confident this will address the key user challenges you called out in the previous section?</a:t>
            </a:r>
            <a:br>
              <a:rPr lang="en-US"/>
            </a:br>
            <a:r>
              <a:rPr lang="en-US"/>
              <a:t>What input do we have from internal stakeholders (community team, customer success)?</a:t>
            </a:r>
            <a:br>
              <a:rPr lang="en-US"/>
            </a:br>
            <a:r>
              <a:rPr lang="en-US"/>
              <a:t>Have we shared with champions or MVPs?</a:t>
            </a:r>
            <a:br>
              <a:rPr lang="en-US"/>
            </a:br>
            <a:r>
              <a:rPr lang="en-US"/>
              <a:t>Did we do a user study on the proposed design? What other research do we have?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44611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al - Te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What app will you build to test this experience?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Which app will the PM and EM build when this feature is implemented before it ships?</a:t>
            </a:r>
          </a:p>
          <a:p>
            <a:pPr lvl="0"/>
            <a:r>
              <a:rPr lang="en-US"/>
              <a:t>What scenario will the app focus on?</a:t>
            </a:r>
          </a:p>
          <a:p>
            <a:pPr lvl="0"/>
            <a:r>
              <a:rPr lang="en-US"/>
              <a:t>What features will this app use?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2074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89435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Testing App</a:t>
            </a:r>
          </a:p>
        </p:txBody>
      </p:sp>
    </p:spTree>
    <p:extLst>
      <p:ext uri="{BB962C8B-B14F-4D97-AF65-F5344CB8AC3E}">
        <p14:creationId xmlns:p14="http://schemas.microsoft.com/office/powerpoint/2010/main" val="79539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Summary">
    <p:bg>
      <p:bgPr>
        <a:solidFill>
          <a:srgbClr val="0D9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374385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specific, concise summary of who will do the work and what it will take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3E0AE-6096-4158-8538-3C56BF79E44E}"/>
              </a:ext>
            </a:extLst>
          </p:cNvPr>
          <p:cNvSpPr txBox="1"/>
          <p:nvPr userDrawn="1"/>
        </p:nvSpPr>
        <p:spPr>
          <a:xfrm>
            <a:off x="248864" y="280974"/>
            <a:ext cx="240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835509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Stack R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In what order will you pursue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Break your proposal into individual chunks of work/benefit</a:t>
            </a:r>
            <a:br>
              <a:rPr lang="en-US"/>
            </a:br>
            <a:r>
              <a:rPr lang="en-US"/>
              <a:t>Stack them top to bottom from a priority / order of operations proposal</a:t>
            </a:r>
            <a:br>
              <a:rPr lang="en-US"/>
            </a:br>
            <a:r>
              <a:rPr lang="en-US"/>
              <a:t>Show where your ship moments 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Stack-ranked priorities</a:t>
            </a:r>
          </a:p>
        </p:txBody>
      </p:sp>
    </p:spTree>
    <p:extLst>
      <p:ext uri="{BB962C8B-B14F-4D97-AF65-F5344CB8AC3E}">
        <p14:creationId xmlns:p14="http://schemas.microsoft.com/office/powerpoint/2010/main" val="91664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427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5" y="1418590"/>
            <a:ext cx="9144000" cy="2387600"/>
          </a:xfrm>
        </p:spPr>
        <p:txBody>
          <a:bodyPr anchor="b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XR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8865" y="3946525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Use a title you’d put on a blog post when this work ships, then put the names of PM/EM/Design stakeholders here</a:t>
            </a:r>
          </a:p>
        </p:txBody>
      </p:sp>
    </p:spTree>
    <p:extLst>
      <p:ext uri="{BB962C8B-B14F-4D97-AF65-F5344CB8AC3E}">
        <p14:creationId xmlns:p14="http://schemas.microsoft.com/office/powerpoint/2010/main" val="1322769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What will it take to roll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Estimate the cost of each work item. Work with each owning team’s EM.</a:t>
            </a:r>
            <a:br>
              <a:rPr lang="en-US"/>
            </a:br>
            <a:r>
              <a:rPr lang="en-US"/>
              <a:t>Call out dependencies on other teams, make sure they are aware and have </a:t>
            </a:r>
            <a:r>
              <a:rPr lang="en-US" err="1"/>
              <a:t>ack’d</a:t>
            </a:r>
            <a:br>
              <a:rPr lang="en-US"/>
            </a:br>
            <a:r>
              <a:rPr lang="en-US"/>
              <a:t>Suggest target release dates for each ship moment</a:t>
            </a:r>
            <a:br>
              <a:rPr lang="en-US"/>
            </a:br>
            <a:r>
              <a:rPr lang="en-US"/>
              <a:t>Make sure you’re planning to be as incremental as possible</a:t>
            </a:r>
            <a:br>
              <a:rPr lang="en-US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Cost and timeline</a:t>
            </a:r>
          </a:p>
        </p:txBody>
      </p:sp>
    </p:spTree>
    <p:extLst>
      <p:ext uri="{BB962C8B-B14F-4D97-AF65-F5344CB8AC3E}">
        <p14:creationId xmlns:p14="http://schemas.microsoft.com/office/powerpoint/2010/main" val="3118771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Ro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we release?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What is the breaking change risk? </a:t>
            </a:r>
            <a:br>
              <a:rPr lang="en-US"/>
            </a:br>
            <a:r>
              <a:rPr lang="en-US"/>
              <a:t>Will we first launch as Experimental, Preview, GA? </a:t>
            </a:r>
            <a:br>
              <a:rPr lang="en-US"/>
            </a:br>
            <a:r>
              <a:rPr lang="en-US"/>
              <a:t>How will we know when to move to the next stage?</a:t>
            </a:r>
            <a:br>
              <a:rPr lang="en-US"/>
            </a:br>
            <a:r>
              <a:rPr lang="en-US"/>
              <a:t>What documentation will we need to create or edit?</a:t>
            </a:r>
            <a:br>
              <a:rPr lang="en-US"/>
            </a:br>
            <a:r>
              <a:rPr lang="en-US"/>
              <a:t>Who will own the release blog?</a:t>
            </a:r>
            <a:br>
              <a:rPr lang="en-US"/>
            </a:br>
            <a:r>
              <a:rPr lang="en-US"/>
              <a:t>Is there any additional in-product communication we should do as this rolls out?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Rollout Approach</a:t>
            </a:r>
          </a:p>
        </p:txBody>
      </p:sp>
    </p:spTree>
    <p:extLst>
      <p:ext uri="{BB962C8B-B14F-4D97-AF65-F5344CB8AC3E}">
        <p14:creationId xmlns:p14="http://schemas.microsoft.com/office/powerpoint/2010/main" val="1735576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- S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we know it’s 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4302761"/>
            <a:ext cx="11548620" cy="187420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Fill in the scenarios you’ll measure and report on in weekly/monthly service reviews related to this work. </a:t>
            </a:r>
            <a:br>
              <a:rPr lang="en-US"/>
            </a:br>
            <a:r>
              <a:rPr lang="en-US"/>
              <a:t>Make sure to choose scenarios that are truly the key user-facing scenarios</a:t>
            </a:r>
            <a:br>
              <a:rPr lang="en-US"/>
            </a:br>
            <a:r>
              <a:rPr lang="en-US"/>
              <a:t>Make sure to account for the work to measure this telemetry in your execution estimates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SLA (Perf and Reliability Goals)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8E1CFBA-DFEB-4728-914D-3BAD4CB30C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8317943"/>
              </p:ext>
            </p:extLst>
          </p:nvPr>
        </p:nvGraphicFramePr>
        <p:xfrm>
          <a:off x="282018" y="1630838"/>
          <a:ext cx="11462941" cy="242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502">
                  <a:extLst>
                    <a:ext uri="{9D8B030D-6E8A-4147-A177-3AD203B41FA5}">
                      <a16:colId xmlns:a16="http://schemas.microsoft.com/office/drawing/2014/main" val="122464907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971429097"/>
                    </a:ext>
                  </a:extLst>
                </a:gridCol>
                <a:gridCol w="2047239">
                  <a:extLst>
                    <a:ext uri="{9D8B030D-6E8A-4147-A177-3AD203B41FA5}">
                      <a16:colId xmlns:a16="http://schemas.microsoft.com/office/drawing/2014/main" val="2664075263"/>
                    </a:ext>
                  </a:extLst>
                </a:gridCol>
              </a:tblGrid>
              <a:tr h="333738">
                <a:tc>
                  <a:txBody>
                    <a:bodyPr/>
                    <a:lstStyle/>
                    <a:p>
                      <a:r>
                        <a:rPr lang="en-US" sz="1400"/>
                        <a:t>Measurable user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P95 Latency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Availability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16748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034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19210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0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992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- S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How will it be tested?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4302761"/>
            <a:ext cx="11548620" cy="187420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Comments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Testing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8E1CFBA-DFEB-4728-914D-3BAD4CB30C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4453072"/>
              </p:ext>
            </p:extLst>
          </p:nvPr>
        </p:nvGraphicFramePr>
        <p:xfrm>
          <a:off x="282018" y="1630838"/>
          <a:ext cx="11462941" cy="242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502">
                  <a:extLst>
                    <a:ext uri="{9D8B030D-6E8A-4147-A177-3AD203B41FA5}">
                      <a16:colId xmlns:a16="http://schemas.microsoft.com/office/drawing/2014/main" val="122464907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971429097"/>
                    </a:ext>
                  </a:extLst>
                </a:gridCol>
                <a:gridCol w="2047239">
                  <a:extLst>
                    <a:ext uri="{9D8B030D-6E8A-4147-A177-3AD203B41FA5}">
                      <a16:colId xmlns:a16="http://schemas.microsoft.com/office/drawing/2014/main" val="2664075263"/>
                    </a:ext>
                  </a:extLst>
                </a:gridCol>
              </a:tblGrid>
              <a:tr h="333738">
                <a:tc>
                  <a:txBody>
                    <a:bodyPr/>
                    <a:lstStyle/>
                    <a:p>
                      <a:r>
                        <a:rPr lang="en-US" sz="1400"/>
                        <a:t>Scenario\Feature to be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16748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Unit\Integrated\</a:t>
                      </a:r>
                      <a:r>
                        <a:rPr lang="en-US" sz="1400" err="1"/>
                        <a:t>etc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Manual\Offshore\Automated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034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19210"/>
                  </a:ext>
                </a:extLst>
              </a:tr>
              <a:tr h="6969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0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32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- 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What’s risky about this? How will we mitigate?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Call out the key risks and unknowns at this point in planning – and more importantly, what will we do to mitigate these risks?</a:t>
            </a:r>
            <a:br>
              <a:rPr lang="en-US"/>
            </a:br>
            <a:r>
              <a:rPr lang="en-US"/>
              <a:t>If we have risks related to partner team dependencies, is it possible to co-develop?</a:t>
            </a:r>
            <a:br>
              <a:rPr lang="en-US"/>
            </a:br>
            <a:r>
              <a:rPr lang="en-US"/>
              <a:t>If we have risks related to implementation design, will we be prototyping?</a:t>
            </a:r>
            <a:br>
              <a:rPr lang="en-US"/>
            </a:br>
            <a:r>
              <a:rPr lang="en-US"/>
              <a:t>If we have risks related to UX, what additional studies or explorations will we take on?</a:t>
            </a:r>
            <a:br>
              <a:rPr lang="en-US"/>
            </a:br>
            <a:r>
              <a:rPr lang="en-US"/>
              <a:t>Etc.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7455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027523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Risks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3226195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ummary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8865" y="3503465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Details in this section can be finalized after XR if UI is not final, but accessibility is a requirement for all shipping features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76F0C-8634-4548-BBCD-CB2E638C7EFA}"/>
              </a:ext>
            </a:extLst>
          </p:cNvPr>
          <p:cNvSpPr/>
          <p:nvPr userDrawn="1"/>
        </p:nvSpPr>
        <p:spPr>
          <a:xfrm>
            <a:off x="248865" y="2468415"/>
            <a:ext cx="61684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Accessibility approach</a:t>
            </a:r>
          </a:p>
        </p:txBody>
      </p:sp>
    </p:spTree>
    <p:extLst>
      <p:ext uri="{BB962C8B-B14F-4D97-AF65-F5344CB8AC3E}">
        <p14:creationId xmlns:p14="http://schemas.microsoft.com/office/powerpoint/2010/main" val="3016425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9B8F35-3D3F-4E9A-9017-C18E91A57ECA}"/>
              </a:ext>
            </a:extLst>
          </p:cNvPr>
          <p:cNvSpPr/>
          <p:nvPr userDrawn="1"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7FC181-CFC5-4E15-B3BA-C306304C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95" y="194919"/>
            <a:ext cx="11296136" cy="4092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032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1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Detail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Provide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1" y="280974"/>
            <a:ext cx="659675" cy="369332"/>
          </a:xfrm>
          <a:prstGeom prst="rect">
            <a:avLst/>
          </a:prstGeom>
          <a:solidFill>
            <a:srgbClr val="3B3838"/>
          </a:solidFill>
        </p:spPr>
        <p:txBody>
          <a:bodyPr wrap="square" rtlCol="0">
            <a:spAutoFit/>
          </a:bodyPr>
          <a:lstStyle/>
          <a:p>
            <a:r>
              <a:rPr lang="en-US" sz="18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Info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73103680-DDB1-484A-ABA9-D542C17EF83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41696" y="311150"/>
            <a:ext cx="5568950" cy="369887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77300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 Summary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main scenario section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364242-84AE-8C41-AA1F-52BCDDC8BE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427513"/>
            <a:ext cx="5846762" cy="496555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Section Type</a:t>
            </a:r>
          </a:p>
        </p:txBody>
      </p:sp>
    </p:spTree>
    <p:extLst>
      <p:ext uri="{BB962C8B-B14F-4D97-AF65-F5344CB8AC3E}">
        <p14:creationId xmlns:p14="http://schemas.microsoft.com/office/powerpoint/2010/main" val="2241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g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B34C5F-5E61-4623-ADED-2C4CF341B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XR title (blog post title)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AE8043-6EEA-4BF9-A856-5C9B94C661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2019" y="3595834"/>
            <a:ext cx="3684997" cy="24257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Highlights 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4669BAD-D60E-4D60-8D01-1E3FFC6495E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13830" y="3595834"/>
            <a:ext cx="3684997" cy="24257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Highlights 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1D3A956-F056-45A0-8103-2CEF79F3C66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45642" y="3595834"/>
            <a:ext cx="3684997" cy="24257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A6610A0-6C7C-4BF8-A772-1DE062C1B6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2018" y="6205733"/>
            <a:ext cx="3684997" cy="361851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US"/>
              <a:t>PM Owner: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05F74D-EF93-4FA2-9065-16FA3752B90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13829" y="6205733"/>
            <a:ext cx="3684997" cy="361851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US"/>
              <a:t>Design Owner: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8B0B371-21F7-49CB-B102-C47EE87D92E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45640" y="6205733"/>
            <a:ext cx="3684997" cy="361851"/>
          </a:xfrm>
        </p:spPr>
        <p:txBody>
          <a:bodyPr>
            <a:normAutofit/>
          </a:bodyPr>
          <a:lstStyle>
            <a:lvl1pPr marL="0" indent="0">
              <a:buNone/>
              <a:defRPr sz="1400" i="1"/>
            </a:lvl1pPr>
          </a:lstStyle>
          <a:p>
            <a:pPr lvl="0"/>
            <a:r>
              <a:rPr lang="en-US"/>
              <a:t>EM Owner:</a:t>
            </a:r>
          </a:p>
        </p:txBody>
      </p:sp>
    </p:spTree>
    <p:extLst>
      <p:ext uri="{BB962C8B-B14F-4D97-AF65-F5344CB8AC3E}">
        <p14:creationId xmlns:p14="http://schemas.microsoft.com/office/powerpoint/2010/main" val="17258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 Sub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A main scenario section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364242-84AE-8C41-AA1F-52BCDDC8BE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238" y="427513"/>
            <a:ext cx="5846762" cy="496555"/>
          </a:xfr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bg2">
                    <a:lumMod val="25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Section Type</a:t>
            </a:r>
          </a:p>
        </p:txBody>
      </p:sp>
    </p:spTree>
    <p:extLst>
      <p:ext uri="{BB962C8B-B14F-4D97-AF65-F5344CB8AC3E}">
        <p14:creationId xmlns:p14="http://schemas.microsoft.com/office/powerpoint/2010/main" val="973646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B973DD2-1476-E74C-99DF-240F2E50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2F9BD-EF25-7144-AB08-9EDFAA5C2CEA}"/>
              </a:ext>
            </a:extLst>
          </p:cNvPr>
          <p:cNvCxnSpPr/>
          <p:nvPr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092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ummary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64" y="1100538"/>
            <a:ext cx="11412093" cy="5411580"/>
          </a:xfrm>
        </p:spPr>
        <p:txBody>
          <a:bodyPr anchor="t">
            <a:normAutofit/>
          </a:bodyPr>
          <a:lstStyle>
            <a:lvl1pPr algn="l">
              <a:defRPr sz="7200" i="0">
                <a:solidFill>
                  <a:schemeClr val="bg1"/>
                </a:solidFill>
              </a:defRPr>
            </a:lvl1pPr>
          </a:lstStyle>
          <a:p>
            <a:r>
              <a:rPr lang="en-US"/>
              <a:t>A specific, concise summary of the customer problem we’re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7CB3C-C93C-4EA3-A8DA-74EB5CB1FFF7}"/>
              </a:ext>
            </a:extLst>
          </p:cNvPr>
          <p:cNvSpPr txBox="1"/>
          <p:nvPr userDrawn="1"/>
        </p:nvSpPr>
        <p:spPr>
          <a:xfrm>
            <a:off x="248864" y="280974"/>
            <a:ext cx="240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68134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Current s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Summarize 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If this is an experience currently shipped that you’re improving, run us through what it’s like for most users</a:t>
            </a:r>
            <a:br>
              <a:rPr lang="en-US"/>
            </a:br>
            <a:r>
              <a:rPr lang="en-US"/>
              <a:t>If this is a feature we don’t yet have, how do customers solve this or get around it today?</a:t>
            </a:r>
            <a:br>
              <a:rPr lang="en-US"/>
            </a:br>
            <a:r>
              <a:rPr lang="en-US"/>
              <a:t>What are they expecting in other products/systems?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38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is our current experience?</a:t>
            </a:r>
          </a:p>
        </p:txBody>
      </p:sp>
    </p:spTree>
    <p:extLst>
      <p:ext uri="{BB962C8B-B14F-4D97-AF65-F5344CB8AC3E}">
        <p14:creationId xmlns:p14="http://schemas.microsoft.com/office/powerpoint/2010/main" val="7612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Qual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Qualify the problem (summarize feedback)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User studies and benchmarks</a:t>
            </a:r>
            <a:br>
              <a:rPr lang="en-US"/>
            </a:br>
            <a:r>
              <a:rPr lang="en-US"/>
              <a:t>Forum/community posts</a:t>
            </a:r>
            <a:br>
              <a:rPr lang="en-US"/>
            </a:br>
            <a:r>
              <a:rPr lang="en-US"/>
              <a:t>Customer success team / tracker</a:t>
            </a:r>
            <a:br>
              <a:rPr lang="en-US"/>
            </a:br>
            <a:r>
              <a:rPr lang="en-US"/>
              <a:t>NPS comments</a:t>
            </a:r>
            <a:br>
              <a:rPr lang="en-US"/>
            </a:br>
            <a:r>
              <a:rPr lang="en-US"/>
              <a:t>Customers you’ve talked to directly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381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are customers telling us?</a:t>
            </a:r>
          </a:p>
        </p:txBody>
      </p:sp>
    </p:spTree>
    <p:extLst>
      <p:ext uri="{BB962C8B-B14F-4D97-AF65-F5344CB8AC3E}">
        <p14:creationId xmlns:p14="http://schemas.microsoft.com/office/powerpoint/2010/main" val="18625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Quan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Quantify the problem (summarize telemetry)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Product telemetry</a:t>
            </a:r>
            <a:br>
              <a:rPr lang="en-US"/>
            </a:br>
            <a:r>
              <a:rPr lang="en-US"/>
              <a:t>NPS volume / total pain index</a:t>
            </a:r>
            <a:br>
              <a:rPr lang="en-US"/>
            </a:br>
            <a:r>
              <a:rPr lang="en-US"/>
              <a:t>Ideas board votes</a:t>
            </a:r>
            <a:br>
              <a:rPr lang="en-US"/>
            </a:br>
            <a:r>
              <a:rPr lang="en-US"/>
              <a:t># deals blocking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42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is the measurable impact?</a:t>
            </a:r>
          </a:p>
        </p:txBody>
      </p:sp>
    </p:spTree>
    <p:extLst>
      <p:ext uri="{BB962C8B-B14F-4D97-AF65-F5344CB8AC3E}">
        <p14:creationId xmlns:p14="http://schemas.microsoft.com/office/powerpoint/2010/main" val="150182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Summarize 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At minimum, know and share what Salesforce does here</a:t>
            </a:r>
            <a:br>
              <a:rPr lang="en-US"/>
            </a:br>
            <a:r>
              <a:rPr lang="en-US"/>
              <a:t>Look at other direct competitors (Google App Maker, </a:t>
            </a:r>
            <a:r>
              <a:rPr lang="en-US" err="1"/>
              <a:t>Mendix</a:t>
            </a:r>
            <a:r>
              <a:rPr lang="en-US"/>
              <a:t>, </a:t>
            </a:r>
            <a:r>
              <a:rPr lang="en-US" err="1"/>
              <a:t>OutSystems</a:t>
            </a:r>
            <a:r>
              <a:rPr lang="en-US"/>
              <a:t>, </a:t>
            </a:r>
            <a:r>
              <a:rPr lang="en-US" err="1"/>
              <a:t>AppSheet</a:t>
            </a:r>
            <a:r>
              <a:rPr lang="en-US"/>
              <a:t>, etc)</a:t>
            </a:r>
            <a:br>
              <a:rPr lang="en-US"/>
            </a:br>
            <a:r>
              <a:rPr lang="en-US"/>
              <a:t>If appropriate, look at similar concepts in adjacent user experiences. (Office, design software, etc). What do users expect? What patterns should we be inspired by?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42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does the market expect?</a:t>
            </a:r>
          </a:p>
        </p:txBody>
      </p:sp>
    </p:spTree>
    <p:extLst>
      <p:ext uri="{BB962C8B-B14F-4D97-AF65-F5344CB8AC3E}">
        <p14:creationId xmlns:p14="http://schemas.microsoft.com/office/powerpoint/2010/main" val="27578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- Hypothe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9" y="807907"/>
            <a:ext cx="11548620" cy="64354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Summarize key hypotheses by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2019" y="1630837"/>
            <a:ext cx="11548620" cy="454612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b="1"/>
              <a:t>[Persona]</a:t>
            </a:r>
            <a:r>
              <a:rPr lang="en-US"/>
              <a:t> will </a:t>
            </a:r>
            <a:r>
              <a:rPr lang="en-US" b="1"/>
              <a:t>[achieve goal] </a:t>
            </a:r>
            <a:r>
              <a:rPr lang="en-US"/>
              <a:t>when we </a:t>
            </a:r>
            <a:r>
              <a:rPr lang="en-US" b="1"/>
              <a:t>[solve problem].</a:t>
            </a:r>
            <a:r>
              <a:rPr lang="en-US"/>
              <a:t> We’ll know this if </a:t>
            </a:r>
            <a:r>
              <a:rPr lang="en-US" b="1"/>
              <a:t>[measurable metric trend].</a:t>
            </a:r>
          </a:p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0D9F-BBE9-497D-9A96-C4B2B5EE5511}"/>
              </a:ext>
            </a:extLst>
          </p:cNvPr>
          <p:cNvSpPr txBox="1"/>
          <p:nvPr userDrawn="1"/>
        </p:nvSpPr>
        <p:spPr>
          <a:xfrm>
            <a:off x="282020" y="280974"/>
            <a:ext cx="11602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4076-28FD-4482-A2C0-A410286BCD06}"/>
              </a:ext>
            </a:extLst>
          </p:cNvPr>
          <p:cNvSpPr txBox="1"/>
          <p:nvPr userDrawn="1"/>
        </p:nvSpPr>
        <p:spPr>
          <a:xfrm>
            <a:off x="1442301" y="280974"/>
            <a:ext cx="51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Who will this help, and how will we know?</a:t>
            </a:r>
          </a:p>
        </p:txBody>
      </p:sp>
    </p:spTree>
    <p:extLst>
      <p:ext uri="{BB962C8B-B14F-4D97-AF65-F5344CB8AC3E}">
        <p14:creationId xmlns:p14="http://schemas.microsoft.com/office/powerpoint/2010/main" val="29409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019" y="365125"/>
            <a:ext cx="11548620" cy="64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019" y="1249680"/>
            <a:ext cx="1154862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01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0413-0B98-49EB-BF5C-28CE238C7A6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743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B1AB-D126-4D87-ADCE-CBA505A3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E1B08A-A3D6-F9FE-5E54-8638561964B3}"/>
              </a:ext>
            </a:extLst>
          </p:cNvPr>
          <p:cNvGrpSpPr/>
          <p:nvPr/>
        </p:nvGrpSpPr>
        <p:grpSpPr>
          <a:xfrm>
            <a:off x="126584" y="1468413"/>
            <a:ext cx="412901" cy="4630413"/>
            <a:chOff x="-217187" y="784364"/>
            <a:chExt cx="412901" cy="56786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710F8C-BFEA-4184-8C9D-C6C8A373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582F9-57F5-C0A3-981F-58185117753A}"/>
                </a:ext>
              </a:extLst>
            </p:cNvPr>
            <p:cNvSpPr txBox="1"/>
            <p:nvPr/>
          </p:nvSpPr>
          <p:spPr>
            <a:xfrm rot="16200000">
              <a:off x="-1331491" y="1898668"/>
              <a:ext cx="2483964" cy="255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aggregation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095CEE-2727-68B8-C59F-D0CE36FC8251}"/>
              </a:ext>
            </a:extLst>
          </p:cNvPr>
          <p:cNvGrpSpPr/>
          <p:nvPr/>
        </p:nvGrpSpPr>
        <p:grpSpPr>
          <a:xfrm>
            <a:off x="8262644" y="1777524"/>
            <a:ext cx="437535" cy="4377946"/>
            <a:chOff x="-241821" y="1093985"/>
            <a:chExt cx="437535" cy="536904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9F6E95B-1C14-7483-6F9C-1B5EAC2E1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9F255B-2E5D-1FEB-97E0-13107868FE94}"/>
                </a:ext>
              </a:extLst>
            </p:cNvPr>
            <p:cNvSpPr txBox="1"/>
            <p:nvPr/>
          </p:nvSpPr>
          <p:spPr>
            <a:xfrm rot="16200000">
              <a:off x="-2666618" y="3518782"/>
              <a:ext cx="5218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Organizarional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hierachy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B91D83-161E-2246-3823-0568C94E87C7}"/>
              </a:ext>
            </a:extLst>
          </p:cNvPr>
          <p:cNvGrpSpPr/>
          <p:nvPr/>
        </p:nvGrpSpPr>
        <p:grpSpPr>
          <a:xfrm>
            <a:off x="1106520" y="2279761"/>
            <a:ext cx="7419165" cy="3784599"/>
            <a:chOff x="1106520" y="2279761"/>
            <a:chExt cx="7419165" cy="37845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D1BCC-DE22-AE20-6989-6EDA09ED849D}"/>
                </a:ext>
              </a:extLst>
            </p:cNvPr>
            <p:cNvSpPr txBox="1"/>
            <p:nvPr/>
          </p:nvSpPr>
          <p:spPr>
            <a:xfrm>
              <a:off x="7357730" y="5163896"/>
              <a:ext cx="116795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A813E7-51BD-80E3-F5E1-60F7D463644F}"/>
                </a:ext>
              </a:extLst>
            </p:cNvPr>
            <p:cNvSpPr txBox="1"/>
            <p:nvPr/>
          </p:nvSpPr>
          <p:spPr>
            <a:xfrm>
              <a:off x="6663726" y="3921734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Management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D1079F-D895-5308-71CE-A3842076D451}"/>
                </a:ext>
              </a:extLst>
            </p:cNvPr>
            <p:cNvGrpSpPr/>
            <p:nvPr/>
          </p:nvGrpSpPr>
          <p:grpSpPr>
            <a:xfrm>
              <a:off x="2124438" y="2279761"/>
              <a:ext cx="5411972" cy="3784599"/>
              <a:chOff x="2124438" y="2279761"/>
              <a:chExt cx="5411972" cy="3784599"/>
            </a:xfrm>
            <a:noFill/>
          </p:grpSpPr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E1BF908A-4CDA-8F16-BF00-28CD10F92302}"/>
                  </a:ext>
                </a:extLst>
              </p:cNvPr>
              <p:cNvSpPr/>
              <p:nvPr/>
            </p:nvSpPr>
            <p:spPr bwMode="auto">
              <a:xfrm>
                <a:off x="2124438" y="4915121"/>
                <a:ext cx="5411972" cy="1149239"/>
              </a:xfrm>
              <a:prstGeom prst="trapezoid">
                <a:avLst>
                  <a:gd name="adj" fmla="val 60157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3169B32-8B62-0DBA-DA9A-F3D1143A579F}"/>
                  </a:ext>
                </a:extLst>
              </p:cNvPr>
              <p:cNvSpPr/>
              <p:nvPr/>
            </p:nvSpPr>
            <p:spPr bwMode="auto">
              <a:xfrm>
                <a:off x="2915316" y="3597820"/>
                <a:ext cx="3857624" cy="1149239"/>
              </a:xfrm>
              <a:prstGeom prst="trapezoid">
                <a:avLst>
                  <a:gd name="adj" fmla="val 56456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26486CFE-05E2-66A2-6A08-3DF11A385CD1}"/>
                  </a:ext>
                </a:extLst>
              </p:cNvPr>
              <p:cNvSpPr/>
              <p:nvPr/>
            </p:nvSpPr>
            <p:spPr bwMode="auto">
              <a:xfrm>
                <a:off x="3560343" y="2279761"/>
                <a:ext cx="2535657" cy="1149239"/>
              </a:xfrm>
              <a:prstGeom prst="trapezoid">
                <a:avLst>
                  <a:gd name="adj" fmla="val 53682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684371-28BF-7FBD-08D8-92A676BD8F57}"/>
                </a:ext>
              </a:extLst>
            </p:cNvPr>
            <p:cNvSpPr txBox="1"/>
            <p:nvPr/>
          </p:nvSpPr>
          <p:spPr>
            <a:xfrm>
              <a:off x="5936533" y="2688708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Leadership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E586D6-C66E-F569-1A01-B34ECA1ABE5D}"/>
                </a:ext>
              </a:extLst>
            </p:cNvPr>
            <p:cNvSpPr txBox="1"/>
            <p:nvPr/>
          </p:nvSpPr>
          <p:spPr>
            <a:xfrm>
              <a:off x="2358634" y="2684622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Performance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19DD6E-1D9D-A43F-4F31-75A3928AAB0F}"/>
                </a:ext>
              </a:extLst>
            </p:cNvPr>
            <p:cNvSpPr txBox="1"/>
            <p:nvPr/>
          </p:nvSpPr>
          <p:spPr>
            <a:xfrm>
              <a:off x="1751547" y="3726645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Trends, summaries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37A257-5E29-1814-466D-CF540470B0C4}"/>
                </a:ext>
              </a:extLst>
            </p:cNvPr>
            <p:cNvSpPr txBox="1"/>
            <p:nvPr/>
          </p:nvSpPr>
          <p:spPr>
            <a:xfrm>
              <a:off x="1106520" y="4964294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Detailed </a:t>
              </a:r>
            </a:p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</a:t>
              </a:r>
            </a:p>
          </p:txBody>
        </p:sp>
        <p:pic>
          <p:nvPicPr>
            <p:cNvPr id="28" name="Graphic 27" descr="Electrician female with solid fill">
              <a:extLst>
                <a:ext uri="{FF2B5EF4-FFF2-40B4-BE49-F238E27FC236}">
                  <a16:creationId xmlns:a16="http://schemas.microsoft.com/office/drawing/2014/main" id="{09B23851-D617-5D3C-DA88-0C7B1D265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2623" y="5105391"/>
              <a:ext cx="800817" cy="800817"/>
            </a:xfrm>
            <a:prstGeom prst="rect">
              <a:avLst/>
            </a:prstGeom>
          </p:spPr>
        </p:pic>
        <p:pic>
          <p:nvPicPr>
            <p:cNvPr id="18" name="Graphic 17" descr="Board Of Directors with solid fill">
              <a:extLst>
                <a:ext uri="{FF2B5EF4-FFF2-40B4-BE49-F238E27FC236}">
                  <a16:creationId xmlns:a16="http://schemas.microsoft.com/office/drawing/2014/main" id="{FDACD1C1-90DA-7D1D-B012-6A3108F5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8980" y="2503405"/>
              <a:ext cx="678382" cy="678382"/>
            </a:xfrm>
            <a:prstGeom prst="rect">
              <a:avLst/>
            </a:prstGeom>
          </p:spPr>
        </p:pic>
        <p:pic>
          <p:nvPicPr>
            <p:cNvPr id="29" name="Graphic 28" descr="Desk with solid fill">
              <a:extLst>
                <a:ext uri="{FF2B5EF4-FFF2-40B4-BE49-F238E27FC236}">
                  <a16:creationId xmlns:a16="http://schemas.microsoft.com/office/drawing/2014/main" id="{F4E37B16-74B8-7452-9DDA-558F3C37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0938" y="3833860"/>
              <a:ext cx="719195" cy="719195"/>
            </a:xfrm>
            <a:prstGeom prst="rect">
              <a:avLst/>
            </a:prstGeom>
          </p:spPr>
        </p:pic>
        <p:pic>
          <p:nvPicPr>
            <p:cNvPr id="31" name="Graphic 30" descr="Group with solid fill">
              <a:extLst>
                <a:ext uri="{FF2B5EF4-FFF2-40B4-BE49-F238E27FC236}">
                  <a16:creationId xmlns:a16="http://schemas.microsoft.com/office/drawing/2014/main" id="{8694F882-475A-BB84-6F3F-6A4A7EA0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79527" y="5020811"/>
              <a:ext cx="890811" cy="890811"/>
            </a:xfrm>
            <a:prstGeom prst="rect">
              <a:avLst/>
            </a:prstGeom>
          </p:spPr>
        </p:pic>
        <p:pic>
          <p:nvPicPr>
            <p:cNvPr id="33" name="Graphic 32" descr="Boardroom with solid fill">
              <a:extLst>
                <a:ext uri="{FF2B5EF4-FFF2-40B4-BE49-F238E27FC236}">
                  <a16:creationId xmlns:a16="http://schemas.microsoft.com/office/drawing/2014/main" id="{07076934-7964-C262-E0F1-8F83EBD8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5355" y="3833859"/>
              <a:ext cx="719195" cy="719195"/>
            </a:xfrm>
            <a:prstGeom prst="rect">
              <a:avLst/>
            </a:prstGeom>
          </p:spPr>
        </p:pic>
        <p:pic>
          <p:nvPicPr>
            <p:cNvPr id="35" name="Graphic 34" descr="Group brainstorm with solid fill">
              <a:extLst>
                <a:ext uri="{FF2B5EF4-FFF2-40B4-BE49-F238E27FC236}">
                  <a16:creationId xmlns:a16="http://schemas.microsoft.com/office/drawing/2014/main" id="{7F45CDAD-6B3F-4EC7-7C0B-78101DF8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42073" y="5128913"/>
              <a:ext cx="721653" cy="721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87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E1B08A-A3D6-F9FE-5E54-8638561964B3}"/>
              </a:ext>
            </a:extLst>
          </p:cNvPr>
          <p:cNvGrpSpPr/>
          <p:nvPr/>
        </p:nvGrpSpPr>
        <p:grpSpPr>
          <a:xfrm>
            <a:off x="126584" y="1468413"/>
            <a:ext cx="412901" cy="4630413"/>
            <a:chOff x="-217187" y="784364"/>
            <a:chExt cx="412901" cy="56786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710F8C-BFEA-4184-8C9D-C6C8A373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582F9-57F5-C0A3-981F-58185117753A}"/>
                </a:ext>
              </a:extLst>
            </p:cNvPr>
            <p:cNvSpPr txBox="1"/>
            <p:nvPr/>
          </p:nvSpPr>
          <p:spPr>
            <a:xfrm rot="16200000">
              <a:off x="-1331491" y="1898668"/>
              <a:ext cx="2483964" cy="255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aggregation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4E4F1D-FA25-9D09-C910-72C92FD4AB56}"/>
              </a:ext>
            </a:extLst>
          </p:cNvPr>
          <p:cNvSpPr txBox="1"/>
          <p:nvPr/>
        </p:nvSpPr>
        <p:spPr>
          <a:xfrm>
            <a:off x="9167789" y="1228093"/>
            <a:ext cx="2754588" cy="707886"/>
          </a:xfrm>
          <a:prstGeom prst="rect">
            <a:avLst/>
          </a:prstGeom>
          <a:grp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/>
            <a:r>
              <a:rPr lang="en-US" sz="18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Typical ways to consume data</a:t>
            </a:r>
            <a:endParaRPr lang="en-DK" sz="18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095CEE-2727-68B8-C59F-D0CE36FC8251}"/>
              </a:ext>
            </a:extLst>
          </p:cNvPr>
          <p:cNvGrpSpPr/>
          <p:nvPr/>
        </p:nvGrpSpPr>
        <p:grpSpPr>
          <a:xfrm>
            <a:off x="8262644" y="1777524"/>
            <a:ext cx="437535" cy="4377946"/>
            <a:chOff x="-241821" y="1093985"/>
            <a:chExt cx="437535" cy="536904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9F6E95B-1C14-7483-6F9C-1B5EAC2E1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9F255B-2E5D-1FEB-97E0-13107868FE94}"/>
                </a:ext>
              </a:extLst>
            </p:cNvPr>
            <p:cNvSpPr txBox="1"/>
            <p:nvPr/>
          </p:nvSpPr>
          <p:spPr>
            <a:xfrm rot="16200000">
              <a:off x="-2666618" y="3518782"/>
              <a:ext cx="5218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Organizarional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hierachy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B91D83-161E-2246-3823-0568C94E87C7}"/>
              </a:ext>
            </a:extLst>
          </p:cNvPr>
          <p:cNvGrpSpPr/>
          <p:nvPr/>
        </p:nvGrpSpPr>
        <p:grpSpPr>
          <a:xfrm>
            <a:off x="1106520" y="2279761"/>
            <a:ext cx="7419165" cy="3784599"/>
            <a:chOff x="1106520" y="2279761"/>
            <a:chExt cx="7419165" cy="37845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D1BCC-DE22-AE20-6989-6EDA09ED849D}"/>
                </a:ext>
              </a:extLst>
            </p:cNvPr>
            <p:cNvSpPr txBox="1"/>
            <p:nvPr/>
          </p:nvSpPr>
          <p:spPr>
            <a:xfrm>
              <a:off x="7357730" y="5163896"/>
              <a:ext cx="116795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A813E7-51BD-80E3-F5E1-60F7D463644F}"/>
                </a:ext>
              </a:extLst>
            </p:cNvPr>
            <p:cNvSpPr txBox="1"/>
            <p:nvPr/>
          </p:nvSpPr>
          <p:spPr>
            <a:xfrm>
              <a:off x="6663726" y="3921734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Management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D1079F-D895-5308-71CE-A3842076D451}"/>
                </a:ext>
              </a:extLst>
            </p:cNvPr>
            <p:cNvGrpSpPr/>
            <p:nvPr/>
          </p:nvGrpSpPr>
          <p:grpSpPr>
            <a:xfrm>
              <a:off x="2124438" y="2279761"/>
              <a:ext cx="5411972" cy="3784599"/>
              <a:chOff x="2124438" y="2279761"/>
              <a:chExt cx="5411972" cy="3784599"/>
            </a:xfrm>
            <a:noFill/>
          </p:grpSpPr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E1BF908A-4CDA-8F16-BF00-28CD10F92302}"/>
                  </a:ext>
                </a:extLst>
              </p:cNvPr>
              <p:cNvSpPr/>
              <p:nvPr/>
            </p:nvSpPr>
            <p:spPr bwMode="auto">
              <a:xfrm>
                <a:off x="2124438" y="4915121"/>
                <a:ext cx="5411972" cy="1149239"/>
              </a:xfrm>
              <a:prstGeom prst="trapezoid">
                <a:avLst>
                  <a:gd name="adj" fmla="val 60157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3169B32-8B62-0DBA-DA9A-F3D1143A579F}"/>
                  </a:ext>
                </a:extLst>
              </p:cNvPr>
              <p:cNvSpPr/>
              <p:nvPr/>
            </p:nvSpPr>
            <p:spPr bwMode="auto">
              <a:xfrm>
                <a:off x="2915316" y="3597820"/>
                <a:ext cx="3857624" cy="1149239"/>
              </a:xfrm>
              <a:prstGeom prst="trapezoid">
                <a:avLst>
                  <a:gd name="adj" fmla="val 56456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26486CFE-05E2-66A2-6A08-3DF11A385CD1}"/>
                  </a:ext>
                </a:extLst>
              </p:cNvPr>
              <p:cNvSpPr/>
              <p:nvPr/>
            </p:nvSpPr>
            <p:spPr bwMode="auto">
              <a:xfrm>
                <a:off x="3560343" y="2279761"/>
                <a:ext cx="2535657" cy="1149239"/>
              </a:xfrm>
              <a:prstGeom prst="trapezoid">
                <a:avLst>
                  <a:gd name="adj" fmla="val 53682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684371-28BF-7FBD-08D8-92A676BD8F57}"/>
                </a:ext>
              </a:extLst>
            </p:cNvPr>
            <p:cNvSpPr txBox="1"/>
            <p:nvPr/>
          </p:nvSpPr>
          <p:spPr>
            <a:xfrm>
              <a:off x="5936533" y="2688708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Leadership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E586D6-C66E-F569-1A01-B34ECA1ABE5D}"/>
                </a:ext>
              </a:extLst>
            </p:cNvPr>
            <p:cNvSpPr txBox="1"/>
            <p:nvPr/>
          </p:nvSpPr>
          <p:spPr>
            <a:xfrm>
              <a:off x="2358634" y="2684622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Performance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19DD6E-1D9D-A43F-4F31-75A3928AAB0F}"/>
                </a:ext>
              </a:extLst>
            </p:cNvPr>
            <p:cNvSpPr txBox="1"/>
            <p:nvPr/>
          </p:nvSpPr>
          <p:spPr>
            <a:xfrm>
              <a:off x="1751547" y="3726645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Trends, summaries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37A257-5E29-1814-466D-CF540470B0C4}"/>
                </a:ext>
              </a:extLst>
            </p:cNvPr>
            <p:cNvSpPr txBox="1"/>
            <p:nvPr/>
          </p:nvSpPr>
          <p:spPr>
            <a:xfrm>
              <a:off x="1106520" y="4964294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Detailed </a:t>
              </a:r>
            </a:p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</a:t>
              </a:r>
            </a:p>
          </p:txBody>
        </p:sp>
        <p:pic>
          <p:nvPicPr>
            <p:cNvPr id="28" name="Graphic 27" descr="Electrician female with solid fill">
              <a:extLst>
                <a:ext uri="{FF2B5EF4-FFF2-40B4-BE49-F238E27FC236}">
                  <a16:creationId xmlns:a16="http://schemas.microsoft.com/office/drawing/2014/main" id="{09B23851-D617-5D3C-DA88-0C7B1D265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2623" y="5105391"/>
              <a:ext cx="800817" cy="800817"/>
            </a:xfrm>
            <a:prstGeom prst="rect">
              <a:avLst/>
            </a:prstGeom>
          </p:spPr>
        </p:pic>
        <p:pic>
          <p:nvPicPr>
            <p:cNvPr id="18" name="Graphic 17" descr="Board Of Directors with solid fill">
              <a:extLst>
                <a:ext uri="{FF2B5EF4-FFF2-40B4-BE49-F238E27FC236}">
                  <a16:creationId xmlns:a16="http://schemas.microsoft.com/office/drawing/2014/main" id="{FDACD1C1-90DA-7D1D-B012-6A3108F5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8980" y="2503405"/>
              <a:ext cx="678382" cy="678382"/>
            </a:xfrm>
            <a:prstGeom prst="rect">
              <a:avLst/>
            </a:prstGeom>
          </p:spPr>
        </p:pic>
        <p:pic>
          <p:nvPicPr>
            <p:cNvPr id="29" name="Graphic 28" descr="Desk with solid fill">
              <a:extLst>
                <a:ext uri="{FF2B5EF4-FFF2-40B4-BE49-F238E27FC236}">
                  <a16:creationId xmlns:a16="http://schemas.microsoft.com/office/drawing/2014/main" id="{F4E37B16-74B8-7452-9DDA-558F3C37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0938" y="3833860"/>
              <a:ext cx="719195" cy="719195"/>
            </a:xfrm>
            <a:prstGeom prst="rect">
              <a:avLst/>
            </a:prstGeom>
          </p:spPr>
        </p:pic>
        <p:pic>
          <p:nvPicPr>
            <p:cNvPr id="31" name="Graphic 30" descr="Group with solid fill">
              <a:extLst>
                <a:ext uri="{FF2B5EF4-FFF2-40B4-BE49-F238E27FC236}">
                  <a16:creationId xmlns:a16="http://schemas.microsoft.com/office/drawing/2014/main" id="{8694F882-475A-BB84-6F3F-6A4A7EA0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79527" y="5020811"/>
              <a:ext cx="890811" cy="890811"/>
            </a:xfrm>
            <a:prstGeom prst="rect">
              <a:avLst/>
            </a:prstGeom>
          </p:spPr>
        </p:pic>
        <p:pic>
          <p:nvPicPr>
            <p:cNvPr id="33" name="Graphic 32" descr="Boardroom with solid fill">
              <a:extLst>
                <a:ext uri="{FF2B5EF4-FFF2-40B4-BE49-F238E27FC236}">
                  <a16:creationId xmlns:a16="http://schemas.microsoft.com/office/drawing/2014/main" id="{07076934-7964-C262-E0F1-8F83EBD8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5355" y="3833859"/>
              <a:ext cx="719195" cy="719195"/>
            </a:xfrm>
            <a:prstGeom prst="rect">
              <a:avLst/>
            </a:prstGeom>
          </p:spPr>
        </p:pic>
        <p:pic>
          <p:nvPicPr>
            <p:cNvPr id="35" name="Graphic 34" descr="Group brainstorm with solid fill">
              <a:extLst>
                <a:ext uri="{FF2B5EF4-FFF2-40B4-BE49-F238E27FC236}">
                  <a16:creationId xmlns:a16="http://schemas.microsoft.com/office/drawing/2014/main" id="{7F45CDAD-6B3F-4EC7-7C0B-78101DF8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42073" y="5128913"/>
              <a:ext cx="721653" cy="72165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91D2C7-447B-28E1-3000-7A69EA4BF555}"/>
              </a:ext>
            </a:extLst>
          </p:cNvPr>
          <p:cNvSpPr txBox="1"/>
          <p:nvPr/>
        </p:nvSpPr>
        <p:spPr>
          <a:xfrm>
            <a:off x="9251376" y="5157281"/>
            <a:ext cx="2814040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Operational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On-screen task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04B1B-87A6-76DB-285C-D219163CE586}"/>
              </a:ext>
            </a:extLst>
          </p:cNvPr>
          <p:cNvSpPr txBox="1"/>
          <p:nvPr/>
        </p:nvSpPr>
        <p:spPr>
          <a:xfrm>
            <a:off x="9229640" y="3892080"/>
            <a:ext cx="2776325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Managerial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Ad-hoc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FD0E4D-894D-D18E-9272-D62F57E7B563}"/>
              </a:ext>
            </a:extLst>
          </p:cNvPr>
          <p:cNvSpPr txBox="1"/>
          <p:nvPr/>
        </p:nvSpPr>
        <p:spPr>
          <a:xfrm>
            <a:off x="9251376" y="2153081"/>
            <a:ext cx="2754589" cy="1015663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>
            <a:defPPr>
              <a:defRPr lang="en-DK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KPIs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Dashboards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Financial reports</a:t>
            </a:r>
          </a:p>
        </p:txBody>
      </p:sp>
    </p:spTree>
    <p:extLst>
      <p:ext uri="{BB962C8B-B14F-4D97-AF65-F5344CB8AC3E}">
        <p14:creationId xmlns:p14="http://schemas.microsoft.com/office/powerpoint/2010/main" val="36955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E1B08A-A3D6-F9FE-5E54-8638561964B3}"/>
              </a:ext>
            </a:extLst>
          </p:cNvPr>
          <p:cNvGrpSpPr/>
          <p:nvPr/>
        </p:nvGrpSpPr>
        <p:grpSpPr>
          <a:xfrm>
            <a:off x="126584" y="1468413"/>
            <a:ext cx="412901" cy="4630413"/>
            <a:chOff x="-217187" y="784364"/>
            <a:chExt cx="412901" cy="56786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710F8C-BFEA-4184-8C9D-C6C8A373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582F9-57F5-C0A3-981F-58185117753A}"/>
                </a:ext>
              </a:extLst>
            </p:cNvPr>
            <p:cNvSpPr txBox="1"/>
            <p:nvPr/>
          </p:nvSpPr>
          <p:spPr>
            <a:xfrm rot="16200000">
              <a:off x="-1331491" y="1898668"/>
              <a:ext cx="2483964" cy="255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aggregation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4E4F1D-FA25-9D09-C910-72C92FD4AB56}"/>
              </a:ext>
            </a:extLst>
          </p:cNvPr>
          <p:cNvSpPr txBox="1"/>
          <p:nvPr/>
        </p:nvSpPr>
        <p:spPr>
          <a:xfrm>
            <a:off x="9018576" y="1228093"/>
            <a:ext cx="3115430" cy="707886"/>
          </a:xfrm>
          <a:prstGeom prst="rect">
            <a:avLst/>
          </a:prstGeom>
          <a:grp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932472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/>
            <a:r>
              <a:rPr lang="en-US" sz="18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Typical ways to consume data (and tools to support it)</a:t>
            </a:r>
            <a:endParaRPr lang="en-DK" sz="18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095CEE-2727-68B8-C59F-D0CE36FC8251}"/>
              </a:ext>
            </a:extLst>
          </p:cNvPr>
          <p:cNvGrpSpPr/>
          <p:nvPr/>
        </p:nvGrpSpPr>
        <p:grpSpPr>
          <a:xfrm>
            <a:off x="8262644" y="1777524"/>
            <a:ext cx="437535" cy="4377946"/>
            <a:chOff x="-241821" y="1093985"/>
            <a:chExt cx="437535" cy="536904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9F6E95B-1C14-7483-6F9C-1B5EAC2E1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714" y="1102098"/>
              <a:ext cx="0" cy="5360930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9F255B-2E5D-1FEB-97E0-13107868FE94}"/>
                </a:ext>
              </a:extLst>
            </p:cNvPr>
            <p:cNvSpPr txBox="1"/>
            <p:nvPr/>
          </p:nvSpPr>
          <p:spPr>
            <a:xfrm rot="16200000">
              <a:off x="-2666618" y="3518782"/>
              <a:ext cx="5218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Organizarional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hierachy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B91D83-161E-2246-3823-0568C94E87C7}"/>
              </a:ext>
            </a:extLst>
          </p:cNvPr>
          <p:cNvGrpSpPr/>
          <p:nvPr/>
        </p:nvGrpSpPr>
        <p:grpSpPr>
          <a:xfrm>
            <a:off x="1106520" y="2279761"/>
            <a:ext cx="7419165" cy="3784599"/>
            <a:chOff x="1106520" y="2279761"/>
            <a:chExt cx="7419165" cy="37845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D1BCC-DE22-AE20-6989-6EDA09ED849D}"/>
                </a:ext>
              </a:extLst>
            </p:cNvPr>
            <p:cNvSpPr txBox="1"/>
            <p:nvPr/>
          </p:nvSpPr>
          <p:spPr>
            <a:xfrm>
              <a:off x="7357730" y="5163896"/>
              <a:ext cx="116795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A813E7-51BD-80E3-F5E1-60F7D463644F}"/>
                </a:ext>
              </a:extLst>
            </p:cNvPr>
            <p:cNvSpPr txBox="1"/>
            <p:nvPr/>
          </p:nvSpPr>
          <p:spPr>
            <a:xfrm>
              <a:off x="6663726" y="3921734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Management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D1079F-D895-5308-71CE-A3842076D451}"/>
                </a:ext>
              </a:extLst>
            </p:cNvPr>
            <p:cNvGrpSpPr/>
            <p:nvPr/>
          </p:nvGrpSpPr>
          <p:grpSpPr>
            <a:xfrm>
              <a:off x="2124438" y="2279761"/>
              <a:ext cx="5411972" cy="3784599"/>
              <a:chOff x="2124438" y="2279761"/>
              <a:chExt cx="5411972" cy="3784599"/>
            </a:xfrm>
            <a:noFill/>
          </p:grpSpPr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E1BF908A-4CDA-8F16-BF00-28CD10F92302}"/>
                  </a:ext>
                </a:extLst>
              </p:cNvPr>
              <p:cNvSpPr/>
              <p:nvPr/>
            </p:nvSpPr>
            <p:spPr bwMode="auto">
              <a:xfrm>
                <a:off x="2124438" y="4915121"/>
                <a:ext cx="5411972" cy="1149239"/>
              </a:xfrm>
              <a:prstGeom prst="trapezoid">
                <a:avLst>
                  <a:gd name="adj" fmla="val 60157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3169B32-8B62-0DBA-DA9A-F3D1143A579F}"/>
                  </a:ext>
                </a:extLst>
              </p:cNvPr>
              <p:cNvSpPr/>
              <p:nvPr/>
            </p:nvSpPr>
            <p:spPr bwMode="auto">
              <a:xfrm>
                <a:off x="2915316" y="3597820"/>
                <a:ext cx="3857624" cy="1149239"/>
              </a:xfrm>
              <a:prstGeom prst="trapezoid">
                <a:avLst>
                  <a:gd name="adj" fmla="val 56456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26486CFE-05E2-66A2-6A08-3DF11A385CD1}"/>
                  </a:ext>
                </a:extLst>
              </p:cNvPr>
              <p:cNvSpPr/>
              <p:nvPr/>
            </p:nvSpPr>
            <p:spPr bwMode="auto">
              <a:xfrm>
                <a:off x="3560343" y="2279761"/>
                <a:ext cx="2535657" cy="1149239"/>
              </a:xfrm>
              <a:prstGeom prst="trapezoid">
                <a:avLst>
                  <a:gd name="adj" fmla="val 53682"/>
                </a:avLst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684371-28BF-7FBD-08D8-92A676BD8F57}"/>
                </a:ext>
              </a:extLst>
            </p:cNvPr>
            <p:cNvSpPr txBox="1"/>
            <p:nvPr/>
          </p:nvSpPr>
          <p:spPr>
            <a:xfrm>
              <a:off x="5936533" y="2688708"/>
              <a:ext cx="18087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Leadership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E586D6-C66E-F569-1A01-B34ECA1ABE5D}"/>
                </a:ext>
              </a:extLst>
            </p:cNvPr>
            <p:cNvSpPr txBox="1"/>
            <p:nvPr/>
          </p:nvSpPr>
          <p:spPr>
            <a:xfrm>
              <a:off x="2358634" y="2684622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Performance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19DD6E-1D9D-A43F-4F31-75A3928AAB0F}"/>
                </a:ext>
              </a:extLst>
            </p:cNvPr>
            <p:cNvSpPr txBox="1"/>
            <p:nvPr/>
          </p:nvSpPr>
          <p:spPr>
            <a:xfrm>
              <a:off x="1751547" y="3726645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Trends, summaries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37A257-5E29-1814-466D-CF540470B0C4}"/>
                </a:ext>
              </a:extLst>
            </p:cNvPr>
            <p:cNvSpPr txBox="1"/>
            <p:nvPr/>
          </p:nvSpPr>
          <p:spPr>
            <a:xfrm>
              <a:off x="1106520" y="4964294"/>
              <a:ext cx="18087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Detailed </a:t>
              </a:r>
            </a:p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</a:t>
              </a:r>
            </a:p>
          </p:txBody>
        </p:sp>
        <p:pic>
          <p:nvPicPr>
            <p:cNvPr id="28" name="Graphic 27" descr="Electrician female with solid fill">
              <a:extLst>
                <a:ext uri="{FF2B5EF4-FFF2-40B4-BE49-F238E27FC236}">
                  <a16:creationId xmlns:a16="http://schemas.microsoft.com/office/drawing/2014/main" id="{09B23851-D617-5D3C-DA88-0C7B1D265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2623" y="5105391"/>
              <a:ext cx="800817" cy="800817"/>
            </a:xfrm>
            <a:prstGeom prst="rect">
              <a:avLst/>
            </a:prstGeom>
          </p:spPr>
        </p:pic>
        <p:pic>
          <p:nvPicPr>
            <p:cNvPr id="18" name="Graphic 17" descr="Board Of Directors with solid fill">
              <a:extLst>
                <a:ext uri="{FF2B5EF4-FFF2-40B4-BE49-F238E27FC236}">
                  <a16:creationId xmlns:a16="http://schemas.microsoft.com/office/drawing/2014/main" id="{FDACD1C1-90DA-7D1D-B012-6A3108F5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8980" y="2503405"/>
              <a:ext cx="678382" cy="678382"/>
            </a:xfrm>
            <a:prstGeom prst="rect">
              <a:avLst/>
            </a:prstGeom>
          </p:spPr>
        </p:pic>
        <p:pic>
          <p:nvPicPr>
            <p:cNvPr id="29" name="Graphic 28" descr="Desk with solid fill">
              <a:extLst>
                <a:ext uri="{FF2B5EF4-FFF2-40B4-BE49-F238E27FC236}">
                  <a16:creationId xmlns:a16="http://schemas.microsoft.com/office/drawing/2014/main" id="{F4E37B16-74B8-7452-9DDA-558F3C37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0938" y="3833860"/>
              <a:ext cx="719195" cy="719195"/>
            </a:xfrm>
            <a:prstGeom prst="rect">
              <a:avLst/>
            </a:prstGeom>
          </p:spPr>
        </p:pic>
        <p:pic>
          <p:nvPicPr>
            <p:cNvPr id="31" name="Graphic 30" descr="Group with solid fill">
              <a:extLst>
                <a:ext uri="{FF2B5EF4-FFF2-40B4-BE49-F238E27FC236}">
                  <a16:creationId xmlns:a16="http://schemas.microsoft.com/office/drawing/2014/main" id="{8694F882-475A-BB84-6F3F-6A4A7EA0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79527" y="5020811"/>
              <a:ext cx="890811" cy="890811"/>
            </a:xfrm>
            <a:prstGeom prst="rect">
              <a:avLst/>
            </a:prstGeom>
          </p:spPr>
        </p:pic>
        <p:pic>
          <p:nvPicPr>
            <p:cNvPr id="33" name="Graphic 32" descr="Boardroom with solid fill">
              <a:extLst>
                <a:ext uri="{FF2B5EF4-FFF2-40B4-BE49-F238E27FC236}">
                  <a16:creationId xmlns:a16="http://schemas.microsoft.com/office/drawing/2014/main" id="{07076934-7964-C262-E0F1-8F83EBD8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5355" y="3833859"/>
              <a:ext cx="719195" cy="719195"/>
            </a:xfrm>
            <a:prstGeom prst="rect">
              <a:avLst/>
            </a:prstGeom>
          </p:spPr>
        </p:pic>
        <p:pic>
          <p:nvPicPr>
            <p:cNvPr id="35" name="Graphic 34" descr="Group brainstorm with solid fill">
              <a:extLst>
                <a:ext uri="{FF2B5EF4-FFF2-40B4-BE49-F238E27FC236}">
                  <a16:creationId xmlns:a16="http://schemas.microsoft.com/office/drawing/2014/main" id="{7F45CDAD-6B3F-4EC7-7C0B-78101DF8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42073" y="5128913"/>
              <a:ext cx="721653" cy="72165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91D2C7-447B-28E1-3000-7A69EA4BF555}"/>
              </a:ext>
            </a:extLst>
          </p:cNvPr>
          <p:cNvSpPr txBox="1"/>
          <p:nvPr/>
        </p:nvSpPr>
        <p:spPr>
          <a:xfrm>
            <a:off x="9251376" y="5157281"/>
            <a:ext cx="2814040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Operational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On-screen task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04B1B-87A6-76DB-285C-D219163CE586}"/>
              </a:ext>
            </a:extLst>
          </p:cNvPr>
          <p:cNvSpPr txBox="1"/>
          <p:nvPr/>
        </p:nvSpPr>
        <p:spPr>
          <a:xfrm>
            <a:off x="9229640" y="3892080"/>
            <a:ext cx="2776325" cy="707886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Managerial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"/>
                <a:cs typeface="Segoe UI" pitchFamily="34" charset="0"/>
              </a:rPr>
              <a:t>Ad-hoc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FD0E4D-894D-D18E-9272-D62F57E7B563}"/>
              </a:ext>
            </a:extLst>
          </p:cNvPr>
          <p:cNvSpPr txBox="1"/>
          <p:nvPr/>
        </p:nvSpPr>
        <p:spPr>
          <a:xfrm>
            <a:off x="9251376" y="2153081"/>
            <a:ext cx="2754589" cy="1015663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>
            <a:spAutoFit/>
          </a:bodyPr>
          <a:lstStyle>
            <a:defPPr>
              <a:defRPr lang="en-DK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KPIs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Dashboards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>
                <a:solidFill>
                  <a:schemeClr val="tx1"/>
                </a:solidFill>
                <a:latin typeface="Segoe UI"/>
                <a:cs typeface="Segoe UI" pitchFamily="34" charset="0"/>
              </a:rPr>
              <a:t>Financial reports</a:t>
            </a:r>
          </a:p>
        </p:txBody>
      </p:sp>
      <p:pic>
        <p:nvPicPr>
          <p:cNvPr id="4" name="Picture 3" descr="A blue circle with white dots&#10;&#10;Description automatically generated">
            <a:extLst>
              <a:ext uri="{FF2B5EF4-FFF2-40B4-BE49-F238E27FC236}">
                <a16:creationId xmlns:a16="http://schemas.microsoft.com/office/drawing/2014/main" id="{C93CF6ED-9FBB-0FB4-4BC9-0CA53FB2CC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398" y="4294839"/>
            <a:ext cx="1027945" cy="914243"/>
          </a:xfrm>
          <a:prstGeom prst="rect">
            <a:avLst/>
          </a:prstGeom>
        </p:spPr>
      </p:pic>
      <p:pic>
        <p:nvPicPr>
          <p:cNvPr id="6" name="Picture 5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9FC0A777-E10E-A161-B5AA-ABAD9D0992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30723" y="4252848"/>
            <a:ext cx="1602506" cy="106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48">
            <a:extLst>
              <a:ext uri="{FF2B5EF4-FFF2-40B4-BE49-F238E27FC236}">
                <a16:creationId xmlns:a16="http://schemas.microsoft.com/office/drawing/2014/main" id="{120AC33D-2BF5-1FB5-0D8F-5C444F50642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-2453" r="-2453"/>
          <a:stretch/>
        </p:blipFill>
        <p:spPr>
          <a:xfrm>
            <a:off x="7392067" y="2817989"/>
            <a:ext cx="1027945" cy="9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71417"/>
      </p:ext>
    </p:extLst>
  </p:cSld>
  <p:clrMapOvr>
    <a:masterClrMapping/>
  </p:clrMapOvr>
</p:sld>
</file>

<file path=ppt/theme/theme1.xml><?xml version="1.0" encoding="utf-8"?>
<a:theme xmlns:a="http://schemas.openxmlformats.org/drawingml/2006/main" name="XR Template">
  <a:themeElements>
    <a:clrScheme name="Flow Br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R Template Reboot" id="{3A194A30-DCDF-0745-B1FD-FB8BC9CBB3DF}" vid="{1D586123-2969-CA4B-B3E2-16FDB60556FC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85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Black</vt:lpstr>
      <vt:lpstr>Segoe UI Light</vt:lpstr>
      <vt:lpstr>Segoe UI Semibold</vt:lpstr>
      <vt:lpstr>XR Template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Kennie Pontoppidan</dc:creator>
  <cp:lastModifiedBy>Kennie Pontoppidan</cp:lastModifiedBy>
  <cp:revision>2</cp:revision>
  <dcterms:created xsi:type="dcterms:W3CDTF">2024-02-13T11:36:54Z</dcterms:created>
  <dcterms:modified xsi:type="dcterms:W3CDTF">2024-02-13T18:20:23Z</dcterms:modified>
</cp:coreProperties>
</file>