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7" d="100"/>
          <a:sy n="87" d="100"/>
        </p:scale>
        <p:origin x="66" y="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B66904-539A-46A5-98F7-96871EEB340D}" type="datetimeFigureOut">
              <a:rPr lang="de-DE" smtClean="0"/>
              <a:t>24.09.2020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069B50-3D81-4561-A687-67DF6C04CA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92306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069B50-3D81-4561-A687-67DF6C04CA10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67391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069B50-3D81-4561-A687-67DF6C04CA10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3018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5350F2-D941-463E-A5E4-CF63B83BDC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7EC1258-8B6F-44C6-83C0-46BBF12D51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82CFC67-C3A8-43A4-BC74-C3D48C264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6571-A879-40C1-9406-C62EED140F2F}" type="datetimeFigureOut">
              <a:rPr lang="de-DE" smtClean="0"/>
              <a:t>24.09.2020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8DC03E6-6588-4E14-8BC7-FD80B2F0C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553CA4-D226-4C4D-852F-2C90E03AC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97167-BACE-4B31-9680-5BC68B764D6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6263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314403-F15A-4614-B540-548C751C5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36B8E99-C4E1-4C2F-AEC3-7BD158533C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C29816B-5DC2-4EA4-9C17-57A34C685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6571-A879-40C1-9406-C62EED140F2F}" type="datetimeFigureOut">
              <a:rPr lang="de-DE" smtClean="0"/>
              <a:t>24.09.2020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0C301F3-5FCD-4756-BB37-53F2F3C83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0D0D01D-5017-4159-AC7D-FEAFF64CF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97167-BACE-4B31-9680-5BC68B764D6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4305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FED3EDC-8098-4908-BADA-7F05E1E93B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501017C-D235-4E81-90EC-FD780578C8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4D5FA7E-49FE-4F8E-AB04-E8B30E3F1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6571-A879-40C1-9406-C62EED140F2F}" type="datetimeFigureOut">
              <a:rPr lang="de-DE" smtClean="0"/>
              <a:t>24.09.2020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EB62AF3-05FD-4C82-A83E-8A08C3C65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F3AC8BD-CDCB-4A8A-B3C5-13F483D0D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97167-BACE-4B31-9680-5BC68B764D6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2621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C07E08-A9D8-493E-958F-6F8113149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C06F658-9BA5-4EF7-B82C-2D8A5D4FD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5FE0C6-D523-49C1-AAAA-E9F2E9763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6571-A879-40C1-9406-C62EED140F2F}" type="datetimeFigureOut">
              <a:rPr lang="de-DE" smtClean="0"/>
              <a:t>24.09.2020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EAC1122-84FA-44BB-A2C3-2A6008DD0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BF49B87-BF45-4D60-BA84-9E435DA47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97167-BACE-4B31-9680-5BC68B764D6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6521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5B6555-BA5E-4C56-AF88-429EAD7E3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3D74234-1C1C-4EF8-A444-AD6F558AFD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390CC1D-571C-46C5-A08A-874B186E3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6571-A879-40C1-9406-C62EED140F2F}" type="datetimeFigureOut">
              <a:rPr lang="de-DE" smtClean="0"/>
              <a:t>24.09.2020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0E00178-99CF-476E-A9CC-0BA062DE8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8540121-4E59-46B6-8FB3-513616386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97167-BACE-4B31-9680-5BC68B764D6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3108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D269A6-96F0-4B5D-8465-82269BFD4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63F8D10-68C4-48A1-B7C3-4F2429A314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D5F0D5C-DC4D-4940-BFB1-C5FE7FE034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417DA6F-9D6A-4BAE-AB11-7DBDB9882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6571-A879-40C1-9406-C62EED140F2F}" type="datetimeFigureOut">
              <a:rPr lang="de-DE" smtClean="0"/>
              <a:t>24.09.2020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0D64444-EA9F-4244-B332-0C8C13EAD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E851E49-5EFC-47C5-B319-1DA84FC87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97167-BACE-4B31-9680-5BC68B764D6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3655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68E15C-C738-451F-A892-6A2C230FC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51F551D-7A36-4206-8026-022C8CFDC4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0F6AE15-EA31-4B35-865B-0CAA60A1FE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BCF30DE-9225-46DC-A890-E0A4D1E27A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DBD08B8-B00C-43BF-9281-7BC9BC3B2D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7DA4B9B-9981-4799-8EBC-60D446259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6571-A879-40C1-9406-C62EED140F2F}" type="datetimeFigureOut">
              <a:rPr lang="de-DE" smtClean="0"/>
              <a:t>24.09.2020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4867C50-F5BA-4113-A58E-5D489C08E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A5266FD-2F20-4F2C-99C8-9BD397A07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97167-BACE-4B31-9680-5BC68B764D6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4853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E8942E-E8D6-45AB-ACE3-7212EF5F8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213F1C5-5CE3-4C58-9543-ACBDEFDB3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6571-A879-40C1-9406-C62EED140F2F}" type="datetimeFigureOut">
              <a:rPr lang="de-DE" smtClean="0"/>
              <a:t>24.09.2020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C7B1CB4-5A80-4807-A2DB-D8875CB4B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1784D0A-C6D3-428A-BC51-9F96F1D37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97167-BACE-4B31-9680-5BC68B764D6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8705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B85F76D-8E45-445D-AE8E-E0F127A30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6571-A879-40C1-9406-C62EED140F2F}" type="datetimeFigureOut">
              <a:rPr lang="de-DE" smtClean="0"/>
              <a:t>24.09.2020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5FA55BD-F700-4F31-A7CB-572DBBECD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BA17B29-B6E3-43B9-BB63-B5632704E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97167-BACE-4B31-9680-5BC68B764D6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8701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9744E9-E285-4F18-8939-71F68B961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BDD7DD-3BA8-4A70-AC89-8A32D84880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5488249-7312-4305-BDE2-4DA1334245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7D44570-B98D-4A3D-A2DE-56CB91C41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6571-A879-40C1-9406-C62EED140F2F}" type="datetimeFigureOut">
              <a:rPr lang="de-DE" smtClean="0"/>
              <a:t>24.09.2020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33ABACB-B4BF-416F-B634-A65005FFC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AEEF7CC-6B6B-4BEA-858D-9B1F0C34F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97167-BACE-4B31-9680-5BC68B764D6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3012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2638F3-F315-4197-B89D-B30EAAD01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B97D0AD-0C93-458A-8986-3AAEEC6331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AC4E33B-6F54-47A2-96E7-BF7682B968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D161940-B97A-4CA5-A33C-0E1564AE4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6571-A879-40C1-9406-C62EED140F2F}" type="datetimeFigureOut">
              <a:rPr lang="de-DE" smtClean="0"/>
              <a:t>24.09.2020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9B6E0DC-6660-4CEC-B5A4-36EA193A8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AED4EB5-FC15-4706-99AC-2388A8BC6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97167-BACE-4B31-9680-5BC68B764D6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7088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E968EA3-D56E-4A0B-9E4B-031634340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3483584-B6E4-4AAD-88BC-B9DB645242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501C2BD-EE2F-4342-8CB6-C4E97D846A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306571-A879-40C1-9406-C62EED140F2F}" type="datetimeFigureOut">
              <a:rPr lang="de-DE" smtClean="0"/>
              <a:t>24.09.2020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5285BF3-F60F-493C-A980-BCFE6D4C4A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07C5C81-29E0-489D-BD0A-9A4AC2A3AE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997167-BACE-4B31-9680-5BC68B764D6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183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3E8A3C-2DFC-47EC-89FA-CD5FB24F1D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Automized</a:t>
            </a:r>
            <a:r>
              <a:rPr lang="de-DE" dirty="0"/>
              <a:t> </a:t>
            </a:r>
            <a:r>
              <a:rPr lang="de-DE" dirty="0" err="1"/>
              <a:t>sequence</a:t>
            </a:r>
            <a:r>
              <a:rPr lang="de-DE" dirty="0"/>
              <a:t> </a:t>
            </a:r>
            <a:r>
              <a:rPr lang="de-DE" dirty="0" err="1"/>
              <a:t>planning</a:t>
            </a:r>
            <a:r>
              <a:rPr lang="de-DE" dirty="0"/>
              <a:t> in </a:t>
            </a:r>
            <a:r>
              <a:rPr lang="de-DE" dirty="0" err="1"/>
              <a:t>automotive</a:t>
            </a:r>
            <a:r>
              <a:rPr lang="de-DE" dirty="0"/>
              <a:t> </a:t>
            </a:r>
            <a:r>
              <a:rPr lang="de-DE" dirty="0" err="1"/>
              <a:t>production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AI </a:t>
            </a:r>
          </a:p>
        </p:txBody>
      </p:sp>
    </p:spTree>
    <p:extLst>
      <p:ext uri="{BB962C8B-B14F-4D97-AF65-F5344CB8AC3E}">
        <p14:creationId xmlns:p14="http://schemas.microsoft.com/office/powerpoint/2010/main" val="24726994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>
            <a:extLst>
              <a:ext uri="{FF2B5EF4-FFF2-40B4-BE49-F238E27FC236}">
                <a16:creationId xmlns:a16="http://schemas.microsoft.com/office/drawing/2014/main" id="{3E3A3AA1-58AA-4EE7-BE49-4C9A67AF7D24}"/>
              </a:ext>
            </a:extLst>
          </p:cNvPr>
          <p:cNvSpPr txBox="1">
            <a:spLocks/>
          </p:cNvSpPr>
          <p:nvPr/>
        </p:nvSpPr>
        <p:spPr>
          <a:xfrm>
            <a:off x="704961" y="11941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Solutions (2)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7C0E275A-9D3E-43B8-BA3A-558CD1B27E31}"/>
              </a:ext>
            </a:extLst>
          </p:cNvPr>
          <p:cNvSpPr txBox="1">
            <a:spLocks/>
          </p:cNvSpPr>
          <p:nvPr/>
        </p:nvSpPr>
        <p:spPr>
          <a:xfrm>
            <a:off x="838200" y="1686757"/>
            <a:ext cx="10515600" cy="4483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dirty="0"/>
              <a:t>Problem: Need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priorize</a:t>
            </a:r>
            <a:r>
              <a:rPr lang="de-DE" dirty="0"/>
              <a:t> </a:t>
            </a:r>
            <a:r>
              <a:rPr lang="de-DE" dirty="0" err="1"/>
              <a:t>demand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customer</a:t>
            </a:r>
            <a:endParaRPr lang="de-DE" dirty="0"/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  <a:p>
            <a:r>
              <a:rPr lang="de-DE" dirty="0"/>
              <a:t>Case 1: Lack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  <a:p>
            <a:pPr lvl="1"/>
            <a:r>
              <a:rPr lang="de-DE" sz="2800" dirty="0"/>
              <a:t>Combine expert </a:t>
            </a:r>
            <a:r>
              <a:rPr lang="de-DE" sz="2800" dirty="0" err="1"/>
              <a:t>system</a:t>
            </a:r>
            <a:r>
              <a:rPr lang="de-DE" sz="2800" dirty="0"/>
              <a:t> </a:t>
            </a:r>
            <a:r>
              <a:rPr lang="de-DE" sz="2800" dirty="0" err="1"/>
              <a:t>with</a:t>
            </a:r>
            <a:r>
              <a:rPr lang="de-DE" sz="2800" dirty="0"/>
              <a:t> </a:t>
            </a:r>
            <a:r>
              <a:rPr lang="de-DE" sz="2800" dirty="0" err="1"/>
              <a:t>machine</a:t>
            </a:r>
            <a:r>
              <a:rPr lang="de-DE" sz="2800" dirty="0"/>
              <a:t> </a:t>
            </a:r>
            <a:r>
              <a:rPr lang="de-DE" sz="2800" dirty="0" err="1"/>
              <a:t>learning</a:t>
            </a:r>
            <a:r>
              <a:rPr lang="de-DE" sz="2800" dirty="0"/>
              <a:t> (</a:t>
            </a:r>
            <a:r>
              <a:rPr lang="de-DE" sz="2800" dirty="0" err="1"/>
              <a:t>priorize</a:t>
            </a:r>
            <a:r>
              <a:rPr lang="de-DE" sz="2800" dirty="0"/>
              <a:t> </a:t>
            </a:r>
            <a:r>
              <a:rPr lang="de-DE" sz="2800" dirty="0" err="1"/>
              <a:t>rule</a:t>
            </a:r>
            <a:r>
              <a:rPr lang="de-DE" sz="2800" dirty="0"/>
              <a:t> </a:t>
            </a:r>
            <a:r>
              <a:rPr lang="de-DE" sz="2800" dirty="0" err="1"/>
              <a:t>based</a:t>
            </a:r>
            <a:r>
              <a:rPr lang="de-DE" sz="2800" dirty="0"/>
              <a:t> </a:t>
            </a:r>
            <a:r>
              <a:rPr lang="de-DE" sz="2800" dirty="0" err="1"/>
              <a:t>when</a:t>
            </a:r>
            <a:r>
              <a:rPr lang="de-DE" sz="2800" dirty="0"/>
              <a:t> not </a:t>
            </a:r>
            <a:r>
              <a:rPr lang="de-DE" sz="2800" dirty="0" err="1"/>
              <a:t>enough</a:t>
            </a:r>
            <a:r>
              <a:rPr lang="de-DE" sz="2800" dirty="0"/>
              <a:t> </a:t>
            </a:r>
            <a:r>
              <a:rPr lang="de-DE" sz="2800" dirty="0" err="1"/>
              <a:t>historic</a:t>
            </a:r>
            <a:r>
              <a:rPr lang="de-DE" sz="2800" dirty="0"/>
              <a:t> </a:t>
            </a:r>
            <a:r>
              <a:rPr lang="de-DE" sz="2800" dirty="0" err="1"/>
              <a:t>data</a:t>
            </a:r>
            <a:r>
              <a:rPr lang="de-DE" sz="2800" dirty="0"/>
              <a:t> </a:t>
            </a:r>
            <a:r>
              <a:rPr lang="de-DE" sz="2800" dirty="0" err="1"/>
              <a:t>is</a:t>
            </a:r>
            <a:r>
              <a:rPr lang="de-DE" sz="2800" dirty="0"/>
              <a:t> </a:t>
            </a:r>
            <a:r>
              <a:rPr lang="de-DE" sz="2800" dirty="0" err="1"/>
              <a:t>available</a:t>
            </a:r>
            <a:r>
              <a:rPr lang="de-DE" sz="2800" dirty="0"/>
              <a:t>)</a:t>
            </a:r>
          </a:p>
          <a:p>
            <a:r>
              <a:rPr lang="de-DE" dirty="0"/>
              <a:t>Case 2: </a:t>
            </a:r>
            <a:r>
              <a:rPr lang="de-DE" dirty="0" err="1"/>
              <a:t>Sufficient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  <a:p>
            <a:pPr lvl="1"/>
            <a:r>
              <a:rPr lang="de-DE" sz="2800" dirty="0"/>
              <a:t>Use </a:t>
            </a:r>
            <a:r>
              <a:rPr lang="de-DE" sz="2800" dirty="0" err="1"/>
              <a:t>machine</a:t>
            </a:r>
            <a:r>
              <a:rPr lang="de-DE" sz="2800" dirty="0"/>
              <a:t> </a:t>
            </a:r>
            <a:r>
              <a:rPr lang="de-DE" sz="2800" dirty="0" err="1"/>
              <a:t>learning</a:t>
            </a:r>
            <a:r>
              <a:rPr lang="de-DE" sz="2800" dirty="0"/>
              <a:t> </a:t>
            </a:r>
            <a:r>
              <a:rPr lang="de-DE" sz="2800" dirty="0" err="1"/>
              <a:t>exclusively</a:t>
            </a:r>
            <a:r>
              <a:rPr lang="de-DE" sz="2800" dirty="0"/>
              <a:t> </a:t>
            </a:r>
            <a:r>
              <a:rPr lang="de-DE" sz="2800" dirty="0" err="1"/>
              <a:t>without</a:t>
            </a:r>
            <a:r>
              <a:rPr lang="de-DE" sz="2800" dirty="0"/>
              <a:t> </a:t>
            </a:r>
            <a:r>
              <a:rPr lang="de-DE" sz="2800" dirty="0" err="1"/>
              <a:t>rule</a:t>
            </a:r>
            <a:r>
              <a:rPr lang="de-DE" sz="2800" dirty="0"/>
              <a:t> </a:t>
            </a:r>
            <a:r>
              <a:rPr lang="de-DE" sz="2800" dirty="0" err="1"/>
              <a:t>based</a:t>
            </a:r>
            <a:r>
              <a:rPr lang="de-DE" sz="2800" dirty="0"/>
              <a:t> </a:t>
            </a:r>
            <a:r>
              <a:rPr lang="de-DE" sz="2800" dirty="0" err="1"/>
              <a:t>constraints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1923879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>
            <a:extLst>
              <a:ext uri="{FF2B5EF4-FFF2-40B4-BE49-F238E27FC236}">
                <a16:creationId xmlns:a16="http://schemas.microsoft.com/office/drawing/2014/main" id="{3E3A3AA1-58AA-4EE7-BE49-4C9A67AF7D24}"/>
              </a:ext>
            </a:extLst>
          </p:cNvPr>
          <p:cNvSpPr txBox="1">
            <a:spLocks/>
          </p:cNvSpPr>
          <p:nvPr/>
        </p:nvSpPr>
        <p:spPr>
          <a:xfrm>
            <a:off x="704961" y="11941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Solutions (3)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134155ED-8CF0-466D-8F68-910A3A54FD4B}"/>
              </a:ext>
            </a:extLst>
          </p:cNvPr>
          <p:cNvSpPr txBox="1">
            <a:spLocks/>
          </p:cNvSpPr>
          <p:nvPr/>
        </p:nvSpPr>
        <p:spPr>
          <a:xfrm>
            <a:off x="838200" y="1686757"/>
            <a:ext cx="10515600" cy="4483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dirty="0"/>
              <a:t>Problem: </a:t>
            </a:r>
            <a:r>
              <a:rPr lang="de-DE" dirty="0" err="1"/>
              <a:t>Resistence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affected</a:t>
            </a:r>
            <a:r>
              <a:rPr lang="de-DE" dirty="0"/>
              <a:t> </a:t>
            </a:r>
            <a:r>
              <a:rPr lang="de-DE" dirty="0" err="1"/>
              <a:t>employees</a:t>
            </a:r>
            <a:endParaRPr lang="de-DE" dirty="0"/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  <a:p>
            <a:r>
              <a:rPr lang="de-DE" dirty="0"/>
              <a:t>Change </a:t>
            </a:r>
            <a:r>
              <a:rPr lang="de-DE" dirty="0" err="1"/>
              <a:t>management</a:t>
            </a:r>
            <a:r>
              <a:rPr lang="de-DE" dirty="0"/>
              <a:t> </a:t>
            </a:r>
          </a:p>
          <a:p>
            <a:pPr lvl="1"/>
            <a:r>
              <a:rPr lang="de-DE" dirty="0" err="1"/>
              <a:t>Explain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they</a:t>
            </a:r>
            <a:r>
              <a:rPr lang="de-DE" dirty="0"/>
              <a:t> will </a:t>
            </a:r>
            <a:r>
              <a:rPr lang="de-DE" dirty="0" err="1"/>
              <a:t>profit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change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getting</a:t>
            </a:r>
            <a:r>
              <a:rPr lang="de-DE" dirty="0"/>
              <a:t> </a:t>
            </a:r>
            <a:r>
              <a:rPr lang="de-DE" dirty="0" err="1"/>
              <a:t>rid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monotonous</a:t>
            </a:r>
            <a:r>
              <a:rPr lang="de-DE" dirty="0"/>
              <a:t> </a:t>
            </a:r>
            <a:r>
              <a:rPr lang="de-DE" dirty="0" err="1"/>
              <a:t>tasks</a:t>
            </a:r>
            <a:endParaRPr lang="de-DE" dirty="0"/>
          </a:p>
          <a:p>
            <a:pPr lvl="1"/>
            <a:r>
              <a:rPr lang="de-DE" dirty="0" err="1"/>
              <a:t>Employee</a:t>
            </a:r>
            <a:r>
              <a:rPr lang="de-DE" dirty="0"/>
              <a:t> </a:t>
            </a:r>
            <a:r>
              <a:rPr lang="de-DE" dirty="0" err="1"/>
              <a:t>training</a:t>
            </a:r>
            <a:r>
              <a:rPr lang="de-DE" dirty="0"/>
              <a:t> on </a:t>
            </a:r>
            <a:r>
              <a:rPr lang="de-DE" dirty="0" err="1"/>
              <a:t>new</a:t>
            </a:r>
            <a:r>
              <a:rPr lang="de-DE" dirty="0"/>
              <a:t> digital </a:t>
            </a:r>
            <a:r>
              <a:rPr lang="de-DE" dirty="0" err="1"/>
              <a:t>work</a:t>
            </a:r>
            <a:r>
              <a:rPr lang="de-DE" dirty="0"/>
              <a:t> </a:t>
            </a:r>
            <a:r>
              <a:rPr lang="de-DE" dirty="0" err="1"/>
              <a:t>environment</a:t>
            </a:r>
            <a:endParaRPr lang="de-DE" dirty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160621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>
            <a:extLst>
              <a:ext uri="{FF2B5EF4-FFF2-40B4-BE49-F238E27FC236}">
                <a16:creationId xmlns:a16="http://schemas.microsoft.com/office/drawing/2014/main" id="{3E3A3AA1-58AA-4EE7-BE49-4C9A67AF7D24}"/>
              </a:ext>
            </a:extLst>
          </p:cNvPr>
          <p:cNvSpPr txBox="1">
            <a:spLocks/>
          </p:cNvSpPr>
          <p:nvPr/>
        </p:nvSpPr>
        <p:spPr>
          <a:xfrm>
            <a:off x="704961" y="11941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 err="1"/>
              <a:t>Failures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previous</a:t>
            </a:r>
            <a:r>
              <a:rPr lang="de-DE" dirty="0"/>
              <a:t> </a:t>
            </a:r>
            <a:r>
              <a:rPr lang="de-DE" dirty="0" err="1"/>
              <a:t>attempt</a:t>
            </a:r>
            <a:r>
              <a:rPr lang="de-DE" dirty="0"/>
              <a:t> (real </a:t>
            </a:r>
            <a:r>
              <a:rPr lang="de-DE" dirty="0" err="1"/>
              <a:t>case</a:t>
            </a:r>
            <a:r>
              <a:rPr lang="de-DE" dirty="0"/>
              <a:t>) 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134155ED-8CF0-466D-8F68-910A3A54FD4B}"/>
              </a:ext>
            </a:extLst>
          </p:cNvPr>
          <p:cNvSpPr txBox="1">
            <a:spLocks/>
          </p:cNvSpPr>
          <p:nvPr/>
        </p:nvSpPr>
        <p:spPr>
          <a:xfrm>
            <a:off x="838200" y="1686757"/>
            <a:ext cx="10515600" cy="4483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Expectation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management</a:t>
            </a:r>
            <a:r>
              <a:rPr lang="de-DE" dirty="0"/>
              <a:t>:</a:t>
            </a:r>
          </a:p>
          <a:p>
            <a:pPr lvl="1"/>
            <a:r>
              <a:rPr lang="de-DE" dirty="0"/>
              <a:t>Implementation in </a:t>
            </a:r>
            <a:r>
              <a:rPr lang="de-DE" dirty="0" err="1"/>
              <a:t>production</a:t>
            </a:r>
            <a:r>
              <a:rPr lang="de-DE" dirty="0"/>
              <a:t> </a:t>
            </a:r>
            <a:r>
              <a:rPr lang="de-DE" dirty="0" err="1"/>
              <a:t>within</a:t>
            </a:r>
            <a:r>
              <a:rPr lang="de-DE" dirty="0"/>
              <a:t> </a:t>
            </a:r>
            <a:r>
              <a:rPr lang="de-DE" dirty="0" err="1"/>
              <a:t>weeks</a:t>
            </a:r>
            <a:endParaRPr lang="de-DE" dirty="0"/>
          </a:p>
          <a:p>
            <a:pPr lvl="1"/>
            <a:r>
              <a:rPr lang="de-DE" dirty="0"/>
              <a:t>Low </a:t>
            </a:r>
            <a:r>
              <a:rPr lang="de-DE" dirty="0" err="1"/>
              <a:t>budget</a:t>
            </a:r>
            <a:endParaRPr lang="de-DE" dirty="0"/>
          </a:p>
          <a:p>
            <a:pPr lvl="1"/>
            <a:endParaRPr lang="de-DE" dirty="0"/>
          </a:p>
          <a:p>
            <a:r>
              <a:rPr lang="de-DE" dirty="0"/>
              <a:t>Outsource </a:t>
            </a:r>
            <a:r>
              <a:rPr lang="de-DE" dirty="0" err="1"/>
              <a:t>development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AI </a:t>
            </a:r>
            <a:r>
              <a:rPr lang="de-DE" dirty="0" err="1"/>
              <a:t>system</a:t>
            </a:r>
            <a:endParaRPr lang="de-DE" dirty="0"/>
          </a:p>
          <a:p>
            <a:pPr lvl="1"/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insight</a:t>
            </a:r>
            <a:r>
              <a:rPr lang="de-DE" dirty="0"/>
              <a:t> </a:t>
            </a:r>
            <a:r>
              <a:rPr lang="de-DE" dirty="0" err="1"/>
              <a:t>knowledge</a:t>
            </a:r>
            <a:endParaRPr lang="de-DE" dirty="0"/>
          </a:p>
          <a:p>
            <a:pPr lvl="1"/>
            <a:r>
              <a:rPr lang="de-DE" dirty="0" err="1"/>
              <a:t>Too</a:t>
            </a:r>
            <a:r>
              <a:rPr lang="de-DE" dirty="0"/>
              <a:t> </a:t>
            </a:r>
            <a:r>
              <a:rPr lang="de-DE" dirty="0" err="1"/>
              <a:t>few</a:t>
            </a:r>
            <a:r>
              <a:rPr lang="de-DE" dirty="0"/>
              <a:t> </a:t>
            </a:r>
            <a:r>
              <a:rPr lang="de-DE" dirty="0" err="1"/>
              <a:t>test</a:t>
            </a:r>
            <a:r>
              <a:rPr lang="de-DE" dirty="0"/>
              <a:t> </a:t>
            </a:r>
            <a:r>
              <a:rPr lang="de-DE" dirty="0" err="1"/>
              <a:t>meetings</a:t>
            </a:r>
            <a:endParaRPr lang="de-DE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41180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5F5D6D-96C6-48F0-9FED-90B111BBD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Table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contents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74FC687-92F1-4406-827B-8CF60ADBB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Motivation &amp; </a:t>
            </a:r>
            <a:r>
              <a:rPr lang="de-DE" dirty="0" err="1"/>
              <a:t>goals</a:t>
            </a:r>
            <a:endParaRPr lang="de-DE" dirty="0"/>
          </a:p>
          <a:p>
            <a:r>
              <a:rPr lang="de-DE" dirty="0" err="1"/>
              <a:t>Current</a:t>
            </a:r>
            <a:r>
              <a:rPr lang="de-DE" dirty="0"/>
              <a:t> </a:t>
            </a:r>
            <a:r>
              <a:rPr lang="de-DE" dirty="0" err="1"/>
              <a:t>state</a:t>
            </a:r>
            <a:endParaRPr lang="de-DE" dirty="0"/>
          </a:p>
          <a:p>
            <a:r>
              <a:rPr lang="de-DE" dirty="0"/>
              <a:t>Target </a:t>
            </a:r>
            <a:r>
              <a:rPr lang="de-DE" dirty="0" err="1"/>
              <a:t>state</a:t>
            </a:r>
            <a:endParaRPr lang="de-DE" dirty="0"/>
          </a:p>
          <a:p>
            <a:pPr lvl="1"/>
            <a:r>
              <a:rPr lang="de-DE" dirty="0" err="1"/>
              <a:t>Challenges</a:t>
            </a:r>
            <a:endParaRPr lang="de-DE" dirty="0"/>
          </a:p>
          <a:p>
            <a:pPr lvl="1"/>
            <a:r>
              <a:rPr lang="de-DE" dirty="0"/>
              <a:t>Solutions</a:t>
            </a:r>
          </a:p>
          <a:p>
            <a:r>
              <a:rPr lang="de-DE" dirty="0" err="1"/>
              <a:t>Failures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previous</a:t>
            </a:r>
            <a:r>
              <a:rPr lang="de-DE" dirty="0"/>
              <a:t> </a:t>
            </a:r>
            <a:r>
              <a:rPr lang="de-DE" dirty="0" err="1"/>
              <a:t>attempt</a:t>
            </a:r>
            <a:r>
              <a:rPr lang="de-DE" dirty="0"/>
              <a:t> (real </a:t>
            </a:r>
            <a:r>
              <a:rPr lang="de-DE" dirty="0" err="1"/>
              <a:t>case</a:t>
            </a:r>
            <a:r>
              <a:rPr lang="de-DE" dirty="0"/>
              <a:t>) </a:t>
            </a:r>
          </a:p>
          <a:p>
            <a:r>
              <a:rPr lang="de-DE" dirty="0" err="1"/>
              <a:t>Conclusion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35871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2CA9C3-5F39-4320-A5E0-6B6989091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 &amp; </a:t>
            </a:r>
            <a:r>
              <a:rPr lang="de-DE" dirty="0" err="1"/>
              <a:t>goals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596CFC5-F6BB-4E93-A2F0-A3A9FB872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Reduction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workload</a:t>
            </a:r>
            <a:endParaRPr lang="de-DE" dirty="0"/>
          </a:p>
          <a:p>
            <a:r>
              <a:rPr lang="de-DE" dirty="0" err="1"/>
              <a:t>Optimized</a:t>
            </a:r>
            <a:r>
              <a:rPr lang="de-DE" dirty="0"/>
              <a:t> stock in </a:t>
            </a:r>
            <a:r>
              <a:rPr lang="de-DE" dirty="0" err="1"/>
              <a:t>production</a:t>
            </a:r>
            <a:endParaRPr lang="de-DE" dirty="0"/>
          </a:p>
          <a:p>
            <a:r>
              <a:rPr lang="de-DE" dirty="0" err="1"/>
              <a:t>Reduce</a:t>
            </a:r>
            <a:r>
              <a:rPr lang="de-DE" dirty="0"/>
              <a:t> </a:t>
            </a:r>
            <a:r>
              <a:rPr lang="de-DE" dirty="0" err="1"/>
              <a:t>lead</a:t>
            </a:r>
            <a:r>
              <a:rPr lang="de-DE" dirty="0"/>
              <a:t> time</a:t>
            </a:r>
          </a:p>
        </p:txBody>
      </p:sp>
    </p:spTree>
    <p:extLst>
      <p:ext uri="{BB962C8B-B14F-4D97-AF65-F5344CB8AC3E}">
        <p14:creationId xmlns:p14="http://schemas.microsoft.com/office/powerpoint/2010/main" val="3140822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Rechteck 151">
            <a:extLst>
              <a:ext uri="{FF2B5EF4-FFF2-40B4-BE49-F238E27FC236}">
                <a16:creationId xmlns:a16="http://schemas.microsoft.com/office/drawing/2014/main" id="{950FE1C3-6E6E-4EDE-A0F9-6C2B1D218BCD}"/>
              </a:ext>
            </a:extLst>
          </p:cNvPr>
          <p:cNvSpPr/>
          <p:nvPr/>
        </p:nvSpPr>
        <p:spPr>
          <a:xfrm>
            <a:off x="2132684" y="4746980"/>
            <a:ext cx="5879292" cy="1682391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0" name="Rechteck 149">
            <a:extLst>
              <a:ext uri="{FF2B5EF4-FFF2-40B4-BE49-F238E27FC236}">
                <a16:creationId xmlns:a16="http://schemas.microsoft.com/office/drawing/2014/main" id="{34F4C50E-61F5-47A4-ACE5-89270500759E}"/>
              </a:ext>
            </a:extLst>
          </p:cNvPr>
          <p:cNvSpPr/>
          <p:nvPr/>
        </p:nvSpPr>
        <p:spPr>
          <a:xfrm>
            <a:off x="8037959" y="4744290"/>
            <a:ext cx="4101112" cy="1682391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2A7F618C-C17A-4C17-9468-C7316FB5CD2A}"/>
              </a:ext>
            </a:extLst>
          </p:cNvPr>
          <p:cNvSpPr/>
          <p:nvPr/>
        </p:nvSpPr>
        <p:spPr>
          <a:xfrm>
            <a:off x="2083409" y="1146324"/>
            <a:ext cx="7522583" cy="2909007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A09F0E44-FA1F-4C66-931F-13F1FB326B1A}"/>
              </a:ext>
            </a:extLst>
          </p:cNvPr>
          <p:cNvSpPr/>
          <p:nvPr/>
        </p:nvSpPr>
        <p:spPr>
          <a:xfrm>
            <a:off x="6090754" y="1455687"/>
            <a:ext cx="2874611" cy="2464715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9E30C5AA-4083-4F41-A42B-05FD1D97434B}"/>
              </a:ext>
            </a:extLst>
          </p:cNvPr>
          <p:cNvSpPr/>
          <p:nvPr/>
        </p:nvSpPr>
        <p:spPr>
          <a:xfrm>
            <a:off x="2403266" y="1901679"/>
            <a:ext cx="2212081" cy="186165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50BA517-0FF7-42B8-B934-43619BF45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961" y="119416"/>
            <a:ext cx="10515600" cy="1325563"/>
          </a:xfrm>
        </p:spPr>
        <p:txBody>
          <a:bodyPr/>
          <a:lstStyle/>
          <a:p>
            <a:r>
              <a:rPr lang="de-DE" dirty="0" err="1"/>
              <a:t>Current</a:t>
            </a:r>
            <a:r>
              <a:rPr lang="de-DE" dirty="0"/>
              <a:t> </a:t>
            </a:r>
            <a:r>
              <a:rPr lang="de-DE" dirty="0" err="1"/>
              <a:t>state</a:t>
            </a:r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F36D6A40-AD54-45CA-9F7A-EA35882329C7}"/>
              </a:ext>
            </a:extLst>
          </p:cNvPr>
          <p:cNvSpPr/>
          <p:nvPr/>
        </p:nvSpPr>
        <p:spPr>
          <a:xfrm>
            <a:off x="2884649" y="2202829"/>
            <a:ext cx="328527" cy="525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911BAE19-B3A5-4E3B-9EDD-E0E71DCB5C50}"/>
              </a:ext>
            </a:extLst>
          </p:cNvPr>
          <p:cNvSpPr/>
          <p:nvPr/>
        </p:nvSpPr>
        <p:spPr>
          <a:xfrm>
            <a:off x="2884648" y="2893961"/>
            <a:ext cx="328527" cy="525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ADA90F57-6663-44C3-A4DE-2D3B9C3FAA4D}"/>
              </a:ext>
            </a:extLst>
          </p:cNvPr>
          <p:cNvSpPr/>
          <p:nvPr/>
        </p:nvSpPr>
        <p:spPr>
          <a:xfrm>
            <a:off x="3321773" y="2202829"/>
            <a:ext cx="328527" cy="525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382EEF81-1B84-44B6-B3D0-204E398A4C7C}"/>
              </a:ext>
            </a:extLst>
          </p:cNvPr>
          <p:cNvSpPr/>
          <p:nvPr/>
        </p:nvSpPr>
        <p:spPr>
          <a:xfrm>
            <a:off x="3321772" y="2893961"/>
            <a:ext cx="328527" cy="525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70522B91-2EA5-4599-B197-A0CD82C801EC}"/>
              </a:ext>
            </a:extLst>
          </p:cNvPr>
          <p:cNvSpPr/>
          <p:nvPr/>
        </p:nvSpPr>
        <p:spPr>
          <a:xfrm>
            <a:off x="3758896" y="2202829"/>
            <a:ext cx="328527" cy="525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068D75AE-C16B-4340-A121-99E675CE5EAF}"/>
              </a:ext>
            </a:extLst>
          </p:cNvPr>
          <p:cNvSpPr/>
          <p:nvPr/>
        </p:nvSpPr>
        <p:spPr>
          <a:xfrm>
            <a:off x="3758895" y="2893961"/>
            <a:ext cx="328527" cy="525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1EFE61D5-4E32-43E0-84D4-6DCD3C577C02}"/>
              </a:ext>
            </a:extLst>
          </p:cNvPr>
          <p:cNvSpPr txBox="1"/>
          <p:nvPr/>
        </p:nvSpPr>
        <p:spPr>
          <a:xfrm>
            <a:off x="2801037" y="1530784"/>
            <a:ext cx="299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Pre</a:t>
            </a:r>
            <a:r>
              <a:rPr lang="de-DE" dirty="0"/>
              <a:t> </a:t>
            </a:r>
            <a:r>
              <a:rPr lang="de-DE" dirty="0" err="1"/>
              <a:t>production</a:t>
            </a:r>
            <a:endParaRPr lang="de-DE" dirty="0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66E90626-2255-4A47-B820-A158A2269C85}"/>
              </a:ext>
            </a:extLst>
          </p:cNvPr>
          <p:cNvSpPr/>
          <p:nvPr/>
        </p:nvSpPr>
        <p:spPr>
          <a:xfrm>
            <a:off x="6267217" y="3175921"/>
            <a:ext cx="290201" cy="52564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2EAC971F-0257-4309-933B-0BC58C6C3136}"/>
              </a:ext>
            </a:extLst>
          </p:cNvPr>
          <p:cNvSpPr/>
          <p:nvPr/>
        </p:nvSpPr>
        <p:spPr>
          <a:xfrm>
            <a:off x="7792360" y="2871421"/>
            <a:ext cx="290201" cy="52564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6E9B1B6D-B4DE-4B71-8746-C07C79308393}"/>
              </a:ext>
            </a:extLst>
          </p:cNvPr>
          <p:cNvSpPr/>
          <p:nvPr/>
        </p:nvSpPr>
        <p:spPr>
          <a:xfrm>
            <a:off x="6782196" y="2784714"/>
            <a:ext cx="290201" cy="52564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3F5C6248-52EB-4C89-A490-22C48DEC5C0A}"/>
              </a:ext>
            </a:extLst>
          </p:cNvPr>
          <p:cNvSpPr/>
          <p:nvPr/>
        </p:nvSpPr>
        <p:spPr>
          <a:xfrm>
            <a:off x="7625812" y="1697689"/>
            <a:ext cx="290201" cy="52564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37362187-927F-4A9B-B1D8-57D2B57CA74D}"/>
              </a:ext>
            </a:extLst>
          </p:cNvPr>
          <p:cNvSpPr/>
          <p:nvPr/>
        </p:nvSpPr>
        <p:spPr>
          <a:xfrm>
            <a:off x="6808035" y="1711520"/>
            <a:ext cx="290201" cy="52564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4877500C-9EFD-4832-A284-ADD196CAB036}"/>
              </a:ext>
            </a:extLst>
          </p:cNvPr>
          <p:cNvSpPr/>
          <p:nvPr/>
        </p:nvSpPr>
        <p:spPr>
          <a:xfrm>
            <a:off x="6252442" y="2330721"/>
            <a:ext cx="290201" cy="52564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384611B1-D5E4-4F00-B5DA-93EF6A29BCC5}"/>
              </a:ext>
            </a:extLst>
          </p:cNvPr>
          <p:cNvSpPr/>
          <p:nvPr/>
        </p:nvSpPr>
        <p:spPr>
          <a:xfrm>
            <a:off x="6198149" y="1560387"/>
            <a:ext cx="290201" cy="52564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2BE57AC9-3EBD-40F3-9547-ECBC8BC9E83C}"/>
              </a:ext>
            </a:extLst>
          </p:cNvPr>
          <p:cNvSpPr/>
          <p:nvPr/>
        </p:nvSpPr>
        <p:spPr>
          <a:xfrm>
            <a:off x="7300825" y="2359141"/>
            <a:ext cx="290201" cy="52564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A979964A-AE4D-4EDD-9E6F-3F65B03EE770}"/>
              </a:ext>
            </a:extLst>
          </p:cNvPr>
          <p:cNvSpPr/>
          <p:nvPr/>
        </p:nvSpPr>
        <p:spPr>
          <a:xfrm>
            <a:off x="8372875" y="3242869"/>
            <a:ext cx="290201" cy="52564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BED48CA8-9E2E-4B78-91C4-EFCBE49C0885}"/>
              </a:ext>
            </a:extLst>
          </p:cNvPr>
          <p:cNvCxnSpPr>
            <a:stCxn id="11" idx="3"/>
            <a:endCxn id="21" idx="1"/>
          </p:cNvCxnSpPr>
          <p:nvPr/>
        </p:nvCxnSpPr>
        <p:spPr>
          <a:xfrm flipV="1">
            <a:off x="4087423" y="1974342"/>
            <a:ext cx="2720612" cy="491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E058E11D-EF13-4234-B203-D664C76CA24E}"/>
              </a:ext>
            </a:extLst>
          </p:cNvPr>
          <p:cNvCxnSpPr>
            <a:cxnSpLocks/>
            <a:stCxn id="11" idx="3"/>
            <a:endCxn id="22" idx="1"/>
          </p:cNvCxnSpPr>
          <p:nvPr/>
        </p:nvCxnSpPr>
        <p:spPr>
          <a:xfrm>
            <a:off x="4087423" y="2465651"/>
            <a:ext cx="2165019" cy="127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F9C7D8AA-887F-45C5-8922-76B528EB0345}"/>
              </a:ext>
            </a:extLst>
          </p:cNvPr>
          <p:cNvCxnSpPr>
            <a:cxnSpLocks/>
            <a:stCxn id="11" idx="3"/>
            <a:endCxn id="18" idx="1"/>
          </p:cNvCxnSpPr>
          <p:nvPr/>
        </p:nvCxnSpPr>
        <p:spPr>
          <a:xfrm>
            <a:off x="4087423" y="2465651"/>
            <a:ext cx="2694773" cy="581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DE471D5D-BE61-4356-AE5B-540B883A33D2}"/>
              </a:ext>
            </a:extLst>
          </p:cNvPr>
          <p:cNvCxnSpPr>
            <a:cxnSpLocks/>
            <a:stCxn id="10" idx="3"/>
            <a:endCxn id="22" idx="1"/>
          </p:cNvCxnSpPr>
          <p:nvPr/>
        </p:nvCxnSpPr>
        <p:spPr>
          <a:xfrm flipV="1">
            <a:off x="3650299" y="2593543"/>
            <a:ext cx="2602143" cy="563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567F7154-8F63-454C-BC75-24D157A586B3}"/>
              </a:ext>
            </a:extLst>
          </p:cNvPr>
          <p:cNvCxnSpPr>
            <a:cxnSpLocks/>
            <a:stCxn id="8" idx="3"/>
            <a:endCxn id="23" idx="1"/>
          </p:cNvCxnSpPr>
          <p:nvPr/>
        </p:nvCxnSpPr>
        <p:spPr>
          <a:xfrm flipV="1">
            <a:off x="3213175" y="1823209"/>
            <a:ext cx="2984974" cy="1333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9051859C-1E99-4CDE-8768-1536B1C9FDFB}"/>
              </a:ext>
            </a:extLst>
          </p:cNvPr>
          <p:cNvCxnSpPr>
            <a:cxnSpLocks/>
            <a:stCxn id="4" idx="3"/>
            <a:endCxn id="16" idx="1"/>
          </p:cNvCxnSpPr>
          <p:nvPr/>
        </p:nvCxnSpPr>
        <p:spPr>
          <a:xfrm>
            <a:off x="3213176" y="2465651"/>
            <a:ext cx="3054041" cy="973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3FD6E247-9227-4810-BEC8-0ABC366BDDEB}"/>
              </a:ext>
            </a:extLst>
          </p:cNvPr>
          <p:cNvCxnSpPr>
            <a:cxnSpLocks/>
            <a:stCxn id="8" idx="3"/>
            <a:endCxn id="25" idx="1"/>
          </p:cNvCxnSpPr>
          <p:nvPr/>
        </p:nvCxnSpPr>
        <p:spPr>
          <a:xfrm>
            <a:off x="3213175" y="3156783"/>
            <a:ext cx="5159700" cy="348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84ED7B17-F42A-4DC9-B1AD-EBEC5437728E}"/>
              </a:ext>
            </a:extLst>
          </p:cNvPr>
          <p:cNvCxnSpPr>
            <a:cxnSpLocks/>
            <a:stCxn id="9" idx="3"/>
            <a:endCxn id="20" idx="1"/>
          </p:cNvCxnSpPr>
          <p:nvPr/>
        </p:nvCxnSpPr>
        <p:spPr>
          <a:xfrm flipV="1">
            <a:off x="3650300" y="1960511"/>
            <a:ext cx="3975512" cy="505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1ACAD403-2CF9-4BCA-B04A-147E394C41CB}"/>
              </a:ext>
            </a:extLst>
          </p:cNvPr>
          <p:cNvCxnSpPr>
            <a:cxnSpLocks/>
            <a:stCxn id="8" idx="3"/>
            <a:endCxn id="24" idx="1"/>
          </p:cNvCxnSpPr>
          <p:nvPr/>
        </p:nvCxnSpPr>
        <p:spPr>
          <a:xfrm flipV="1">
            <a:off x="3213175" y="2621963"/>
            <a:ext cx="4087650" cy="534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761504C2-FCA1-40C4-9271-A7606FB85307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>
            <a:off x="3213176" y="2465651"/>
            <a:ext cx="4579184" cy="668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F0919B19-5C6F-4283-A969-A98C77499B0B}"/>
              </a:ext>
            </a:extLst>
          </p:cNvPr>
          <p:cNvCxnSpPr>
            <a:cxnSpLocks/>
            <a:stCxn id="12" idx="3"/>
            <a:endCxn id="16" idx="0"/>
          </p:cNvCxnSpPr>
          <p:nvPr/>
        </p:nvCxnSpPr>
        <p:spPr>
          <a:xfrm>
            <a:off x="4087422" y="3156783"/>
            <a:ext cx="2324896" cy="19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feld 87">
            <a:extLst>
              <a:ext uri="{FF2B5EF4-FFF2-40B4-BE49-F238E27FC236}">
                <a16:creationId xmlns:a16="http://schemas.microsoft.com/office/drawing/2014/main" id="{F86CF3D7-A4F6-47B5-B00C-3CA425A3658F}"/>
              </a:ext>
            </a:extLst>
          </p:cNvPr>
          <p:cNvSpPr txBox="1"/>
          <p:nvPr/>
        </p:nvSpPr>
        <p:spPr>
          <a:xfrm>
            <a:off x="6782196" y="1114202"/>
            <a:ext cx="2168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End </a:t>
            </a:r>
            <a:r>
              <a:rPr lang="de-DE" dirty="0" err="1"/>
              <a:t>production</a:t>
            </a:r>
            <a:endParaRPr lang="de-DE" dirty="0"/>
          </a:p>
        </p:txBody>
      </p:sp>
      <p:sp>
        <p:nvSpPr>
          <p:cNvPr id="92" name="Pfeil: nach links 91">
            <a:extLst>
              <a:ext uri="{FF2B5EF4-FFF2-40B4-BE49-F238E27FC236}">
                <a16:creationId xmlns:a16="http://schemas.microsoft.com/office/drawing/2014/main" id="{31DCD27D-9D50-4D7A-8ADB-B0ACBBF76BFA}"/>
              </a:ext>
            </a:extLst>
          </p:cNvPr>
          <p:cNvSpPr/>
          <p:nvPr/>
        </p:nvSpPr>
        <p:spPr>
          <a:xfrm>
            <a:off x="9847951" y="5178940"/>
            <a:ext cx="766901" cy="755326"/>
          </a:xfrm>
          <a:prstGeom prst="lef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3" name="Textfeld 92">
            <a:extLst>
              <a:ext uri="{FF2B5EF4-FFF2-40B4-BE49-F238E27FC236}">
                <a16:creationId xmlns:a16="http://schemas.microsoft.com/office/drawing/2014/main" id="{DE251A9B-EE01-452E-83E3-1515A9B1256E}"/>
              </a:ext>
            </a:extLst>
          </p:cNvPr>
          <p:cNvSpPr txBox="1"/>
          <p:nvPr/>
        </p:nvSpPr>
        <p:spPr>
          <a:xfrm>
            <a:off x="9120319" y="5398544"/>
            <a:ext cx="612909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SAP</a:t>
            </a:r>
          </a:p>
        </p:txBody>
      </p:sp>
      <p:sp>
        <p:nvSpPr>
          <p:cNvPr id="99" name="Textfeld 98">
            <a:extLst>
              <a:ext uri="{FF2B5EF4-FFF2-40B4-BE49-F238E27FC236}">
                <a16:creationId xmlns:a16="http://schemas.microsoft.com/office/drawing/2014/main" id="{74868C6D-0C55-41AE-BA52-D8C4556B038D}"/>
              </a:ext>
            </a:extLst>
          </p:cNvPr>
          <p:cNvSpPr txBox="1"/>
          <p:nvPr/>
        </p:nvSpPr>
        <p:spPr>
          <a:xfrm>
            <a:off x="5164144" y="4153998"/>
            <a:ext cx="39301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Manuel </a:t>
            </a:r>
            <a:r>
              <a:rPr lang="de-DE" b="1" dirty="0" err="1"/>
              <a:t>sequencing</a:t>
            </a:r>
            <a:r>
              <a:rPr lang="de-DE" b="1" dirty="0"/>
              <a:t> per </a:t>
            </a:r>
            <a:r>
              <a:rPr lang="de-DE" b="1" dirty="0" err="1"/>
              <a:t>production</a:t>
            </a:r>
            <a:r>
              <a:rPr lang="de-DE" b="1" dirty="0"/>
              <a:t> </a:t>
            </a:r>
            <a:r>
              <a:rPr lang="de-DE" b="1" dirty="0" err="1"/>
              <a:t>line</a:t>
            </a:r>
            <a:r>
              <a:rPr lang="de-DE" b="1" dirty="0"/>
              <a:t> (</a:t>
            </a:r>
            <a:r>
              <a:rPr lang="de-DE" b="1" dirty="0" err="1"/>
              <a:t>once</a:t>
            </a:r>
            <a:r>
              <a:rPr lang="de-DE" b="1" dirty="0"/>
              <a:t> per </a:t>
            </a:r>
            <a:r>
              <a:rPr lang="de-DE" b="1" dirty="0" err="1"/>
              <a:t>week</a:t>
            </a:r>
            <a:r>
              <a:rPr lang="de-DE" b="1" dirty="0"/>
              <a:t>)</a:t>
            </a:r>
          </a:p>
        </p:txBody>
      </p:sp>
      <p:sp>
        <p:nvSpPr>
          <p:cNvPr id="135" name="Textfeld 134">
            <a:extLst>
              <a:ext uri="{FF2B5EF4-FFF2-40B4-BE49-F238E27FC236}">
                <a16:creationId xmlns:a16="http://schemas.microsoft.com/office/drawing/2014/main" id="{B08F03D0-410F-4B37-A44F-929C8A820B3B}"/>
              </a:ext>
            </a:extLst>
          </p:cNvPr>
          <p:cNvSpPr txBox="1"/>
          <p:nvPr/>
        </p:nvSpPr>
        <p:spPr>
          <a:xfrm>
            <a:off x="10724690" y="5178940"/>
            <a:ext cx="1339430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 err="1"/>
              <a:t>Costumer</a:t>
            </a:r>
            <a:r>
              <a:rPr lang="de-DE" dirty="0"/>
              <a:t> </a:t>
            </a:r>
            <a:r>
              <a:rPr lang="de-DE" dirty="0" err="1"/>
              <a:t>demand</a:t>
            </a:r>
            <a:r>
              <a:rPr lang="de-DE" dirty="0"/>
              <a:t> via EDI</a:t>
            </a:r>
          </a:p>
        </p:txBody>
      </p:sp>
      <p:sp>
        <p:nvSpPr>
          <p:cNvPr id="136" name="Pfeil: nach links 135">
            <a:extLst>
              <a:ext uri="{FF2B5EF4-FFF2-40B4-BE49-F238E27FC236}">
                <a16:creationId xmlns:a16="http://schemas.microsoft.com/office/drawing/2014/main" id="{56C344A6-8E1A-475F-A6EC-9DDB4C640406}"/>
              </a:ext>
            </a:extLst>
          </p:cNvPr>
          <p:cNvSpPr/>
          <p:nvPr/>
        </p:nvSpPr>
        <p:spPr>
          <a:xfrm>
            <a:off x="8121814" y="5185157"/>
            <a:ext cx="766901" cy="755326"/>
          </a:xfrm>
          <a:prstGeom prst="lef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38" name="Textfeld 137">
            <a:extLst>
              <a:ext uri="{FF2B5EF4-FFF2-40B4-BE49-F238E27FC236}">
                <a16:creationId xmlns:a16="http://schemas.microsoft.com/office/drawing/2014/main" id="{D66A5A8F-8385-420B-9B2F-0520F188C31A}"/>
              </a:ext>
            </a:extLst>
          </p:cNvPr>
          <p:cNvSpPr txBox="1"/>
          <p:nvPr/>
        </p:nvSpPr>
        <p:spPr>
          <a:xfrm>
            <a:off x="6046706" y="5260045"/>
            <a:ext cx="1890754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End </a:t>
            </a:r>
            <a:r>
              <a:rPr lang="de-DE" dirty="0" err="1"/>
              <a:t>production</a:t>
            </a:r>
            <a:r>
              <a:rPr lang="de-DE" dirty="0"/>
              <a:t> </a:t>
            </a:r>
            <a:r>
              <a:rPr lang="de-DE" dirty="0" err="1"/>
              <a:t>planning</a:t>
            </a:r>
            <a:r>
              <a:rPr lang="de-DE" dirty="0"/>
              <a:t> </a:t>
            </a:r>
            <a:r>
              <a:rPr lang="de-DE" dirty="0" err="1"/>
              <a:t>system</a:t>
            </a:r>
            <a:r>
              <a:rPr lang="de-DE" dirty="0"/>
              <a:t> </a:t>
            </a:r>
          </a:p>
        </p:txBody>
      </p:sp>
      <p:sp>
        <p:nvSpPr>
          <p:cNvPr id="139" name="Pfeil: nach links 138">
            <a:extLst>
              <a:ext uri="{FF2B5EF4-FFF2-40B4-BE49-F238E27FC236}">
                <a16:creationId xmlns:a16="http://schemas.microsoft.com/office/drawing/2014/main" id="{FFBE769D-837E-4DA4-AFEB-D2C8437F1C25}"/>
              </a:ext>
            </a:extLst>
          </p:cNvPr>
          <p:cNvSpPr/>
          <p:nvPr/>
        </p:nvSpPr>
        <p:spPr>
          <a:xfrm>
            <a:off x="4786481" y="5178940"/>
            <a:ext cx="766901" cy="755326"/>
          </a:xfrm>
          <a:prstGeom prst="lef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0" name="Textfeld 139">
            <a:extLst>
              <a:ext uri="{FF2B5EF4-FFF2-40B4-BE49-F238E27FC236}">
                <a16:creationId xmlns:a16="http://schemas.microsoft.com/office/drawing/2014/main" id="{C3DC1842-AD9F-420D-966E-2F0F04B63783}"/>
              </a:ext>
            </a:extLst>
          </p:cNvPr>
          <p:cNvSpPr txBox="1"/>
          <p:nvPr/>
        </p:nvSpPr>
        <p:spPr>
          <a:xfrm>
            <a:off x="2503162" y="5233437"/>
            <a:ext cx="1890754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 err="1"/>
              <a:t>Pre</a:t>
            </a:r>
            <a:r>
              <a:rPr lang="de-DE" dirty="0"/>
              <a:t> </a:t>
            </a:r>
            <a:r>
              <a:rPr lang="de-DE" dirty="0" err="1"/>
              <a:t>production</a:t>
            </a:r>
            <a:r>
              <a:rPr lang="de-DE" dirty="0"/>
              <a:t> </a:t>
            </a:r>
            <a:r>
              <a:rPr lang="de-DE" dirty="0" err="1"/>
              <a:t>planning</a:t>
            </a:r>
            <a:r>
              <a:rPr lang="de-DE" dirty="0"/>
              <a:t> </a:t>
            </a:r>
            <a:r>
              <a:rPr lang="de-DE" dirty="0" err="1"/>
              <a:t>system</a:t>
            </a:r>
            <a:r>
              <a:rPr lang="de-DE" dirty="0"/>
              <a:t> </a:t>
            </a:r>
          </a:p>
        </p:txBody>
      </p:sp>
      <p:cxnSp>
        <p:nvCxnSpPr>
          <p:cNvPr id="143" name="Verbinder: gekrümmt 142">
            <a:extLst>
              <a:ext uri="{FF2B5EF4-FFF2-40B4-BE49-F238E27FC236}">
                <a16:creationId xmlns:a16="http://schemas.microsoft.com/office/drawing/2014/main" id="{DA66F254-8442-444D-980A-62299E923768}"/>
              </a:ext>
            </a:extLst>
          </p:cNvPr>
          <p:cNvCxnSpPr>
            <a:cxnSpLocks/>
            <a:stCxn id="99" idx="3"/>
            <a:endCxn id="136" idx="3"/>
          </p:cNvCxnSpPr>
          <p:nvPr/>
        </p:nvCxnSpPr>
        <p:spPr>
          <a:xfrm flipH="1">
            <a:off x="8888715" y="4477164"/>
            <a:ext cx="205576" cy="1085656"/>
          </a:xfrm>
          <a:prstGeom prst="curvedConnector3">
            <a:avLst>
              <a:gd name="adj1" fmla="val -1112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Verbinder: gekrümmt 148">
            <a:extLst>
              <a:ext uri="{FF2B5EF4-FFF2-40B4-BE49-F238E27FC236}">
                <a16:creationId xmlns:a16="http://schemas.microsoft.com/office/drawing/2014/main" id="{F405205D-1B67-4B17-A4FC-CBD258072507}"/>
              </a:ext>
            </a:extLst>
          </p:cNvPr>
          <p:cNvCxnSpPr>
            <a:cxnSpLocks/>
            <a:stCxn id="99" idx="1"/>
          </p:cNvCxnSpPr>
          <p:nvPr/>
        </p:nvCxnSpPr>
        <p:spPr>
          <a:xfrm rot="10800000" flipV="1">
            <a:off x="4783824" y="4477164"/>
            <a:ext cx="380321" cy="101358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4661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D899FAA8-4EE1-4C4A-A43B-1785087EBE5B}"/>
              </a:ext>
            </a:extLst>
          </p:cNvPr>
          <p:cNvSpPr/>
          <p:nvPr/>
        </p:nvSpPr>
        <p:spPr>
          <a:xfrm>
            <a:off x="2132684" y="4746980"/>
            <a:ext cx="5879292" cy="1682391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581E8E4-B2AB-4A08-BDF0-124E888700CA}"/>
              </a:ext>
            </a:extLst>
          </p:cNvPr>
          <p:cNvSpPr/>
          <p:nvPr/>
        </p:nvSpPr>
        <p:spPr>
          <a:xfrm>
            <a:off x="8037959" y="4744290"/>
            <a:ext cx="4101112" cy="1682391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F700FF8A-D45F-4AA0-9234-1F816026032D}"/>
              </a:ext>
            </a:extLst>
          </p:cNvPr>
          <p:cNvSpPr/>
          <p:nvPr/>
        </p:nvSpPr>
        <p:spPr>
          <a:xfrm>
            <a:off x="2083409" y="1146324"/>
            <a:ext cx="7522583" cy="2909007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B03307D-B734-462D-8B98-B237E212C2BE}"/>
              </a:ext>
            </a:extLst>
          </p:cNvPr>
          <p:cNvSpPr/>
          <p:nvPr/>
        </p:nvSpPr>
        <p:spPr>
          <a:xfrm>
            <a:off x="6090754" y="1455687"/>
            <a:ext cx="2874611" cy="2464715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DDEA8E44-A6D5-4186-A5D4-1F79A81F56AB}"/>
              </a:ext>
            </a:extLst>
          </p:cNvPr>
          <p:cNvSpPr/>
          <p:nvPr/>
        </p:nvSpPr>
        <p:spPr>
          <a:xfrm>
            <a:off x="2403266" y="1901679"/>
            <a:ext cx="2212081" cy="186165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388E8183-FCF0-4012-9A19-1F38CB73D2D3}"/>
              </a:ext>
            </a:extLst>
          </p:cNvPr>
          <p:cNvSpPr/>
          <p:nvPr/>
        </p:nvSpPr>
        <p:spPr>
          <a:xfrm>
            <a:off x="2884649" y="2202829"/>
            <a:ext cx="328527" cy="525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05E9D080-477B-4E12-9B32-178D548ECAD1}"/>
              </a:ext>
            </a:extLst>
          </p:cNvPr>
          <p:cNvSpPr/>
          <p:nvPr/>
        </p:nvSpPr>
        <p:spPr>
          <a:xfrm>
            <a:off x="2884648" y="2893961"/>
            <a:ext cx="328527" cy="525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62B33B87-D044-4C6F-898C-FFA51C2B221A}"/>
              </a:ext>
            </a:extLst>
          </p:cNvPr>
          <p:cNvSpPr/>
          <p:nvPr/>
        </p:nvSpPr>
        <p:spPr>
          <a:xfrm>
            <a:off x="3321773" y="2202829"/>
            <a:ext cx="328527" cy="525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E03559EB-3D40-42BB-891E-32CC768B23BB}"/>
              </a:ext>
            </a:extLst>
          </p:cNvPr>
          <p:cNvSpPr/>
          <p:nvPr/>
        </p:nvSpPr>
        <p:spPr>
          <a:xfrm>
            <a:off x="3321772" y="2893961"/>
            <a:ext cx="328527" cy="525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C84705AE-5804-4BF7-929D-DDB9D06B6177}"/>
              </a:ext>
            </a:extLst>
          </p:cNvPr>
          <p:cNvSpPr/>
          <p:nvPr/>
        </p:nvSpPr>
        <p:spPr>
          <a:xfrm>
            <a:off x="3758896" y="2202829"/>
            <a:ext cx="328527" cy="525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26206CB8-0027-405A-95BA-610D44C8AB6C}"/>
              </a:ext>
            </a:extLst>
          </p:cNvPr>
          <p:cNvSpPr/>
          <p:nvPr/>
        </p:nvSpPr>
        <p:spPr>
          <a:xfrm>
            <a:off x="3758895" y="2893961"/>
            <a:ext cx="328527" cy="525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C244FC51-3EE0-44B4-A066-3DA1CCD28E68}"/>
              </a:ext>
            </a:extLst>
          </p:cNvPr>
          <p:cNvSpPr txBox="1"/>
          <p:nvPr/>
        </p:nvSpPr>
        <p:spPr>
          <a:xfrm>
            <a:off x="2801037" y="1530784"/>
            <a:ext cx="299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Pre</a:t>
            </a:r>
            <a:r>
              <a:rPr lang="de-DE" dirty="0"/>
              <a:t> </a:t>
            </a:r>
            <a:r>
              <a:rPr lang="de-DE" dirty="0" err="1"/>
              <a:t>production</a:t>
            </a:r>
            <a:endParaRPr lang="de-DE" dirty="0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FF6A966E-EF4E-41E8-B735-4E9C8E18B81A}"/>
              </a:ext>
            </a:extLst>
          </p:cNvPr>
          <p:cNvSpPr/>
          <p:nvPr/>
        </p:nvSpPr>
        <p:spPr>
          <a:xfrm>
            <a:off x="6267217" y="3175921"/>
            <a:ext cx="290201" cy="52564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F437727E-84B7-4B92-B15B-7F8FC0B48263}"/>
              </a:ext>
            </a:extLst>
          </p:cNvPr>
          <p:cNvSpPr/>
          <p:nvPr/>
        </p:nvSpPr>
        <p:spPr>
          <a:xfrm>
            <a:off x="7792360" y="2871421"/>
            <a:ext cx="290201" cy="52564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4B399856-2F8B-4D81-A513-672E4AD7814A}"/>
              </a:ext>
            </a:extLst>
          </p:cNvPr>
          <p:cNvSpPr/>
          <p:nvPr/>
        </p:nvSpPr>
        <p:spPr>
          <a:xfrm>
            <a:off x="6782196" y="2784714"/>
            <a:ext cx="290201" cy="52564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7B0599BC-87F4-4D57-A012-CA708C4243B0}"/>
              </a:ext>
            </a:extLst>
          </p:cNvPr>
          <p:cNvSpPr/>
          <p:nvPr/>
        </p:nvSpPr>
        <p:spPr>
          <a:xfrm>
            <a:off x="7625812" y="1697689"/>
            <a:ext cx="290201" cy="52564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9705DBD4-8F12-42DD-B6E3-A3F797ED0E64}"/>
              </a:ext>
            </a:extLst>
          </p:cNvPr>
          <p:cNvSpPr/>
          <p:nvPr/>
        </p:nvSpPr>
        <p:spPr>
          <a:xfrm>
            <a:off x="6808035" y="1711520"/>
            <a:ext cx="290201" cy="52564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15084416-FD86-4FBD-B999-CF8C72531376}"/>
              </a:ext>
            </a:extLst>
          </p:cNvPr>
          <p:cNvSpPr/>
          <p:nvPr/>
        </p:nvSpPr>
        <p:spPr>
          <a:xfrm>
            <a:off x="6252442" y="2330721"/>
            <a:ext cx="290201" cy="52564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F194E7BD-0022-45CC-AC93-289B9F511A19}"/>
              </a:ext>
            </a:extLst>
          </p:cNvPr>
          <p:cNvSpPr/>
          <p:nvPr/>
        </p:nvSpPr>
        <p:spPr>
          <a:xfrm>
            <a:off x="6198149" y="1560387"/>
            <a:ext cx="290201" cy="52564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B69B8D10-89C8-4820-8368-4CB9D83808F4}"/>
              </a:ext>
            </a:extLst>
          </p:cNvPr>
          <p:cNvSpPr/>
          <p:nvPr/>
        </p:nvSpPr>
        <p:spPr>
          <a:xfrm>
            <a:off x="7300825" y="2359141"/>
            <a:ext cx="290201" cy="52564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0F0D5707-83AB-4346-858B-7C81C16EA156}"/>
              </a:ext>
            </a:extLst>
          </p:cNvPr>
          <p:cNvSpPr/>
          <p:nvPr/>
        </p:nvSpPr>
        <p:spPr>
          <a:xfrm>
            <a:off x="8372875" y="3242869"/>
            <a:ext cx="290201" cy="52564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01B81943-2A22-4CA8-A881-33455E1BD69C}"/>
              </a:ext>
            </a:extLst>
          </p:cNvPr>
          <p:cNvCxnSpPr>
            <a:stCxn id="13" idx="3"/>
            <a:endCxn id="20" idx="1"/>
          </p:cNvCxnSpPr>
          <p:nvPr/>
        </p:nvCxnSpPr>
        <p:spPr>
          <a:xfrm flipV="1">
            <a:off x="4087423" y="1974342"/>
            <a:ext cx="2720612" cy="491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7E967DD3-4A98-49F8-A1CC-96B088B5E738}"/>
              </a:ext>
            </a:extLst>
          </p:cNvPr>
          <p:cNvCxnSpPr>
            <a:cxnSpLocks/>
            <a:stCxn id="13" idx="3"/>
            <a:endCxn id="21" idx="1"/>
          </p:cNvCxnSpPr>
          <p:nvPr/>
        </p:nvCxnSpPr>
        <p:spPr>
          <a:xfrm>
            <a:off x="4087423" y="2465651"/>
            <a:ext cx="2165019" cy="127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EE82209A-0893-49BC-932F-08EEFC57C67B}"/>
              </a:ext>
            </a:extLst>
          </p:cNvPr>
          <p:cNvCxnSpPr>
            <a:cxnSpLocks/>
            <a:stCxn id="13" idx="3"/>
            <a:endCxn id="18" idx="1"/>
          </p:cNvCxnSpPr>
          <p:nvPr/>
        </p:nvCxnSpPr>
        <p:spPr>
          <a:xfrm>
            <a:off x="4087423" y="2465651"/>
            <a:ext cx="2694773" cy="581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24D8808D-61A1-4E63-964F-326620C3C191}"/>
              </a:ext>
            </a:extLst>
          </p:cNvPr>
          <p:cNvCxnSpPr>
            <a:cxnSpLocks/>
            <a:stCxn id="12" idx="3"/>
            <a:endCxn id="21" idx="1"/>
          </p:cNvCxnSpPr>
          <p:nvPr/>
        </p:nvCxnSpPr>
        <p:spPr>
          <a:xfrm flipV="1">
            <a:off x="3650299" y="2593543"/>
            <a:ext cx="2602143" cy="563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A969CF60-2315-435C-A193-DDEFF2C6FB0A}"/>
              </a:ext>
            </a:extLst>
          </p:cNvPr>
          <p:cNvCxnSpPr>
            <a:cxnSpLocks/>
            <a:stCxn id="10" idx="3"/>
            <a:endCxn id="22" idx="1"/>
          </p:cNvCxnSpPr>
          <p:nvPr/>
        </p:nvCxnSpPr>
        <p:spPr>
          <a:xfrm flipV="1">
            <a:off x="3213175" y="1823209"/>
            <a:ext cx="2984974" cy="1333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C70D92B0-0F0F-4ECE-AF45-972CA0246399}"/>
              </a:ext>
            </a:extLst>
          </p:cNvPr>
          <p:cNvCxnSpPr>
            <a:cxnSpLocks/>
            <a:stCxn id="9" idx="3"/>
            <a:endCxn id="16" idx="1"/>
          </p:cNvCxnSpPr>
          <p:nvPr/>
        </p:nvCxnSpPr>
        <p:spPr>
          <a:xfrm>
            <a:off x="3213176" y="2465651"/>
            <a:ext cx="3054041" cy="973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29C69327-1ECF-4F9A-896C-CBFC72DB7CBD}"/>
              </a:ext>
            </a:extLst>
          </p:cNvPr>
          <p:cNvCxnSpPr>
            <a:cxnSpLocks/>
            <a:stCxn id="10" idx="3"/>
            <a:endCxn id="24" idx="1"/>
          </p:cNvCxnSpPr>
          <p:nvPr/>
        </p:nvCxnSpPr>
        <p:spPr>
          <a:xfrm>
            <a:off x="3213175" y="3156783"/>
            <a:ext cx="5159700" cy="348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6528A0B7-59E0-4FF9-9F1F-6F1B2071B940}"/>
              </a:ext>
            </a:extLst>
          </p:cNvPr>
          <p:cNvCxnSpPr>
            <a:cxnSpLocks/>
            <a:stCxn id="11" idx="3"/>
            <a:endCxn id="19" idx="1"/>
          </p:cNvCxnSpPr>
          <p:nvPr/>
        </p:nvCxnSpPr>
        <p:spPr>
          <a:xfrm flipV="1">
            <a:off x="3650300" y="1960511"/>
            <a:ext cx="3975512" cy="505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85757469-E722-444B-A7B7-E779C58A7079}"/>
              </a:ext>
            </a:extLst>
          </p:cNvPr>
          <p:cNvCxnSpPr>
            <a:cxnSpLocks/>
            <a:stCxn id="10" idx="3"/>
            <a:endCxn id="23" idx="1"/>
          </p:cNvCxnSpPr>
          <p:nvPr/>
        </p:nvCxnSpPr>
        <p:spPr>
          <a:xfrm flipV="1">
            <a:off x="3213175" y="2621963"/>
            <a:ext cx="4087650" cy="534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A1821582-6F65-45B4-93CF-B10DF128ED89}"/>
              </a:ext>
            </a:extLst>
          </p:cNvPr>
          <p:cNvCxnSpPr>
            <a:cxnSpLocks/>
            <a:stCxn id="9" idx="3"/>
            <a:endCxn id="17" idx="1"/>
          </p:cNvCxnSpPr>
          <p:nvPr/>
        </p:nvCxnSpPr>
        <p:spPr>
          <a:xfrm>
            <a:off x="3213176" y="2465651"/>
            <a:ext cx="4579184" cy="668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CBD36767-221B-4D3D-89F2-A12853E51510}"/>
              </a:ext>
            </a:extLst>
          </p:cNvPr>
          <p:cNvCxnSpPr>
            <a:cxnSpLocks/>
            <a:stCxn id="14" idx="3"/>
            <a:endCxn id="16" idx="0"/>
          </p:cNvCxnSpPr>
          <p:nvPr/>
        </p:nvCxnSpPr>
        <p:spPr>
          <a:xfrm>
            <a:off x="4087422" y="3156783"/>
            <a:ext cx="2324896" cy="19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28C01750-3C35-4A3A-BB3C-5E1EAAC66298}"/>
              </a:ext>
            </a:extLst>
          </p:cNvPr>
          <p:cNvSpPr txBox="1"/>
          <p:nvPr/>
        </p:nvSpPr>
        <p:spPr>
          <a:xfrm>
            <a:off x="6782196" y="1114202"/>
            <a:ext cx="2168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End </a:t>
            </a:r>
            <a:r>
              <a:rPr lang="de-DE" dirty="0" err="1"/>
              <a:t>production</a:t>
            </a:r>
            <a:endParaRPr lang="de-DE" dirty="0"/>
          </a:p>
        </p:txBody>
      </p:sp>
      <p:sp>
        <p:nvSpPr>
          <p:cNvPr id="37" name="Pfeil: nach links 36">
            <a:extLst>
              <a:ext uri="{FF2B5EF4-FFF2-40B4-BE49-F238E27FC236}">
                <a16:creationId xmlns:a16="http://schemas.microsoft.com/office/drawing/2014/main" id="{DEF27723-0AF0-4712-B823-7E079DF664D7}"/>
              </a:ext>
            </a:extLst>
          </p:cNvPr>
          <p:cNvSpPr/>
          <p:nvPr/>
        </p:nvSpPr>
        <p:spPr>
          <a:xfrm>
            <a:off x="9847951" y="5178940"/>
            <a:ext cx="766901" cy="755326"/>
          </a:xfrm>
          <a:prstGeom prst="lef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95EB6582-9AAA-4E23-B3C8-3B0801E77211}"/>
              </a:ext>
            </a:extLst>
          </p:cNvPr>
          <p:cNvSpPr txBox="1"/>
          <p:nvPr/>
        </p:nvSpPr>
        <p:spPr>
          <a:xfrm>
            <a:off x="9164708" y="5398544"/>
            <a:ext cx="612909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SAP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F684E55A-3355-4B39-988F-0D6E44305CC2}"/>
              </a:ext>
            </a:extLst>
          </p:cNvPr>
          <p:cNvSpPr txBox="1"/>
          <p:nvPr/>
        </p:nvSpPr>
        <p:spPr>
          <a:xfrm>
            <a:off x="5793025" y="4227044"/>
            <a:ext cx="2456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Continouse</a:t>
            </a:r>
            <a:r>
              <a:rPr lang="de-DE" dirty="0"/>
              <a:t> AI </a:t>
            </a:r>
            <a:r>
              <a:rPr lang="de-DE" dirty="0" err="1"/>
              <a:t>planning</a:t>
            </a:r>
            <a:endParaRPr lang="de-DE" dirty="0"/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1A7EC6A9-2BAB-4957-A579-BA38FF9F26F3}"/>
              </a:ext>
            </a:extLst>
          </p:cNvPr>
          <p:cNvSpPr txBox="1"/>
          <p:nvPr/>
        </p:nvSpPr>
        <p:spPr>
          <a:xfrm>
            <a:off x="10724690" y="5178940"/>
            <a:ext cx="1339430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 err="1"/>
              <a:t>Costumer</a:t>
            </a:r>
            <a:r>
              <a:rPr lang="de-DE" dirty="0"/>
              <a:t> </a:t>
            </a:r>
            <a:r>
              <a:rPr lang="de-DE" dirty="0" err="1"/>
              <a:t>demand</a:t>
            </a:r>
            <a:r>
              <a:rPr lang="de-DE" dirty="0"/>
              <a:t> via EDI</a:t>
            </a:r>
          </a:p>
        </p:txBody>
      </p:sp>
      <p:sp>
        <p:nvSpPr>
          <p:cNvPr id="41" name="Pfeil: nach links 40">
            <a:extLst>
              <a:ext uri="{FF2B5EF4-FFF2-40B4-BE49-F238E27FC236}">
                <a16:creationId xmlns:a16="http://schemas.microsoft.com/office/drawing/2014/main" id="{9F6B841D-0681-4A9E-80FA-AC60A9B3D0C7}"/>
              </a:ext>
            </a:extLst>
          </p:cNvPr>
          <p:cNvSpPr/>
          <p:nvPr/>
        </p:nvSpPr>
        <p:spPr>
          <a:xfrm>
            <a:off x="8121814" y="5185157"/>
            <a:ext cx="766901" cy="755326"/>
          </a:xfrm>
          <a:prstGeom prst="lef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385AF2BB-64B2-4265-8FCD-0B01667E8133}"/>
              </a:ext>
            </a:extLst>
          </p:cNvPr>
          <p:cNvSpPr txBox="1"/>
          <p:nvPr/>
        </p:nvSpPr>
        <p:spPr>
          <a:xfrm>
            <a:off x="6046706" y="5260045"/>
            <a:ext cx="1890754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End </a:t>
            </a:r>
            <a:r>
              <a:rPr lang="de-DE" dirty="0" err="1"/>
              <a:t>production</a:t>
            </a:r>
            <a:r>
              <a:rPr lang="de-DE" dirty="0"/>
              <a:t> </a:t>
            </a:r>
            <a:r>
              <a:rPr lang="de-DE" dirty="0" err="1"/>
              <a:t>planning</a:t>
            </a:r>
            <a:r>
              <a:rPr lang="de-DE" dirty="0"/>
              <a:t> </a:t>
            </a:r>
            <a:r>
              <a:rPr lang="de-DE" dirty="0" err="1"/>
              <a:t>system</a:t>
            </a:r>
            <a:r>
              <a:rPr lang="de-DE" dirty="0"/>
              <a:t> </a:t>
            </a:r>
          </a:p>
        </p:txBody>
      </p:sp>
      <p:sp>
        <p:nvSpPr>
          <p:cNvPr id="43" name="Pfeil: nach links 42">
            <a:extLst>
              <a:ext uri="{FF2B5EF4-FFF2-40B4-BE49-F238E27FC236}">
                <a16:creationId xmlns:a16="http://schemas.microsoft.com/office/drawing/2014/main" id="{459B3BCE-0C99-4721-B66D-411F3C4B993E}"/>
              </a:ext>
            </a:extLst>
          </p:cNvPr>
          <p:cNvSpPr/>
          <p:nvPr/>
        </p:nvSpPr>
        <p:spPr>
          <a:xfrm>
            <a:off x="4786481" y="5178940"/>
            <a:ext cx="766901" cy="755326"/>
          </a:xfrm>
          <a:prstGeom prst="lef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53B261E4-5C7B-41C3-9940-6537A4CF174B}"/>
              </a:ext>
            </a:extLst>
          </p:cNvPr>
          <p:cNvSpPr txBox="1"/>
          <p:nvPr/>
        </p:nvSpPr>
        <p:spPr>
          <a:xfrm>
            <a:off x="2503162" y="5233437"/>
            <a:ext cx="1890754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 err="1"/>
              <a:t>Pre</a:t>
            </a:r>
            <a:r>
              <a:rPr lang="de-DE" dirty="0"/>
              <a:t> </a:t>
            </a:r>
            <a:r>
              <a:rPr lang="de-DE" dirty="0" err="1"/>
              <a:t>production</a:t>
            </a:r>
            <a:r>
              <a:rPr lang="de-DE" dirty="0"/>
              <a:t> </a:t>
            </a:r>
            <a:r>
              <a:rPr lang="de-DE" dirty="0" err="1"/>
              <a:t>planning</a:t>
            </a:r>
            <a:r>
              <a:rPr lang="de-DE" dirty="0"/>
              <a:t> </a:t>
            </a:r>
            <a:r>
              <a:rPr lang="de-DE" dirty="0" err="1"/>
              <a:t>system</a:t>
            </a:r>
            <a:r>
              <a:rPr lang="de-DE" dirty="0"/>
              <a:t> </a:t>
            </a:r>
          </a:p>
        </p:txBody>
      </p:sp>
      <p:cxnSp>
        <p:nvCxnSpPr>
          <p:cNvPr id="45" name="Verbinder: gekrümmt 44">
            <a:extLst>
              <a:ext uri="{FF2B5EF4-FFF2-40B4-BE49-F238E27FC236}">
                <a16:creationId xmlns:a16="http://schemas.microsoft.com/office/drawing/2014/main" id="{C509593B-D250-4352-A2A8-1CAA1BF4C0DE}"/>
              </a:ext>
            </a:extLst>
          </p:cNvPr>
          <p:cNvCxnSpPr>
            <a:cxnSpLocks/>
            <a:stCxn id="39" idx="3"/>
            <a:endCxn id="41" idx="3"/>
          </p:cNvCxnSpPr>
          <p:nvPr/>
        </p:nvCxnSpPr>
        <p:spPr>
          <a:xfrm>
            <a:off x="8249634" y="4411710"/>
            <a:ext cx="639081" cy="1151110"/>
          </a:xfrm>
          <a:prstGeom prst="curvedConnector3">
            <a:avLst>
              <a:gd name="adj1" fmla="val 1357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Verbinder: gekrümmt 45">
            <a:extLst>
              <a:ext uri="{FF2B5EF4-FFF2-40B4-BE49-F238E27FC236}">
                <a16:creationId xmlns:a16="http://schemas.microsoft.com/office/drawing/2014/main" id="{FDF21F2B-0256-4990-8BA5-D392C11B0C93}"/>
              </a:ext>
            </a:extLst>
          </p:cNvPr>
          <p:cNvCxnSpPr>
            <a:cxnSpLocks/>
            <a:stCxn id="39" idx="1"/>
            <a:endCxn id="43" idx="1"/>
          </p:cNvCxnSpPr>
          <p:nvPr/>
        </p:nvCxnSpPr>
        <p:spPr>
          <a:xfrm rot="10800000" flipV="1">
            <a:off x="4786481" y="4411709"/>
            <a:ext cx="1006544" cy="1144893"/>
          </a:xfrm>
          <a:prstGeom prst="curvedConnector3">
            <a:avLst>
              <a:gd name="adj1" fmla="val 12271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itel 1">
            <a:extLst>
              <a:ext uri="{FF2B5EF4-FFF2-40B4-BE49-F238E27FC236}">
                <a16:creationId xmlns:a16="http://schemas.microsoft.com/office/drawing/2014/main" id="{54BB86A9-9033-4270-B7A3-CC5156B07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961" y="119416"/>
            <a:ext cx="10515600" cy="1325563"/>
          </a:xfrm>
        </p:spPr>
        <p:txBody>
          <a:bodyPr/>
          <a:lstStyle/>
          <a:p>
            <a:r>
              <a:rPr lang="de-DE" dirty="0"/>
              <a:t>Goal </a:t>
            </a:r>
            <a:r>
              <a:rPr lang="de-DE" dirty="0" err="1"/>
              <a:t>state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95176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4A4B6BC-72F5-4A3B-97F0-7A17513F05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675354"/>
          </a:xfrm>
        </p:spPr>
        <p:txBody>
          <a:bodyPr/>
          <a:lstStyle/>
          <a:p>
            <a:r>
              <a:rPr lang="de-DE" dirty="0" err="1"/>
              <a:t>Retrieving</a:t>
            </a:r>
            <a:r>
              <a:rPr lang="de-DE" dirty="0"/>
              <a:t> </a:t>
            </a:r>
            <a:r>
              <a:rPr lang="de-DE" dirty="0" err="1"/>
              <a:t>necessary</a:t>
            </a:r>
            <a:r>
              <a:rPr lang="de-DE" dirty="0"/>
              <a:t> (</a:t>
            </a:r>
            <a:r>
              <a:rPr lang="de-DE" dirty="0" err="1"/>
              <a:t>historic</a:t>
            </a:r>
            <a:r>
              <a:rPr lang="de-DE" dirty="0"/>
              <a:t>) </a:t>
            </a:r>
            <a:r>
              <a:rPr lang="de-DE" dirty="0" err="1"/>
              <a:t>data</a:t>
            </a:r>
            <a:endParaRPr lang="de-DE" dirty="0"/>
          </a:p>
          <a:p>
            <a:pPr lvl="1"/>
            <a:r>
              <a:rPr lang="de-DE" dirty="0"/>
              <a:t>Customer </a:t>
            </a:r>
            <a:r>
              <a:rPr lang="de-DE" dirty="0" err="1"/>
              <a:t>demand</a:t>
            </a:r>
            <a:r>
              <a:rPr lang="de-DE" dirty="0"/>
              <a:t> (SAP)</a:t>
            </a:r>
          </a:p>
          <a:p>
            <a:pPr lvl="1"/>
            <a:r>
              <a:rPr lang="de-DE" dirty="0"/>
              <a:t>Cycle time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product</a:t>
            </a:r>
            <a:r>
              <a:rPr lang="de-DE" dirty="0"/>
              <a:t> per </a:t>
            </a:r>
            <a:r>
              <a:rPr lang="de-DE" dirty="0" err="1"/>
              <a:t>line</a:t>
            </a:r>
            <a:r>
              <a:rPr lang="de-DE" dirty="0"/>
              <a:t> (</a:t>
            </a:r>
            <a:r>
              <a:rPr lang="de-DE" dirty="0" err="1"/>
              <a:t>Production</a:t>
            </a:r>
            <a:r>
              <a:rPr lang="de-DE" dirty="0"/>
              <a:t> System)</a:t>
            </a:r>
          </a:p>
          <a:p>
            <a:pPr lvl="1"/>
            <a:r>
              <a:rPr lang="de-DE" dirty="0" err="1"/>
              <a:t>Availability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staff</a:t>
            </a:r>
            <a:r>
              <a:rPr lang="de-DE" dirty="0"/>
              <a:t> (Personell </a:t>
            </a:r>
            <a:r>
              <a:rPr lang="de-DE" dirty="0" err="1"/>
              <a:t>planning</a:t>
            </a:r>
            <a:r>
              <a:rPr lang="de-DE" dirty="0"/>
              <a:t> </a:t>
            </a:r>
            <a:r>
              <a:rPr lang="de-DE" dirty="0" err="1"/>
              <a:t>system</a:t>
            </a:r>
            <a:r>
              <a:rPr lang="de-DE" dirty="0"/>
              <a:t>)</a:t>
            </a:r>
          </a:p>
          <a:p>
            <a:pPr lvl="1"/>
            <a:r>
              <a:rPr lang="de-DE" dirty="0" err="1"/>
              <a:t>Produceable</a:t>
            </a:r>
            <a:r>
              <a:rPr lang="de-DE" dirty="0"/>
              <a:t> </a:t>
            </a:r>
            <a:r>
              <a:rPr lang="de-DE" dirty="0" err="1"/>
              <a:t>products</a:t>
            </a:r>
            <a:r>
              <a:rPr lang="de-DE" dirty="0"/>
              <a:t> per </a:t>
            </a:r>
            <a:r>
              <a:rPr lang="de-DE" dirty="0" err="1"/>
              <a:t>line</a:t>
            </a:r>
            <a:r>
              <a:rPr lang="de-DE" dirty="0"/>
              <a:t> (</a:t>
            </a:r>
            <a:r>
              <a:rPr lang="de-DE" dirty="0" err="1"/>
              <a:t>Production</a:t>
            </a:r>
            <a:r>
              <a:rPr lang="de-DE" dirty="0"/>
              <a:t> System)</a:t>
            </a:r>
          </a:p>
          <a:p>
            <a:pPr lvl="1"/>
            <a:r>
              <a:rPr lang="de-DE" dirty="0" err="1"/>
              <a:t>Machine</a:t>
            </a:r>
            <a:r>
              <a:rPr lang="de-DE" dirty="0"/>
              <a:t> </a:t>
            </a:r>
            <a:r>
              <a:rPr lang="de-DE" dirty="0" err="1"/>
              <a:t>availability</a:t>
            </a:r>
            <a:r>
              <a:rPr lang="de-DE" dirty="0"/>
              <a:t> (Excel)</a:t>
            </a:r>
          </a:p>
          <a:p>
            <a:pPr marL="457200" lvl="1" indent="0">
              <a:buNone/>
            </a:pPr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  <p:sp>
        <p:nvSpPr>
          <p:cNvPr id="4" name="Pfeil: nach rechts 3">
            <a:extLst>
              <a:ext uri="{FF2B5EF4-FFF2-40B4-BE49-F238E27FC236}">
                <a16:creationId xmlns:a16="http://schemas.microsoft.com/office/drawing/2014/main" id="{D8082EE3-1F84-4EC7-BAE9-F85A3F201ACB}"/>
              </a:ext>
            </a:extLst>
          </p:cNvPr>
          <p:cNvSpPr/>
          <p:nvPr/>
        </p:nvSpPr>
        <p:spPr>
          <a:xfrm>
            <a:off x="838200" y="4832106"/>
            <a:ext cx="573350" cy="4882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3C61265-9258-4778-A395-4613730B0328}"/>
              </a:ext>
            </a:extLst>
          </p:cNvPr>
          <p:cNvSpPr txBox="1"/>
          <p:nvPr/>
        </p:nvSpPr>
        <p:spPr>
          <a:xfrm>
            <a:off x="1491448" y="4832106"/>
            <a:ext cx="63120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Need </a:t>
            </a:r>
            <a:r>
              <a:rPr lang="de-DE" sz="2400" dirty="0" err="1"/>
              <a:t>to</a:t>
            </a:r>
            <a:r>
              <a:rPr lang="de-DE" sz="2400" dirty="0"/>
              <a:t> </a:t>
            </a:r>
            <a:r>
              <a:rPr lang="de-DE" sz="2400" dirty="0" err="1"/>
              <a:t>combine</a:t>
            </a:r>
            <a:r>
              <a:rPr lang="de-DE" sz="2400" dirty="0"/>
              <a:t> </a:t>
            </a:r>
            <a:r>
              <a:rPr lang="de-DE" sz="2400" dirty="0" err="1"/>
              <a:t>several</a:t>
            </a:r>
            <a:r>
              <a:rPr lang="de-DE" sz="2400" dirty="0"/>
              <a:t> </a:t>
            </a:r>
            <a:r>
              <a:rPr lang="de-DE" sz="2400" dirty="0" err="1"/>
              <a:t>data</a:t>
            </a:r>
            <a:r>
              <a:rPr lang="de-DE" sz="2400" dirty="0"/>
              <a:t> </a:t>
            </a:r>
            <a:r>
              <a:rPr lang="de-DE" sz="2400" dirty="0" err="1"/>
              <a:t>sources</a:t>
            </a:r>
            <a:r>
              <a:rPr lang="de-DE" sz="2400" dirty="0"/>
              <a:t> </a:t>
            </a:r>
            <a:r>
              <a:rPr lang="de-DE" sz="2400" dirty="0" err="1"/>
              <a:t>from</a:t>
            </a:r>
            <a:r>
              <a:rPr lang="de-DE" sz="2400" dirty="0"/>
              <a:t> different </a:t>
            </a:r>
            <a:r>
              <a:rPr lang="de-DE" sz="2400" dirty="0" err="1"/>
              <a:t>department</a:t>
            </a:r>
            <a:endParaRPr lang="de-DE" sz="2400" dirty="0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3E3A3AA1-58AA-4EE7-BE49-4C9A67AF7D24}"/>
              </a:ext>
            </a:extLst>
          </p:cNvPr>
          <p:cNvSpPr txBox="1">
            <a:spLocks/>
          </p:cNvSpPr>
          <p:nvPr/>
        </p:nvSpPr>
        <p:spPr>
          <a:xfrm>
            <a:off x="704961" y="11941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 err="1"/>
              <a:t>Challenges</a:t>
            </a:r>
            <a:r>
              <a:rPr lang="de-DE" dirty="0"/>
              <a:t> (1)</a:t>
            </a:r>
          </a:p>
        </p:txBody>
      </p:sp>
    </p:spTree>
    <p:extLst>
      <p:ext uri="{BB962C8B-B14F-4D97-AF65-F5344CB8AC3E}">
        <p14:creationId xmlns:p14="http://schemas.microsoft.com/office/powerpoint/2010/main" val="3527822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4A4B6BC-72F5-4A3B-97F0-7A17513F05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675354"/>
          </a:xfrm>
        </p:spPr>
        <p:txBody>
          <a:bodyPr>
            <a:normAutofit/>
          </a:bodyPr>
          <a:lstStyle/>
          <a:p>
            <a:r>
              <a:rPr lang="de-DE" dirty="0"/>
              <a:t>Shortterm pull-</a:t>
            </a:r>
            <a:r>
              <a:rPr lang="de-DE" dirty="0" err="1"/>
              <a:t>in‘s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customer</a:t>
            </a:r>
            <a:endParaRPr lang="de-DE" dirty="0"/>
          </a:p>
          <a:p>
            <a:r>
              <a:rPr lang="de-DE" dirty="0" err="1"/>
              <a:t>Capacity</a:t>
            </a:r>
            <a:r>
              <a:rPr lang="de-DE" dirty="0"/>
              <a:t> </a:t>
            </a:r>
            <a:r>
              <a:rPr lang="de-DE" dirty="0" err="1"/>
              <a:t>constraints</a:t>
            </a:r>
            <a:endParaRPr lang="de-DE" dirty="0"/>
          </a:p>
          <a:p>
            <a:pPr lvl="1"/>
            <a:r>
              <a:rPr lang="de-DE" dirty="0"/>
              <a:t>Customer </a:t>
            </a:r>
            <a:r>
              <a:rPr lang="de-DE" dirty="0" err="1"/>
              <a:t>demand</a:t>
            </a:r>
            <a:r>
              <a:rPr lang="de-DE" dirty="0"/>
              <a:t> </a:t>
            </a:r>
            <a:r>
              <a:rPr lang="de-DE" dirty="0" err="1"/>
              <a:t>higher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</a:t>
            </a:r>
            <a:r>
              <a:rPr lang="de-DE" dirty="0" err="1"/>
              <a:t>available</a:t>
            </a:r>
            <a:r>
              <a:rPr lang="de-DE" dirty="0"/>
              <a:t> </a:t>
            </a:r>
            <a:r>
              <a:rPr lang="de-DE" dirty="0" err="1"/>
              <a:t>capacity</a:t>
            </a:r>
            <a:endParaRPr lang="de-DE" dirty="0"/>
          </a:p>
          <a:p>
            <a:pPr lvl="1"/>
            <a:r>
              <a:rPr lang="de-DE" dirty="0" err="1"/>
              <a:t>Machine</a:t>
            </a:r>
            <a:r>
              <a:rPr lang="de-DE" dirty="0"/>
              <a:t> </a:t>
            </a:r>
            <a:r>
              <a:rPr lang="de-DE" dirty="0" err="1"/>
              <a:t>failure</a:t>
            </a:r>
            <a:endParaRPr lang="de-DE" dirty="0"/>
          </a:p>
          <a:p>
            <a:pPr lvl="1"/>
            <a:r>
              <a:rPr lang="de-DE" dirty="0"/>
              <a:t>Material </a:t>
            </a:r>
            <a:r>
              <a:rPr lang="de-DE" dirty="0" err="1"/>
              <a:t>shortage</a:t>
            </a:r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  <p:sp>
        <p:nvSpPr>
          <p:cNvPr id="4" name="Pfeil: nach rechts 3">
            <a:extLst>
              <a:ext uri="{FF2B5EF4-FFF2-40B4-BE49-F238E27FC236}">
                <a16:creationId xmlns:a16="http://schemas.microsoft.com/office/drawing/2014/main" id="{D8082EE3-1F84-4EC7-BAE9-F85A3F201ACB}"/>
              </a:ext>
            </a:extLst>
          </p:cNvPr>
          <p:cNvSpPr/>
          <p:nvPr/>
        </p:nvSpPr>
        <p:spPr>
          <a:xfrm>
            <a:off x="838200" y="4832106"/>
            <a:ext cx="573350" cy="4882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3C61265-9258-4778-A395-4613730B0328}"/>
              </a:ext>
            </a:extLst>
          </p:cNvPr>
          <p:cNvSpPr txBox="1"/>
          <p:nvPr/>
        </p:nvSpPr>
        <p:spPr>
          <a:xfrm>
            <a:off x="1491448" y="4832106"/>
            <a:ext cx="6312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Need </a:t>
            </a:r>
            <a:r>
              <a:rPr lang="de-DE" sz="2400" dirty="0" err="1"/>
              <a:t>to</a:t>
            </a:r>
            <a:r>
              <a:rPr lang="de-DE" sz="2400" dirty="0"/>
              <a:t> </a:t>
            </a:r>
            <a:r>
              <a:rPr lang="de-DE" sz="2400" dirty="0" err="1"/>
              <a:t>priorize</a:t>
            </a:r>
            <a:r>
              <a:rPr lang="de-DE" sz="2400" dirty="0"/>
              <a:t> </a:t>
            </a:r>
            <a:r>
              <a:rPr lang="de-DE" sz="2400" dirty="0" err="1"/>
              <a:t>demand</a:t>
            </a:r>
            <a:r>
              <a:rPr lang="de-DE" sz="2400" dirty="0"/>
              <a:t> </a:t>
            </a:r>
            <a:r>
              <a:rPr lang="de-DE" sz="2400" dirty="0" err="1"/>
              <a:t>of</a:t>
            </a:r>
            <a:r>
              <a:rPr lang="de-DE" sz="2400" dirty="0"/>
              <a:t> </a:t>
            </a:r>
            <a:r>
              <a:rPr lang="de-DE" sz="2400" dirty="0" err="1"/>
              <a:t>customer</a:t>
            </a:r>
            <a:endParaRPr lang="de-DE" sz="2400" dirty="0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3E3A3AA1-58AA-4EE7-BE49-4C9A67AF7D24}"/>
              </a:ext>
            </a:extLst>
          </p:cNvPr>
          <p:cNvSpPr txBox="1">
            <a:spLocks/>
          </p:cNvSpPr>
          <p:nvPr/>
        </p:nvSpPr>
        <p:spPr>
          <a:xfrm>
            <a:off x="704961" y="11941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 err="1"/>
              <a:t>Challenges</a:t>
            </a:r>
            <a:r>
              <a:rPr lang="de-DE" dirty="0"/>
              <a:t> (2)</a:t>
            </a:r>
          </a:p>
        </p:txBody>
      </p:sp>
    </p:spTree>
    <p:extLst>
      <p:ext uri="{BB962C8B-B14F-4D97-AF65-F5344CB8AC3E}">
        <p14:creationId xmlns:p14="http://schemas.microsoft.com/office/powerpoint/2010/main" val="440403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4A4B6BC-72F5-4A3B-97F0-7A17513F05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675354"/>
          </a:xfrm>
        </p:spPr>
        <p:txBody>
          <a:bodyPr/>
          <a:lstStyle/>
          <a:p>
            <a:r>
              <a:rPr lang="de-DE" dirty="0" err="1"/>
              <a:t>Get</a:t>
            </a:r>
            <a:r>
              <a:rPr lang="de-DE" dirty="0"/>
              <a:t> in-</a:t>
            </a:r>
            <a:r>
              <a:rPr lang="de-DE" dirty="0" err="1"/>
              <a:t>depth</a:t>
            </a:r>
            <a:r>
              <a:rPr lang="de-DE" dirty="0"/>
              <a:t> expert </a:t>
            </a:r>
            <a:r>
              <a:rPr lang="de-DE" dirty="0" err="1"/>
              <a:t>knowledge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employees</a:t>
            </a:r>
            <a:r>
              <a:rPr lang="de-DE" dirty="0"/>
              <a:t> </a:t>
            </a:r>
            <a:r>
              <a:rPr lang="de-DE" dirty="0" err="1"/>
              <a:t>who</a:t>
            </a:r>
            <a:r>
              <a:rPr lang="de-DE" dirty="0"/>
              <a:t> will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relocated</a:t>
            </a:r>
            <a:r>
              <a:rPr lang="de-DE" dirty="0"/>
              <a:t> after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system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implemented</a:t>
            </a:r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  <p:sp>
        <p:nvSpPr>
          <p:cNvPr id="4" name="Pfeil: nach rechts 3">
            <a:extLst>
              <a:ext uri="{FF2B5EF4-FFF2-40B4-BE49-F238E27FC236}">
                <a16:creationId xmlns:a16="http://schemas.microsoft.com/office/drawing/2014/main" id="{D8082EE3-1F84-4EC7-BAE9-F85A3F201ACB}"/>
              </a:ext>
            </a:extLst>
          </p:cNvPr>
          <p:cNvSpPr/>
          <p:nvPr/>
        </p:nvSpPr>
        <p:spPr>
          <a:xfrm>
            <a:off x="838200" y="4832106"/>
            <a:ext cx="573350" cy="4882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3C61265-9258-4778-A395-4613730B0328}"/>
              </a:ext>
            </a:extLst>
          </p:cNvPr>
          <p:cNvSpPr txBox="1"/>
          <p:nvPr/>
        </p:nvSpPr>
        <p:spPr>
          <a:xfrm>
            <a:off x="1491448" y="4832106"/>
            <a:ext cx="6312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/>
              <a:t>Avoid</a:t>
            </a:r>
            <a:r>
              <a:rPr lang="de-DE" sz="2400" dirty="0"/>
              <a:t> </a:t>
            </a:r>
            <a:r>
              <a:rPr lang="de-DE" sz="2400" dirty="0" err="1"/>
              <a:t>resistence</a:t>
            </a:r>
            <a:r>
              <a:rPr lang="de-DE" sz="2400" dirty="0"/>
              <a:t> </a:t>
            </a:r>
            <a:r>
              <a:rPr lang="de-DE" sz="2400" dirty="0" err="1"/>
              <a:t>of</a:t>
            </a:r>
            <a:r>
              <a:rPr lang="de-DE" sz="2400" dirty="0"/>
              <a:t> </a:t>
            </a:r>
            <a:r>
              <a:rPr lang="de-DE" sz="2400" dirty="0" err="1"/>
              <a:t>affected</a:t>
            </a:r>
            <a:r>
              <a:rPr lang="de-DE" sz="2400" dirty="0"/>
              <a:t> </a:t>
            </a:r>
            <a:r>
              <a:rPr lang="de-DE" sz="2400" dirty="0" err="1"/>
              <a:t>employees</a:t>
            </a:r>
            <a:endParaRPr lang="de-DE" sz="2400" dirty="0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3E3A3AA1-58AA-4EE7-BE49-4C9A67AF7D24}"/>
              </a:ext>
            </a:extLst>
          </p:cNvPr>
          <p:cNvSpPr txBox="1">
            <a:spLocks/>
          </p:cNvSpPr>
          <p:nvPr/>
        </p:nvSpPr>
        <p:spPr>
          <a:xfrm>
            <a:off x="704961" y="11941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 err="1"/>
              <a:t>Challenges</a:t>
            </a:r>
            <a:r>
              <a:rPr lang="de-DE" dirty="0"/>
              <a:t> (3)</a:t>
            </a:r>
          </a:p>
        </p:txBody>
      </p:sp>
    </p:spTree>
    <p:extLst>
      <p:ext uri="{BB962C8B-B14F-4D97-AF65-F5344CB8AC3E}">
        <p14:creationId xmlns:p14="http://schemas.microsoft.com/office/powerpoint/2010/main" val="734460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4A4B6BC-72F5-4A3B-97F0-7A17513F05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6757"/>
            <a:ext cx="10515600" cy="39771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Problem: Combine </a:t>
            </a:r>
            <a:r>
              <a:rPr lang="de-DE" dirty="0" err="1"/>
              <a:t>several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sources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different </a:t>
            </a:r>
            <a:r>
              <a:rPr lang="de-DE" dirty="0" err="1"/>
              <a:t>department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r>
              <a:rPr lang="de-DE" dirty="0" err="1"/>
              <a:t>Employ</a:t>
            </a:r>
            <a:r>
              <a:rPr lang="de-DE" dirty="0"/>
              <a:t> CDO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power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access</a:t>
            </a:r>
            <a:r>
              <a:rPr lang="de-DE" dirty="0"/>
              <a:t> all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sources</a:t>
            </a:r>
            <a:r>
              <a:rPr lang="de-DE" dirty="0"/>
              <a:t> </a:t>
            </a:r>
            <a:r>
              <a:rPr lang="de-DE" dirty="0" err="1"/>
              <a:t>without</a:t>
            </a:r>
            <a:r>
              <a:rPr lang="de-DE" dirty="0"/>
              <a:t> time </a:t>
            </a:r>
            <a:r>
              <a:rPr lang="de-DE" dirty="0" err="1"/>
              <a:t>consuming</a:t>
            </a:r>
            <a:r>
              <a:rPr lang="de-DE" dirty="0"/>
              <a:t> IT </a:t>
            </a:r>
            <a:r>
              <a:rPr lang="de-DE" dirty="0" err="1"/>
              <a:t>department</a:t>
            </a:r>
            <a:r>
              <a:rPr lang="de-DE" dirty="0"/>
              <a:t> </a:t>
            </a:r>
            <a:r>
              <a:rPr lang="de-DE" dirty="0" err="1"/>
              <a:t>approval</a:t>
            </a:r>
            <a:endParaRPr lang="de-DE" dirty="0"/>
          </a:p>
          <a:p>
            <a:r>
              <a:rPr lang="de-DE" dirty="0"/>
              <a:t>In </a:t>
            </a:r>
            <a:r>
              <a:rPr lang="de-DE" dirty="0" err="1"/>
              <a:t>general</a:t>
            </a:r>
            <a:r>
              <a:rPr lang="de-DE" dirty="0"/>
              <a:t>: </a:t>
            </a:r>
            <a:r>
              <a:rPr lang="de-DE" dirty="0" err="1"/>
              <a:t>Avoid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excel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storage</a:t>
            </a:r>
            <a:r>
              <a:rPr lang="de-DE" dirty="0"/>
              <a:t> (e.g. </a:t>
            </a:r>
            <a:r>
              <a:rPr lang="de-DE" dirty="0" err="1"/>
              <a:t>use</a:t>
            </a:r>
            <a:r>
              <a:rPr lang="de-DE" dirty="0"/>
              <a:t> different source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machine</a:t>
            </a:r>
            <a:r>
              <a:rPr lang="de-DE" dirty="0"/>
              <a:t> </a:t>
            </a:r>
            <a:r>
              <a:rPr lang="de-DE" dirty="0" err="1"/>
              <a:t>availability</a:t>
            </a:r>
            <a:r>
              <a:rPr lang="de-DE" dirty="0"/>
              <a:t>)</a:t>
            </a:r>
          </a:p>
          <a:p>
            <a:r>
              <a:rPr lang="de-DE" dirty="0"/>
              <a:t>New </a:t>
            </a:r>
            <a:r>
              <a:rPr lang="de-DE" dirty="0" err="1"/>
              <a:t>data-warehouse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combined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3E3A3AA1-58AA-4EE7-BE49-4C9A67AF7D24}"/>
              </a:ext>
            </a:extLst>
          </p:cNvPr>
          <p:cNvSpPr txBox="1">
            <a:spLocks/>
          </p:cNvSpPr>
          <p:nvPr/>
        </p:nvSpPr>
        <p:spPr>
          <a:xfrm>
            <a:off x="704961" y="11941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Solutions (1)</a:t>
            </a:r>
          </a:p>
        </p:txBody>
      </p:sp>
    </p:spTree>
    <p:extLst>
      <p:ext uri="{BB962C8B-B14F-4D97-AF65-F5344CB8AC3E}">
        <p14:creationId xmlns:p14="http://schemas.microsoft.com/office/powerpoint/2010/main" val="3733509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371</Words>
  <Application>Microsoft Office PowerPoint</Application>
  <PresentationFormat>Breitbild</PresentationFormat>
  <Paragraphs>93</Paragraphs>
  <Slides>12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</vt:lpstr>
      <vt:lpstr>Automized sequence planning in automotive production with AI </vt:lpstr>
      <vt:lpstr>Table of contents</vt:lpstr>
      <vt:lpstr>Motivation &amp; goals</vt:lpstr>
      <vt:lpstr>Current state</vt:lpstr>
      <vt:lpstr>Goal state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Automized sequence planning in automotive production with AI </dc:title>
  <dc:creator>Andreas Neuhierl</dc:creator>
  <cp:lastModifiedBy>Andreas Neuhierl</cp:lastModifiedBy>
  <cp:revision>31</cp:revision>
  <dcterms:created xsi:type="dcterms:W3CDTF">2020-09-24T07:47:09Z</dcterms:created>
  <dcterms:modified xsi:type="dcterms:W3CDTF">2020-09-24T10:41:31Z</dcterms:modified>
</cp:coreProperties>
</file>