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6904-539A-46A5-98F7-96871EEB340D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9B50-3D81-4561-A687-67DF6C04C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73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1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50F2-D941-463E-A5E4-CF63B83B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C1258-8B6F-44C6-83C0-46BBF12D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CFC67-C3A8-43A4-BC74-C3D48C2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C03E6-6588-4E14-8BC7-FD80B2F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53CA4-D226-4C4D-852F-2C90E03A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2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14403-F15A-4614-B540-548C751C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6B8E99-C4E1-4C2F-AEC3-7BD1585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9816B-5DC2-4EA4-9C17-57A34C68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301F3-5FCD-4756-BB37-53F2F3C8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0D01D-5017-4159-AC7D-FEAFF64C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ED3EDC-8098-4908-BADA-7F05E1E9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1017C-D235-4E81-90EC-FD780578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5FA7E-49FE-4F8E-AB04-E8B30E3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62AF3-05FD-4C82-A83E-8A08C3C6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AC8BD-CDCB-4A8A-B3C5-13F483D0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07E08-A9D8-493E-958F-6F81131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6F658-9BA5-4EF7-B82C-2D8A5D4F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FE0C6-D523-49C1-AAAA-E9F2E97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C1122-84FA-44BB-A2C3-2A6008D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9B87-BF45-4D60-BA84-9E435DA4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B6555-BA5E-4C56-AF88-429EAD7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74234-1C1C-4EF8-A444-AD6F558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0CC1D-571C-46C5-A08A-874B186E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00178-99CF-476E-A9CC-0BA062D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40121-4E59-46B6-8FB3-5136163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69A6-96F0-4B5D-8465-82269BF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F8D10-68C4-48A1-B7C3-4F2429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F0D5C-DC4D-4940-BFB1-C5FE7FE0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7DA6F-9D6A-4BAE-AB11-7DBDB98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64444-EA9F-4244-B332-0C8C13E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51E49-5EFC-47C5-B319-1DA84FC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6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8E15C-C738-451F-A892-6A2C230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F551D-7A36-4206-8026-022C8CFD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6AE15-EA31-4B35-865B-0CAA60A1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CF30DE-9225-46DC-A890-E0A4D1E2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D08B8-B00C-43BF-9281-7BC9BC3B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DA4B9B-9981-4799-8EBC-60D4462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867C50-F5BA-4113-A58E-5D489C0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266FD-2F20-4F2C-99C8-9BD397A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8942E-E8D6-45AB-ACE3-7212EF5F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3F1C5-5CE3-4C58-9543-ACBDEFDB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B1CB4-5A80-4807-A2DB-D8875CB4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84D0A-C6D3-428A-BC51-9F96F1D3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5F76D-8E45-445D-AE8E-E0F127A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FA55BD-F700-4F31-A7CB-572DBBEC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17B29-B6E3-43B9-BB63-B563270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744E9-E285-4F18-8939-71F68B96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DD7DD-3BA8-4A70-AC89-8A32D848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88249-7312-4305-BDE2-4DA13342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44570-B98D-4A3D-A2DE-56CB91C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ABACB-B4BF-416F-B634-A65005F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EF7CC-6B6B-4BEA-858D-9B1F0C34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638F3-F315-4197-B89D-B30EAAD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7D0AD-0C93-458A-8986-3AAEEC63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4E33B-6F54-47A2-96E7-BF7682B9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61940-B97A-4CA5-A33C-0E1564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6E0DC-6660-4CEC-B5A4-36EA193A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ED4EB5-FC15-4706-99AC-2388A8BC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968EA3-D56E-4A0B-9E4B-0316343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483584-B6E4-4AAD-88BC-B9DB6452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1C2BD-EE2F-4342-8CB6-C4E97D84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85BF3-F60F-493C-A980-BCFE6D4C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C5C81-29E0-489D-BD0A-9A4AC2A3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8A3C-2DFC-47EC-89FA-CD5FB24F1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Automized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in </a:t>
            </a:r>
            <a:r>
              <a:rPr lang="de-DE" dirty="0" err="1"/>
              <a:t>automotive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 </a:t>
            </a:r>
          </a:p>
        </p:txBody>
      </p:sp>
    </p:spTree>
    <p:extLst>
      <p:ext uri="{BB962C8B-B14F-4D97-AF65-F5344CB8AC3E}">
        <p14:creationId xmlns:p14="http://schemas.microsoft.com/office/powerpoint/2010/main" val="247269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(2)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C0E275A-9D3E-43B8-BA3A-558CD1B27E31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Problem: 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priorize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Case 1: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sz="2800" dirty="0"/>
              <a:t>Combine expert </a:t>
            </a:r>
            <a:r>
              <a:rPr lang="de-DE" sz="2800" dirty="0" err="1"/>
              <a:t>system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</a:t>
            </a:r>
            <a:r>
              <a:rPr lang="de-DE" sz="2800" dirty="0" err="1"/>
              <a:t>learning</a:t>
            </a:r>
            <a:r>
              <a:rPr lang="de-DE" sz="2800" dirty="0"/>
              <a:t> (</a:t>
            </a:r>
            <a:r>
              <a:rPr lang="de-DE" sz="2800" dirty="0" err="1"/>
              <a:t>priorize</a:t>
            </a:r>
            <a:r>
              <a:rPr lang="de-DE" sz="2800" dirty="0"/>
              <a:t> </a:t>
            </a:r>
            <a:r>
              <a:rPr lang="de-DE" sz="2800" dirty="0" err="1"/>
              <a:t>rule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when</a:t>
            </a:r>
            <a:r>
              <a:rPr lang="de-DE" sz="2800" dirty="0"/>
              <a:t> not </a:t>
            </a:r>
            <a:r>
              <a:rPr lang="de-DE" sz="2800" dirty="0" err="1"/>
              <a:t>enough</a:t>
            </a:r>
            <a:r>
              <a:rPr lang="de-DE" sz="2800" dirty="0"/>
              <a:t> </a:t>
            </a:r>
            <a:r>
              <a:rPr lang="de-DE" sz="2800" dirty="0" err="1"/>
              <a:t>historic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available</a:t>
            </a:r>
            <a:r>
              <a:rPr lang="de-DE" sz="2800" dirty="0"/>
              <a:t>)</a:t>
            </a:r>
          </a:p>
          <a:p>
            <a:r>
              <a:rPr lang="de-DE" dirty="0"/>
              <a:t>Case 2: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sz="2800" dirty="0"/>
              <a:t>Use </a:t>
            </a:r>
            <a:r>
              <a:rPr lang="de-DE" sz="2800" dirty="0" err="1"/>
              <a:t>machine</a:t>
            </a:r>
            <a:r>
              <a:rPr lang="de-DE" sz="2800" dirty="0"/>
              <a:t> </a:t>
            </a:r>
            <a:r>
              <a:rPr lang="de-DE" sz="2800" dirty="0" err="1"/>
              <a:t>learning</a:t>
            </a:r>
            <a:r>
              <a:rPr lang="de-DE" sz="2800" dirty="0"/>
              <a:t> </a:t>
            </a:r>
            <a:r>
              <a:rPr lang="de-DE" sz="2800" dirty="0" err="1"/>
              <a:t>exclusively</a:t>
            </a:r>
            <a:r>
              <a:rPr lang="de-DE" sz="2800" dirty="0"/>
              <a:t> </a:t>
            </a:r>
            <a:r>
              <a:rPr lang="de-DE" sz="2800" dirty="0" err="1"/>
              <a:t>without</a:t>
            </a:r>
            <a:r>
              <a:rPr lang="de-DE" sz="2800" dirty="0"/>
              <a:t> </a:t>
            </a:r>
            <a:r>
              <a:rPr lang="de-DE" sz="2800" dirty="0" err="1"/>
              <a:t>rule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constraints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238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Problem: </a:t>
            </a:r>
            <a:r>
              <a:rPr lang="de-DE" dirty="0" err="1"/>
              <a:t>Resistence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employees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monotonous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digital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6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Failures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(real </a:t>
            </a:r>
            <a:r>
              <a:rPr lang="de-DE" dirty="0" err="1"/>
              <a:t>case</a:t>
            </a:r>
            <a:r>
              <a:rPr lang="de-DE" dirty="0"/>
              <a:t>)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Implementation in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weeks</a:t>
            </a:r>
            <a:endParaRPr lang="de-DE" dirty="0"/>
          </a:p>
          <a:p>
            <a:pPr lvl="1"/>
            <a:r>
              <a:rPr lang="de-DE" dirty="0"/>
              <a:t>Low </a:t>
            </a:r>
            <a:r>
              <a:rPr lang="de-DE" dirty="0" err="1"/>
              <a:t>budget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Outsource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insight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pPr lvl="1"/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meetings</a:t>
            </a:r>
            <a:endParaRPr lang="de-DE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18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F5D6D-96C6-48F0-9FED-90B111B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FC687-92F1-4406-827B-8CF60ADB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/>
              <a:t>Target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Solutions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8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A9C3-5F39-4320-A5E0-6B69890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6CFC5-F6BB-4E93-A2F0-A3A9FB87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  <a:p>
            <a:r>
              <a:rPr lang="de-DE" dirty="0" err="1"/>
              <a:t>Optimized</a:t>
            </a:r>
            <a:r>
              <a:rPr lang="de-DE" dirty="0"/>
              <a:t> stock in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time</a:t>
            </a:r>
          </a:p>
          <a:p>
            <a:r>
              <a:rPr lang="de-DE" dirty="0" err="1"/>
              <a:t>Harmonized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8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hteck 151">
            <a:extLst>
              <a:ext uri="{FF2B5EF4-FFF2-40B4-BE49-F238E27FC236}">
                <a16:creationId xmlns:a16="http://schemas.microsoft.com/office/drawing/2014/main" id="{950FE1C3-6E6E-4EDE-A0F9-6C2B1D218BCD}"/>
              </a:ext>
            </a:extLst>
          </p:cNvPr>
          <p:cNvSpPr/>
          <p:nvPr/>
        </p:nvSpPr>
        <p:spPr>
          <a:xfrm>
            <a:off x="2132684" y="4746980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4F4C50E-61F5-47A4-ACE5-89270500759E}"/>
              </a:ext>
            </a:extLst>
          </p:cNvPr>
          <p:cNvSpPr/>
          <p:nvPr/>
        </p:nvSpPr>
        <p:spPr>
          <a:xfrm>
            <a:off x="8037959" y="4744290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A7F618C-C17A-4C17-9468-C7316FB5CD2A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09F0E44-FA1F-4C66-931F-13F1FB326B1A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E30C5AA-4083-4F41-A42B-05FD1D97434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BA517-0FF7-42B8-B934-43619BF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36D6A40-AD54-45CA-9F7A-EA35882329C7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1BAE19-B3A5-4E3B-9EDD-E0E71DCB5C50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A90F57-6663-44C3-A4DE-2D3B9C3FAA4D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2EEF81-1B84-44B6-B3D0-204E398A4C7C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522B91-2EA5-4599-B197-A0CD82C801EC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68D75AE-C16B-4340-A121-99E675CE5EAF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EFE61D5-4E32-43E0-84D4-6DCD3C577C02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E90626-2255-4A47-B820-A158A2269C85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AC971F-0257-4309-933B-0BC58C6C3136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9B1B6D-B4DE-4B71-8746-C07C79308393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F5C6248-52EB-4C89-A490-22C48DEC5C0A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362187-927F-4A9B-B1D8-57D2B57CA74D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877500C-9EFD-4832-A284-ADD196CAB03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84611B1-D5E4-4F00-B5DA-93EF6A29BCC5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E57AC9-3EBD-40F3-9547-ECBC8BC9E83C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979964A-AE4D-4EDD-9E6F-3F65B03EE770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ED48CA8-9E2E-4B78-91C4-EFCBE49C0885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058E11D-EF13-4234-B203-D664C76CA24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9C7D8AA-887F-45C5-8922-76B528EB034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E471D5D-BE61-4356-AE5B-540B883A33D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67F7154-8F63-454C-BC75-24D157A586B3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51859C-1E99-4CDE-8768-1536B1C9FDF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FD6E247-9227-4810-BEC8-0ABC366BDDE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ED7B17-F42A-4DC9-B1AD-EBEC5437728E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ACAD403-2CF9-4BCA-B04A-147E394C41CB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61504C2-FCA1-40C4-9271-A7606FB8530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919B19-5C6F-4283-A969-A98C77499B0B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F86CF3D7-A4F6-47B5-B00C-3CA425A3658F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92" name="Pfeil: nach links 91">
            <a:extLst>
              <a:ext uri="{FF2B5EF4-FFF2-40B4-BE49-F238E27FC236}">
                <a16:creationId xmlns:a16="http://schemas.microsoft.com/office/drawing/2014/main" id="{31DCD27D-9D50-4D7A-8ADB-B0ACBBF76BFA}"/>
              </a:ext>
            </a:extLst>
          </p:cNvPr>
          <p:cNvSpPr/>
          <p:nvPr/>
        </p:nvSpPr>
        <p:spPr>
          <a:xfrm>
            <a:off x="984795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E251A9B-EE01-452E-83E3-1515A9B1256E}"/>
              </a:ext>
            </a:extLst>
          </p:cNvPr>
          <p:cNvSpPr txBox="1"/>
          <p:nvPr/>
        </p:nvSpPr>
        <p:spPr>
          <a:xfrm>
            <a:off x="9120319" y="5398544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4868C6D-0C55-41AE-BA52-D8C4556B038D}"/>
              </a:ext>
            </a:extLst>
          </p:cNvPr>
          <p:cNvSpPr txBox="1"/>
          <p:nvPr/>
        </p:nvSpPr>
        <p:spPr>
          <a:xfrm>
            <a:off x="5164144" y="4153998"/>
            <a:ext cx="393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Manuel </a:t>
            </a:r>
            <a:r>
              <a:rPr lang="de-DE" b="1" dirty="0" err="1"/>
              <a:t>sequencing</a:t>
            </a:r>
            <a:r>
              <a:rPr lang="de-DE" b="1" dirty="0"/>
              <a:t> per </a:t>
            </a:r>
            <a:r>
              <a:rPr lang="de-DE" b="1" dirty="0" err="1"/>
              <a:t>production</a:t>
            </a:r>
            <a:r>
              <a:rPr lang="de-DE" b="1" dirty="0"/>
              <a:t> </a:t>
            </a:r>
            <a:r>
              <a:rPr lang="de-DE" b="1" dirty="0" err="1"/>
              <a:t>line</a:t>
            </a:r>
            <a:r>
              <a:rPr lang="de-DE" b="1" dirty="0"/>
              <a:t> (</a:t>
            </a:r>
            <a:r>
              <a:rPr lang="de-DE" b="1" dirty="0" err="1"/>
              <a:t>once</a:t>
            </a:r>
            <a:r>
              <a:rPr lang="de-DE" b="1" dirty="0"/>
              <a:t> per </a:t>
            </a:r>
            <a:r>
              <a:rPr lang="de-DE" b="1" dirty="0" err="1"/>
              <a:t>week</a:t>
            </a:r>
            <a:r>
              <a:rPr lang="de-DE" b="1" dirty="0"/>
              <a:t>)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B08F03D0-410F-4B37-A44F-929C8A820B3B}"/>
              </a:ext>
            </a:extLst>
          </p:cNvPr>
          <p:cNvSpPr txBox="1"/>
          <p:nvPr/>
        </p:nvSpPr>
        <p:spPr>
          <a:xfrm>
            <a:off x="10724690" y="5178940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136" name="Pfeil: nach links 135">
            <a:extLst>
              <a:ext uri="{FF2B5EF4-FFF2-40B4-BE49-F238E27FC236}">
                <a16:creationId xmlns:a16="http://schemas.microsoft.com/office/drawing/2014/main" id="{56C344A6-8E1A-475F-A6EC-9DDB4C640406}"/>
              </a:ext>
            </a:extLst>
          </p:cNvPr>
          <p:cNvSpPr/>
          <p:nvPr/>
        </p:nvSpPr>
        <p:spPr>
          <a:xfrm>
            <a:off x="8121814" y="5185157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66A5A8F-8385-420B-9B2F-0520F188C31A}"/>
              </a:ext>
            </a:extLst>
          </p:cNvPr>
          <p:cNvSpPr txBox="1"/>
          <p:nvPr/>
        </p:nvSpPr>
        <p:spPr>
          <a:xfrm>
            <a:off x="6046706" y="5260045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139" name="Pfeil: nach links 138">
            <a:extLst>
              <a:ext uri="{FF2B5EF4-FFF2-40B4-BE49-F238E27FC236}">
                <a16:creationId xmlns:a16="http://schemas.microsoft.com/office/drawing/2014/main" id="{FFBE769D-837E-4DA4-AFEB-D2C8437F1C25}"/>
              </a:ext>
            </a:extLst>
          </p:cNvPr>
          <p:cNvSpPr/>
          <p:nvPr/>
        </p:nvSpPr>
        <p:spPr>
          <a:xfrm>
            <a:off x="478648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3DC1842-AD9F-420D-966E-2F0F04B63783}"/>
              </a:ext>
            </a:extLst>
          </p:cNvPr>
          <p:cNvSpPr txBox="1"/>
          <p:nvPr/>
        </p:nvSpPr>
        <p:spPr>
          <a:xfrm>
            <a:off x="2503162" y="5233437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cxnSp>
        <p:nvCxnSpPr>
          <p:cNvPr id="143" name="Verbinder: gekrümmt 142">
            <a:extLst>
              <a:ext uri="{FF2B5EF4-FFF2-40B4-BE49-F238E27FC236}">
                <a16:creationId xmlns:a16="http://schemas.microsoft.com/office/drawing/2014/main" id="{DA66F254-8442-444D-980A-62299E923768}"/>
              </a:ext>
            </a:extLst>
          </p:cNvPr>
          <p:cNvCxnSpPr>
            <a:cxnSpLocks/>
            <a:stCxn id="99" idx="3"/>
            <a:endCxn id="136" idx="3"/>
          </p:cNvCxnSpPr>
          <p:nvPr/>
        </p:nvCxnSpPr>
        <p:spPr>
          <a:xfrm flipH="1">
            <a:off x="8888715" y="4477164"/>
            <a:ext cx="205576" cy="1085656"/>
          </a:xfrm>
          <a:prstGeom prst="curvedConnector3">
            <a:avLst>
              <a:gd name="adj1" fmla="val -111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er: gekrümmt 148">
            <a:extLst>
              <a:ext uri="{FF2B5EF4-FFF2-40B4-BE49-F238E27FC236}">
                <a16:creationId xmlns:a16="http://schemas.microsoft.com/office/drawing/2014/main" id="{F405205D-1B67-4B17-A4FC-CBD258072507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4783824" y="4477164"/>
            <a:ext cx="380321" cy="1013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99FAA8-4EE1-4C4A-A43B-1785087EBE5B}"/>
              </a:ext>
            </a:extLst>
          </p:cNvPr>
          <p:cNvSpPr/>
          <p:nvPr/>
        </p:nvSpPr>
        <p:spPr>
          <a:xfrm>
            <a:off x="2132684" y="4746980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81E8E4-B2AB-4A08-BDF0-124E888700CA}"/>
              </a:ext>
            </a:extLst>
          </p:cNvPr>
          <p:cNvSpPr/>
          <p:nvPr/>
        </p:nvSpPr>
        <p:spPr>
          <a:xfrm>
            <a:off x="8037959" y="4744290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00FF8A-D45F-4AA0-9234-1F816026032D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03307D-B734-462D-8B98-B237E212C2BE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DEA8E44-A6D5-4186-A5D4-1F79A81F56A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8E8183-FCF0-4012-9A19-1F38CB73D2D3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5E9D080-477B-4E12-9B32-178D548ECAD1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B33B87-D044-4C6F-898C-FFA51C2B221A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3559EB-3D40-42BB-891E-32CC768B23BB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84705AE-5804-4BF7-929D-DDB9D06B6177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206CB8-0027-405A-95BA-610D44C8AB6C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44FC51-3EE0-44B4-A066-3DA1CCD28E68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6A966E-EF4E-41E8-B735-4E9C8E18B81A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37727E-84B7-4B92-B15B-7F8FC0B48263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399856-2F8B-4D81-A513-672E4AD7814A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B0599BC-87F4-4D57-A012-CA708C4243B0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05DBD4-8F12-42DD-B6E3-A3F797ED0E64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5084416-FD86-4FBD-B999-CF8C7253137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94E7BD-0022-45CC-AC93-289B9F511A19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9B8D10-89C8-4820-8368-4CB9D83808F4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0D5707-83AB-4346-858B-7C81C16EA156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1B81943-2A22-4CA8-A881-33455E1BD69C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E967DD3-4A98-49F8-A1CC-96B088B5E73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82209A-0893-49BC-932F-08EEFC57C67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4D8808D-61A1-4E63-964F-326620C3C19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69CF60-2315-435C-A193-DDEFF2C6FB0A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70D92B0-0F0F-4ECE-AF45-972CA02463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9C69327-1ECF-4F9A-896C-CBFC72DB7CB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28A0B7-59E0-4FF9-9F1F-6F1B2071B94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757469-E722-444B-A7B7-E779C58A7079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1821582-6F65-45B4-93CF-B10DF128ED8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D36767-221B-4D3D-89F2-A12853E51510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8C01750-3C35-4A3A-BB3C-5E1EAAC66298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37" name="Pfeil: nach links 36">
            <a:extLst>
              <a:ext uri="{FF2B5EF4-FFF2-40B4-BE49-F238E27FC236}">
                <a16:creationId xmlns:a16="http://schemas.microsoft.com/office/drawing/2014/main" id="{DEF27723-0AF0-4712-B823-7E079DF664D7}"/>
              </a:ext>
            </a:extLst>
          </p:cNvPr>
          <p:cNvSpPr/>
          <p:nvPr/>
        </p:nvSpPr>
        <p:spPr>
          <a:xfrm>
            <a:off x="984795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5EB6582-9AAA-4E23-B3C8-3B0801E77211}"/>
              </a:ext>
            </a:extLst>
          </p:cNvPr>
          <p:cNvSpPr txBox="1"/>
          <p:nvPr/>
        </p:nvSpPr>
        <p:spPr>
          <a:xfrm>
            <a:off x="9164708" y="5398544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684E55A-3355-4B39-988F-0D6E44305CC2}"/>
              </a:ext>
            </a:extLst>
          </p:cNvPr>
          <p:cNvSpPr txBox="1"/>
          <p:nvPr/>
        </p:nvSpPr>
        <p:spPr>
          <a:xfrm>
            <a:off x="5793025" y="4227044"/>
            <a:ext cx="24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Continouse</a:t>
            </a:r>
            <a:r>
              <a:rPr lang="de-DE" dirty="0"/>
              <a:t> AI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A7EC6A9-2BAB-4957-A579-BA38FF9F26F3}"/>
              </a:ext>
            </a:extLst>
          </p:cNvPr>
          <p:cNvSpPr txBox="1"/>
          <p:nvPr/>
        </p:nvSpPr>
        <p:spPr>
          <a:xfrm>
            <a:off x="10724690" y="5178940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41" name="Pfeil: nach links 40">
            <a:extLst>
              <a:ext uri="{FF2B5EF4-FFF2-40B4-BE49-F238E27FC236}">
                <a16:creationId xmlns:a16="http://schemas.microsoft.com/office/drawing/2014/main" id="{9F6B841D-0681-4A9E-80FA-AC60A9B3D0C7}"/>
              </a:ext>
            </a:extLst>
          </p:cNvPr>
          <p:cNvSpPr/>
          <p:nvPr/>
        </p:nvSpPr>
        <p:spPr>
          <a:xfrm>
            <a:off x="8121814" y="5185157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85AF2BB-64B2-4265-8FCD-0B01667E8133}"/>
              </a:ext>
            </a:extLst>
          </p:cNvPr>
          <p:cNvSpPr txBox="1"/>
          <p:nvPr/>
        </p:nvSpPr>
        <p:spPr>
          <a:xfrm>
            <a:off x="6046706" y="5260045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459B3BCE-0C99-4721-B66D-411F3C4B993E}"/>
              </a:ext>
            </a:extLst>
          </p:cNvPr>
          <p:cNvSpPr/>
          <p:nvPr/>
        </p:nvSpPr>
        <p:spPr>
          <a:xfrm>
            <a:off x="478648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B261E4-5C7B-41C3-9940-6537A4CF174B}"/>
              </a:ext>
            </a:extLst>
          </p:cNvPr>
          <p:cNvSpPr txBox="1"/>
          <p:nvPr/>
        </p:nvSpPr>
        <p:spPr>
          <a:xfrm>
            <a:off x="2503162" y="5233437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C509593B-D250-4352-A2A8-1CAA1BF4C0DE}"/>
              </a:ext>
            </a:extLst>
          </p:cNvPr>
          <p:cNvCxnSpPr>
            <a:cxnSpLocks/>
            <a:stCxn id="39" idx="3"/>
            <a:endCxn id="41" idx="3"/>
          </p:cNvCxnSpPr>
          <p:nvPr/>
        </p:nvCxnSpPr>
        <p:spPr>
          <a:xfrm>
            <a:off x="8249634" y="4411710"/>
            <a:ext cx="639081" cy="1151110"/>
          </a:xfrm>
          <a:prstGeom prst="curvedConnector3">
            <a:avLst>
              <a:gd name="adj1" fmla="val 13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FDF21F2B-0256-4990-8BA5-D392C11B0C93}"/>
              </a:ext>
            </a:extLst>
          </p:cNvPr>
          <p:cNvCxnSpPr>
            <a:cxnSpLocks/>
            <a:stCxn id="39" idx="1"/>
            <a:endCxn id="43" idx="1"/>
          </p:cNvCxnSpPr>
          <p:nvPr/>
        </p:nvCxnSpPr>
        <p:spPr>
          <a:xfrm rot="10800000" flipV="1">
            <a:off x="4786481" y="4411709"/>
            <a:ext cx="1006544" cy="1144893"/>
          </a:xfrm>
          <a:prstGeom prst="curvedConnector3">
            <a:avLst>
              <a:gd name="adj1" fmla="val 122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el 1">
            <a:extLst>
              <a:ext uri="{FF2B5EF4-FFF2-40B4-BE49-F238E27FC236}">
                <a16:creationId xmlns:a16="http://schemas.microsoft.com/office/drawing/2014/main" id="{54BB86A9-9033-4270-B7A3-CC5156B0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1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de-DE" dirty="0" err="1"/>
              <a:t>Retrieving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</a:t>
            </a:r>
            <a:r>
              <a:rPr lang="de-DE" dirty="0" err="1"/>
              <a:t>historic</a:t>
            </a:r>
            <a:r>
              <a:rPr lang="de-DE" dirty="0"/>
              <a:t>)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Customer </a:t>
            </a:r>
            <a:r>
              <a:rPr lang="de-DE" dirty="0" err="1"/>
              <a:t>demand</a:t>
            </a:r>
            <a:r>
              <a:rPr lang="de-DE" dirty="0"/>
              <a:t> (SAP)</a:t>
            </a:r>
          </a:p>
          <a:p>
            <a:pPr lvl="1"/>
            <a:r>
              <a:rPr lang="de-DE" dirty="0"/>
              <a:t>Cycle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per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Production</a:t>
            </a:r>
            <a:r>
              <a:rPr lang="de-DE" dirty="0"/>
              <a:t> System)</a:t>
            </a:r>
          </a:p>
          <a:p>
            <a:pPr lvl="1"/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 (Personell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Produceable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per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Production</a:t>
            </a:r>
            <a:r>
              <a:rPr lang="de-DE" dirty="0"/>
              <a:t> System)</a:t>
            </a:r>
          </a:p>
          <a:p>
            <a:pPr lvl="1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(Excel)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combine</a:t>
            </a:r>
            <a:r>
              <a:rPr lang="de-DE" sz="2400" dirty="0"/>
              <a:t>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sources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different </a:t>
            </a:r>
            <a:r>
              <a:rPr lang="de-DE" sz="2400" dirty="0" err="1"/>
              <a:t>department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5278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>
            <a:normAutofit/>
          </a:bodyPr>
          <a:lstStyle/>
          <a:p>
            <a:r>
              <a:rPr lang="de-DE" dirty="0"/>
              <a:t>Shortterm pull-</a:t>
            </a:r>
            <a:r>
              <a:rPr lang="de-DE" dirty="0" err="1"/>
              <a:t>in‘s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  <a:p>
            <a:pPr lvl="1"/>
            <a:r>
              <a:rPr lang="de-DE" dirty="0"/>
              <a:t>Customer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pPr lvl="1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 lvl="1"/>
            <a:r>
              <a:rPr lang="de-DE" dirty="0"/>
              <a:t>Material </a:t>
            </a:r>
            <a:r>
              <a:rPr lang="de-DE" dirty="0" err="1"/>
              <a:t>shortage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priorize</a:t>
            </a:r>
            <a:r>
              <a:rPr lang="de-DE" sz="2400" dirty="0"/>
              <a:t> </a:t>
            </a:r>
            <a:r>
              <a:rPr lang="de-DE" sz="2400" dirty="0" err="1"/>
              <a:t>demand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customer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404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in-</a:t>
            </a:r>
            <a:r>
              <a:rPr lang="de-DE" dirty="0" err="1"/>
              <a:t>depth</a:t>
            </a:r>
            <a:r>
              <a:rPr lang="de-DE" dirty="0"/>
              <a:t> expert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employees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relocated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Avoid</a:t>
            </a:r>
            <a:r>
              <a:rPr lang="de-DE" sz="2400" dirty="0"/>
              <a:t> </a:t>
            </a:r>
            <a:r>
              <a:rPr lang="de-DE" sz="2400" dirty="0" err="1"/>
              <a:t>resistence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affected</a:t>
            </a:r>
            <a:r>
              <a:rPr lang="de-DE" sz="2400" dirty="0"/>
              <a:t> </a:t>
            </a:r>
            <a:r>
              <a:rPr lang="de-DE" sz="2400" dirty="0" err="1"/>
              <a:t>employees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7344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397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Problem: Combine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department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Employ</a:t>
            </a:r>
            <a:r>
              <a:rPr lang="de-DE" dirty="0"/>
              <a:t> CDO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time </a:t>
            </a:r>
            <a:r>
              <a:rPr lang="de-DE" dirty="0" err="1"/>
              <a:t>consuming</a:t>
            </a:r>
            <a:r>
              <a:rPr lang="de-DE" dirty="0"/>
              <a:t> IT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approval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: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excel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(e.g. </a:t>
            </a:r>
            <a:r>
              <a:rPr lang="de-DE" dirty="0" err="1"/>
              <a:t>use</a:t>
            </a:r>
            <a:r>
              <a:rPr lang="de-DE" dirty="0"/>
              <a:t> different source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)</a:t>
            </a:r>
          </a:p>
          <a:p>
            <a:r>
              <a:rPr lang="de-DE" dirty="0"/>
              <a:t>New </a:t>
            </a:r>
            <a:r>
              <a:rPr lang="de-DE" dirty="0" err="1"/>
              <a:t>data-warehouse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(1)</a:t>
            </a:r>
          </a:p>
        </p:txBody>
      </p:sp>
    </p:spTree>
    <p:extLst>
      <p:ext uri="{BB962C8B-B14F-4D97-AF65-F5344CB8AC3E}">
        <p14:creationId xmlns:p14="http://schemas.microsoft.com/office/powerpoint/2010/main" val="373350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Breitbild</PresentationFormat>
  <Paragraphs>93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Automized sequence planning in automotive production with AI </vt:lpstr>
      <vt:lpstr>Table of contents</vt:lpstr>
      <vt:lpstr>Motivation &amp; goals</vt:lpstr>
      <vt:lpstr>Current state</vt:lpstr>
      <vt:lpstr>Goal state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Automized sequence planning in automotive production with AI </dc:title>
  <dc:creator>Andreas Neuhierl</dc:creator>
  <cp:lastModifiedBy>Andreas Neuhierl</cp:lastModifiedBy>
  <cp:revision>30</cp:revision>
  <dcterms:created xsi:type="dcterms:W3CDTF">2020-09-24T07:47:09Z</dcterms:created>
  <dcterms:modified xsi:type="dcterms:W3CDTF">2020-09-24T09:52:11Z</dcterms:modified>
</cp:coreProperties>
</file>