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66904-539A-46A5-98F7-96871EEB340D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69B50-3D81-4561-A687-67DF6C04C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23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69B50-3D81-4561-A687-67DF6C04CA1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739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69B50-3D81-4561-A687-67DF6C04CA1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01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350F2-D941-463E-A5E4-CF63B83BD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EC1258-8B6F-44C6-83C0-46BBF12D5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2CFC67-C3A8-43A4-BC74-C3D48C264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DC03E6-6588-4E14-8BC7-FD80B2F0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53CA4-D226-4C4D-852F-2C90E03A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26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14403-F15A-4614-B540-548C751C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6B8E99-C4E1-4C2F-AEC3-7BD15853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29816B-5DC2-4EA4-9C17-57A34C68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C301F3-5FCD-4756-BB37-53F2F3C8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D0D01D-5017-4159-AC7D-FEAFF64C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30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FED3EDC-8098-4908-BADA-7F05E1E93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01017C-D235-4E81-90EC-FD780578C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D5FA7E-49FE-4F8E-AB04-E8B30E3F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B62AF3-05FD-4C82-A83E-8A08C3C6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3AC8BD-CDCB-4A8A-B3C5-13F483D0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62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C07E08-A9D8-493E-958F-6F811314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06F658-9BA5-4EF7-B82C-2D8A5D4FD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5FE0C6-D523-49C1-AAAA-E9F2E9763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C1122-84FA-44BB-A2C3-2A6008DD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F49B87-BF45-4D60-BA84-9E435DA4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52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B6555-BA5E-4C56-AF88-429EAD7E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D74234-1C1C-4EF8-A444-AD6F558AF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90CC1D-571C-46C5-A08A-874B186E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E00178-99CF-476E-A9CC-0BA062DE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540121-4E59-46B6-8FB3-51361638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10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269A6-96F0-4B5D-8465-82269BFD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F8D10-68C4-48A1-B7C3-4F2429A31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5F0D5C-DC4D-4940-BFB1-C5FE7FE03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17DA6F-9D6A-4BAE-AB11-7DBDB988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D64444-EA9F-4244-B332-0C8C13EA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851E49-5EFC-47C5-B319-1DA84FC8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65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8E15C-C738-451F-A892-6A2C230F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1F551D-7A36-4206-8026-022C8CFDC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F6AE15-EA31-4B35-865B-0CAA60A1F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BCF30DE-9225-46DC-A890-E0A4D1E27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BD08B8-B00C-43BF-9281-7BC9BC3B2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7DA4B9B-9981-4799-8EBC-60D44625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4867C50-F5BA-4113-A58E-5D489C08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5266FD-2F20-4F2C-99C8-9BD397A0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85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8942E-E8D6-45AB-ACE3-7212EF5F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13F1C5-5CE3-4C58-9543-ACBDEFDB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7B1CB4-5A80-4807-A2DB-D8875CB4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784D0A-C6D3-428A-BC51-9F96F1D3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70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B85F76D-8E45-445D-AE8E-E0F127A3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FA55BD-F700-4F31-A7CB-572DBBEC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A17B29-B6E3-43B9-BB63-B5632704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70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744E9-E285-4F18-8939-71F68B96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DD7DD-3BA8-4A70-AC89-8A32D8488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488249-7312-4305-BDE2-4DA133424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D44570-B98D-4A3D-A2DE-56CB91C4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3ABACB-B4BF-416F-B634-A65005FF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EEF7CC-6B6B-4BEA-858D-9B1F0C34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01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638F3-F315-4197-B89D-B30EAAD0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B97D0AD-0C93-458A-8986-3AAEEC633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C4E33B-6F54-47A2-96E7-BF7682B96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161940-B97A-4CA5-A33C-0E1564AE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B6E0DC-6660-4CEC-B5A4-36EA193A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ED4EB5-FC15-4706-99AC-2388A8BC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08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968EA3-D56E-4A0B-9E4B-03163434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483584-B6E4-4AAD-88BC-B9DB64524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01C2BD-EE2F-4342-8CB6-C4E97D846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06571-A879-40C1-9406-C62EED140F2F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285BF3-F60F-493C-A980-BCFE6D4C4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7C5C81-29E0-489D-BD0A-9A4AC2A3A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83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E8A3C-2DFC-47EC-89FA-CD5FB24F1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Automized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 in </a:t>
            </a:r>
            <a:r>
              <a:rPr lang="de-DE" dirty="0" err="1"/>
              <a:t>automotive</a:t>
            </a:r>
            <a:r>
              <a:rPr lang="de-DE" dirty="0"/>
              <a:t>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AI </a:t>
            </a:r>
          </a:p>
        </p:txBody>
      </p:sp>
    </p:spTree>
    <p:extLst>
      <p:ext uri="{BB962C8B-B14F-4D97-AF65-F5344CB8AC3E}">
        <p14:creationId xmlns:p14="http://schemas.microsoft.com/office/powerpoint/2010/main" val="2472699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3E3A3AA1-58AA-4EE7-BE49-4C9A67AF7D24}"/>
              </a:ext>
            </a:extLst>
          </p:cNvPr>
          <p:cNvSpPr txBox="1">
            <a:spLocks/>
          </p:cNvSpPr>
          <p:nvPr/>
        </p:nvSpPr>
        <p:spPr>
          <a:xfrm>
            <a:off x="704961" y="119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Solutions (2)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7C0E275A-9D3E-43B8-BA3A-558CD1B27E31}"/>
              </a:ext>
            </a:extLst>
          </p:cNvPr>
          <p:cNvSpPr txBox="1">
            <a:spLocks/>
          </p:cNvSpPr>
          <p:nvPr/>
        </p:nvSpPr>
        <p:spPr>
          <a:xfrm>
            <a:off x="838200" y="1686757"/>
            <a:ext cx="10515600" cy="4483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Problem: Need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priorize</a:t>
            </a:r>
            <a:r>
              <a:rPr lang="de-DE" dirty="0"/>
              <a:t> 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customer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Case 1: Lack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sz="2800" dirty="0"/>
              <a:t>Combine expert </a:t>
            </a:r>
            <a:r>
              <a:rPr lang="de-DE" sz="2800" dirty="0" err="1"/>
              <a:t>system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/>
              <a:t>machine</a:t>
            </a:r>
            <a:r>
              <a:rPr lang="de-DE" sz="2800" dirty="0"/>
              <a:t> </a:t>
            </a:r>
            <a:r>
              <a:rPr lang="de-DE" sz="2800" dirty="0" err="1"/>
              <a:t>learning</a:t>
            </a:r>
            <a:r>
              <a:rPr lang="de-DE" sz="2800" dirty="0"/>
              <a:t> (</a:t>
            </a:r>
            <a:r>
              <a:rPr lang="de-DE" sz="2800" dirty="0" err="1"/>
              <a:t>priorize</a:t>
            </a:r>
            <a:r>
              <a:rPr lang="de-DE" sz="2800" dirty="0"/>
              <a:t> </a:t>
            </a:r>
            <a:r>
              <a:rPr lang="de-DE" sz="2800" dirty="0" err="1"/>
              <a:t>rule</a:t>
            </a:r>
            <a:r>
              <a:rPr lang="de-DE" sz="2800" dirty="0"/>
              <a:t> </a:t>
            </a:r>
            <a:r>
              <a:rPr lang="de-DE" sz="2800" dirty="0" err="1"/>
              <a:t>based</a:t>
            </a:r>
            <a:r>
              <a:rPr lang="de-DE" sz="2800" dirty="0"/>
              <a:t> </a:t>
            </a:r>
            <a:r>
              <a:rPr lang="de-DE" sz="2800" dirty="0" err="1"/>
              <a:t>when</a:t>
            </a:r>
            <a:r>
              <a:rPr lang="de-DE" sz="2800" dirty="0"/>
              <a:t> not </a:t>
            </a:r>
            <a:r>
              <a:rPr lang="de-DE" sz="2800" dirty="0" err="1"/>
              <a:t>enough</a:t>
            </a:r>
            <a:r>
              <a:rPr lang="de-DE" sz="2800" dirty="0"/>
              <a:t> </a:t>
            </a:r>
            <a:r>
              <a:rPr lang="de-DE" sz="2800" dirty="0" err="1"/>
              <a:t>historic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is</a:t>
            </a:r>
            <a:r>
              <a:rPr lang="de-DE" sz="2800" dirty="0"/>
              <a:t> </a:t>
            </a:r>
            <a:r>
              <a:rPr lang="de-DE" sz="2800" dirty="0" err="1"/>
              <a:t>available</a:t>
            </a:r>
            <a:r>
              <a:rPr lang="de-DE" sz="2800" dirty="0"/>
              <a:t>)</a:t>
            </a:r>
          </a:p>
          <a:p>
            <a:r>
              <a:rPr lang="de-DE" dirty="0"/>
              <a:t>Case 2: </a:t>
            </a:r>
            <a:r>
              <a:rPr lang="de-DE" dirty="0" err="1"/>
              <a:t>Sufficient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sz="2800" dirty="0"/>
              <a:t>Use </a:t>
            </a:r>
            <a:r>
              <a:rPr lang="de-DE" sz="2800" dirty="0" err="1"/>
              <a:t>machine</a:t>
            </a:r>
            <a:r>
              <a:rPr lang="de-DE" sz="2800" dirty="0"/>
              <a:t> </a:t>
            </a:r>
            <a:r>
              <a:rPr lang="de-DE" sz="2800" dirty="0" err="1"/>
              <a:t>learning</a:t>
            </a:r>
            <a:r>
              <a:rPr lang="de-DE" sz="2800" dirty="0"/>
              <a:t> </a:t>
            </a:r>
            <a:r>
              <a:rPr lang="de-DE" sz="2800" dirty="0" err="1"/>
              <a:t>exclusively</a:t>
            </a:r>
            <a:r>
              <a:rPr lang="de-DE" sz="2800" dirty="0"/>
              <a:t> </a:t>
            </a:r>
            <a:r>
              <a:rPr lang="de-DE" sz="2800" dirty="0" err="1"/>
              <a:t>without</a:t>
            </a:r>
            <a:r>
              <a:rPr lang="de-DE" sz="2800" dirty="0"/>
              <a:t> </a:t>
            </a:r>
            <a:r>
              <a:rPr lang="de-DE" sz="2800" dirty="0" err="1"/>
              <a:t>rule</a:t>
            </a:r>
            <a:r>
              <a:rPr lang="de-DE" sz="2800" dirty="0"/>
              <a:t> </a:t>
            </a:r>
            <a:r>
              <a:rPr lang="de-DE" sz="2800" dirty="0" err="1"/>
              <a:t>based</a:t>
            </a:r>
            <a:r>
              <a:rPr lang="de-DE" sz="2800" dirty="0"/>
              <a:t> </a:t>
            </a:r>
            <a:r>
              <a:rPr lang="de-DE" sz="2800" dirty="0" err="1"/>
              <a:t>constraints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923879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3E3A3AA1-58AA-4EE7-BE49-4C9A67AF7D24}"/>
              </a:ext>
            </a:extLst>
          </p:cNvPr>
          <p:cNvSpPr txBox="1">
            <a:spLocks/>
          </p:cNvSpPr>
          <p:nvPr/>
        </p:nvSpPr>
        <p:spPr>
          <a:xfrm>
            <a:off x="704961" y="119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Solutions (3)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34155ED-8CF0-466D-8F68-910A3A54FD4B}"/>
              </a:ext>
            </a:extLst>
          </p:cNvPr>
          <p:cNvSpPr txBox="1">
            <a:spLocks/>
          </p:cNvSpPr>
          <p:nvPr/>
        </p:nvSpPr>
        <p:spPr>
          <a:xfrm>
            <a:off x="838200" y="1686757"/>
            <a:ext cx="10515600" cy="4483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Problem: </a:t>
            </a:r>
            <a:r>
              <a:rPr lang="de-DE" dirty="0" err="1"/>
              <a:t>Resistence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employees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management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will </a:t>
            </a:r>
            <a:r>
              <a:rPr lang="de-DE" dirty="0" err="1"/>
              <a:t>profit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rid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monotonous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  <a:p>
            <a:pPr lvl="1"/>
            <a:r>
              <a:rPr lang="de-DE" dirty="0" err="1"/>
              <a:t>Employee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on </a:t>
            </a:r>
            <a:r>
              <a:rPr lang="de-DE" dirty="0" err="1"/>
              <a:t>new</a:t>
            </a:r>
            <a:r>
              <a:rPr lang="de-DE" dirty="0"/>
              <a:t> digital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606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3E3A3AA1-58AA-4EE7-BE49-4C9A67AF7D24}"/>
              </a:ext>
            </a:extLst>
          </p:cNvPr>
          <p:cNvSpPr txBox="1">
            <a:spLocks/>
          </p:cNvSpPr>
          <p:nvPr/>
        </p:nvSpPr>
        <p:spPr>
          <a:xfrm>
            <a:off x="704961" y="119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Failures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attempt</a:t>
            </a:r>
            <a:r>
              <a:rPr lang="de-DE" dirty="0"/>
              <a:t> (real </a:t>
            </a:r>
            <a:r>
              <a:rPr lang="de-DE" dirty="0" err="1"/>
              <a:t>case</a:t>
            </a:r>
            <a:r>
              <a:rPr lang="de-DE" dirty="0"/>
              <a:t>) 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34155ED-8CF0-466D-8F68-910A3A54FD4B}"/>
              </a:ext>
            </a:extLst>
          </p:cNvPr>
          <p:cNvSpPr txBox="1">
            <a:spLocks/>
          </p:cNvSpPr>
          <p:nvPr/>
        </p:nvSpPr>
        <p:spPr>
          <a:xfrm>
            <a:off x="278018" y="3662601"/>
            <a:ext cx="10515600" cy="4483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F82FBBE-A8F5-4C1A-8FF2-A7FB5DA0D4BE}"/>
              </a:ext>
            </a:extLst>
          </p:cNvPr>
          <p:cNvGrpSpPr/>
          <p:nvPr/>
        </p:nvGrpSpPr>
        <p:grpSpPr>
          <a:xfrm>
            <a:off x="1787735" y="1349646"/>
            <a:ext cx="7522583" cy="2941129"/>
            <a:chOff x="2083409" y="1114202"/>
            <a:chExt cx="7522583" cy="2941129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A0B1CD9-8159-467E-A119-39C6413401D8}"/>
                </a:ext>
              </a:extLst>
            </p:cNvPr>
            <p:cNvSpPr/>
            <p:nvPr/>
          </p:nvSpPr>
          <p:spPr>
            <a:xfrm>
              <a:off x="2083409" y="1146324"/>
              <a:ext cx="7522583" cy="2909007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D73AB03-D3B0-4470-AAA0-BB73244ABE52}"/>
                </a:ext>
              </a:extLst>
            </p:cNvPr>
            <p:cNvSpPr/>
            <p:nvPr/>
          </p:nvSpPr>
          <p:spPr>
            <a:xfrm>
              <a:off x="6090754" y="1455687"/>
              <a:ext cx="2874611" cy="246471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95D18FE8-CEE5-4BD6-A978-F9D536E59EA9}"/>
                </a:ext>
              </a:extLst>
            </p:cNvPr>
            <p:cNvSpPr/>
            <p:nvPr/>
          </p:nvSpPr>
          <p:spPr>
            <a:xfrm>
              <a:off x="2403266" y="1901679"/>
              <a:ext cx="2212081" cy="18616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E0E5C93-6755-4C7D-B95E-D8C804D6E4BC}"/>
                </a:ext>
              </a:extLst>
            </p:cNvPr>
            <p:cNvSpPr/>
            <p:nvPr/>
          </p:nvSpPr>
          <p:spPr>
            <a:xfrm>
              <a:off x="2884649" y="2202829"/>
              <a:ext cx="328527" cy="525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3C9D49B-73AD-41F6-9A2E-14DA6C18CCD5}"/>
                </a:ext>
              </a:extLst>
            </p:cNvPr>
            <p:cNvSpPr/>
            <p:nvPr/>
          </p:nvSpPr>
          <p:spPr>
            <a:xfrm>
              <a:off x="2884648" y="2893961"/>
              <a:ext cx="328527" cy="525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95328B6-545C-4F95-92EC-AF2429B990AF}"/>
                </a:ext>
              </a:extLst>
            </p:cNvPr>
            <p:cNvSpPr/>
            <p:nvPr/>
          </p:nvSpPr>
          <p:spPr>
            <a:xfrm>
              <a:off x="3321773" y="2202829"/>
              <a:ext cx="328527" cy="525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BECACDF-39EC-438B-BE5D-88CCF7CDD222}"/>
                </a:ext>
              </a:extLst>
            </p:cNvPr>
            <p:cNvSpPr/>
            <p:nvPr/>
          </p:nvSpPr>
          <p:spPr>
            <a:xfrm>
              <a:off x="3321772" y="2893961"/>
              <a:ext cx="328527" cy="525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69738194-3228-46DE-AD09-DC58B6BD014E}"/>
                </a:ext>
              </a:extLst>
            </p:cNvPr>
            <p:cNvSpPr/>
            <p:nvPr/>
          </p:nvSpPr>
          <p:spPr>
            <a:xfrm>
              <a:off x="3758896" y="2202829"/>
              <a:ext cx="328527" cy="525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4130C4A-D69A-4F38-8D3B-3BDC0A9C6F21}"/>
                </a:ext>
              </a:extLst>
            </p:cNvPr>
            <p:cNvSpPr/>
            <p:nvPr/>
          </p:nvSpPr>
          <p:spPr>
            <a:xfrm>
              <a:off x="3758895" y="2893961"/>
              <a:ext cx="328527" cy="525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317F09E4-9F16-47D7-924D-1ED6E2F294B6}"/>
                </a:ext>
              </a:extLst>
            </p:cNvPr>
            <p:cNvSpPr txBox="1"/>
            <p:nvPr/>
          </p:nvSpPr>
          <p:spPr>
            <a:xfrm>
              <a:off x="2801037" y="1530784"/>
              <a:ext cx="2998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Pre</a:t>
              </a:r>
              <a:r>
                <a:rPr lang="de-DE" dirty="0"/>
                <a:t> </a:t>
              </a:r>
              <a:r>
                <a:rPr lang="de-DE" dirty="0" err="1"/>
                <a:t>production</a:t>
              </a:r>
              <a:endParaRPr lang="de-DE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696D02EC-3311-45A0-8461-D2F31506C1F4}"/>
                </a:ext>
              </a:extLst>
            </p:cNvPr>
            <p:cNvSpPr/>
            <p:nvPr/>
          </p:nvSpPr>
          <p:spPr>
            <a:xfrm>
              <a:off x="6267217" y="3175921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FECBBAD9-61BD-442C-BE5A-DCC451E3B54A}"/>
                </a:ext>
              </a:extLst>
            </p:cNvPr>
            <p:cNvSpPr/>
            <p:nvPr/>
          </p:nvSpPr>
          <p:spPr>
            <a:xfrm>
              <a:off x="7792360" y="2871421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5C9C0D44-E3C6-4672-9F79-03DEB72B5C15}"/>
                </a:ext>
              </a:extLst>
            </p:cNvPr>
            <p:cNvSpPr/>
            <p:nvPr/>
          </p:nvSpPr>
          <p:spPr>
            <a:xfrm>
              <a:off x="6782196" y="2784714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CC560C1-A231-4441-9BBB-FA8BF391AC98}"/>
                </a:ext>
              </a:extLst>
            </p:cNvPr>
            <p:cNvSpPr/>
            <p:nvPr/>
          </p:nvSpPr>
          <p:spPr>
            <a:xfrm>
              <a:off x="7625812" y="1697689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87A108F5-95F5-444D-94ED-5F476146D9FD}"/>
                </a:ext>
              </a:extLst>
            </p:cNvPr>
            <p:cNvSpPr/>
            <p:nvPr/>
          </p:nvSpPr>
          <p:spPr>
            <a:xfrm>
              <a:off x="6808035" y="1711520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44B5245-158D-4066-BD51-7E408FDEA920}"/>
                </a:ext>
              </a:extLst>
            </p:cNvPr>
            <p:cNvSpPr/>
            <p:nvPr/>
          </p:nvSpPr>
          <p:spPr>
            <a:xfrm>
              <a:off x="6252442" y="2330721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71C9FD30-5A85-4675-95CC-358DBAD1D688}"/>
                </a:ext>
              </a:extLst>
            </p:cNvPr>
            <p:cNvSpPr/>
            <p:nvPr/>
          </p:nvSpPr>
          <p:spPr>
            <a:xfrm>
              <a:off x="6198149" y="1560387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59ADDDA4-704E-47E6-80AE-BAFA3B916F6D}"/>
                </a:ext>
              </a:extLst>
            </p:cNvPr>
            <p:cNvSpPr/>
            <p:nvPr/>
          </p:nvSpPr>
          <p:spPr>
            <a:xfrm>
              <a:off x="7300825" y="2359141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3B0DB064-BE17-4BDE-A3A4-EA5021C3F0F6}"/>
                </a:ext>
              </a:extLst>
            </p:cNvPr>
            <p:cNvSpPr/>
            <p:nvPr/>
          </p:nvSpPr>
          <p:spPr>
            <a:xfrm>
              <a:off x="8372875" y="3242869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240F3E63-C338-4BA9-A8C1-DB445F56CB05}"/>
                </a:ext>
              </a:extLst>
            </p:cNvPr>
            <p:cNvCxnSpPr>
              <a:stCxn id="14" idx="3"/>
              <a:endCxn id="21" idx="1"/>
            </p:cNvCxnSpPr>
            <p:nvPr/>
          </p:nvCxnSpPr>
          <p:spPr>
            <a:xfrm flipV="1">
              <a:off x="4087423" y="1974342"/>
              <a:ext cx="2720612" cy="491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5D3B45FA-EEC6-43DF-884C-4448727E03B0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>
              <a:off x="4087423" y="2465651"/>
              <a:ext cx="2165019" cy="12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D5F4B749-4499-48D3-B4C9-C677344B8651}"/>
                </a:ext>
              </a:extLst>
            </p:cNvPr>
            <p:cNvCxnSpPr>
              <a:cxnSpLocks/>
              <a:stCxn id="14" idx="3"/>
              <a:endCxn id="19" idx="1"/>
            </p:cNvCxnSpPr>
            <p:nvPr/>
          </p:nvCxnSpPr>
          <p:spPr>
            <a:xfrm>
              <a:off x="4087423" y="2465651"/>
              <a:ext cx="2694773" cy="581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B9751EB8-8F55-421F-B547-4CB86002140A}"/>
                </a:ext>
              </a:extLst>
            </p:cNvPr>
            <p:cNvCxnSpPr>
              <a:cxnSpLocks/>
              <a:stCxn id="13" idx="3"/>
              <a:endCxn id="22" idx="1"/>
            </p:cNvCxnSpPr>
            <p:nvPr/>
          </p:nvCxnSpPr>
          <p:spPr>
            <a:xfrm flipV="1">
              <a:off x="3650299" y="2593543"/>
              <a:ext cx="2602143" cy="563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644A512B-C6BC-43BC-92D0-3334C01CF410}"/>
                </a:ext>
              </a:extLst>
            </p:cNvPr>
            <p:cNvCxnSpPr>
              <a:cxnSpLocks/>
              <a:stCxn id="11" idx="3"/>
              <a:endCxn id="23" idx="1"/>
            </p:cNvCxnSpPr>
            <p:nvPr/>
          </p:nvCxnSpPr>
          <p:spPr>
            <a:xfrm flipV="1">
              <a:off x="3213175" y="1823209"/>
              <a:ext cx="2984974" cy="1333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CC1986A7-F8DB-4620-B103-04F6B25FBEFC}"/>
                </a:ext>
              </a:extLst>
            </p:cNvPr>
            <p:cNvCxnSpPr>
              <a:cxnSpLocks/>
              <a:stCxn id="10" idx="3"/>
              <a:endCxn id="17" idx="1"/>
            </p:cNvCxnSpPr>
            <p:nvPr/>
          </p:nvCxnSpPr>
          <p:spPr>
            <a:xfrm>
              <a:off x="3213176" y="2465651"/>
              <a:ext cx="3054041" cy="973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2439EC1E-948B-42CC-8EAA-BE33CA7DD82B}"/>
                </a:ext>
              </a:extLst>
            </p:cNvPr>
            <p:cNvCxnSpPr>
              <a:cxnSpLocks/>
              <a:stCxn id="11" idx="3"/>
              <a:endCxn id="25" idx="1"/>
            </p:cNvCxnSpPr>
            <p:nvPr/>
          </p:nvCxnSpPr>
          <p:spPr>
            <a:xfrm>
              <a:off x="3213175" y="3156783"/>
              <a:ext cx="5159700" cy="348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870338CF-BB41-4790-8900-8F2BC210483F}"/>
                </a:ext>
              </a:extLst>
            </p:cNvPr>
            <p:cNvCxnSpPr>
              <a:cxnSpLocks/>
              <a:stCxn id="12" idx="3"/>
              <a:endCxn id="20" idx="1"/>
            </p:cNvCxnSpPr>
            <p:nvPr/>
          </p:nvCxnSpPr>
          <p:spPr>
            <a:xfrm flipV="1">
              <a:off x="3650300" y="1960511"/>
              <a:ext cx="3975512" cy="505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7981E5E7-0736-4FB7-8E53-FE108C425C16}"/>
                </a:ext>
              </a:extLst>
            </p:cNvPr>
            <p:cNvCxnSpPr>
              <a:cxnSpLocks/>
              <a:stCxn id="11" idx="3"/>
              <a:endCxn id="24" idx="1"/>
            </p:cNvCxnSpPr>
            <p:nvPr/>
          </p:nvCxnSpPr>
          <p:spPr>
            <a:xfrm flipV="1">
              <a:off x="3213175" y="2621963"/>
              <a:ext cx="4087650" cy="534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C34EC502-4B56-4ED5-B5C5-6CA3F4D8671B}"/>
                </a:ext>
              </a:extLst>
            </p:cNvPr>
            <p:cNvCxnSpPr>
              <a:cxnSpLocks/>
              <a:stCxn id="10" idx="3"/>
              <a:endCxn id="18" idx="1"/>
            </p:cNvCxnSpPr>
            <p:nvPr/>
          </p:nvCxnSpPr>
          <p:spPr>
            <a:xfrm>
              <a:off x="3213176" y="2465651"/>
              <a:ext cx="4579184" cy="668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F9DDDB00-F244-4F3C-9C7C-2AD35287D6A9}"/>
                </a:ext>
              </a:extLst>
            </p:cNvPr>
            <p:cNvCxnSpPr>
              <a:cxnSpLocks/>
              <a:stCxn id="15" idx="3"/>
              <a:endCxn id="17" idx="0"/>
            </p:cNvCxnSpPr>
            <p:nvPr/>
          </p:nvCxnSpPr>
          <p:spPr>
            <a:xfrm>
              <a:off x="4087422" y="3156783"/>
              <a:ext cx="2324896" cy="19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F733D36B-B426-4A2A-8D90-10827EC859A5}"/>
                </a:ext>
              </a:extLst>
            </p:cNvPr>
            <p:cNvSpPr txBox="1"/>
            <p:nvPr/>
          </p:nvSpPr>
          <p:spPr>
            <a:xfrm>
              <a:off x="6782196" y="1114202"/>
              <a:ext cx="2168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End </a:t>
              </a:r>
              <a:r>
                <a:rPr lang="de-DE" dirty="0" err="1"/>
                <a:t>production</a:t>
              </a:r>
              <a:endParaRPr lang="de-DE" dirty="0"/>
            </a:p>
          </p:txBody>
        </p:sp>
      </p:grpSp>
      <p:sp>
        <p:nvSpPr>
          <p:cNvPr id="38" name="Rechteck 37">
            <a:extLst>
              <a:ext uri="{FF2B5EF4-FFF2-40B4-BE49-F238E27FC236}">
                <a16:creationId xmlns:a16="http://schemas.microsoft.com/office/drawing/2014/main" id="{F30A818E-65DC-4DA7-B30A-1405A956EB31}"/>
              </a:ext>
            </a:extLst>
          </p:cNvPr>
          <p:cNvSpPr/>
          <p:nvPr/>
        </p:nvSpPr>
        <p:spPr>
          <a:xfrm>
            <a:off x="916544" y="4550413"/>
            <a:ext cx="5879292" cy="168239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4A8DD79-273F-410F-81BC-75CEF6492CE3}"/>
              </a:ext>
            </a:extLst>
          </p:cNvPr>
          <p:cNvSpPr/>
          <p:nvPr/>
        </p:nvSpPr>
        <p:spPr>
          <a:xfrm>
            <a:off x="6821819" y="4547723"/>
            <a:ext cx="4101112" cy="168239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Pfeil: nach links 39">
            <a:extLst>
              <a:ext uri="{FF2B5EF4-FFF2-40B4-BE49-F238E27FC236}">
                <a16:creationId xmlns:a16="http://schemas.microsoft.com/office/drawing/2014/main" id="{02DD61CE-EF67-463E-8CB2-885A9F39399B}"/>
              </a:ext>
            </a:extLst>
          </p:cNvPr>
          <p:cNvSpPr/>
          <p:nvPr/>
        </p:nvSpPr>
        <p:spPr>
          <a:xfrm>
            <a:off x="8631811" y="4982373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5C865FA-65B0-4720-B60A-EE0A64B28C26}"/>
              </a:ext>
            </a:extLst>
          </p:cNvPr>
          <p:cNvSpPr txBox="1"/>
          <p:nvPr/>
        </p:nvSpPr>
        <p:spPr>
          <a:xfrm>
            <a:off x="7904179" y="5201977"/>
            <a:ext cx="6129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SAP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7ACA6E0-15B7-435B-9571-94E7562FD5FA}"/>
              </a:ext>
            </a:extLst>
          </p:cNvPr>
          <p:cNvSpPr txBox="1"/>
          <p:nvPr/>
        </p:nvSpPr>
        <p:spPr>
          <a:xfrm>
            <a:off x="9508550" y="4982373"/>
            <a:ext cx="133943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Costumer</a:t>
            </a:r>
            <a:r>
              <a:rPr lang="de-DE" dirty="0"/>
              <a:t> </a:t>
            </a:r>
            <a:r>
              <a:rPr lang="de-DE" dirty="0" err="1"/>
              <a:t>demand</a:t>
            </a:r>
            <a:r>
              <a:rPr lang="de-DE" dirty="0"/>
              <a:t> via EDI</a:t>
            </a:r>
          </a:p>
        </p:txBody>
      </p:sp>
      <p:sp>
        <p:nvSpPr>
          <p:cNvPr id="43" name="Pfeil: nach links 42">
            <a:extLst>
              <a:ext uri="{FF2B5EF4-FFF2-40B4-BE49-F238E27FC236}">
                <a16:creationId xmlns:a16="http://schemas.microsoft.com/office/drawing/2014/main" id="{34D74EFA-31BC-4588-9A22-0DAE057B8EB9}"/>
              </a:ext>
            </a:extLst>
          </p:cNvPr>
          <p:cNvSpPr/>
          <p:nvPr/>
        </p:nvSpPr>
        <p:spPr>
          <a:xfrm>
            <a:off x="6905674" y="4988590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4AB7BD8-95F7-484B-961A-13C7AF1C8252}"/>
              </a:ext>
            </a:extLst>
          </p:cNvPr>
          <p:cNvSpPr txBox="1"/>
          <p:nvPr/>
        </p:nvSpPr>
        <p:spPr>
          <a:xfrm>
            <a:off x="4830566" y="5063478"/>
            <a:ext cx="189075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End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</a:p>
        </p:txBody>
      </p:sp>
      <p:sp>
        <p:nvSpPr>
          <p:cNvPr id="45" name="Pfeil: nach links 44">
            <a:extLst>
              <a:ext uri="{FF2B5EF4-FFF2-40B4-BE49-F238E27FC236}">
                <a16:creationId xmlns:a16="http://schemas.microsoft.com/office/drawing/2014/main" id="{2B30BD41-E613-4903-9CAB-1E3E16B2ED3B}"/>
              </a:ext>
            </a:extLst>
          </p:cNvPr>
          <p:cNvSpPr/>
          <p:nvPr/>
        </p:nvSpPr>
        <p:spPr>
          <a:xfrm>
            <a:off x="3570341" y="4982373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9A42D21-3F4F-45CE-AF0D-B62632F5F908}"/>
              </a:ext>
            </a:extLst>
          </p:cNvPr>
          <p:cNvSpPr txBox="1"/>
          <p:nvPr/>
        </p:nvSpPr>
        <p:spPr>
          <a:xfrm>
            <a:off x="1287022" y="5036870"/>
            <a:ext cx="189075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Pre</a:t>
            </a:r>
            <a:r>
              <a:rPr lang="de-DE" dirty="0"/>
              <a:t>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40BFBDCA-97AE-454F-833A-3CB1FF1C354A}"/>
              </a:ext>
            </a:extLst>
          </p:cNvPr>
          <p:cNvSpPr/>
          <p:nvPr/>
        </p:nvSpPr>
        <p:spPr>
          <a:xfrm>
            <a:off x="3400259" y="4823871"/>
            <a:ext cx="1253878" cy="10679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FD7EF23D-2580-45F3-8E99-2A9C1B9D79EA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3260297" y="5891809"/>
            <a:ext cx="766901" cy="48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545D11FA-612E-441F-8B43-357595EF49AD}"/>
              </a:ext>
            </a:extLst>
          </p:cNvPr>
          <p:cNvSpPr txBox="1"/>
          <p:nvPr/>
        </p:nvSpPr>
        <p:spPr>
          <a:xfrm>
            <a:off x="2800697" y="6262245"/>
            <a:ext cx="145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automize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441180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3E3A3AA1-58AA-4EE7-BE49-4C9A67AF7D24}"/>
              </a:ext>
            </a:extLst>
          </p:cNvPr>
          <p:cNvSpPr txBox="1">
            <a:spLocks/>
          </p:cNvSpPr>
          <p:nvPr/>
        </p:nvSpPr>
        <p:spPr>
          <a:xfrm>
            <a:off x="704961" y="212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Failure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attempt</a:t>
            </a:r>
            <a:endParaRPr lang="de-DE" dirty="0"/>
          </a:p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hasn‘t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succeeded</a:t>
            </a:r>
            <a:r>
              <a:rPr lang="de-DE" dirty="0"/>
              <a:t>?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34155ED-8CF0-466D-8F68-910A3A54FD4B}"/>
              </a:ext>
            </a:extLst>
          </p:cNvPr>
          <p:cNvSpPr txBox="1">
            <a:spLocks/>
          </p:cNvSpPr>
          <p:nvPr/>
        </p:nvSpPr>
        <p:spPr>
          <a:xfrm>
            <a:off x="838200" y="2048132"/>
            <a:ext cx="10515600" cy="4483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1)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expectation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Implementation in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weeks</a:t>
            </a:r>
            <a:endParaRPr lang="de-DE" dirty="0"/>
          </a:p>
          <a:p>
            <a:pPr lvl="1"/>
            <a:r>
              <a:rPr lang="de-DE" dirty="0"/>
              <a:t>Low </a:t>
            </a:r>
            <a:r>
              <a:rPr lang="de-DE" dirty="0" err="1"/>
              <a:t>budget</a:t>
            </a:r>
            <a:endParaRPr lang="de-DE" dirty="0"/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dirty="0"/>
              <a:t>2) Outsource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AI </a:t>
            </a:r>
            <a:r>
              <a:rPr lang="de-DE" dirty="0" err="1"/>
              <a:t>system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insight</a:t>
            </a:r>
            <a:r>
              <a:rPr lang="de-DE" dirty="0"/>
              <a:t> </a:t>
            </a:r>
            <a:r>
              <a:rPr lang="de-DE" dirty="0" err="1"/>
              <a:t>knowledge</a:t>
            </a:r>
            <a:endParaRPr lang="de-DE" dirty="0"/>
          </a:p>
          <a:p>
            <a:pPr lvl="1"/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meetings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experts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3) </a:t>
            </a:r>
            <a:r>
              <a:rPr lang="de-DE" dirty="0" err="1"/>
              <a:t>No</a:t>
            </a:r>
            <a:r>
              <a:rPr lang="de-DE" dirty="0"/>
              <a:t> support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 </a:t>
            </a:r>
            <a:r>
              <a:rPr lang="de-DE" dirty="0" err="1"/>
              <a:t>experts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feared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lose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jobs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3248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DC892-5DB0-4D80-8D7B-070E71D6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9D3A7C-78AA-4316-BB33-5D791E125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inhouse </a:t>
            </a:r>
            <a:r>
              <a:rPr lang="de-DE" dirty="0" err="1"/>
              <a:t>responsible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driving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and </a:t>
            </a:r>
            <a:r>
              <a:rPr lang="de-DE" dirty="0" err="1"/>
              <a:t>gets</a:t>
            </a:r>
            <a:r>
              <a:rPr lang="de-DE" dirty="0"/>
              <a:t> fast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all </a:t>
            </a:r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 (e.g. CDO)</a:t>
            </a:r>
          </a:p>
          <a:p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person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address</a:t>
            </a:r>
            <a:r>
              <a:rPr lang="de-DE" dirty="0"/>
              <a:t> open </a:t>
            </a:r>
            <a:r>
              <a:rPr lang="de-DE" dirty="0" err="1"/>
              <a:t>topics</a:t>
            </a:r>
            <a:r>
              <a:rPr lang="de-DE" dirty="0"/>
              <a:t> and </a:t>
            </a:r>
            <a:r>
              <a:rPr lang="de-DE" dirty="0" err="1"/>
              <a:t>realistic</a:t>
            </a:r>
            <a:r>
              <a:rPr lang="de-DE" dirty="0"/>
              <a:t> time </a:t>
            </a:r>
            <a:r>
              <a:rPr lang="de-DE" dirty="0" err="1"/>
              <a:t>scheduling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management</a:t>
            </a:r>
            <a:endParaRPr lang="de-DE" dirty="0"/>
          </a:p>
          <a:p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support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experts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establish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/>
              <a:t>production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62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F5D6D-96C6-48F0-9FED-90B111BB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4FC687-92F1-4406-827B-8CF60ADBB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 &amp; </a:t>
            </a:r>
            <a:r>
              <a:rPr lang="de-DE" dirty="0" err="1"/>
              <a:t>goals</a:t>
            </a:r>
            <a:endParaRPr lang="de-DE" dirty="0"/>
          </a:p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state</a:t>
            </a:r>
            <a:endParaRPr lang="de-DE" dirty="0"/>
          </a:p>
          <a:p>
            <a:r>
              <a:rPr lang="de-DE" dirty="0"/>
              <a:t>Target </a:t>
            </a:r>
            <a:r>
              <a:rPr lang="de-DE" dirty="0" err="1"/>
              <a:t>state</a:t>
            </a:r>
            <a:endParaRPr lang="de-DE" dirty="0"/>
          </a:p>
          <a:p>
            <a:pPr lvl="1"/>
            <a:r>
              <a:rPr lang="de-DE" dirty="0" err="1"/>
              <a:t>Challenges</a:t>
            </a:r>
            <a:endParaRPr lang="de-DE" dirty="0"/>
          </a:p>
          <a:p>
            <a:pPr lvl="1"/>
            <a:r>
              <a:rPr lang="de-DE" dirty="0"/>
              <a:t>Solutions</a:t>
            </a:r>
          </a:p>
          <a:p>
            <a:r>
              <a:rPr lang="de-DE" dirty="0" err="1"/>
              <a:t>Failures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attempt</a:t>
            </a:r>
            <a:r>
              <a:rPr lang="de-DE" dirty="0"/>
              <a:t> (real </a:t>
            </a:r>
            <a:r>
              <a:rPr lang="de-DE" dirty="0" err="1"/>
              <a:t>case</a:t>
            </a:r>
            <a:r>
              <a:rPr lang="de-DE" dirty="0"/>
              <a:t>) </a:t>
            </a:r>
          </a:p>
          <a:p>
            <a:r>
              <a:rPr lang="de-DE" dirty="0" err="1"/>
              <a:t>Conclusion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587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2CA9C3-5F39-4320-A5E0-6B698909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&amp; </a:t>
            </a:r>
            <a:r>
              <a:rPr lang="de-DE" dirty="0" err="1"/>
              <a:t>goals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96CFC5-F6BB-4E93-A2F0-A3A9FB872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workload</a:t>
            </a:r>
            <a:endParaRPr lang="de-DE" dirty="0"/>
          </a:p>
          <a:p>
            <a:r>
              <a:rPr lang="de-DE" dirty="0" err="1"/>
              <a:t>Optimized</a:t>
            </a:r>
            <a:r>
              <a:rPr lang="de-DE" dirty="0"/>
              <a:t> stock in </a:t>
            </a:r>
            <a:r>
              <a:rPr lang="de-DE" dirty="0" err="1"/>
              <a:t>production</a:t>
            </a:r>
            <a:endParaRPr lang="de-DE" dirty="0"/>
          </a:p>
          <a:p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314082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hteck 151">
            <a:extLst>
              <a:ext uri="{FF2B5EF4-FFF2-40B4-BE49-F238E27FC236}">
                <a16:creationId xmlns:a16="http://schemas.microsoft.com/office/drawing/2014/main" id="{950FE1C3-6E6E-4EDE-A0F9-6C2B1D218BCD}"/>
              </a:ext>
            </a:extLst>
          </p:cNvPr>
          <p:cNvSpPr/>
          <p:nvPr/>
        </p:nvSpPr>
        <p:spPr>
          <a:xfrm>
            <a:off x="902904" y="4761089"/>
            <a:ext cx="5879292" cy="168239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34F4C50E-61F5-47A4-ACE5-89270500759E}"/>
              </a:ext>
            </a:extLst>
          </p:cNvPr>
          <p:cNvSpPr/>
          <p:nvPr/>
        </p:nvSpPr>
        <p:spPr>
          <a:xfrm>
            <a:off x="6808179" y="4758399"/>
            <a:ext cx="4101112" cy="168239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0BA517-0FF7-42B8-B934-43619BF4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61" y="119416"/>
            <a:ext cx="10515600" cy="1325563"/>
          </a:xfrm>
        </p:spPr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state</a:t>
            </a:r>
            <a:endParaRPr lang="de-DE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4EE5B2B-8032-4BC3-B887-0558075191B6}"/>
              </a:ext>
            </a:extLst>
          </p:cNvPr>
          <p:cNvGrpSpPr/>
          <p:nvPr/>
        </p:nvGrpSpPr>
        <p:grpSpPr>
          <a:xfrm>
            <a:off x="2083409" y="1114202"/>
            <a:ext cx="7522583" cy="2941129"/>
            <a:chOff x="2083409" y="1114202"/>
            <a:chExt cx="7522583" cy="2941129"/>
          </a:xfrm>
        </p:grpSpPr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2A7F618C-C17A-4C17-9468-C7316FB5CD2A}"/>
                </a:ext>
              </a:extLst>
            </p:cNvPr>
            <p:cNvSpPr/>
            <p:nvPr/>
          </p:nvSpPr>
          <p:spPr>
            <a:xfrm>
              <a:off x="2083409" y="1146324"/>
              <a:ext cx="7522583" cy="2909007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A09F0E44-FA1F-4C66-931F-13F1FB326B1A}"/>
                </a:ext>
              </a:extLst>
            </p:cNvPr>
            <p:cNvSpPr/>
            <p:nvPr/>
          </p:nvSpPr>
          <p:spPr>
            <a:xfrm>
              <a:off x="6090754" y="1455687"/>
              <a:ext cx="2874611" cy="246471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9E30C5AA-4083-4F41-A42B-05FD1D97434B}"/>
                </a:ext>
              </a:extLst>
            </p:cNvPr>
            <p:cNvSpPr/>
            <p:nvPr/>
          </p:nvSpPr>
          <p:spPr>
            <a:xfrm>
              <a:off x="2403266" y="1901679"/>
              <a:ext cx="2212081" cy="18616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36D6A40-AD54-45CA-9F7A-EA35882329C7}"/>
                </a:ext>
              </a:extLst>
            </p:cNvPr>
            <p:cNvSpPr/>
            <p:nvPr/>
          </p:nvSpPr>
          <p:spPr>
            <a:xfrm>
              <a:off x="2884649" y="2202829"/>
              <a:ext cx="328527" cy="525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1BAE19-B3A5-4E3B-9EDD-E0E71DCB5C50}"/>
                </a:ext>
              </a:extLst>
            </p:cNvPr>
            <p:cNvSpPr/>
            <p:nvPr/>
          </p:nvSpPr>
          <p:spPr>
            <a:xfrm>
              <a:off x="2884648" y="2893961"/>
              <a:ext cx="328527" cy="525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ADA90F57-6663-44C3-A4DE-2D3B9C3FAA4D}"/>
                </a:ext>
              </a:extLst>
            </p:cNvPr>
            <p:cNvSpPr/>
            <p:nvPr/>
          </p:nvSpPr>
          <p:spPr>
            <a:xfrm>
              <a:off x="3321773" y="2202829"/>
              <a:ext cx="328527" cy="525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82EEF81-1B84-44B6-B3D0-204E398A4C7C}"/>
                </a:ext>
              </a:extLst>
            </p:cNvPr>
            <p:cNvSpPr/>
            <p:nvPr/>
          </p:nvSpPr>
          <p:spPr>
            <a:xfrm>
              <a:off x="3321772" y="2893961"/>
              <a:ext cx="328527" cy="525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0522B91-2EA5-4599-B197-A0CD82C801EC}"/>
                </a:ext>
              </a:extLst>
            </p:cNvPr>
            <p:cNvSpPr/>
            <p:nvPr/>
          </p:nvSpPr>
          <p:spPr>
            <a:xfrm>
              <a:off x="3758896" y="2202829"/>
              <a:ext cx="328527" cy="525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68D75AE-C16B-4340-A121-99E675CE5EAF}"/>
                </a:ext>
              </a:extLst>
            </p:cNvPr>
            <p:cNvSpPr/>
            <p:nvPr/>
          </p:nvSpPr>
          <p:spPr>
            <a:xfrm>
              <a:off x="3758895" y="2893961"/>
              <a:ext cx="328527" cy="525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EFE61D5-4E32-43E0-84D4-6DCD3C577C02}"/>
                </a:ext>
              </a:extLst>
            </p:cNvPr>
            <p:cNvSpPr txBox="1"/>
            <p:nvPr/>
          </p:nvSpPr>
          <p:spPr>
            <a:xfrm>
              <a:off x="2801037" y="1530784"/>
              <a:ext cx="2998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Pre</a:t>
              </a:r>
              <a:r>
                <a:rPr lang="de-DE" dirty="0"/>
                <a:t> </a:t>
              </a:r>
              <a:r>
                <a:rPr lang="de-DE" dirty="0" err="1"/>
                <a:t>production</a:t>
              </a:r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6E90626-2255-4A47-B820-A158A2269C85}"/>
                </a:ext>
              </a:extLst>
            </p:cNvPr>
            <p:cNvSpPr/>
            <p:nvPr/>
          </p:nvSpPr>
          <p:spPr>
            <a:xfrm>
              <a:off x="6267217" y="3175921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EAC971F-0257-4309-933B-0BC58C6C3136}"/>
                </a:ext>
              </a:extLst>
            </p:cNvPr>
            <p:cNvSpPr/>
            <p:nvPr/>
          </p:nvSpPr>
          <p:spPr>
            <a:xfrm>
              <a:off x="7792360" y="2871421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E9B1B6D-B4DE-4B71-8746-C07C79308393}"/>
                </a:ext>
              </a:extLst>
            </p:cNvPr>
            <p:cNvSpPr/>
            <p:nvPr/>
          </p:nvSpPr>
          <p:spPr>
            <a:xfrm>
              <a:off x="6782196" y="2784714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F5C6248-52EB-4C89-A490-22C48DEC5C0A}"/>
                </a:ext>
              </a:extLst>
            </p:cNvPr>
            <p:cNvSpPr/>
            <p:nvPr/>
          </p:nvSpPr>
          <p:spPr>
            <a:xfrm>
              <a:off x="7625812" y="1697689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7362187-927F-4A9B-B1D8-57D2B57CA74D}"/>
                </a:ext>
              </a:extLst>
            </p:cNvPr>
            <p:cNvSpPr/>
            <p:nvPr/>
          </p:nvSpPr>
          <p:spPr>
            <a:xfrm>
              <a:off x="6808035" y="1711520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4877500C-9EFD-4832-A284-ADD196CAB036}"/>
                </a:ext>
              </a:extLst>
            </p:cNvPr>
            <p:cNvSpPr/>
            <p:nvPr/>
          </p:nvSpPr>
          <p:spPr>
            <a:xfrm>
              <a:off x="6252442" y="2330721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84611B1-D5E4-4F00-B5DA-93EF6A29BCC5}"/>
                </a:ext>
              </a:extLst>
            </p:cNvPr>
            <p:cNvSpPr/>
            <p:nvPr/>
          </p:nvSpPr>
          <p:spPr>
            <a:xfrm>
              <a:off x="6198149" y="1560387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BE57AC9-3EBD-40F3-9547-ECBC8BC9E83C}"/>
                </a:ext>
              </a:extLst>
            </p:cNvPr>
            <p:cNvSpPr/>
            <p:nvPr/>
          </p:nvSpPr>
          <p:spPr>
            <a:xfrm>
              <a:off x="7300825" y="2359141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979964A-AE4D-4EDD-9E6F-3F65B03EE770}"/>
                </a:ext>
              </a:extLst>
            </p:cNvPr>
            <p:cNvSpPr/>
            <p:nvPr/>
          </p:nvSpPr>
          <p:spPr>
            <a:xfrm>
              <a:off x="8372875" y="3242869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BED48CA8-9E2E-4B78-91C4-EFCBE49C0885}"/>
                </a:ext>
              </a:extLst>
            </p:cNvPr>
            <p:cNvCxnSpPr>
              <a:stCxn id="11" idx="3"/>
              <a:endCxn id="21" idx="1"/>
            </p:cNvCxnSpPr>
            <p:nvPr/>
          </p:nvCxnSpPr>
          <p:spPr>
            <a:xfrm flipV="1">
              <a:off x="4087423" y="1974342"/>
              <a:ext cx="2720612" cy="491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E058E11D-EF13-4234-B203-D664C76CA24E}"/>
                </a:ext>
              </a:extLst>
            </p:cNvPr>
            <p:cNvCxnSpPr>
              <a:cxnSpLocks/>
              <a:stCxn id="11" idx="3"/>
              <a:endCxn id="22" idx="1"/>
            </p:cNvCxnSpPr>
            <p:nvPr/>
          </p:nvCxnSpPr>
          <p:spPr>
            <a:xfrm>
              <a:off x="4087423" y="2465651"/>
              <a:ext cx="2165019" cy="12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F9C7D8AA-887F-45C5-8922-76B528EB0345}"/>
                </a:ext>
              </a:extLst>
            </p:cNvPr>
            <p:cNvCxnSpPr>
              <a:cxnSpLocks/>
              <a:stCxn id="11" idx="3"/>
              <a:endCxn id="18" idx="1"/>
            </p:cNvCxnSpPr>
            <p:nvPr/>
          </p:nvCxnSpPr>
          <p:spPr>
            <a:xfrm>
              <a:off x="4087423" y="2465651"/>
              <a:ext cx="2694773" cy="581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DE471D5D-BE61-4356-AE5B-540B883A33D2}"/>
                </a:ext>
              </a:extLst>
            </p:cNvPr>
            <p:cNvCxnSpPr>
              <a:cxnSpLocks/>
              <a:stCxn id="10" idx="3"/>
              <a:endCxn id="22" idx="1"/>
            </p:cNvCxnSpPr>
            <p:nvPr/>
          </p:nvCxnSpPr>
          <p:spPr>
            <a:xfrm flipV="1">
              <a:off x="3650299" y="2593543"/>
              <a:ext cx="2602143" cy="563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567F7154-8F63-454C-BC75-24D157A586B3}"/>
                </a:ext>
              </a:extLst>
            </p:cNvPr>
            <p:cNvCxnSpPr>
              <a:cxnSpLocks/>
              <a:stCxn id="8" idx="3"/>
              <a:endCxn id="23" idx="1"/>
            </p:cNvCxnSpPr>
            <p:nvPr/>
          </p:nvCxnSpPr>
          <p:spPr>
            <a:xfrm flipV="1">
              <a:off x="3213175" y="1823209"/>
              <a:ext cx="2984974" cy="1333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051859C-1E99-4CDE-8768-1536B1C9FDFB}"/>
                </a:ext>
              </a:extLst>
            </p:cNvPr>
            <p:cNvCxnSpPr>
              <a:cxnSpLocks/>
              <a:stCxn id="4" idx="3"/>
              <a:endCxn id="16" idx="1"/>
            </p:cNvCxnSpPr>
            <p:nvPr/>
          </p:nvCxnSpPr>
          <p:spPr>
            <a:xfrm>
              <a:off x="3213176" y="2465651"/>
              <a:ext cx="3054041" cy="973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3FD6E247-9227-4810-BEC8-0ABC366BDDEB}"/>
                </a:ext>
              </a:extLst>
            </p:cNvPr>
            <p:cNvCxnSpPr>
              <a:cxnSpLocks/>
              <a:stCxn id="8" idx="3"/>
              <a:endCxn id="25" idx="1"/>
            </p:cNvCxnSpPr>
            <p:nvPr/>
          </p:nvCxnSpPr>
          <p:spPr>
            <a:xfrm>
              <a:off x="3213175" y="3156783"/>
              <a:ext cx="5159700" cy="348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84ED7B17-F42A-4DC9-B1AD-EBEC5437728E}"/>
                </a:ext>
              </a:extLst>
            </p:cNvPr>
            <p:cNvCxnSpPr>
              <a:cxnSpLocks/>
              <a:stCxn id="9" idx="3"/>
              <a:endCxn id="20" idx="1"/>
            </p:cNvCxnSpPr>
            <p:nvPr/>
          </p:nvCxnSpPr>
          <p:spPr>
            <a:xfrm flipV="1">
              <a:off x="3650300" y="1960511"/>
              <a:ext cx="3975512" cy="505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1ACAD403-2CF9-4BCA-B04A-147E394C41CB}"/>
                </a:ext>
              </a:extLst>
            </p:cNvPr>
            <p:cNvCxnSpPr>
              <a:cxnSpLocks/>
              <a:stCxn id="8" idx="3"/>
              <a:endCxn id="24" idx="1"/>
            </p:cNvCxnSpPr>
            <p:nvPr/>
          </p:nvCxnSpPr>
          <p:spPr>
            <a:xfrm flipV="1">
              <a:off x="3213175" y="2621963"/>
              <a:ext cx="4087650" cy="534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761504C2-FCA1-40C4-9271-A7606FB85307}"/>
                </a:ext>
              </a:extLst>
            </p:cNvPr>
            <p:cNvCxnSpPr>
              <a:cxnSpLocks/>
              <a:stCxn id="4" idx="3"/>
              <a:endCxn id="17" idx="1"/>
            </p:cNvCxnSpPr>
            <p:nvPr/>
          </p:nvCxnSpPr>
          <p:spPr>
            <a:xfrm>
              <a:off x="3213176" y="2465651"/>
              <a:ext cx="4579184" cy="668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F0919B19-5C6F-4283-A969-A98C77499B0B}"/>
                </a:ext>
              </a:extLst>
            </p:cNvPr>
            <p:cNvCxnSpPr>
              <a:cxnSpLocks/>
              <a:stCxn id="12" idx="3"/>
              <a:endCxn id="16" idx="0"/>
            </p:cNvCxnSpPr>
            <p:nvPr/>
          </p:nvCxnSpPr>
          <p:spPr>
            <a:xfrm>
              <a:off x="4087422" y="3156783"/>
              <a:ext cx="2324896" cy="19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F86CF3D7-A4F6-47B5-B00C-3CA425A3658F}"/>
                </a:ext>
              </a:extLst>
            </p:cNvPr>
            <p:cNvSpPr txBox="1"/>
            <p:nvPr/>
          </p:nvSpPr>
          <p:spPr>
            <a:xfrm>
              <a:off x="6782196" y="1114202"/>
              <a:ext cx="2168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End </a:t>
              </a:r>
              <a:r>
                <a:rPr lang="de-DE" dirty="0" err="1"/>
                <a:t>production</a:t>
              </a:r>
              <a:endParaRPr lang="de-DE" dirty="0"/>
            </a:p>
          </p:txBody>
        </p:sp>
      </p:grpSp>
      <p:sp>
        <p:nvSpPr>
          <p:cNvPr id="92" name="Pfeil: nach links 91">
            <a:extLst>
              <a:ext uri="{FF2B5EF4-FFF2-40B4-BE49-F238E27FC236}">
                <a16:creationId xmlns:a16="http://schemas.microsoft.com/office/drawing/2014/main" id="{31DCD27D-9D50-4D7A-8ADB-B0ACBBF76BFA}"/>
              </a:ext>
            </a:extLst>
          </p:cNvPr>
          <p:cNvSpPr/>
          <p:nvPr/>
        </p:nvSpPr>
        <p:spPr>
          <a:xfrm>
            <a:off x="8618171" y="5193049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DE251A9B-EE01-452E-83E3-1515A9B1256E}"/>
              </a:ext>
            </a:extLst>
          </p:cNvPr>
          <p:cNvSpPr txBox="1"/>
          <p:nvPr/>
        </p:nvSpPr>
        <p:spPr>
          <a:xfrm>
            <a:off x="7890539" y="5412653"/>
            <a:ext cx="6129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SAP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74868C6D-0C55-41AE-BA52-D8C4556B038D}"/>
              </a:ext>
            </a:extLst>
          </p:cNvPr>
          <p:cNvSpPr txBox="1"/>
          <p:nvPr/>
        </p:nvSpPr>
        <p:spPr>
          <a:xfrm>
            <a:off x="3934364" y="4168107"/>
            <a:ext cx="3930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Manuel </a:t>
            </a:r>
            <a:r>
              <a:rPr lang="de-DE" b="1" dirty="0" err="1"/>
              <a:t>sequencing</a:t>
            </a:r>
            <a:r>
              <a:rPr lang="de-DE" b="1" dirty="0"/>
              <a:t> per </a:t>
            </a:r>
            <a:r>
              <a:rPr lang="de-DE" b="1" dirty="0" err="1"/>
              <a:t>production</a:t>
            </a:r>
            <a:r>
              <a:rPr lang="de-DE" b="1" dirty="0"/>
              <a:t> </a:t>
            </a:r>
            <a:r>
              <a:rPr lang="de-DE" b="1" dirty="0" err="1"/>
              <a:t>line</a:t>
            </a:r>
            <a:r>
              <a:rPr lang="de-DE" b="1" dirty="0"/>
              <a:t> (</a:t>
            </a:r>
            <a:r>
              <a:rPr lang="de-DE" b="1" dirty="0" err="1"/>
              <a:t>once</a:t>
            </a:r>
            <a:r>
              <a:rPr lang="de-DE" b="1" dirty="0"/>
              <a:t> per </a:t>
            </a:r>
            <a:r>
              <a:rPr lang="de-DE" b="1" dirty="0" err="1"/>
              <a:t>week</a:t>
            </a:r>
            <a:r>
              <a:rPr lang="de-DE" b="1" dirty="0"/>
              <a:t>)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B08F03D0-410F-4B37-A44F-929C8A820B3B}"/>
              </a:ext>
            </a:extLst>
          </p:cNvPr>
          <p:cNvSpPr txBox="1"/>
          <p:nvPr/>
        </p:nvSpPr>
        <p:spPr>
          <a:xfrm>
            <a:off x="9494910" y="5193049"/>
            <a:ext cx="133943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Costumer</a:t>
            </a:r>
            <a:r>
              <a:rPr lang="de-DE" dirty="0"/>
              <a:t> </a:t>
            </a:r>
            <a:r>
              <a:rPr lang="de-DE" dirty="0" err="1"/>
              <a:t>demand</a:t>
            </a:r>
            <a:r>
              <a:rPr lang="de-DE" dirty="0"/>
              <a:t> via EDI</a:t>
            </a:r>
          </a:p>
        </p:txBody>
      </p:sp>
      <p:sp>
        <p:nvSpPr>
          <p:cNvPr id="136" name="Pfeil: nach links 135">
            <a:extLst>
              <a:ext uri="{FF2B5EF4-FFF2-40B4-BE49-F238E27FC236}">
                <a16:creationId xmlns:a16="http://schemas.microsoft.com/office/drawing/2014/main" id="{56C344A6-8E1A-475F-A6EC-9DDB4C640406}"/>
              </a:ext>
            </a:extLst>
          </p:cNvPr>
          <p:cNvSpPr/>
          <p:nvPr/>
        </p:nvSpPr>
        <p:spPr>
          <a:xfrm>
            <a:off x="6892034" y="5199266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D66A5A8F-8385-420B-9B2F-0520F188C31A}"/>
              </a:ext>
            </a:extLst>
          </p:cNvPr>
          <p:cNvSpPr txBox="1"/>
          <p:nvPr/>
        </p:nvSpPr>
        <p:spPr>
          <a:xfrm>
            <a:off x="4816926" y="5274154"/>
            <a:ext cx="189075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End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</a:p>
        </p:txBody>
      </p:sp>
      <p:sp>
        <p:nvSpPr>
          <p:cNvPr id="139" name="Pfeil: nach links 138">
            <a:extLst>
              <a:ext uri="{FF2B5EF4-FFF2-40B4-BE49-F238E27FC236}">
                <a16:creationId xmlns:a16="http://schemas.microsoft.com/office/drawing/2014/main" id="{FFBE769D-837E-4DA4-AFEB-D2C8437F1C25}"/>
              </a:ext>
            </a:extLst>
          </p:cNvPr>
          <p:cNvSpPr/>
          <p:nvPr/>
        </p:nvSpPr>
        <p:spPr>
          <a:xfrm>
            <a:off x="3556701" y="5193049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C3DC1842-AD9F-420D-966E-2F0F04B63783}"/>
              </a:ext>
            </a:extLst>
          </p:cNvPr>
          <p:cNvSpPr txBox="1"/>
          <p:nvPr/>
        </p:nvSpPr>
        <p:spPr>
          <a:xfrm>
            <a:off x="1273382" y="5247546"/>
            <a:ext cx="189075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Pre</a:t>
            </a:r>
            <a:r>
              <a:rPr lang="de-DE" dirty="0"/>
              <a:t>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</a:p>
        </p:txBody>
      </p:sp>
      <p:cxnSp>
        <p:nvCxnSpPr>
          <p:cNvPr id="143" name="Verbinder: gekrümmt 142">
            <a:extLst>
              <a:ext uri="{FF2B5EF4-FFF2-40B4-BE49-F238E27FC236}">
                <a16:creationId xmlns:a16="http://schemas.microsoft.com/office/drawing/2014/main" id="{DA66F254-8442-444D-980A-62299E923768}"/>
              </a:ext>
            </a:extLst>
          </p:cNvPr>
          <p:cNvCxnSpPr>
            <a:cxnSpLocks/>
            <a:stCxn id="99" idx="3"/>
            <a:endCxn id="136" idx="3"/>
          </p:cNvCxnSpPr>
          <p:nvPr/>
        </p:nvCxnSpPr>
        <p:spPr>
          <a:xfrm flipH="1">
            <a:off x="7658935" y="4491273"/>
            <a:ext cx="205576" cy="1085656"/>
          </a:xfrm>
          <a:prstGeom prst="curvedConnector3">
            <a:avLst>
              <a:gd name="adj1" fmla="val -1112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Verbinder: gekrümmt 148">
            <a:extLst>
              <a:ext uri="{FF2B5EF4-FFF2-40B4-BE49-F238E27FC236}">
                <a16:creationId xmlns:a16="http://schemas.microsoft.com/office/drawing/2014/main" id="{F405205D-1B67-4B17-A4FC-CBD258072507}"/>
              </a:ext>
            </a:extLst>
          </p:cNvPr>
          <p:cNvCxnSpPr>
            <a:cxnSpLocks/>
            <a:stCxn id="99" idx="1"/>
          </p:cNvCxnSpPr>
          <p:nvPr/>
        </p:nvCxnSpPr>
        <p:spPr>
          <a:xfrm rot="10800000" flipV="1">
            <a:off x="3554044" y="4491273"/>
            <a:ext cx="380321" cy="10135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661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899FAA8-4EE1-4C4A-A43B-1785087EBE5B}"/>
              </a:ext>
            </a:extLst>
          </p:cNvPr>
          <p:cNvSpPr/>
          <p:nvPr/>
        </p:nvSpPr>
        <p:spPr>
          <a:xfrm>
            <a:off x="902904" y="4760245"/>
            <a:ext cx="5879292" cy="168239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81E8E4-B2AB-4A08-BDF0-124E888700CA}"/>
              </a:ext>
            </a:extLst>
          </p:cNvPr>
          <p:cNvSpPr/>
          <p:nvPr/>
        </p:nvSpPr>
        <p:spPr>
          <a:xfrm>
            <a:off x="6808179" y="4757555"/>
            <a:ext cx="4101112" cy="168239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700FF8A-D45F-4AA0-9234-1F816026032D}"/>
              </a:ext>
            </a:extLst>
          </p:cNvPr>
          <p:cNvSpPr/>
          <p:nvPr/>
        </p:nvSpPr>
        <p:spPr>
          <a:xfrm>
            <a:off x="2083409" y="1146324"/>
            <a:ext cx="7522583" cy="290900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B03307D-B734-462D-8B98-B237E212C2BE}"/>
              </a:ext>
            </a:extLst>
          </p:cNvPr>
          <p:cNvSpPr/>
          <p:nvPr/>
        </p:nvSpPr>
        <p:spPr>
          <a:xfrm>
            <a:off x="6090754" y="1455687"/>
            <a:ext cx="2874611" cy="246471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DEA8E44-A6D5-4186-A5D4-1F79A81F56AB}"/>
              </a:ext>
            </a:extLst>
          </p:cNvPr>
          <p:cNvSpPr/>
          <p:nvPr/>
        </p:nvSpPr>
        <p:spPr>
          <a:xfrm>
            <a:off x="2403266" y="1901679"/>
            <a:ext cx="2212081" cy="18616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88E8183-FCF0-4012-9A19-1F38CB73D2D3}"/>
              </a:ext>
            </a:extLst>
          </p:cNvPr>
          <p:cNvSpPr/>
          <p:nvPr/>
        </p:nvSpPr>
        <p:spPr>
          <a:xfrm>
            <a:off x="2884649" y="2202829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5E9D080-477B-4E12-9B32-178D548ECAD1}"/>
              </a:ext>
            </a:extLst>
          </p:cNvPr>
          <p:cNvSpPr/>
          <p:nvPr/>
        </p:nvSpPr>
        <p:spPr>
          <a:xfrm>
            <a:off x="2884648" y="2893961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2B33B87-D044-4C6F-898C-FFA51C2B221A}"/>
              </a:ext>
            </a:extLst>
          </p:cNvPr>
          <p:cNvSpPr/>
          <p:nvPr/>
        </p:nvSpPr>
        <p:spPr>
          <a:xfrm>
            <a:off x="3321773" y="2202829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03559EB-3D40-42BB-891E-32CC768B23BB}"/>
              </a:ext>
            </a:extLst>
          </p:cNvPr>
          <p:cNvSpPr/>
          <p:nvPr/>
        </p:nvSpPr>
        <p:spPr>
          <a:xfrm>
            <a:off x="3321772" y="2893961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84705AE-5804-4BF7-929D-DDB9D06B6177}"/>
              </a:ext>
            </a:extLst>
          </p:cNvPr>
          <p:cNvSpPr/>
          <p:nvPr/>
        </p:nvSpPr>
        <p:spPr>
          <a:xfrm>
            <a:off x="3758896" y="2202829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6206CB8-0027-405A-95BA-610D44C8AB6C}"/>
              </a:ext>
            </a:extLst>
          </p:cNvPr>
          <p:cNvSpPr/>
          <p:nvPr/>
        </p:nvSpPr>
        <p:spPr>
          <a:xfrm>
            <a:off x="3758895" y="2893961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244FC51-3EE0-44B4-A066-3DA1CCD28E68}"/>
              </a:ext>
            </a:extLst>
          </p:cNvPr>
          <p:cNvSpPr txBox="1"/>
          <p:nvPr/>
        </p:nvSpPr>
        <p:spPr>
          <a:xfrm>
            <a:off x="2801037" y="1530784"/>
            <a:ext cx="299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</a:t>
            </a:r>
            <a:r>
              <a:rPr lang="de-DE" dirty="0"/>
              <a:t> </a:t>
            </a:r>
            <a:r>
              <a:rPr lang="de-DE" dirty="0" err="1"/>
              <a:t>production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F6A966E-EF4E-41E8-B735-4E9C8E18B81A}"/>
              </a:ext>
            </a:extLst>
          </p:cNvPr>
          <p:cNvSpPr/>
          <p:nvPr/>
        </p:nvSpPr>
        <p:spPr>
          <a:xfrm>
            <a:off x="6267217" y="3175921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437727E-84B7-4B92-B15B-7F8FC0B48263}"/>
              </a:ext>
            </a:extLst>
          </p:cNvPr>
          <p:cNvSpPr/>
          <p:nvPr/>
        </p:nvSpPr>
        <p:spPr>
          <a:xfrm>
            <a:off x="7792360" y="2871421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399856-2F8B-4D81-A513-672E4AD7814A}"/>
              </a:ext>
            </a:extLst>
          </p:cNvPr>
          <p:cNvSpPr/>
          <p:nvPr/>
        </p:nvSpPr>
        <p:spPr>
          <a:xfrm>
            <a:off x="6782196" y="2784714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B0599BC-87F4-4D57-A012-CA708C4243B0}"/>
              </a:ext>
            </a:extLst>
          </p:cNvPr>
          <p:cNvSpPr/>
          <p:nvPr/>
        </p:nvSpPr>
        <p:spPr>
          <a:xfrm>
            <a:off x="7625812" y="1697689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705DBD4-8F12-42DD-B6E3-A3F797ED0E64}"/>
              </a:ext>
            </a:extLst>
          </p:cNvPr>
          <p:cNvSpPr/>
          <p:nvPr/>
        </p:nvSpPr>
        <p:spPr>
          <a:xfrm>
            <a:off x="6808035" y="1711520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5084416-FD86-4FBD-B999-CF8C72531376}"/>
              </a:ext>
            </a:extLst>
          </p:cNvPr>
          <p:cNvSpPr/>
          <p:nvPr/>
        </p:nvSpPr>
        <p:spPr>
          <a:xfrm>
            <a:off x="6252442" y="2330721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194E7BD-0022-45CC-AC93-289B9F511A19}"/>
              </a:ext>
            </a:extLst>
          </p:cNvPr>
          <p:cNvSpPr/>
          <p:nvPr/>
        </p:nvSpPr>
        <p:spPr>
          <a:xfrm>
            <a:off x="6198149" y="1560387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69B8D10-89C8-4820-8368-4CB9D83808F4}"/>
              </a:ext>
            </a:extLst>
          </p:cNvPr>
          <p:cNvSpPr/>
          <p:nvPr/>
        </p:nvSpPr>
        <p:spPr>
          <a:xfrm>
            <a:off x="7300825" y="2359141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F0D5707-83AB-4346-858B-7C81C16EA156}"/>
              </a:ext>
            </a:extLst>
          </p:cNvPr>
          <p:cNvSpPr/>
          <p:nvPr/>
        </p:nvSpPr>
        <p:spPr>
          <a:xfrm>
            <a:off x="8372875" y="3242869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1B81943-2A22-4CA8-A881-33455E1BD69C}"/>
              </a:ext>
            </a:extLst>
          </p:cNvPr>
          <p:cNvCxnSpPr>
            <a:stCxn id="13" idx="3"/>
            <a:endCxn id="20" idx="1"/>
          </p:cNvCxnSpPr>
          <p:nvPr/>
        </p:nvCxnSpPr>
        <p:spPr>
          <a:xfrm flipV="1">
            <a:off x="4087423" y="1974342"/>
            <a:ext cx="2720612" cy="49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E967DD3-4A98-49F8-A1CC-96B088B5E738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>
            <a:off x="4087423" y="2465651"/>
            <a:ext cx="2165019" cy="12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E82209A-0893-49BC-932F-08EEFC57C67B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4087423" y="2465651"/>
            <a:ext cx="2694773" cy="58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4D8808D-61A1-4E63-964F-326620C3C191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3650299" y="2593543"/>
            <a:ext cx="2602143" cy="56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969CF60-2315-435C-A193-DDEFF2C6FB0A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 flipV="1">
            <a:off x="3213175" y="1823209"/>
            <a:ext cx="2984974" cy="133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C70D92B0-0F0F-4ECE-AF45-972CA0246399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3213176" y="2465651"/>
            <a:ext cx="3054041" cy="97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9C69327-1ECF-4F9A-896C-CBFC72DB7CBD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>
            <a:off x="3213175" y="3156783"/>
            <a:ext cx="5159700" cy="34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528A0B7-59E0-4FF9-9F1F-6F1B2071B940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3650300" y="1960511"/>
            <a:ext cx="3975512" cy="50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5757469-E722-444B-A7B7-E779C58A7079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 flipV="1">
            <a:off x="3213175" y="2621963"/>
            <a:ext cx="4087650" cy="534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A1821582-6F65-45B4-93CF-B10DF128ED89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3213176" y="2465651"/>
            <a:ext cx="4579184" cy="66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BD36767-221B-4D3D-89F2-A12853E51510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>
            <a:off x="4087422" y="3156783"/>
            <a:ext cx="2324896" cy="19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28C01750-3C35-4A3A-BB3C-5E1EAAC66298}"/>
              </a:ext>
            </a:extLst>
          </p:cNvPr>
          <p:cNvSpPr txBox="1"/>
          <p:nvPr/>
        </p:nvSpPr>
        <p:spPr>
          <a:xfrm>
            <a:off x="6782196" y="1114202"/>
            <a:ext cx="216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End </a:t>
            </a:r>
            <a:r>
              <a:rPr lang="de-DE" dirty="0" err="1"/>
              <a:t>production</a:t>
            </a:r>
            <a:endParaRPr lang="de-DE" dirty="0"/>
          </a:p>
        </p:txBody>
      </p:sp>
      <p:sp>
        <p:nvSpPr>
          <p:cNvPr id="37" name="Pfeil: nach links 36">
            <a:extLst>
              <a:ext uri="{FF2B5EF4-FFF2-40B4-BE49-F238E27FC236}">
                <a16:creationId xmlns:a16="http://schemas.microsoft.com/office/drawing/2014/main" id="{DEF27723-0AF0-4712-B823-7E079DF664D7}"/>
              </a:ext>
            </a:extLst>
          </p:cNvPr>
          <p:cNvSpPr/>
          <p:nvPr/>
        </p:nvSpPr>
        <p:spPr>
          <a:xfrm>
            <a:off x="8618171" y="5192205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5EB6582-9AAA-4E23-B3C8-3B0801E77211}"/>
              </a:ext>
            </a:extLst>
          </p:cNvPr>
          <p:cNvSpPr txBox="1"/>
          <p:nvPr/>
        </p:nvSpPr>
        <p:spPr>
          <a:xfrm>
            <a:off x="7934928" y="5411809"/>
            <a:ext cx="6129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SAP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684E55A-3355-4B39-988F-0D6E44305CC2}"/>
              </a:ext>
            </a:extLst>
          </p:cNvPr>
          <p:cNvSpPr txBox="1"/>
          <p:nvPr/>
        </p:nvSpPr>
        <p:spPr>
          <a:xfrm>
            <a:off x="4563245" y="4240309"/>
            <a:ext cx="245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Continous</a:t>
            </a:r>
            <a:r>
              <a:rPr lang="de-DE" b="1" dirty="0"/>
              <a:t> AI </a:t>
            </a:r>
            <a:r>
              <a:rPr lang="de-DE" b="1" dirty="0" err="1"/>
              <a:t>planning</a:t>
            </a:r>
            <a:endParaRPr lang="de-DE" b="1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A7EC6A9-2BAB-4957-A579-BA38FF9F26F3}"/>
              </a:ext>
            </a:extLst>
          </p:cNvPr>
          <p:cNvSpPr txBox="1"/>
          <p:nvPr/>
        </p:nvSpPr>
        <p:spPr>
          <a:xfrm>
            <a:off x="9494910" y="5192205"/>
            <a:ext cx="133943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Costumer</a:t>
            </a:r>
            <a:r>
              <a:rPr lang="de-DE" dirty="0"/>
              <a:t> </a:t>
            </a:r>
            <a:r>
              <a:rPr lang="de-DE" dirty="0" err="1"/>
              <a:t>demand</a:t>
            </a:r>
            <a:r>
              <a:rPr lang="de-DE" dirty="0"/>
              <a:t> via EDI</a:t>
            </a:r>
          </a:p>
        </p:txBody>
      </p:sp>
      <p:sp>
        <p:nvSpPr>
          <p:cNvPr id="41" name="Pfeil: nach links 40">
            <a:extLst>
              <a:ext uri="{FF2B5EF4-FFF2-40B4-BE49-F238E27FC236}">
                <a16:creationId xmlns:a16="http://schemas.microsoft.com/office/drawing/2014/main" id="{9F6B841D-0681-4A9E-80FA-AC60A9B3D0C7}"/>
              </a:ext>
            </a:extLst>
          </p:cNvPr>
          <p:cNvSpPr/>
          <p:nvPr/>
        </p:nvSpPr>
        <p:spPr>
          <a:xfrm>
            <a:off x="6892034" y="5198422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85AF2BB-64B2-4265-8FCD-0B01667E8133}"/>
              </a:ext>
            </a:extLst>
          </p:cNvPr>
          <p:cNvSpPr txBox="1"/>
          <p:nvPr/>
        </p:nvSpPr>
        <p:spPr>
          <a:xfrm>
            <a:off x="4816926" y="5273310"/>
            <a:ext cx="189075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End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</a:p>
        </p:txBody>
      </p:sp>
      <p:sp>
        <p:nvSpPr>
          <p:cNvPr id="43" name="Pfeil: nach links 42">
            <a:extLst>
              <a:ext uri="{FF2B5EF4-FFF2-40B4-BE49-F238E27FC236}">
                <a16:creationId xmlns:a16="http://schemas.microsoft.com/office/drawing/2014/main" id="{459B3BCE-0C99-4721-B66D-411F3C4B993E}"/>
              </a:ext>
            </a:extLst>
          </p:cNvPr>
          <p:cNvSpPr/>
          <p:nvPr/>
        </p:nvSpPr>
        <p:spPr>
          <a:xfrm>
            <a:off x="3556701" y="5192205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3B261E4-5C7B-41C3-9940-6537A4CF174B}"/>
              </a:ext>
            </a:extLst>
          </p:cNvPr>
          <p:cNvSpPr txBox="1"/>
          <p:nvPr/>
        </p:nvSpPr>
        <p:spPr>
          <a:xfrm>
            <a:off x="1273382" y="5246702"/>
            <a:ext cx="189075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Pre</a:t>
            </a:r>
            <a:r>
              <a:rPr lang="de-DE" dirty="0"/>
              <a:t>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</a:p>
        </p:txBody>
      </p:sp>
      <p:cxnSp>
        <p:nvCxnSpPr>
          <p:cNvPr id="45" name="Verbinder: gekrümmt 44">
            <a:extLst>
              <a:ext uri="{FF2B5EF4-FFF2-40B4-BE49-F238E27FC236}">
                <a16:creationId xmlns:a16="http://schemas.microsoft.com/office/drawing/2014/main" id="{C509593B-D250-4352-A2A8-1CAA1BF4C0DE}"/>
              </a:ext>
            </a:extLst>
          </p:cNvPr>
          <p:cNvCxnSpPr>
            <a:cxnSpLocks/>
            <a:stCxn id="39" idx="3"/>
            <a:endCxn id="41" idx="3"/>
          </p:cNvCxnSpPr>
          <p:nvPr/>
        </p:nvCxnSpPr>
        <p:spPr>
          <a:xfrm>
            <a:off x="7019854" y="4424975"/>
            <a:ext cx="639081" cy="1151110"/>
          </a:xfrm>
          <a:prstGeom prst="curvedConnector3">
            <a:avLst>
              <a:gd name="adj1" fmla="val 135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krümmt 45">
            <a:extLst>
              <a:ext uri="{FF2B5EF4-FFF2-40B4-BE49-F238E27FC236}">
                <a16:creationId xmlns:a16="http://schemas.microsoft.com/office/drawing/2014/main" id="{FDF21F2B-0256-4990-8BA5-D392C11B0C93}"/>
              </a:ext>
            </a:extLst>
          </p:cNvPr>
          <p:cNvCxnSpPr>
            <a:cxnSpLocks/>
            <a:stCxn id="39" idx="1"/>
            <a:endCxn id="43" idx="1"/>
          </p:cNvCxnSpPr>
          <p:nvPr/>
        </p:nvCxnSpPr>
        <p:spPr>
          <a:xfrm rot="10800000" flipV="1">
            <a:off x="3556701" y="4424974"/>
            <a:ext cx="1006544" cy="1144893"/>
          </a:xfrm>
          <a:prstGeom prst="curvedConnector3">
            <a:avLst>
              <a:gd name="adj1" fmla="val 1227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itel 1">
            <a:extLst>
              <a:ext uri="{FF2B5EF4-FFF2-40B4-BE49-F238E27FC236}">
                <a16:creationId xmlns:a16="http://schemas.microsoft.com/office/drawing/2014/main" id="{54BB86A9-9033-4270-B7A3-CC5156B0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61" y="119416"/>
            <a:ext cx="10515600" cy="1325563"/>
          </a:xfrm>
        </p:spPr>
        <p:txBody>
          <a:bodyPr/>
          <a:lstStyle/>
          <a:p>
            <a:r>
              <a:rPr lang="de-DE" dirty="0"/>
              <a:t>Goal </a:t>
            </a:r>
            <a:r>
              <a:rPr lang="de-DE" dirty="0" err="1"/>
              <a:t>state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517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A4B6BC-72F5-4A3B-97F0-7A17513F0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5354"/>
          </a:xfrm>
        </p:spPr>
        <p:txBody>
          <a:bodyPr/>
          <a:lstStyle/>
          <a:p>
            <a:r>
              <a:rPr lang="de-DE" dirty="0" err="1"/>
              <a:t>Retrieving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(</a:t>
            </a:r>
            <a:r>
              <a:rPr lang="de-DE" dirty="0" err="1"/>
              <a:t>historic</a:t>
            </a:r>
            <a:r>
              <a:rPr lang="de-DE" dirty="0"/>
              <a:t>)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Customer </a:t>
            </a:r>
            <a:r>
              <a:rPr lang="de-DE" dirty="0" err="1"/>
              <a:t>demand</a:t>
            </a:r>
            <a:r>
              <a:rPr lang="de-DE" dirty="0"/>
              <a:t> (SAP)</a:t>
            </a:r>
          </a:p>
          <a:p>
            <a:pPr lvl="1"/>
            <a:r>
              <a:rPr lang="de-DE" dirty="0"/>
              <a:t>Cycle time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per </a:t>
            </a:r>
            <a:r>
              <a:rPr lang="de-DE" dirty="0" err="1"/>
              <a:t>line</a:t>
            </a:r>
            <a:r>
              <a:rPr lang="de-DE" dirty="0"/>
              <a:t> (</a:t>
            </a:r>
            <a:r>
              <a:rPr lang="de-DE" dirty="0" err="1"/>
              <a:t>Production</a:t>
            </a:r>
            <a:r>
              <a:rPr lang="de-DE" dirty="0"/>
              <a:t> System)</a:t>
            </a:r>
          </a:p>
          <a:p>
            <a:pPr lvl="1"/>
            <a:r>
              <a:rPr lang="de-DE" dirty="0" err="1"/>
              <a:t>Availability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staff</a:t>
            </a:r>
            <a:r>
              <a:rPr lang="de-DE" dirty="0"/>
              <a:t> (Personell </a:t>
            </a:r>
            <a:r>
              <a:rPr lang="de-DE" dirty="0" err="1"/>
              <a:t>planning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Produceable</a:t>
            </a:r>
            <a:r>
              <a:rPr lang="de-DE" dirty="0"/>
              <a:t> </a:t>
            </a:r>
            <a:r>
              <a:rPr lang="de-DE" dirty="0" err="1"/>
              <a:t>products</a:t>
            </a:r>
            <a:r>
              <a:rPr lang="de-DE" dirty="0"/>
              <a:t> per </a:t>
            </a:r>
            <a:r>
              <a:rPr lang="de-DE" dirty="0" err="1"/>
              <a:t>line</a:t>
            </a:r>
            <a:r>
              <a:rPr lang="de-DE" dirty="0"/>
              <a:t> (</a:t>
            </a:r>
            <a:r>
              <a:rPr lang="de-DE" dirty="0" err="1"/>
              <a:t>Production</a:t>
            </a:r>
            <a:r>
              <a:rPr lang="de-DE" dirty="0"/>
              <a:t> System)</a:t>
            </a:r>
          </a:p>
          <a:p>
            <a:pPr lvl="1"/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availability</a:t>
            </a:r>
            <a:r>
              <a:rPr lang="de-DE" dirty="0"/>
              <a:t> (Excel)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D8082EE3-1F84-4EC7-BAE9-F85A3F201ACB}"/>
              </a:ext>
            </a:extLst>
          </p:cNvPr>
          <p:cNvSpPr/>
          <p:nvPr/>
        </p:nvSpPr>
        <p:spPr>
          <a:xfrm>
            <a:off x="838200" y="4832106"/>
            <a:ext cx="573350" cy="488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3C61265-9258-4778-A395-4613730B0328}"/>
              </a:ext>
            </a:extLst>
          </p:cNvPr>
          <p:cNvSpPr txBox="1"/>
          <p:nvPr/>
        </p:nvSpPr>
        <p:spPr>
          <a:xfrm>
            <a:off x="1491448" y="4832106"/>
            <a:ext cx="6312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Need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combine</a:t>
            </a:r>
            <a:r>
              <a:rPr lang="de-DE" sz="2400" dirty="0"/>
              <a:t> </a:t>
            </a:r>
            <a:r>
              <a:rPr lang="de-DE" sz="2400" dirty="0" err="1"/>
              <a:t>several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sources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different </a:t>
            </a:r>
            <a:r>
              <a:rPr lang="de-DE" sz="2400" dirty="0" err="1"/>
              <a:t>department</a:t>
            </a:r>
            <a:endParaRPr lang="de-DE" sz="24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E3A3AA1-58AA-4EE7-BE49-4C9A67AF7D24}"/>
              </a:ext>
            </a:extLst>
          </p:cNvPr>
          <p:cNvSpPr txBox="1">
            <a:spLocks/>
          </p:cNvSpPr>
          <p:nvPr/>
        </p:nvSpPr>
        <p:spPr>
          <a:xfrm>
            <a:off x="704961" y="119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Challenges</a:t>
            </a:r>
            <a:r>
              <a:rPr lang="de-DE" dirty="0"/>
              <a:t> (1)</a:t>
            </a:r>
          </a:p>
        </p:txBody>
      </p:sp>
    </p:spTree>
    <p:extLst>
      <p:ext uri="{BB962C8B-B14F-4D97-AF65-F5344CB8AC3E}">
        <p14:creationId xmlns:p14="http://schemas.microsoft.com/office/powerpoint/2010/main" val="352782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A4B6BC-72F5-4A3B-97F0-7A17513F0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5354"/>
          </a:xfrm>
        </p:spPr>
        <p:txBody>
          <a:bodyPr>
            <a:normAutofit/>
          </a:bodyPr>
          <a:lstStyle/>
          <a:p>
            <a:r>
              <a:rPr lang="de-DE" dirty="0"/>
              <a:t>Shortterm pull-</a:t>
            </a:r>
            <a:r>
              <a:rPr lang="de-DE" dirty="0" err="1"/>
              <a:t>in‘s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customer</a:t>
            </a:r>
            <a:endParaRPr lang="de-DE" dirty="0"/>
          </a:p>
          <a:p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  <a:p>
            <a:pPr lvl="1"/>
            <a:r>
              <a:rPr lang="de-DE" dirty="0"/>
              <a:t>Customer 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capacity</a:t>
            </a:r>
            <a:endParaRPr lang="de-DE" dirty="0"/>
          </a:p>
          <a:p>
            <a:pPr lvl="1"/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failure</a:t>
            </a:r>
            <a:endParaRPr lang="de-DE" dirty="0"/>
          </a:p>
          <a:p>
            <a:pPr lvl="1"/>
            <a:r>
              <a:rPr lang="de-DE" dirty="0"/>
              <a:t>Material </a:t>
            </a:r>
            <a:r>
              <a:rPr lang="de-DE" dirty="0" err="1"/>
              <a:t>shortage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D8082EE3-1F84-4EC7-BAE9-F85A3F201ACB}"/>
              </a:ext>
            </a:extLst>
          </p:cNvPr>
          <p:cNvSpPr/>
          <p:nvPr/>
        </p:nvSpPr>
        <p:spPr>
          <a:xfrm>
            <a:off x="838200" y="4832106"/>
            <a:ext cx="573350" cy="488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3C61265-9258-4778-A395-4613730B0328}"/>
              </a:ext>
            </a:extLst>
          </p:cNvPr>
          <p:cNvSpPr txBox="1"/>
          <p:nvPr/>
        </p:nvSpPr>
        <p:spPr>
          <a:xfrm>
            <a:off x="1491448" y="4832106"/>
            <a:ext cx="6312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Need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priorize</a:t>
            </a:r>
            <a:r>
              <a:rPr lang="de-DE" sz="2400" dirty="0"/>
              <a:t> </a:t>
            </a:r>
            <a:r>
              <a:rPr lang="de-DE" sz="2400" dirty="0" err="1"/>
              <a:t>demand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customer</a:t>
            </a:r>
            <a:endParaRPr lang="de-DE" sz="24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E3A3AA1-58AA-4EE7-BE49-4C9A67AF7D24}"/>
              </a:ext>
            </a:extLst>
          </p:cNvPr>
          <p:cNvSpPr txBox="1">
            <a:spLocks/>
          </p:cNvSpPr>
          <p:nvPr/>
        </p:nvSpPr>
        <p:spPr>
          <a:xfrm>
            <a:off x="704961" y="119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Challenges</a:t>
            </a:r>
            <a:r>
              <a:rPr lang="de-DE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44040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A4B6BC-72F5-4A3B-97F0-7A17513F0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5354"/>
          </a:xfrm>
        </p:spPr>
        <p:txBody>
          <a:bodyPr/>
          <a:lstStyle/>
          <a:p>
            <a:r>
              <a:rPr lang="de-DE" dirty="0" err="1"/>
              <a:t>Get</a:t>
            </a:r>
            <a:r>
              <a:rPr lang="de-DE" dirty="0"/>
              <a:t> in-</a:t>
            </a:r>
            <a:r>
              <a:rPr lang="de-DE" dirty="0" err="1"/>
              <a:t>depth</a:t>
            </a:r>
            <a:r>
              <a:rPr lang="de-DE" dirty="0"/>
              <a:t> expert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employees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relocated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implemented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D8082EE3-1F84-4EC7-BAE9-F85A3F201ACB}"/>
              </a:ext>
            </a:extLst>
          </p:cNvPr>
          <p:cNvSpPr/>
          <p:nvPr/>
        </p:nvSpPr>
        <p:spPr>
          <a:xfrm>
            <a:off x="838200" y="4832106"/>
            <a:ext cx="573350" cy="488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3C61265-9258-4778-A395-4613730B0328}"/>
              </a:ext>
            </a:extLst>
          </p:cNvPr>
          <p:cNvSpPr txBox="1"/>
          <p:nvPr/>
        </p:nvSpPr>
        <p:spPr>
          <a:xfrm>
            <a:off x="1491448" y="4832106"/>
            <a:ext cx="6312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Avoid</a:t>
            </a:r>
            <a:r>
              <a:rPr lang="de-DE" sz="2400" dirty="0"/>
              <a:t> </a:t>
            </a:r>
            <a:r>
              <a:rPr lang="de-DE" sz="2400" dirty="0" err="1"/>
              <a:t>resistence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affected</a:t>
            </a:r>
            <a:r>
              <a:rPr lang="de-DE" sz="2400" dirty="0"/>
              <a:t> </a:t>
            </a:r>
            <a:r>
              <a:rPr lang="de-DE" sz="2400" dirty="0" err="1"/>
              <a:t>employees</a:t>
            </a:r>
            <a:endParaRPr lang="de-DE" sz="24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E3A3AA1-58AA-4EE7-BE49-4C9A67AF7D24}"/>
              </a:ext>
            </a:extLst>
          </p:cNvPr>
          <p:cNvSpPr txBox="1">
            <a:spLocks/>
          </p:cNvSpPr>
          <p:nvPr/>
        </p:nvSpPr>
        <p:spPr>
          <a:xfrm>
            <a:off x="704961" y="119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Challenges</a:t>
            </a:r>
            <a:r>
              <a:rPr lang="de-DE" dirty="0"/>
              <a:t> (3)</a:t>
            </a:r>
          </a:p>
        </p:txBody>
      </p:sp>
    </p:spTree>
    <p:extLst>
      <p:ext uri="{BB962C8B-B14F-4D97-AF65-F5344CB8AC3E}">
        <p14:creationId xmlns:p14="http://schemas.microsoft.com/office/powerpoint/2010/main" val="73446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A4B6BC-72F5-4A3B-97F0-7A17513F0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757"/>
            <a:ext cx="10515600" cy="3977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Problem: Combine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different </a:t>
            </a:r>
            <a:r>
              <a:rPr lang="de-DE" dirty="0" err="1"/>
              <a:t>department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Employ</a:t>
            </a:r>
            <a:r>
              <a:rPr lang="de-DE" dirty="0"/>
              <a:t> CDO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power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all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time </a:t>
            </a:r>
            <a:r>
              <a:rPr lang="de-DE" dirty="0" err="1"/>
              <a:t>consuming</a:t>
            </a:r>
            <a:r>
              <a:rPr lang="de-DE" dirty="0"/>
              <a:t> IT </a:t>
            </a:r>
            <a:r>
              <a:rPr lang="de-DE" dirty="0" err="1"/>
              <a:t>department</a:t>
            </a:r>
            <a:r>
              <a:rPr lang="de-DE" dirty="0"/>
              <a:t> </a:t>
            </a:r>
            <a:r>
              <a:rPr lang="de-DE" dirty="0" err="1"/>
              <a:t>approval</a:t>
            </a:r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general</a:t>
            </a:r>
            <a:r>
              <a:rPr lang="de-DE" dirty="0"/>
              <a:t>: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excel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(e.g. </a:t>
            </a:r>
            <a:r>
              <a:rPr lang="de-DE" dirty="0" err="1"/>
              <a:t>use</a:t>
            </a:r>
            <a:r>
              <a:rPr lang="de-DE" dirty="0"/>
              <a:t> different source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availability</a:t>
            </a:r>
            <a:r>
              <a:rPr lang="de-DE" dirty="0"/>
              <a:t>)</a:t>
            </a:r>
          </a:p>
          <a:p>
            <a:r>
              <a:rPr lang="de-DE" dirty="0"/>
              <a:t>New </a:t>
            </a:r>
            <a:r>
              <a:rPr lang="de-DE" dirty="0" err="1"/>
              <a:t>data-warehouse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E3A3AA1-58AA-4EE7-BE49-4C9A67AF7D24}"/>
              </a:ext>
            </a:extLst>
          </p:cNvPr>
          <p:cNvSpPr txBox="1">
            <a:spLocks/>
          </p:cNvSpPr>
          <p:nvPr/>
        </p:nvSpPr>
        <p:spPr>
          <a:xfrm>
            <a:off x="704961" y="119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Solutions (1)</a:t>
            </a:r>
          </a:p>
        </p:txBody>
      </p:sp>
    </p:spTree>
    <p:extLst>
      <p:ext uri="{BB962C8B-B14F-4D97-AF65-F5344CB8AC3E}">
        <p14:creationId xmlns:p14="http://schemas.microsoft.com/office/powerpoint/2010/main" val="373350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Microsoft Office PowerPoint</Application>
  <PresentationFormat>Breitbild</PresentationFormat>
  <Paragraphs>108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Automized sequence planning in automotive production with AI </vt:lpstr>
      <vt:lpstr>Table of contents</vt:lpstr>
      <vt:lpstr>Motivation &amp; goals</vt:lpstr>
      <vt:lpstr>Current state</vt:lpstr>
      <vt:lpstr>Goal state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Automized sequence planning in automotive production with AI </dc:title>
  <dc:creator>Andreas Neuhierl</dc:creator>
  <cp:lastModifiedBy>Andreas Neuhierl</cp:lastModifiedBy>
  <cp:revision>35</cp:revision>
  <dcterms:created xsi:type="dcterms:W3CDTF">2020-09-24T07:47:09Z</dcterms:created>
  <dcterms:modified xsi:type="dcterms:W3CDTF">2020-09-25T09:52:11Z</dcterms:modified>
</cp:coreProperties>
</file>