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itchFamily="2" charset="0"/>
      <p:regular r:id="rId15"/>
      <p:bold r:id="rId16"/>
      <p:italic r:id="rId17"/>
      <p:boldItalic r:id="rId18"/>
    </p:embeddedFont>
    <p:embeddedFont>
      <p:font typeface="Montserrat Black" pitchFamily="2" charset="0"/>
      <p:bold r:id="rId19"/>
      <p:italic r:id="rId20"/>
      <p:boldItalic r:id="rId21"/>
    </p:embeddedFont>
    <p:embeddedFont>
      <p:font typeface="Montserrat Medium" pitchFamily="2" charset="0"/>
      <p:regular r:id="rId22"/>
      <p:bold r:id="rId23"/>
      <p:italic r:id="rId24"/>
      <p:boldItalic r:id="rId25"/>
    </p:embeddedFont>
    <p:embeddedFont>
      <p:font typeface="Montserrat SemiBold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97" d="100"/>
          <a:sy n="97" d="100"/>
        </p:scale>
        <p:origin x="2624" y="1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9d0ff579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9d0ff579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d0ff57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9d0ff57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9d0ff57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9d0ff57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d0ff57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d0ff57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d0ff5798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d0ff5798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d0ff5798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d0ff5798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d0ff5798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d0ff5798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9d0ff579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9d0ff579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9d0ff579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9d0ff579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9d0ff579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9d0ff579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9d0ff579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9d0ff579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1469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AUTOMIZED SEQUENCE PLANNING IN AUTOMOTIVE PRODUCTION WITH AI </a:t>
            </a:r>
            <a:endParaRPr sz="36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307" y="413375"/>
            <a:ext cx="940025" cy="7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/>
          <p:nvPr/>
        </p:nvSpPr>
        <p:spPr>
          <a:xfrm>
            <a:off x="3014175" y="413375"/>
            <a:ext cx="21804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5397383" y="498539"/>
            <a:ext cx="482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6969" y="2114411"/>
            <a:ext cx="2180400" cy="243953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/>
        </p:nvSpPr>
        <p:spPr>
          <a:xfrm>
            <a:off x="2325250" y="2929575"/>
            <a:ext cx="19629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Combine expert system with machine learning (prioritize rule based when not enough historic data 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available)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2240800" y="1336875"/>
            <a:ext cx="4662600" cy="556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28600" dist="85725" dir="6480000" algn="bl" rotWithShape="0">
              <a:srgbClr val="4D1EF6">
                <a:alpha val="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D337EC"/>
                </a:solidFill>
                <a:latin typeface="Montserrat"/>
                <a:ea typeface="Montserrat"/>
                <a:cs typeface="Montserrat"/>
                <a:sym typeface="Montserrat"/>
              </a:rPr>
              <a:t>PROBLEM:</a:t>
            </a:r>
            <a:r>
              <a:rPr lang="ru" sz="13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Need to prioritize demand of customer</a:t>
            </a:r>
            <a:endParaRPr sz="13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2949475" y="2291575"/>
            <a:ext cx="738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1EF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CASE 1</a:t>
            </a:r>
            <a:endParaRPr sz="1000">
              <a:solidFill>
                <a:srgbClr val="4D1EF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8" name="Google Shape;2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819" y="2114411"/>
            <a:ext cx="2180400" cy="243953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/>
        </p:nvSpPr>
        <p:spPr>
          <a:xfrm>
            <a:off x="4865625" y="2929575"/>
            <a:ext cx="19629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 machine learning exclusively without rule based constraints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5521325" y="2291575"/>
            <a:ext cx="694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1EF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CASE 2</a:t>
            </a:r>
            <a:endParaRPr sz="1000">
              <a:solidFill>
                <a:srgbClr val="4D1EF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91" name="Google Shape;2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5048" y="2655675"/>
            <a:ext cx="1247575" cy="2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 txBox="1"/>
          <p:nvPr/>
        </p:nvSpPr>
        <p:spPr>
          <a:xfrm>
            <a:off x="2695038" y="2603439"/>
            <a:ext cx="1247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LACK OF DATA</a:t>
            </a:r>
            <a:endParaRPr sz="1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93" name="Google Shape;2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211" y="2655675"/>
            <a:ext cx="1414750" cy="2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 txBox="1"/>
          <p:nvPr/>
        </p:nvSpPr>
        <p:spPr>
          <a:xfrm>
            <a:off x="5132175" y="2603450"/>
            <a:ext cx="1429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SUFFICIENT DATA</a:t>
            </a:r>
            <a:endParaRPr sz="1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307" y="413375"/>
            <a:ext cx="940025" cy="7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 txBox="1"/>
          <p:nvPr/>
        </p:nvSpPr>
        <p:spPr>
          <a:xfrm>
            <a:off x="3014175" y="413375"/>
            <a:ext cx="21804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5397383" y="498539"/>
            <a:ext cx="482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3276025" y="3292173"/>
            <a:ext cx="360000" cy="7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694" y="2114411"/>
            <a:ext cx="2180400" cy="243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125" y="1882625"/>
            <a:ext cx="2773675" cy="30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8050" y="2070725"/>
            <a:ext cx="2417700" cy="26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 txBox="1"/>
          <p:nvPr/>
        </p:nvSpPr>
        <p:spPr>
          <a:xfrm>
            <a:off x="1413674" y="3020017"/>
            <a:ext cx="14790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Change management</a:t>
            </a:r>
            <a:endParaRPr sz="13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3739975" y="2841900"/>
            <a:ext cx="19629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Explain that they will profit from the change by getting rid of monotonous tasks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2457300" y="1336875"/>
            <a:ext cx="4229400" cy="556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28600" dist="85725" dir="6480000" algn="bl" rotWithShape="0">
              <a:srgbClr val="4D1EF6">
                <a:alpha val="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D337EC"/>
                </a:solidFill>
                <a:latin typeface="Montserrat"/>
                <a:ea typeface="Montserrat"/>
                <a:cs typeface="Montserrat"/>
                <a:sym typeface="Montserrat"/>
              </a:rPr>
              <a:t>PROBLEM:</a:t>
            </a:r>
            <a:r>
              <a:rPr lang="ru" sz="13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Resistance of affected employees</a:t>
            </a:r>
            <a:endParaRPr sz="13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4553475" y="2291583"/>
            <a:ext cx="360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1EF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000">
              <a:solidFill>
                <a:srgbClr val="4D1EF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10" name="Google Shape;3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5806825" y="3292173"/>
            <a:ext cx="360000" cy="7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1544" y="2114411"/>
            <a:ext cx="2180400" cy="243953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 txBox="1"/>
          <p:nvPr/>
        </p:nvSpPr>
        <p:spPr>
          <a:xfrm>
            <a:off x="6289825" y="2841900"/>
            <a:ext cx="19629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Employee training 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 new digital work environment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7103325" y="2291583"/>
            <a:ext cx="360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1EF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000">
              <a:solidFill>
                <a:srgbClr val="4D1EF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4767" y="1455185"/>
            <a:ext cx="4472997" cy="479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809" y="1161429"/>
            <a:ext cx="4472997" cy="479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4"/>
          <p:cNvSpPr txBox="1"/>
          <p:nvPr/>
        </p:nvSpPr>
        <p:spPr>
          <a:xfrm>
            <a:off x="556925" y="413367"/>
            <a:ext cx="44625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Failures of previous attempt 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1" name="Google Shape;3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925" y="413375"/>
            <a:ext cx="2014374" cy="7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/>
          <p:nvPr/>
        </p:nvSpPr>
        <p:spPr>
          <a:xfrm>
            <a:off x="6866075" y="505600"/>
            <a:ext cx="1546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 Case</a:t>
            </a:r>
            <a:endParaRPr sz="2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52221" y="2785551"/>
            <a:ext cx="2238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Expectation of management</a:t>
            </a:r>
            <a:endParaRPr sz="17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4464900" y="2477404"/>
            <a:ext cx="22389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Outsource development</a:t>
            </a:r>
            <a:endParaRPr sz="17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of AI system</a:t>
            </a:r>
            <a:endParaRPr sz="17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863077" y="3511241"/>
            <a:ext cx="2565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Implementation in production within weeks</a:t>
            </a:r>
            <a:endParaRPr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863075" y="4126079"/>
            <a:ext cx="2565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Low budget</a:t>
            </a:r>
            <a:endParaRPr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7" name="Google Shape;3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47" y="3677063"/>
            <a:ext cx="215325" cy="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47" y="4298438"/>
            <a:ext cx="215325" cy="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 txBox="1"/>
          <p:nvPr/>
        </p:nvSpPr>
        <p:spPr>
          <a:xfrm>
            <a:off x="4770225" y="3482999"/>
            <a:ext cx="2565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insight knowledge</a:t>
            </a:r>
            <a:endParaRPr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4770225" y="3888947"/>
            <a:ext cx="2565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Too few test meetings</a:t>
            </a:r>
            <a:endParaRPr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31" name="Google Shape;3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7" y="3648818"/>
            <a:ext cx="215325" cy="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7" y="4061305"/>
            <a:ext cx="215325" cy="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05" y="1798135"/>
            <a:ext cx="1240550" cy="13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05" y="1798135"/>
            <a:ext cx="1240550" cy="13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105" y="1798123"/>
            <a:ext cx="1240550" cy="13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113" y="3494875"/>
            <a:ext cx="1174525" cy="6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105" y="1798135"/>
            <a:ext cx="1240550" cy="13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700" y="372500"/>
            <a:ext cx="8520600" cy="6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76225" y="2215280"/>
            <a:ext cx="15363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MOTIVATION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&amp; GOALS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105" y="1798135"/>
            <a:ext cx="1240550" cy="13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275224" y="2215280"/>
            <a:ext cx="15363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CURRENT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STATE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473224" y="2084262"/>
            <a:ext cx="15363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FAILURES OF PREVIOUS 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ATTEMPT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74224" y="2215280"/>
            <a:ext cx="15363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TARGET 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STATE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072225" y="2314117"/>
            <a:ext cx="1536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76225" y="1390417"/>
            <a:ext cx="1536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275225" y="1424855"/>
            <a:ext cx="1536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0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29425" y="1390417"/>
            <a:ext cx="1536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0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473225" y="1424855"/>
            <a:ext cx="1536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0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072225" y="1424855"/>
            <a:ext cx="1536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10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241136" y="3484456"/>
            <a:ext cx="990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Challenges</a:t>
            </a:r>
            <a:endParaRPr sz="900" dirty="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Solutions</a:t>
            </a:r>
            <a:endParaRPr sz="900" dirty="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189525" y="3643525"/>
            <a:ext cx="51600" cy="51600"/>
          </a:xfrm>
          <a:prstGeom prst="ellipse">
            <a:avLst/>
          </a:prstGeom>
          <a:solidFill>
            <a:srgbClr val="4A1CF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189525" y="3872125"/>
            <a:ext cx="51600" cy="51600"/>
          </a:xfrm>
          <a:prstGeom prst="ellipse">
            <a:avLst/>
          </a:prstGeom>
          <a:solidFill>
            <a:srgbClr val="4A1CF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4"/>
          <p:cNvCxnSpPr/>
          <p:nvPr/>
        </p:nvCxnSpPr>
        <p:spPr>
          <a:xfrm rot="10800000">
            <a:off x="4642375" y="3141775"/>
            <a:ext cx="0" cy="353100"/>
          </a:xfrm>
          <a:prstGeom prst="straightConnector1">
            <a:avLst/>
          </a:prstGeom>
          <a:noFill/>
          <a:ln w="9525" cap="flat" cmpd="sng">
            <a:solidFill>
              <a:srgbClr val="4D1E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4"/>
          <p:cNvSpPr txBox="1"/>
          <p:nvPr/>
        </p:nvSpPr>
        <p:spPr>
          <a:xfrm>
            <a:off x="5473225" y="2618247"/>
            <a:ext cx="1536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(real case)</a:t>
            </a:r>
            <a:endParaRPr sz="10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311700" y="372500"/>
            <a:ext cx="8520600" cy="6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Motivation &amp; goals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38" y="1257200"/>
            <a:ext cx="2773675" cy="30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0" y="1440425"/>
            <a:ext cx="2439449" cy="26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987325" y="1702667"/>
            <a:ext cx="1536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987325" y="2363673"/>
            <a:ext cx="15363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REDUCTION 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OF WORKLOAD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150" y="1257200"/>
            <a:ext cx="2773675" cy="30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263" y="1440425"/>
            <a:ext cx="2439449" cy="26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3803838" y="1702667"/>
            <a:ext cx="1536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0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624940" y="2363675"/>
            <a:ext cx="18942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OPTIMIZED STOCK 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 PRODUCTION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613" y="1257200"/>
            <a:ext cx="2773675" cy="30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725" y="1440425"/>
            <a:ext cx="2439449" cy="26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6677300" y="1702667"/>
            <a:ext cx="1536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0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677300" y="2363673"/>
            <a:ext cx="15363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REDUCE LEAD TIME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311700" y="372500"/>
            <a:ext cx="8520600" cy="6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Current state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00" y="1105127"/>
            <a:ext cx="3313739" cy="2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612" y="1105127"/>
            <a:ext cx="3313739" cy="24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048575" y="1407175"/>
            <a:ext cx="23286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 PRODUCTION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p16"/>
          <p:cNvSpPr/>
          <p:nvPr/>
        </p:nvSpPr>
        <p:spPr>
          <a:xfrm rot="5400000">
            <a:off x="1510000" y="1976400"/>
            <a:ext cx="335700" cy="290700"/>
          </a:xfrm>
          <a:prstGeom prst="hexagon">
            <a:avLst>
              <a:gd name="adj" fmla="val 19899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 rot="5400000">
            <a:off x="2007475" y="1976400"/>
            <a:ext cx="335700" cy="290700"/>
          </a:xfrm>
          <a:prstGeom prst="hexagon">
            <a:avLst>
              <a:gd name="adj" fmla="val 3194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 rot="5400000">
            <a:off x="2504950" y="1976400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5400000">
            <a:off x="1510000" y="25583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 rot="5400000">
            <a:off x="2007475" y="25583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 rot="5400000">
            <a:off x="2504950" y="25583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 rot="5400000">
            <a:off x="5641325" y="22226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 rot="5400000">
            <a:off x="6063700" y="20040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rot="5400000">
            <a:off x="6870900" y="18869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5400000">
            <a:off x="5641325" y="261057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5400000">
            <a:off x="6063700" y="245507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5400000">
            <a:off x="6870900" y="251717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rot="5400000">
            <a:off x="5641325" y="183467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rot="5400000">
            <a:off x="6523625" y="2181463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rot="5400000">
            <a:off x="7274500" y="2181463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527175" y="1407175"/>
            <a:ext cx="23286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END PRODUCTION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3" name="Google Shape;123;p16"/>
          <p:cNvCxnSpPr>
            <a:endCxn id="119" idx="1"/>
          </p:cNvCxnSpPr>
          <p:nvPr/>
        </p:nvCxnSpPr>
        <p:spPr>
          <a:xfrm rot="10800000" flipH="1">
            <a:off x="1823225" y="2075200"/>
            <a:ext cx="3840600" cy="1416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6"/>
          <p:cNvCxnSpPr/>
          <p:nvPr/>
        </p:nvCxnSpPr>
        <p:spPr>
          <a:xfrm rot="10800000" flipH="1">
            <a:off x="1823200" y="1934175"/>
            <a:ext cx="3874200" cy="924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6"/>
          <p:cNvCxnSpPr>
            <a:stCxn id="107" idx="0"/>
            <a:endCxn id="116" idx="2"/>
          </p:cNvCxnSpPr>
          <p:nvPr/>
        </p:nvCxnSpPr>
        <p:spPr>
          <a:xfrm>
            <a:off x="1677850" y="2289600"/>
            <a:ext cx="3985975" cy="37115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>
            <a:endCxn id="113" idx="1"/>
          </p:cNvCxnSpPr>
          <p:nvPr/>
        </p:nvCxnSpPr>
        <p:spPr>
          <a:xfrm rot="10800000" flipH="1">
            <a:off x="1823225" y="2463150"/>
            <a:ext cx="3840600" cy="1455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6"/>
          <p:cNvCxnSpPr>
            <a:stCxn id="110" idx="5"/>
            <a:endCxn id="114" idx="1"/>
          </p:cNvCxnSpPr>
          <p:nvPr/>
        </p:nvCxnSpPr>
        <p:spPr>
          <a:xfrm rot="10800000" flipH="1">
            <a:off x="1823200" y="2244450"/>
            <a:ext cx="4263000" cy="5544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6"/>
          <p:cNvCxnSpPr>
            <a:endCxn id="117" idx="1"/>
          </p:cNvCxnSpPr>
          <p:nvPr/>
        </p:nvCxnSpPr>
        <p:spPr>
          <a:xfrm>
            <a:off x="2320600" y="2608600"/>
            <a:ext cx="3765600" cy="870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6"/>
          <p:cNvCxnSpPr>
            <a:endCxn id="120" idx="1"/>
          </p:cNvCxnSpPr>
          <p:nvPr/>
        </p:nvCxnSpPr>
        <p:spPr>
          <a:xfrm>
            <a:off x="2818025" y="2216788"/>
            <a:ext cx="3728100" cy="2052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6"/>
          <p:cNvCxnSpPr>
            <a:endCxn id="115" idx="2"/>
          </p:cNvCxnSpPr>
          <p:nvPr/>
        </p:nvCxnSpPr>
        <p:spPr>
          <a:xfrm rot="10800000" flipH="1">
            <a:off x="2320800" y="1937100"/>
            <a:ext cx="4572600" cy="6714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6"/>
          <p:cNvCxnSpPr>
            <a:endCxn id="118" idx="1"/>
          </p:cNvCxnSpPr>
          <p:nvPr/>
        </p:nvCxnSpPr>
        <p:spPr>
          <a:xfrm rot="10800000" flipH="1">
            <a:off x="2818200" y="2757700"/>
            <a:ext cx="4075200" cy="411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6"/>
          <p:cNvCxnSpPr>
            <a:stCxn id="109" idx="4"/>
            <a:endCxn id="121" idx="2"/>
          </p:cNvCxnSpPr>
          <p:nvPr/>
        </p:nvCxnSpPr>
        <p:spPr>
          <a:xfrm>
            <a:off x="2818150" y="2026575"/>
            <a:ext cx="4479000" cy="2052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6"/>
          <p:cNvCxnSpPr>
            <a:stCxn id="109" idx="0"/>
            <a:endCxn id="114" idx="2"/>
          </p:cNvCxnSpPr>
          <p:nvPr/>
        </p:nvCxnSpPr>
        <p:spPr>
          <a:xfrm rot="10800000" flipH="1">
            <a:off x="2672800" y="2054100"/>
            <a:ext cx="3413400" cy="2355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6"/>
          <p:cNvCxnSpPr>
            <a:endCxn id="121" idx="1"/>
          </p:cNvCxnSpPr>
          <p:nvPr/>
        </p:nvCxnSpPr>
        <p:spPr>
          <a:xfrm rot="10800000" flipH="1">
            <a:off x="2320600" y="2421988"/>
            <a:ext cx="4976400" cy="3768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16"/>
          <p:cNvSpPr/>
          <p:nvPr/>
        </p:nvSpPr>
        <p:spPr>
          <a:xfrm>
            <a:off x="2437000" y="3440800"/>
            <a:ext cx="3413400" cy="554400"/>
          </a:xfrm>
          <a:prstGeom prst="roundRect">
            <a:avLst>
              <a:gd name="adj" fmla="val 50000"/>
            </a:avLst>
          </a:prstGeom>
          <a:solidFill>
            <a:srgbClr val="E0E3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2710150" y="3439525"/>
            <a:ext cx="2881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Manuel sequencing per production line (once per week)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75325" y="4298050"/>
            <a:ext cx="1966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PRE PRODUCTION PLANNING SYSTEM</a:t>
            </a:r>
            <a:endParaRPr sz="10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273088" y="4298050"/>
            <a:ext cx="1966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END PRODUCTION PLANNING SYSTEM</a:t>
            </a:r>
            <a:endParaRPr sz="10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006375" y="4298050"/>
            <a:ext cx="1211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SAP</a:t>
            </a:r>
            <a:endParaRPr sz="10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478500" y="4298050"/>
            <a:ext cx="1417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COSTUMER DEMAND VIA EDI</a:t>
            </a:r>
            <a:endParaRPr sz="10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16"/>
          <p:cNvCxnSpPr>
            <a:endCxn id="137" idx="3"/>
          </p:cNvCxnSpPr>
          <p:nvPr/>
        </p:nvCxnSpPr>
        <p:spPr>
          <a:xfrm rot="10800000">
            <a:off x="2141825" y="4500550"/>
            <a:ext cx="932400" cy="0"/>
          </a:xfrm>
          <a:prstGeom prst="straightConnector1">
            <a:avLst/>
          </a:prstGeom>
          <a:noFill/>
          <a:ln w="9525" cap="flat" cmpd="sng">
            <a:solidFill>
              <a:srgbClr val="4A1CF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6"/>
          <p:cNvCxnSpPr>
            <a:stCxn id="139" idx="1"/>
          </p:cNvCxnSpPr>
          <p:nvPr/>
        </p:nvCxnSpPr>
        <p:spPr>
          <a:xfrm rot="10800000">
            <a:off x="5244075" y="4500550"/>
            <a:ext cx="762300" cy="0"/>
          </a:xfrm>
          <a:prstGeom prst="straightConnector1">
            <a:avLst/>
          </a:prstGeom>
          <a:noFill/>
          <a:ln w="9525" cap="flat" cmpd="sng">
            <a:solidFill>
              <a:srgbClr val="4A1CF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6992200" y="4500550"/>
            <a:ext cx="540600" cy="0"/>
          </a:xfrm>
          <a:prstGeom prst="straightConnector1">
            <a:avLst/>
          </a:prstGeom>
          <a:noFill/>
          <a:ln w="9525" cap="flat" cmpd="sng">
            <a:solidFill>
              <a:srgbClr val="4A1CF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16"/>
          <p:cNvSpPr/>
          <p:nvPr/>
        </p:nvSpPr>
        <p:spPr>
          <a:xfrm>
            <a:off x="-275825" y="4298050"/>
            <a:ext cx="540600" cy="554400"/>
          </a:xfrm>
          <a:prstGeom prst="roundRect">
            <a:avLst>
              <a:gd name="adj" fmla="val 50000"/>
            </a:avLst>
          </a:prstGeom>
          <a:solidFill>
            <a:srgbClr val="E0E3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8917600" y="4298050"/>
            <a:ext cx="540600" cy="554400"/>
          </a:xfrm>
          <a:prstGeom prst="roundRect">
            <a:avLst>
              <a:gd name="adj" fmla="val 50000"/>
            </a:avLst>
          </a:prstGeom>
          <a:solidFill>
            <a:srgbClr val="E0E3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974" y="3695001"/>
            <a:ext cx="421425" cy="4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850399" y="3717101"/>
            <a:ext cx="421425" cy="42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ctrTitle"/>
          </p:nvPr>
        </p:nvSpPr>
        <p:spPr>
          <a:xfrm>
            <a:off x="311700" y="372500"/>
            <a:ext cx="8520600" cy="6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Current state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00" y="1105127"/>
            <a:ext cx="3313739" cy="2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612" y="1105127"/>
            <a:ext cx="3313739" cy="24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1048575" y="1407175"/>
            <a:ext cx="23286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 PRODUCTION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6" name="Google Shape;156;p17"/>
          <p:cNvSpPr/>
          <p:nvPr/>
        </p:nvSpPr>
        <p:spPr>
          <a:xfrm rot="5400000">
            <a:off x="1510000" y="1976400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 rot="5400000">
            <a:off x="2007475" y="1976400"/>
            <a:ext cx="335700" cy="290700"/>
          </a:xfrm>
          <a:prstGeom prst="hexagon">
            <a:avLst>
              <a:gd name="adj" fmla="val 3194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5400000">
            <a:off x="2504950" y="1976400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5400000">
            <a:off x="1510000" y="25583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 rot="5400000">
            <a:off x="2007475" y="25583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 rot="5400000">
            <a:off x="2504950" y="25583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88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5400000">
            <a:off x="5641325" y="22226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 rot="5400000">
            <a:off x="6063700" y="20040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 rot="5400000">
            <a:off x="6870900" y="188692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 rot="5400000">
            <a:off x="5641325" y="261057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 rot="5400000">
            <a:off x="6063700" y="245507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 rot="5400000">
            <a:off x="6870900" y="251717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 rot="5400000">
            <a:off x="5641325" y="1834675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 rot="5400000">
            <a:off x="6523625" y="2181463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 rot="5400000">
            <a:off x="7274500" y="2181463"/>
            <a:ext cx="335700" cy="290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DC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5527175" y="1407175"/>
            <a:ext cx="23286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END PRODUCTION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2" name="Google Shape;172;p17"/>
          <p:cNvCxnSpPr>
            <a:endCxn id="168" idx="1"/>
          </p:cNvCxnSpPr>
          <p:nvPr/>
        </p:nvCxnSpPr>
        <p:spPr>
          <a:xfrm rot="10800000" flipH="1">
            <a:off x="1823225" y="2075200"/>
            <a:ext cx="3840600" cy="1416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7"/>
          <p:cNvCxnSpPr/>
          <p:nvPr/>
        </p:nvCxnSpPr>
        <p:spPr>
          <a:xfrm rot="10800000" flipH="1">
            <a:off x="1823200" y="1934175"/>
            <a:ext cx="3874200" cy="924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7"/>
          <p:cNvCxnSpPr>
            <a:stCxn id="156" idx="0"/>
            <a:endCxn id="165" idx="2"/>
          </p:cNvCxnSpPr>
          <p:nvPr/>
        </p:nvCxnSpPr>
        <p:spPr>
          <a:xfrm>
            <a:off x="1677850" y="2289600"/>
            <a:ext cx="3986100" cy="3711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7"/>
          <p:cNvCxnSpPr>
            <a:endCxn id="162" idx="1"/>
          </p:cNvCxnSpPr>
          <p:nvPr/>
        </p:nvCxnSpPr>
        <p:spPr>
          <a:xfrm rot="10800000" flipH="1">
            <a:off x="1823225" y="2463150"/>
            <a:ext cx="3840600" cy="1455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7"/>
          <p:cNvCxnSpPr>
            <a:stCxn id="159" idx="5"/>
            <a:endCxn id="163" idx="1"/>
          </p:cNvCxnSpPr>
          <p:nvPr/>
        </p:nvCxnSpPr>
        <p:spPr>
          <a:xfrm rot="10800000" flipH="1">
            <a:off x="1823200" y="2244450"/>
            <a:ext cx="4263000" cy="5544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7"/>
          <p:cNvCxnSpPr>
            <a:endCxn id="166" idx="1"/>
          </p:cNvCxnSpPr>
          <p:nvPr/>
        </p:nvCxnSpPr>
        <p:spPr>
          <a:xfrm>
            <a:off x="2320600" y="2608600"/>
            <a:ext cx="3765600" cy="870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7"/>
          <p:cNvCxnSpPr>
            <a:endCxn id="169" idx="1"/>
          </p:cNvCxnSpPr>
          <p:nvPr/>
        </p:nvCxnSpPr>
        <p:spPr>
          <a:xfrm>
            <a:off x="2818025" y="2216788"/>
            <a:ext cx="3728100" cy="2052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7"/>
          <p:cNvCxnSpPr>
            <a:endCxn id="164" idx="2"/>
          </p:cNvCxnSpPr>
          <p:nvPr/>
        </p:nvCxnSpPr>
        <p:spPr>
          <a:xfrm rot="10800000" flipH="1">
            <a:off x="2320800" y="1937100"/>
            <a:ext cx="4572600" cy="6714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7"/>
          <p:cNvCxnSpPr>
            <a:endCxn id="167" idx="1"/>
          </p:cNvCxnSpPr>
          <p:nvPr/>
        </p:nvCxnSpPr>
        <p:spPr>
          <a:xfrm rot="10800000" flipH="1">
            <a:off x="2818200" y="2757700"/>
            <a:ext cx="4075200" cy="411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17"/>
          <p:cNvCxnSpPr>
            <a:stCxn id="158" idx="4"/>
            <a:endCxn id="170" idx="2"/>
          </p:cNvCxnSpPr>
          <p:nvPr/>
        </p:nvCxnSpPr>
        <p:spPr>
          <a:xfrm>
            <a:off x="2818150" y="2026575"/>
            <a:ext cx="4479000" cy="2052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7"/>
          <p:cNvCxnSpPr>
            <a:stCxn id="158" idx="0"/>
            <a:endCxn id="163" idx="2"/>
          </p:cNvCxnSpPr>
          <p:nvPr/>
        </p:nvCxnSpPr>
        <p:spPr>
          <a:xfrm rot="10800000" flipH="1">
            <a:off x="2672800" y="2054100"/>
            <a:ext cx="3413400" cy="2355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17"/>
          <p:cNvCxnSpPr>
            <a:endCxn id="170" idx="1"/>
          </p:cNvCxnSpPr>
          <p:nvPr/>
        </p:nvCxnSpPr>
        <p:spPr>
          <a:xfrm rot="10800000" flipH="1">
            <a:off x="2320600" y="2421988"/>
            <a:ext cx="4976400" cy="376800"/>
          </a:xfrm>
          <a:prstGeom prst="straightConnector1">
            <a:avLst/>
          </a:prstGeom>
          <a:noFill/>
          <a:ln w="9525" cap="flat" cmpd="sng">
            <a:solidFill>
              <a:srgbClr val="688AF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17"/>
          <p:cNvSpPr/>
          <p:nvPr/>
        </p:nvSpPr>
        <p:spPr>
          <a:xfrm>
            <a:off x="2437000" y="3440800"/>
            <a:ext cx="3413400" cy="554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162FF"/>
              </a:gs>
              <a:gs pos="100000">
                <a:srgbClr val="688CFF"/>
              </a:gs>
            </a:gsLst>
            <a:lin ang="2700006" scaled="0"/>
          </a:gradFill>
          <a:ln>
            <a:noFill/>
          </a:ln>
          <a:effectLst>
            <a:outerShdw blurRad="85725" dist="47625" dir="3720000" algn="bl" rotWithShape="0">
              <a:srgbClr val="4D1EF6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2710150" y="3439525"/>
            <a:ext cx="2881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Continouse AI planning</a:t>
            </a:r>
            <a:endParaRPr sz="11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75325" y="4298050"/>
            <a:ext cx="1966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PRE PRODUCTION PLANNING SYSTEM</a:t>
            </a:r>
            <a:endParaRPr sz="10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3273088" y="4298050"/>
            <a:ext cx="1966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END PRODUCTION PLANNING SYSTEM</a:t>
            </a:r>
            <a:endParaRPr sz="10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6006375" y="4298050"/>
            <a:ext cx="1211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SAP</a:t>
            </a:r>
            <a:endParaRPr sz="10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7478500" y="4298050"/>
            <a:ext cx="1417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COSTUMER DEMAND VIA EDI</a:t>
            </a:r>
            <a:endParaRPr sz="10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974" y="3695001"/>
            <a:ext cx="421425" cy="420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7"/>
          <p:cNvCxnSpPr>
            <a:endCxn id="186" idx="3"/>
          </p:cNvCxnSpPr>
          <p:nvPr/>
        </p:nvCxnSpPr>
        <p:spPr>
          <a:xfrm rot="10800000">
            <a:off x="2141825" y="4500550"/>
            <a:ext cx="932400" cy="0"/>
          </a:xfrm>
          <a:prstGeom prst="straightConnector1">
            <a:avLst/>
          </a:prstGeom>
          <a:noFill/>
          <a:ln w="9525" cap="flat" cmpd="sng">
            <a:solidFill>
              <a:srgbClr val="4A1CF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7"/>
          <p:cNvCxnSpPr>
            <a:stCxn id="188" idx="1"/>
          </p:cNvCxnSpPr>
          <p:nvPr/>
        </p:nvCxnSpPr>
        <p:spPr>
          <a:xfrm rot="10800000">
            <a:off x="5244075" y="4500550"/>
            <a:ext cx="762300" cy="0"/>
          </a:xfrm>
          <a:prstGeom prst="straightConnector1">
            <a:avLst/>
          </a:prstGeom>
          <a:noFill/>
          <a:ln w="9525" cap="flat" cmpd="sng">
            <a:solidFill>
              <a:srgbClr val="4A1CF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7"/>
          <p:cNvCxnSpPr>
            <a:endCxn id="188" idx="3"/>
          </p:cNvCxnSpPr>
          <p:nvPr/>
        </p:nvCxnSpPr>
        <p:spPr>
          <a:xfrm rot="10800000">
            <a:off x="7217475" y="4500550"/>
            <a:ext cx="239100" cy="0"/>
          </a:xfrm>
          <a:prstGeom prst="straightConnector1">
            <a:avLst/>
          </a:prstGeom>
          <a:noFill/>
          <a:ln w="9525" cap="flat" cmpd="sng">
            <a:solidFill>
              <a:srgbClr val="4A1CF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17"/>
          <p:cNvSpPr/>
          <p:nvPr/>
        </p:nvSpPr>
        <p:spPr>
          <a:xfrm>
            <a:off x="-275825" y="4298050"/>
            <a:ext cx="540600" cy="554400"/>
          </a:xfrm>
          <a:prstGeom prst="roundRect">
            <a:avLst>
              <a:gd name="adj" fmla="val 50000"/>
            </a:avLst>
          </a:prstGeom>
          <a:solidFill>
            <a:srgbClr val="E0E3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8917600" y="4298050"/>
            <a:ext cx="540600" cy="554400"/>
          </a:xfrm>
          <a:prstGeom prst="roundRect">
            <a:avLst>
              <a:gd name="adj" fmla="val 50000"/>
            </a:avLst>
          </a:prstGeom>
          <a:solidFill>
            <a:srgbClr val="E0E3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850399" y="3717101"/>
            <a:ext cx="421425" cy="42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45" y="413375"/>
            <a:ext cx="940025" cy="7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/>
        </p:nvSpPr>
        <p:spPr>
          <a:xfrm>
            <a:off x="2759888" y="413375"/>
            <a:ext cx="25704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5532921" y="498539"/>
            <a:ext cx="482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826513" y="4113528"/>
            <a:ext cx="3947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Need to combine several data sources from different department</a:t>
            </a:r>
            <a:endParaRPr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235" y="4250378"/>
            <a:ext cx="518525" cy="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/>
          <p:nvPr/>
        </p:nvSpPr>
        <p:spPr>
          <a:xfrm>
            <a:off x="2770625" y="1246550"/>
            <a:ext cx="3603000" cy="556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28600" dist="85725" dir="6480000" algn="bl" rotWithShape="0">
              <a:srgbClr val="4D1EF6">
                <a:alpha val="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Retrieving necessary (historic) data</a:t>
            </a:r>
            <a:endParaRPr sz="13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2221" y="1803345"/>
            <a:ext cx="80010" cy="242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6704" y="2046284"/>
            <a:ext cx="1484016" cy="16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2034150" y="2421328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CYCLE TIME 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 PRODUCT 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 LINE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9004" y="2046284"/>
            <a:ext cx="1484016" cy="16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3756450" y="2387494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AVAILABILITY 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OF STAFF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0079" y="2046284"/>
            <a:ext cx="1484016" cy="16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5477525" y="2387494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PRODUCEABLE PRODUCTS 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 LINE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3633" y="1470551"/>
            <a:ext cx="1667746" cy="580852"/>
          </a:xfrm>
          <a:prstGeom prst="rect">
            <a:avLst/>
          </a:prstGeom>
          <a:noFill/>
          <a:ln>
            <a:noFill/>
          </a:ln>
          <a:effectLst>
            <a:outerShdw blurRad="228600" dist="85725" dir="6480000" algn="bl" rotWithShape="0">
              <a:srgbClr val="4D1EF6">
                <a:alpha val="6000"/>
              </a:srgbClr>
            </a:outerShdw>
          </a:effectLst>
        </p:spPr>
      </p:pic>
      <p:pic>
        <p:nvPicPr>
          <p:cNvPr id="215" name="Google Shape;2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6483" y="1470551"/>
            <a:ext cx="1667746" cy="580852"/>
          </a:xfrm>
          <a:prstGeom prst="rect">
            <a:avLst/>
          </a:prstGeom>
          <a:noFill/>
          <a:ln>
            <a:noFill/>
          </a:ln>
          <a:effectLst>
            <a:outerShdw blurRad="228600" dist="85725" dir="6480000" algn="bl" rotWithShape="0">
              <a:srgbClr val="4D1EF6">
                <a:alpha val="6000"/>
              </a:srgbClr>
            </a:outerShdw>
          </a:effectLst>
        </p:spPr>
      </p:pic>
      <p:pic>
        <p:nvPicPr>
          <p:cNvPr id="216" name="Google Shape;2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982" y="2046284"/>
            <a:ext cx="1484016" cy="16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322428" y="2490467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CUSTOMER DEMAND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3029" y="2046284"/>
            <a:ext cx="1484016" cy="16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7190475" y="2456633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MACHINE AVAILABILITY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0" name="Google Shape;2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996" y="1803345"/>
            <a:ext cx="80010" cy="242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021" y="1803345"/>
            <a:ext cx="80010" cy="24291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322428" y="2895894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SAP</a:t>
            </a:r>
            <a:endParaRPr sz="10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2039440" y="2993277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Production </a:t>
            </a:r>
            <a:endParaRPr sz="10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System</a:t>
            </a:r>
            <a:endParaRPr sz="10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3753803" y="2798511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Personell </a:t>
            </a:r>
            <a:endParaRPr sz="10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planning system</a:t>
            </a:r>
            <a:endParaRPr sz="10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5470815" y="2993277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Production </a:t>
            </a:r>
            <a:endParaRPr sz="10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System</a:t>
            </a:r>
            <a:endParaRPr sz="10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7198603" y="2881772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Excel</a:t>
            </a:r>
            <a:endParaRPr sz="10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45" y="413375"/>
            <a:ext cx="940025" cy="7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 txBox="1"/>
          <p:nvPr/>
        </p:nvSpPr>
        <p:spPr>
          <a:xfrm>
            <a:off x="2759888" y="413375"/>
            <a:ext cx="25704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5532921" y="498539"/>
            <a:ext cx="482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3037474" y="4522000"/>
            <a:ext cx="36813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Need to priorize demand of customer</a:t>
            </a:r>
            <a:endParaRPr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185" y="4658847"/>
            <a:ext cx="518525" cy="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9"/>
          <p:cNvSpPr/>
          <p:nvPr/>
        </p:nvSpPr>
        <p:spPr>
          <a:xfrm>
            <a:off x="2859325" y="1246553"/>
            <a:ext cx="3425700" cy="556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28600" dist="85725" dir="6480000" algn="bl" rotWithShape="0">
              <a:srgbClr val="4D1EF6">
                <a:alpha val="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Short-term pull-ins from customer</a:t>
            </a:r>
            <a:endParaRPr sz="13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3512025" y="1883500"/>
            <a:ext cx="2120400" cy="556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28600" dist="85725" dir="6480000" algn="bl" rotWithShape="0">
              <a:srgbClr val="4D1EF6">
                <a:alpha val="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Capacity constraints</a:t>
            </a:r>
            <a:endParaRPr sz="13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2425" y="2091591"/>
            <a:ext cx="553403" cy="55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8618" y="2126891"/>
            <a:ext cx="553402" cy="55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2221" y="2441945"/>
            <a:ext cx="80010" cy="242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9104" y="2669134"/>
            <a:ext cx="1484016" cy="16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 txBox="1"/>
          <p:nvPr/>
        </p:nvSpPr>
        <p:spPr>
          <a:xfrm>
            <a:off x="2186550" y="3058300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CUSTOMER DEMAND HIGHER THAN AVAILABLE CAPACITY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9004" y="2669134"/>
            <a:ext cx="1484016" cy="16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3756450" y="3024466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MACHINE 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FAILURE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45" name="Google Shape;24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7679" y="2669134"/>
            <a:ext cx="1484016" cy="16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/>
        </p:nvSpPr>
        <p:spPr>
          <a:xfrm>
            <a:off x="5325125" y="3024466"/>
            <a:ext cx="163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MATERIAL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SHORTAGE</a:t>
            </a:r>
            <a:endParaRPr sz="11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45" y="413375"/>
            <a:ext cx="940025" cy="7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 txBox="1"/>
          <p:nvPr/>
        </p:nvSpPr>
        <p:spPr>
          <a:xfrm>
            <a:off x="2759888" y="413375"/>
            <a:ext cx="25704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5532921" y="498539"/>
            <a:ext cx="482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538" y="1257200"/>
            <a:ext cx="2773675" cy="3041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 txBox="1"/>
          <p:nvPr/>
        </p:nvSpPr>
        <p:spPr>
          <a:xfrm>
            <a:off x="3476176" y="2123450"/>
            <a:ext cx="2092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Get in-depth expert knowledge from employees who will be relocated after the system is implemented</a:t>
            </a:r>
            <a:endParaRPr sz="1200">
              <a:solidFill>
                <a:srgbClr val="3030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9224" y="1392800"/>
            <a:ext cx="2611153" cy="260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75" y="1392800"/>
            <a:ext cx="2611153" cy="260932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0"/>
          <p:cNvSpPr txBox="1"/>
          <p:nvPr/>
        </p:nvSpPr>
        <p:spPr>
          <a:xfrm>
            <a:off x="2826513" y="4280050"/>
            <a:ext cx="3947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Avoid resistаnce of affected employees</a:t>
            </a:r>
            <a:endParaRPr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1235" y="4416900"/>
            <a:ext cx="518525" cy="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307" y="413375"/>
            <a:ext cx="940025" cy="7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 txBox="1"/>
          <p:nvPr/>
        </p:nvSpPr>
        <p:spPr>
          <a:xfrm>
            <a:off x="3014175" y="413375"/>
            <a:ext cx="21804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4A1CF6"/>
                </a:solidFill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sz="3200" b="1">
              <a:solidFill>
                <a:srgbClr val="4A1C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5397383" y="498539"/>
            <a:ext cx="482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332" y="2114411"/>
            <a:ext cx="2180400" cy="243953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1"/>
          <p:cNvSpPr txBox="1"/>
          <p:nvPr/>
        </p:nvSpPr>
        <p:spPr>
          <a:xfrm>
            <a:off x="1000613" y="2755992"/>
            <a:ext cx="19629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Employ CDO that has the power to access all data sources without time consuming IT department approval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available)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1428825" y="1336875"/>
            <a:ext cx="6286500" cy="556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28600" dist="85725" dir="6480000" algn="bl" rotWithShape="0">
              <a:srgbClr val="4D1EF6">
                <a:alpha val="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D337EC"/>
                </a:solidFill>
                <a:latin typeface="Montserrat"/>
                <a:ea typeface="Montserrat"/>
                <a:cs typeface="Montserrat"/>
                <a:sym typeface="Montserrat"/>
              </a:rPr>
              <a:t>PROBLEM:</a:t>
            </a:r>
            <a:r>
              <a:rPr lang="ru" sz="13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Combine several data sources from different department</a:t>
            </a:r>
            <a:endParaRPr sz="13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1624838" y="2291575"/>
            <a:ext cx="738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1EF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000">
              <a:solidFill>
                <a:srgbClr val="4D1EF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71" name="Google Shape;2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82" y="2114411"/>
            <a:ext cx="2180400" cy="243953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 txBox="1"/>
          <p:nvPr/>
        </p:nvSpPr>
        <p:spPr>
          <a:xfrm>
            <a:off x="3540988" y="2755992"/>
            <a:ext cx="19629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general: Avoid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using excel for data storage (e.g. use different source for machine availability)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196688" y="2291575"/>
            <a:ext cx="694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1EF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000">
              <a:solidFill>
                <a:srgbClr val="4D1EF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74" name="Google Shape;2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257" y="2114411"/>
            <a:ext cx="2180400" cy="243953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/>
        </p:nvSpPr>
        <p:spPr>
          <a:xfrm>
            <a:off x="6190063" y="2755992"/>
            <a:ext cx="19629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New data-warehouse for combined data</a:t>
            </a:r>
            <a:endParaRPr sz="120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6845763" y="2291575"/>
            <a:ext cx="694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1EF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000">
              <a:solidFill>
                <a:srgbClr val="4D1EF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Macintosh PowerPoint</Application>
  <PresentationFormat>Экран (16:9)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Montserrat Black</vt:lpstr>
      <vt:lpstr>Montserrat</vt:lpstr>
      <vt:lpstr>Montserrat Medium</vt:lpstr>
      <vt:lpstr>Montserrat SemiBold</vt:lpstr>
      <vt:lpstr>Arial</vt:lpstr>
      <vt:lpstr>Simple Light</vt:lpstr>
      <vt:lpstr>AUTOMIZED SEQUENCE PLANNING IN AUTOMOTIVE PRODUCTION WITH AI </vt:lpstr>
      <vt:lpstr>Table of contents</vt:lpstr>
      <vt:lpstr>Motivation &amp; goals</vt:lpstr>
      <vt:lpstr>Current state</vt:lpstr>
      <vt:lpstr>Current state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AUTOMIZED SEQUENCE PLANNING IN AUTOMOTIVE PRODUCTION WITH AI </dc:title>
  <cp:lastModifiedBy>Ilya</cp:lastModifiedBy>
  <cp:revision>1</cp:revision>
  <dcterms:modified xsi:type="dcterms:W3CDTF">2020-09-25T17:04:11Z</dcterms:modified>
</cp:coreProperties>
</file>