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47"/>
  </p:notesMasterIdLst>
  <p:handoutMasterIdLst>
    <p:handoutMasterId r:id="rId48"/>
  </p:handoutMasterIdLst>
  <p:sldIdLst>
    <p:sldId id="356" r:id="rId3"/>
    <p:sldId id="312" r:id="rId4"/>
    <p:sldId id="357" r:id="rId5"/>
    <p:sldId id="317" r:id="rId6"/>
    <p:sldId id="346" r:id="rId7"/>
    <p:sldId id="358" r:id="rId8"/>
    <p:sldId id="318" r:id="rId9"/>
    <p:sldId id="354" r:id="rId10"/>
    <p:sldId id="355" r:id="rId11"/>
    <p:sldId id="319" r:id="rId12"/>
    <p:sldId id="323" r:id="rId13"/>
    <p:sldId id="325" r:id="rId14"/>
    <p:sldId id="320" r:id="rId15"/>
    <p:sldId id="326" r:id="rId16"/>
    <p:sldId id="322" r:id="rId17"/>
    <p:sldId id="327" r:id="rId18"/>
    <p:sldId id="344" r:id="rId19"/>
    <p:sldId id="353" r:id="rId20"/>
    <p:sldId id="328" r:id="rId21"/>
    <p:sldId id="337" r:id="rId22"/>
    <p:sldId id="338" r:id="rId23"/>
    <p:sldId id="345" r:id="rId24"/>
    <p:sldId id="341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40" r:id="rId33"/>
    <p:sldId id="339" r:id="rId34"/>
    <p:sldId id="352" r:id="rId35"/>
    <p:sldId id="342" r:id="rId36"/>
    <p:sldId id="343" r:id="rId37"/>
    <p:sldId id="336" r:id="rId38"/>
    <p:sldId id="347" r:id="rId39"/>
    <p:sldId id="350" r:id="rId40"/>
    <p:sldId id="351" r:id="rId41"/>
    <p:sldId id="348" r:id="rId42"/>
    <p:sldId id="349" r:id="rId43"/>
    <p:sldId id="302" r:id="rId44"/>
    <p:sldId id="313" r:id="rId45"/>
    <p:sldId id="314" r:id="rId4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20014" autoAdjust="0"/>
    <p:restoredTop sz="92773" autoAdjust="0"/>
  </p:normalViewPr>
  <p:slideViewPr>
    <p:cSldViewPr>
      <p:cViewPr varScale="1">
        <p:scale>
          <a:sx n="118" d="100"/>
          <a:sy n="118" d="100"/>
        </p:scale>
        <p:origin x="477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  <p:sp>
        <p:nvSpPr>
          <p:cNvPr id="2" name="fl"/>
          <p:cNvSpPr txBox="1"/>
          <p:nvPr userDrawn="1"/>
        </p:nvSpPr>
        <p:spPr>
          <a:xfrm>
            <a:off x="0" y="6367780"/>
            <a:ext cx="9144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  <p:sp>
        <p:nvSpPr>
          <p:cNvPr id="2" name="fl"/>
          <p:cNvSpPr txBox="1"/>
          <p:nvPr userDrawn="1"/>
        </p:nvSpPr>
        <p:spPr>
          <a:xfrm>
            <a:off x="0" y="6367780"/>
            <a:ext cx="9144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rtualization/hyper-v-on-windows/user-guide/setup-nat-network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412776"/>
            <a:ext cx="9144000" cy="930027"/>
          </a:xfrm>
        </p:spPr>
        <p:txBody>
          <a:bodyPr/>
          <a:lstStyle/>
          <a:p>
            <a:r>
              <a:rPr lang="de-DE" dirty="0"/>
              <a:t>PowerShell Desired State Configuration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 Gelens, MVP, @</a:t>
            </a:r>
            <a:r>
              <a:rPr lang="de-DE" dirty="0" err="1"/>
              <a:t>bgelens</a:t>
            </a:r>
            <a:r>
              <a:rPr lang="de-DE" dirty="0"/>
              <a:t>, bgelens.nl</a:t>
            </a:r>
            <a:br>
              <a:rPr lang="de-DE" dirty="0"/>
            </a:br>
            <a:r>
              <a:rPr lang="de-DE" dirty="0" err="1"/>
              <a:t>DevOps</a:t>
            </a:r>
            <a:r>
              <a:rPr lang="de-DE" dirty="0"/>
              <a:t> &amp; Cloud Consultant @ InSpark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84213" y="3214042"/>
            <a:ext cx="7772400" cy="935038"/>
          </a:xfrm>
        </p:spPr>
        <p:txBody>
          <a:bodyPr/>
          <a:lstStyle/>
          <a:p>
            <a:r>
              <a:rPr lang="de-DE" dirty="0"/>
              <a:t>An Overview</a:t>
            </a:r>
          </a:p>
        </p:txBody>
      </p:sp>
      <p:sp>
        <p:nvSpPr>
          <p:cNvPr id="5" name="flFirstPage"/>
          <p:cNvSpPr txBox="1"/>
          <p:nvPr/>
        </p:nvSpPr>
        <p:spPr>
          <a:xfrm>
            <a:off x="0" y="6367780"/>
            <a:ext cx="18473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556792"/>
            <a:ext cx="8642350" cy="438976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Components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648" y="2996952"/>
            <a:ext cx="58496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From Ravi’s new book: Pro DSC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Available Q3</a:t>
            </a:r>
          </a:p>
        </p:txBody>
      </p:sp>
    </p:spTree>
    <p:extLst>
      <p:ext uri="{BB962C8B-B14F-4D97-AF65-F5344CB8AC3E}">
        <p14:creationId xmlns:p14="http://schemas.microsoft.com/office/powerpoint/2010/main" val="391746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PSDesiredStateConfiguration Module</a:t>
            </a:r>
          </a:p>
          <a:p>
            <a:r>
              <a:rPr lang="en-US" dirty="0"/>
              <a:t>Dynamic Keywords that enable configuration authoring</a:t>
            </a:r>
          </a:p>
          <a:p>
            <a:r>
              <a:rPr lang="en-US" dirty="0"/>
              <a:t>Declarative Syntax</a:t>
            </a:r>
          </a:p>
          <a:p>
            <a:r>
              <a:rPr lang="en-US" dirty="0"/>
              <a:t>Cmdlets to compile and manage configurations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Extensions</a:t>
            </a:r>
          </a:p>
        </p:txBody>
      </p:sp>
    </p:spTree>
    <p:extLst>
      <p:ext uri="{BB962C8B-B14F-4D97-AF65-F5344CB8AC3E}">
        <p14:creationId xmlns:p14="http://schemas.microsoft.com/office/powerpoint/2010/main" val="273284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LangaugeExt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Exploring PSDesiredStateConfiguration Module and Language Extensions</a:t>
            </a:r>
          </a:p>
        </p:txBody>
      </p:sp>
    </p:spTree>
    <p:extLst>
      <p:ext uri="{BB962C8B-B14F-4D97-AF65-F5344CB8AC3E}">
        <p14:creationId xmlns:p14="http://schemas.microsoft.com/office/powerpoint/2010/main" val="56756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“agent” … sort of!</a:t>
            </a:r>
          </a:p>
          <a:p>
            <a:r>
              <a:rPr lang="en-US" dirty="0"/>
              <a:t>Implemented as a WMI provider.</a:t>
            </a:r>
          </a:p>
          <a:p>
            <a:r>
              <a:rPr lang="en-US" dirty="0"/>
              <a:t>Can be configured in a declarative manner using Meta Resources.</a:t>
            </a:r>
          </a:p>
          <a:p>
            <a:r>
              <a:rPr lang="en-US" dirty="0"/>
              <a:t>Ability to receive (push) or pull configurations.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Configuration Manager</a:t>
            </a:r>
          </a:p>
        </p:txBody>
      </p:sp>
    </p:spTree>
    <p:extLst>
      <p:ext uri="{BB962C8B-B14F-4D97-AF65-F5344CB8AC3E}">
        <p14:creationId xmlns:p14="http://schemas.microsoft.com/office/powerpoint/2010/main" val="139033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LCMBasics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Configuration Manager Overview</a:t>
            </a:r>
          </a:p>
        </p:txBody>
      </p:sp>
    </p:spTree>
    <p:extLst>
      <p:ext uri="{BB962C8B-B14F-4D97-AF65-F5344CB8AC3E}">
        <p14:creationId xmlns:p14="http://schemas.microsoft.com/office/powerpoint/2010/main" val="6625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where configurations live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Different types based on the phase</a:t>
            </a:r>
          </a:p>
          <a:p>
            <a:pPr lvl="1"/>
            <a:r>
              <a:rPr lang="en-US" dirty="0"/>
              <a:t>Pending</a:t>
            </a:r>
          </a:p>
          <a:p>
            <a:pPr lvl="1"/>
            <a:r>
              <a:rPr lang="en-US" dirty="0"/>
              <a:t>Current</a:t>
            </a:r>
          </a:p>
          <a:p>
            <a:pPr lvl="1"/>
            <a:r>
              <a:rPr lang="en-US" dirty="0"/>
              <a:t>Previous</a:t>
            </a:r>
          </a:p>
          <a:p>
            <a:r>
              <a:rPr lang="en-US" dirty="0"/>
              <a:t>Partial Configuration Store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Store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3312368" cy="162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6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for the job!</a:t>
            </a:r>
          </a:p>
          <a:p>
            <a:pPr lvl="1"/>
            <a:r>
              <a:rPr lang="en-US" dirty="0"/>
              <a:t>Good old PowerShell ISE!</a:t>
            </a:r>
          </a:p>
          <a:p>
            <a:pPr lvl="1"/>
            <a:r>
              <a:rPr lang="en-US" dirty="0" err="1"/>
              <a:t>ISESteroids</a:t>
            </a:r>
            <a:endParaRPr lang="en-US" dirty="0"/>
          </a:p>
          <a:p>
            <a:pPr lvl="1"/>
            <a:r>
              <a:rPr lang="en-US" dirty="0"/>
              <a:t>Visual Studio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83844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Anatomy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5715000" cy="3276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Configuration </a:t>
            </a: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ArchiveDemo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Node WS2016-01 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Archive </a:t>
            </a: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ArchiveDemo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Path = "C:\demo\Scripts.zip"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DestinationPath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= "C:\Scripts"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Ensure="Present"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}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}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}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ArchiveDemo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3162300" y="4876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41600" y="5359400"/>
            <a:ext cx="1049338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effectLst/>
              </a:rPr>
              <a:t>.PS1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172200" y="1600200"/>
            <a:ext cx="2514600" cy="4525963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Can take parameters like a function</a:t>
            </a:r>
          </a:p>
          <a:p>
            <a:pPr eaLnBrk="1" hangingPunct="1"/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Uses WSMAN</a:t>
            </a:r>
          </a:p>
          <a:p>
            <a:pPr eaLnBrk="1" hangingPunct="1"/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Each Configuration document gets converted to a MOF</a:t>
            </a:r>
          </a:p>
        </p:txBody>
      </p:sp>
    </p:spTree>
    <p:extLst>
      <p:ext uri="{BB962C8B-B14F-4D97-AF65-F5344CB8AC3E}">
        <p14:creationId xmlns:p14="http://schemas.microsoft.com/office/powerpoint/2010/main" val="2553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ConfigAnatomy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basic DSC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13983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BasicConfigAuthoring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basic DSC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33484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Sr. Principal Engineer at Dell EMC</a:t>
            </a:r>
          </a:p>
          <a:p>
            <a:r>
              <a:rPr lang="de-DE" dirty="0"/>
              <a:t>CDM and Azure MVP</a:t>
            </a:r>
          </a:p>
          <a:p>
            <a:r>
              <a:rPr lang="de-DE" dirty="0"/>
              <a:t>Founder &amp; Editor, PowerShell Magazine</a:t>
            </a:r>
          </a:p>
          <a:p>
            <a:r>
              <a:rPr lang="de-DE" dirty="0"/>
              <a:t>Published Author</a:t>
            </a:r>
          </a:p>
          <a:p>
            <a:pPr lvl="1"/>
            <a:r>
              <a:rPr lang="de-DE" dirty="0"/>
              <a:t>Windows PowerShell Desired State Configuration Revealed (Apress)</a:t>
            </a:r>
          </a:p>
          <a:p>
            <a:pPr lvl="1"/>
            <a:r>
              <a:rPr lang="de-DE" dirty="0"/>
              <a:t>Pro DSC (Apress; upcoming title)</a:t>
            </a:r>
          </a:p>
          <a:p>
            <a:pPr lvl="1"/>
            <a:r>
              <a:rPr lang="de-DE" dirty="0"/>
              <a:t>Several other self-published books!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PushConfig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Pushing DSC configurations to target nodes</a:t>
            </a:r>
          </a:p>
        </p:txBody>
      </p:sp>
    </p:spTree>
    <p:extLst>
      <p:ext uri="{BB962C8B-B14F-4D97-AF65-F5344CB8AC3E}">
        <p14:creationId xmlns:p14="http://schemas.microsoft.com/office/powerpoint/2010/main" val="13835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ReportDSCConfig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DSC status cmdlets to check configuration state</a:t>
            </a:r>
          </a:p>
        </p:txBody>
      </p:sp>
    </p:spTree>
    <p:extLst>
      <p:ext uri="{BB962C8B-B14F-4D97-AF65-F5344CB8AC3E}">
        <p14:creationId xmlns:p14="http://schemas.microsoft.com/office/powerpoint/2010/main" val="180617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FindingResources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in-box and custom resources for writing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361263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ParameterizedConfigs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Parameterized configurations for promoting re-use</a:t>
            </a:r>
          </a:p>
        </p:txBody>
      </p:sp>
    </p:spTree>
    <p:extLst>
      <p:ext uri="{BB962C8B-B14F-4D97-AF65-F5344CB8AC3E}">
        <p14:creationId xmlns:p14="http://schemas.microsoft.com/office/powerpoint/2010/main" val="3102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configuration documents more dynamic and parameterized</a:t>
            </a:r>
          </a:p>
          <a:p>
            <a:r>
              <a:rPr lang="en-US" dirty="0"/>
              <a:t>Promote better re-use and conditional configuration of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Data</a:t>
            </a:r>
          </a:p>
        </p:txBody>
      </p:sp>
    </p:spTree>
    <p:extLst>
      <p:ext uri="{BB962C8B-B14F-4D97-AF65-F5344CB8AC3E}">
        <p14:creationId xmlns:p14="http://schemas.microsoft.com/office/powerpoint/2010/main" val="362697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ConfigDataInDSC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Configuration Data to create re-usable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36706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Plain-text credentials not suitable for production.</a:t>
            </a:r>
          </a:p>
          <a:p>
            <a:r>
              <a:rPr lang="en-US" dirty="0"/>
              <a:t>Should implement certificate-based encryption/decryption of credentials.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 in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101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PlainTextCreds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Plain-Text Credentials in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361296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SecureCredentials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Secure Credentials in configuration documents using certificates</a:t>
            </a:r>
          </a:p>
        </p:txBody>
      </p:sp>
    </p:spTree>
    <p:extLst>
      <p:ext uri="{BB962C8B-B14F-4D97-AF65-F5344CB8AC3E}">
        <p14:creationId xmlns:p14="http://schemas.microsoft.com/office/powerpoint/2010/main" val="91035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RunAs Credentials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 some configuration items, the user context is important</a:t>
            </a:r>
          </a:p>
          <a:p>
            <a:pPr lvl="1"/>
            <a:r>
              <a:rPr lang="de-DE" dirty="0"/>
              <a:t>Example: Registry modifications, cluster configurations, process invocation, </a:t>
            </a:r>
            <a:r>
              <a:rPr lang="de-DE" dirty="0" err="1"/>
              <a:t>remoting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so on</a:t>
            </a:r>
          </a:p>
          <a:p>
            <a:r>
              <a:rPr lang="de-DE" dirty="0"/>
              <a:t>PSDscRunAsCredential provides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ability</a:t>
            </a:r>
            <a:endParaRPr lang="de-DE" dirty="0"/>
          </a:p>
          <a:p>
            <a:pPr lvl="1"/>
            <a:r>
              <a:rPr lang="de-DE" dirty="0" err="1"/>
              <a:t>Removes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authors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in </a:t>
            </a:r>
            <a:r>
              <a:rPr lang="de-DE" dirty="0" err="1"/>
              <a:t>credential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in v1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9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Name       : Ben Gelens</a:t>
            </a:r>
            <a:endParaRPr lang="sr-Latn-R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sr-Latn-R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Job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        : Consultant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MVP        : CDM (PowerShell)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Company    :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InSpark</a:t>
            </a:r>
            <a:endParaRPr lang="en-U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Email      : ben@bgelens.nl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Twitter    : @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bgelens</a:t>
            </a:r>
            <a:endParaRPr lang="en-U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GitHub     :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bgelens</a:t>
            </a:r>
            <a:endParaRPr lang="en-U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Community  : {Hyper-V.nu,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azurestack.blog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,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DuPSUG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}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Blogging   : {bgelens.nl, Hyper-V.nu, …</a:t>
            </a:r>
            <a:b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</a:b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              PowerShellMagazine.com,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azurestack.blog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About_Presenter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7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RunAsCreds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documents with </a:t>
            </a:r>
            <a:r>
              <a:rPr lang="en-US" dirty="0" err="1"/>
              <a:t>RunAs</a:t>
            </a:r>
            <a:r>
              <a:rPr lang="en-US" dirty="0"/>
              <a:t> Credentials</a:t>
            </a:r>
          </a:p>
        </p:txBody>
      </p:sp>
    </p:spTree>
    <p:extLst>
      <p:ext uri="{BB962C8B-B14F-4D97-AF65-F5344CB8AC3E}">
        <p14:creationId xmlns:p14="http://schemas.microsoft.com/office/powerpoint/2010/main" val="34062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Resource Dependencies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DependsOn in configuration documents is used for defining resource dependencies</a:t>
            </a:r>
          </a:p>
          <a:p>
            <a:r>
              <a:rPr lang="de-DE" dirty="0"/>
              <a:t>Has impact on the resource configuration order</a:t>
            </a:r>
          </a:p>
        </p:txBody>
      </p:sp>
    </p:spTree>
    <p:extLst>
      <p:ext uri="{BB962C8B-B14F-4D97-AF65-F5344CB8AC3E}">
        <p14:creationId xmlns:p14="http://schemas.microsoft.com/office/powerpoint/2010/main" val="30093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DependsOn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DependsOn</a:t>
            </a:r>
            <a:r>
              <a:rPr lang="en-US" dirty="0"/>
              <a:t> to defined resource dependencies and configuration order</a:t>
            </a:r>
          </a:p>
        </p:txBody>
      </p:sp>
    </p:spTree>
    <p:extLst>
      <p:ext uri="{BB962C8B-B14F-4D97-AF65-F5344CB8AC3E}">
        <p14:creationId xmlns:p14="http://schemas.microsoft.com/office/powerpoint/2010/main" val="132005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Resource Modules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imperative scripts behind the declarative configuration</a:t>
            </a:r>
          </a:p>
          <a:p>
            <a:r>
              <a:rPr lang="de-DE" dirty="0"/>
              <a:t>Can be written as:</a:t>
            </a:r>
          </a:p>
          <a:p>
            <a:pPr lvl="1"/>
            <a:r>
              <a:rPr lang="de-DE" dirty="0"/>
              <a:t>MOF-based DSC resources</a:t>
            </a:r>
          </a:p>
          <a:p>
            <a:pPr lvl="1"/>
            <a:r>
              <a:rPr lang="de-DE" dirty="0"/>
              <a:t>Class-based DSC resources (v5 and above)</a:t>
            </a:r>
          </a:p>
          <a:p>
            <a:pPr lvl="1"/>
            <a:r>
              <a:rPr lang="de-DE" dirty="0"/>
              <a:t>Binary</a:t>
            </a:r>
          </a:p>
          <a:p>
            <a:pPr lvl="2"/>
            <a:r>
              <a:rPr lang="de-DE" dirty="0"/>
              <a:t>C#</a:t>
            </a:r>
          </a:p>
          <a:p>
            <a:pPr lvl="2"/>
            <a:r>
              <a:rPr lang="de-DE" dirty="0"/>
              <a:t>MI DSC </a:t>
            </a:r>
            <a:r>
              <a:rPr lang="de-DE" dirty="0" err="1"/>
              <a:t>resources</a:t>
            </a:r>
            <a:r>
              <a:rPr lang="de-DE" dirty="0"/>
              <a:t> (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provider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extents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e.g. Python, Ruby,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994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Resource Module Execution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Resource modules are what make DSC idempotent</a:t>
            </a:r>
          </a:p>
        </p:txBody>
      </p:sp>
      <p:sp>
        <p:nvSpPr>
          <p:cNvPr id="4" name="Oval 3"/>
          <p:cNvSpPr/>
          <p:nvPr/>
        </p:nvSpPr>
        <p:spPr>
          <a:xfrm>
            <a:off x="3707904" y="2531568"/>
            <a:ext cx="990600" cy="60960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Start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1204" y="3522168"/>
            <a:ext cx="1524000" cy="7620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Run </a:t>
            </a:r>
          </a:p>
          <a:p>
            <a:pPr algn="ctr">
              <a:defRPr/>
            </a:pPr>
            <a:r>
              <a:rPr lang="en-US" sz="1200" dirty="0">
                <a:effectLst/>
              </a:rPr>
              <a:t>Test-</a:t>
            </a:r>
            <a:r>
              <a:rPr lang="en-US" sz="1200" dirty="0" err="1">
                <a:effectLst/>
              </a:rPr>
              <a:t>TargetResource</a:t>
            </a:r>
            <a:endParaRPr lang="en-US" sz="1200" dirty="0">
              <a:effectLst/>
            </a:endParaRPr>
          </a:p>
        </p:txBody>
      </p:sp>
      <p:cxnSp>
        <p:nvCxnSpPr>
          <p:cNvPr id="6" name="Straight Arrow Connector 5"/>
          <p:cNvCxnSpPr>
            <a:stCxn id="4" idx="4"/>
            <a:endCxn id="5" idx="0"/>
          </p:cNvCxnSpPr>
          <p:nvPr/>
        </p:nvCxnSpPr>
        <p:spPr>
          <a:xfrm>
            <a:off x="4203204" y="314116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203204" y="4284168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74542" y="4741368"/>
            <a:ext cx="1524000" cy="7620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Run </a:t>
            </a:r>
          </a:p>
          <a:p>
            <a:pPr algn="ctr">
              <a:defRPr/>
            </a:pPr>
            <a:r>
              <a:rPr lang="en-US" sz="1200" dirty="0">
                <a:effectLst/>
              </a:rPr>
              <a:t>Set-</a:t>
            </a:r>
            <a:r>
              <a:rPr lang="en-US" sz="1200" dirty="0" err="1">
                <a:effectLst/>
              </a:rPr>
              <a:t>TargetResource</a:t>
            </a:r>
            <a:endParaRPr lang="en-US" sz="1200" dirty="0">
              <a:effectLst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4258767" y="4365131"/>
            <a:ext cx="515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>
                <a:solidFill>
                  <a:schemeClr val="accent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</a:p>
        </p:txBody>
      </p:sp>
      <p:sp>
        <p:nvSpPr>
          <p:cNvPr id="10" name="Oval 9"/>
          <p:cNvSpPr/>
          <p:nvPr/>
        </p:nvSpPr>
        <p:spPr>
          <a:xfrm>
            <a:off x="3741242" y="5884368"/>
            <a:ext cx="990600" cy="60960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End</a:t>
            </a:r>
            <a:endParaRPr lang="en-US" dirty="0">
              <a:effectLst/>
            </a:endParaRPr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 flipH="1">
            <a:off x="4236542" y="550336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3"/>
            <a:endCxn id="10" idx="6"/>
          </p:cNvCxnSpPr>
          <p:nvPr/>
        </p:nvCxnSpPr>
        <p:spPr>
          <a:xfrm flipH="1">
            <a:off x="4731842" y="3903168"/>
            <a:ext cx="233362" cy="2286000"/>
          </a:xfrm>
          <a:prstGeom prst="bentConnector3">
            <a:avLst>
              <a:gd name="adj1" fmla="val -981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5231904" y="3765056"/>
            <a:ext cx="471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>
                <a:solidFill>
                  <a:schemeClr val="accent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0502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ResourceExecution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how DSC resources work using the Script resource</a:t>
            </a:r>
          </a:p>
        </p:txBody>
      </p:sp>
    </p:spTree>
    <p:extLst>
      <p:ext uri="{BB962C8B-B14F-4D97-AF65-F5344CB8AC3E}">
        <p14:creationId xmlns:p14="http://schemas.microsoft.com/office/powerpoint/2010/main" val="100160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Composite Resource Modules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Configuration documents can be packaged into composite resource modules for reusablity</a:t>
            </a:r>
          </a:p>
          <a:p>
            <a:r>
              <a:rPr lang="de-DE" dirty="0"/>
              <a:t>Enable configuration blueprints</a:t>
            </a:r>
          </a:p>
        </p:txBody>
      </p:sp>
    </p:spTree>
    <p:extLst>
      <p:ext uri="{BB962C8B-B14F-4D97-AF65-F5344CB8AC3E}">
        <p14:creationId xmlns:p14="http://schemas.microsoft.com/office/powerpoint/2010/main" val="196905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CompositeResources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and using DSC composite resources</a:t>
            </a:r>
          </a:p>
        </p:txBody>
      </p:sp>
    </p:spTree>
    <p:extLst>
      <p:ext uri="{BB962C8B-B14F-4D97-AF65-F5344CB8AC3E}">
        <p14:creationId xmlns:p14="http://schemas.microsoft.com/office/powerpoint/2010/main" val="29910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DSC Pull Service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Enables REST-based pull service for configuration and module retrieval</a:t>
            </a:r>
          </a:p>
          <a:p>
            <a:r>
              <a:rPr lang="de-DE" dirty="0"/>
              <a:t>REST-based pull service is a DSC feature</a:t>
            </a:r>
          </a:p>
          <a:p>
            <a:r>
              <a:rPr lang="de-DE" dirty="0"/>
              <a:t>LCM support REST as well as SMB based pull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29917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DSCPullService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configuring Rest-Baser Pull Server</a:t>
            </a:r>
          </a:p>
          <a:p>
            <a:r>
              <a:rPr lang="en-US" dirty="0"/>
              <a:t>Configuring LCM as a pull client</a:t>
            </a:r>
          </a:p>
        </p:txBody>
      </p:sp>
    </p:spTree>
    <p:extLst>
      <p:ext uri="{BB962C8B-B14F-4D97-AF65-F5344CB8AC3E}">
        <p14:creationId xmlns:p14="http://schemas.microsoft.com/office/powerpoint/2010/main" val="174109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DSC?</a:t>
            </a:r>
          </a:p>
          <a:p>
            <a:r>
              <a:rPr lang="en-US" dirty="0"/>
              <a:t>DSC Components</a:t>
            </a:r>
          </a:p>
          <a:p>
            <a:r>
              <a:rPr lang="en-US" dirty="0"/>
              <a:t>Writing Configurations</a:t>
            </a:r>
          </a:p>
          <a:p>
            <a:r>
              <a:rPr lang="en-US" dirty="0"/>
              <a:t>Resource Modules and Composite Resources</a:t>
            </a:r>
          </a:p>
          <a:p>
            <a:r>
              <a:rPr lang="en-US" dirty="0"/>
              <a:t>DSC Pull Service</a:t>
            </a:r>
          </a:p>
          <a:p>
            <a:r>
              <a:rPr lang="en-US" dirty="0"/>
              <a:t>DSC On Linux (if time permits)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7231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DSC on Linux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source</a:t>
            </a:r>
          </a:p>
          <a:p>
            <a:r>
              <a:rPr lang="de-DE" dirty="0"/>
              <a:t>Available for different Linux distributions</a:t>
            </a:r>
          </a:p>
          <a:p>
            <a:r>
              <a:rPr lang="de-DE" dirty="0"/>
              <a:t>Enables xPlatform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8435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DSCOnLinux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DSC on Linux</a:t>
            </a:r>
          </a:p>
        </p:txBody>
      </p:sp>
    </p:spTree>
    <p:extLst>
      <p:ext uri="{BB962C8B-B14F-4D97-AF65-F5344CB8AC3E}">
        <p14:creationId xmlns:p14="http://schemas.microsoft.com/office/powerpoint/2010/main" val="27344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DSC is a configuration management platform</a:t>
            </a:r>
          </a:p>
          <a:p>
            <a:r>
              <a:rPr lang="de-DE" dirty="0"/>
              <a:t>DSC is cross-platform</a:t>
            </a:r>
          </a:p>
          <a:p>
            <a:r>
              <a:rPr lang="de-DE" dirty="0"/>
              <a:t>DSC is an essential skillset for any IT administrator</a:t>
            </a:r>
          </a:p>
          <a:p>
            <a:r>
              <a:rPr lang="de-DE" dirty="0"/>
              <a:t>Your existing PowerShell skills are good to create configurations and resource modules.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Now: Lunch break</a:t>
            </a:r>
          </a:p>
          <a:p>
            <a:endParaRPr lang="de-DE" dirty="0"/>
          </a:p>
          <a:p>
            <a:r>
              <a:rPr lang="de-DE" dirty="0"/>
              <a:t>Come back for a workshop of writing DSC resources</a:t>
            </a:r>
          </a:p>
          <a:p>
            <a:endParaRPr lang="de-DE" dirty="0"/>
          </a:p>
          <a:p>
            <a:r>
              <a:rPr lang="de-DE" dirty="0"/>
              <a:t>Ask me questions or meet me in-person afterwards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Demo Environment (Azure)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367190"/>
            <a:ext cx="822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</a:rPr>
              <a:t>Deploy from: github.com/</a:t>
            </a:r>
            <a:r>
              <a:rPr lang="en-US" dirty="0" err="1">
                <a:effectLst/>
              </a:rPr>
              <a:t>rchaganti</a:t>
            </a:r>
            <a:r>
              <a:rPr lang="en-US" dirty="0">
                <a:effectLst/>
              </a:rPr>
              <a:t>/PSConfEU2017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2856"/>
            <a:ext cx="6497445" cy="360829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4467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don’t have an Azure Subscription. I have prepared some VMs</a:t>
            </a:r>
          </a:p>
          <a:p>
            <a:r>
              <a:rPr lang="en-US" dirty="0"/>
              <a:t>Create NAT virtual network. </a:t>
            </a:r>
            <a:br>
              <a:rPr lang="en-US" dirty="0"/>
            </a:br>
            <a:r>
              <a:rPr lang="en-US" dirty="0"/>
              <a:t>172.22.176.0/20 (255.255.240.0)</a:t>
            </a:r>
            <a:br>
              <a:rPr lang="en-US" dirty="0"/>
            </a:br>
            <a:r>
              <a:rPr lang="en-US" dirty="0">
                <a:hlinkClick r:id="rId2"/>
              </a:rPr>
              <a:t>https://docs.microsoft.com/en-us/virtualization/hyper-v-on-windows/user-guide/setup-nat-network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Get Prepped images and scripts from USB Drive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Demo Environment (Local) </a:t>
            </a:r>
          </a:p>
        </p:txBody>
      </p:sp>
    </p:spTree>
    <p:extLst>
      <p:ext uri="{BB962C8B-B14F-4D97-AF65-F5344CB8AC3E}">
        <p14:creationId xmlns:p14="http://schemas.microsoft.com/office/powerpoint/2010/main" val="425278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Management is different from simple script automation</a:t>
            </a:r>
          </a:p>
          <a:p>
            <a:r>
              <a:rPr lang="en-US" dirty="0"/>
              <a:t>Provides a reliable way to configure -&gt; monitor -&gt; correct configurations</a:t>
            </a:r>
          </a:p>
          <a:p>
            <a:r>
              <a:rPr lang="en-US" dirty="0"/>
              <a:t>Provide an idempotent way of configuring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DSC?</a:t>
            </a:r>
          </a:p>
        </p:txBody>
      </p:sp>
    </p:spTree>
    <p:extLst>
      <p:ext uri="{BB962C8B-B14F-4D97-AF65-F5344CB8AC3E}">
        <p14:creationId xmlns:p14="http://schemas.microsoft.com/office/powerpoint/2010/main" val="45391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1.0 was released with WMF 4.0</a:t>
            </a:r>
          </a:p>
          <a:p>
            <a:pPr lvl="1"/>
            <a:r>
              <a:rPr lang="en-US" dirty="0"/>
              <a:t>Subsequent update as November 2014 Rollup</a:t>
            </a:r>
          </a:p>
          <a:p>
            <a:pPr lvl="1"/>
            <a:r>
              <a:rPr lang="en-US" dirty="0">
                <a:effectLst/>
              </a:rPr>
              <a:t>http://support.microsoft.com/en-us/kb/3000850 </a:t>
            </a:r>
          </a:p>
          <a:p>
            <a:r>
              <a:rPr lang="en-US" dirty="0">
                <a:effectLst/>
              </a:rPr>
              <a:t>Version 2.0 was released with WMF 5.0</a:t>
            </a:r>
          </a:p>
          <a:p>
            <a:pPr lvl="1"/>
            <a:r>
              <a:rPr lang="en-US" dirty="0">
                <a:effectLst/>
              </a:rPr>
              <a:t>Updated with WMF 5.1</a:t>
            </a:r>
          </a:p>
          <a:p>
            <a:pPr lvl="1"/>
            <a:r>
              <a:rPr lang="en-US" dirty="0"/>
              <a:t>https://www.microsoft.com/en-us/download/details.aspx?id=54616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61658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Windows Server 2012 R2</a:t>
            </a:r>
          </a:p>
          <a:p>
            <a:r>
              <a:rPr lang="en-US" dirty="0">
                <a:effectLst/>
              </a:rPr>
              <a:t>Windows Server 2012</a:t>
            </a:r>
          </a:p>
          <a:p>
            <a:r>
              <a:rPr lang="en-US" dirty="0">
                <a:effectLst/>
              </a:rPr>
              <a:t>Windows Server 2008 R2 SP1</a:t>
            </a:r>
          </a:p>
          <a:p>
            <a:r>
              <a:rPr lang="en-US" dirty="0">
                <a:effectLst/>
              </a:rPr>
              <a:t>Windows 8.1</a:t>
            </a:r>
          </a:p>
          <a:p>
            <a:r>
              <a:rPr lang="en-US" dirty="0">
                <a:effectLst/>
              </a:rPr>
              <a:t>Windows 7 SP1</a:t>
            </a:r>
          </a:p>
          <a:p>
            <a:r>
              <a:rPr lang="en-US" dirty="0"/>
              <a:t>Not applicable for Windows Server 2016</a:t>
            </a:r>
          </a:p>
          <a:p>
            <a:pPr lvl="1"/>
            <a:r>
              <a:rPr lang="en-US" dirty="0"/>
              <a:t>Includes WMF 5.1 level components already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WMF 5.1 support</a:t>
            </a:r>
          </a:p>
        </p:txBody>
      </p:sp>
    </p:spTree>
    <p:extLst>
      <p:ext uri="{BB962C8B-B14F-4D97-AF65-F5344CB8AC3E}">
        <p14:creationId xmlns:p14="http://schemas.microsoft.com/office/powerpoint/2010/main" val="36747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1069</TotalTime>
  <Words>942</Words>
  <Application>Microsoft Office PowerPoint</Application>
  <PresentationFormat>On-screen Show (4:3)</PresentationFormat>
  <Paragraphs>188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Consolas</vt:lpstr>
      <vt:lpstr>Lucida Console</vt:lpstr>
      <vt:lpstr>Roboto</vt:lpstr>
      <vt:lpstr>Roboto Black</vt:lpstr>
      <vt:lpstr>Roboto Condensed</vt:lpstr>
      <vt:lpstr>Segoe UI</vt:lpstr>
      <vt:lpstr>Tahoma</vt:lpstr>
      <vt:lpstr>Ubuntu Mono</vt:lpstr>
      <vt:lpstr>www.IT-Visions.de</vt:lpstr>
      <vt:lpstr>Custom Design</vt:lpstr>
      <vt:lpstr>PowerShell Desired State Configuration</vt:lpstr>
      <vt:lpstr>About_Author</vt:lpstr>
      <vt:lpstr>About_Presenter</vt:lpstr>
      <vt:lpstr>Agenda</vt:lpstr>
      <vt:lpstr>Hands-on Demo Environment (Azure) </vt:lpstr>
      <vt:lpstr>Hands-on Demo Environment (Local) </vt:lpstr>
      <vt:lpstr>Why DSC?</vt:lpstr>
      <vt:lpstr>History</vt:lpstr>
      <vt:lpstr>WMF 5.1 support</vt:lpstr>
      <vt:lpstr>DSC Components</vt:lpstr>
      <vt:lpstr>Language Extensions</vt:lpstr>
      <vt:lpstr>Start-Demo –Item ‘LangaugeExt’</vt:lpstr>
      <vt:lpstr>Local Configuration Manager</vt:lpstr>
      <vt:lpstr>Start-Demo –Item ‘LCMBasics’</vt:lpstr>
      <vt:lpstr>Configuration Store</vt:lpstr>
      <vt:lpstr>Writing Configurations</vt:lpstr>
      <vt:lpstr>Configuration Anatomy</vt:lpstr>
      <vt:lpstr>Start-Demo –Item ‘ConfigAnatomy’</vt:lpstr>
      <vt:lpstr>Start-Demo –Item ‘BasicConfigAuthoring’</vt:lpstr>
      <vt:lpstr>Start-Demo –Item ‘PushConfig’</vt:lpstr>
      <vt:lpstr>Start-Demo –Item ‘ReportDSCConfig’</vt:lpstr>
      <vt:lpstr>Start-Demo –Item ‘FindingResources’</vt:lpstr>
      <vt:lpstr>Start-Demo –Item ‘ParameterizedConfigs’</vt:lpstr>
      <vt:lpstr>Configuration Data</vt:lpstr>
      <vt:lpstr>Start-Demo –Item ‘ConfigDataInDSC’</vt:lpstr>
      <vt:lpstr>Credentials in Configuration</vt:lpstr>
      <vt:lpstr>Start-Demo –Item ‘PlainTextCreds’</vt:lpstr>
      <vt:lpstr>Start-Demo –Item ‘SecureCredentials’</vt:lpstr>
      <vt:lpstr>RunAs Credentials</vt:lpstr>
      <vt:lpstr>Start-Demo –Item ‘RunAsCreds’</vt:lpstr>
      <vt:lpstr>Resource Dependencies</vt:lpstr>
      <vt:lpstr>Start-Demo –Item ‘DependsOn’</vt:lpstr>
      <vt:lpstr>Resource Modules</vt:lpstr>
      <vt:lpstr>Resource Module Execution </vt:lpstr>
      <vt:lpstr>Start-Demo –Item ‘ResourceExecution’</vt:lpstr>
      <vt:lpstr>Composite Resource Modules</vt:lpstr>
      <vt:lpstr>Start-Demo –Item ‘CompositeResources’</vt:lpstr>
      <vt:lpstr>DSC Pull Service</vt:lpstr>
      <vt:lpstr>Start-Demo –Item ‘DSCPullService’</vt:lpstr>
      <vt:lpstr>DSC on Linux</vt:lpstr>
      <vt:lpstr>Start-Demo –Item ‘DSCOnLinux’</vt:lpstr>
      <vt:lpstr>Summary</vt:lpstr>
      <vt:lpstr>Next Steps...</vt:lpstr>
      <vt:lpstr>Questions?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cp:keywords>No Restrictions</cp:keywords>
  <dc:description>(C) Dr. Tobias Weltner</dc:description>
  <cp:lastModifiedBy>Ben Gelens</cp:lastModifiedBy>
  <cp:revision>227</cp:revision>
  <dcterms:created xsi:type="dcterms:W3CDTF">2007-07-20T07:41:41Z</dcterms:created>
  <dcterms:modified xsi:type="dcterms:W3CDTF">2017-04-27T09:21:40Z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  <property fmtid="{D5CDD505-2E9C-101B-9397-08002B2CF9AE}" pid="8" name="TitusGUID">
    <vt:lpwstr>bada88e1-a8b8-471d-a96d-298c6ef71eb1</vt:lpwstr>
  </property>
  <property fmtid="{D5CDD505-2E9C-101B-9397-08002B2CF9AE}" pid="9" name="Document Creator">
    <vt:lpwstr/>
  </property>
  <property fmtid="{D5CDD505-2E9C-101B-9397-08002B2CF9AE}" pid="10" name="Document Editor">
    <vt:lpwstr/>
  </property>
  <property fmtid="{D5CDD505-2E9C-101B-9397-08002B2CF9AE}" pid="11" name="Classification">
    <vt:lpwstr>No Restrictions</vt:lpwstr>
  </property>
  <property fmtid="{D5CDD505-2E9C-101B-9397-08002B2CF9AE}" pid="12" name="Sublabels">
    <vt:lpwstr/>
  </property>
</Properties>
</file>