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48"/>
  </p:notesMasterIdLst>
  <p:handoutMasterIdLst>
    <p:handoutMasterId r:id="rId49"/>
  </p:handoutMasterIdLst>
  <p:sldIdLst>
    <p:sldId id="356" r:id="rId3"/>
    <p:sldId id="312" r:id="rId4"/>
    <p:sldId id="357" r:id="rId5"/>
    <p:sldId id="317" r:id="rId6"/>
    <p:sldId id="346" r:id="rId7"/>
    <p:sldId id="358" r:id="rId8"/>
    <p:sldId id="318" r:id="rId9"/>
    <p:sldId id="359" r:id="rId10"/>
    <p:sldId id="354" r:id="rId11"/>
    <p:sldId id="355" r:id="rId12"/>
    <p:sldId id="319" r:id="rId13"/>
    <p:sldId id="323" r:id="rId14"/>
    <p:sldId id="325" r:id="rId15"/>
    <p:sldId id="320" r:id="rId16"/>
    <p:sldId id="326" r:id="rId17"/>
    <p:sldId id="322" r:id="rId18"/>
    <p:sldId id="327" r:id="rId19"/>
    <p:sldId id="344" r:id="rId20"/>
    <p:sldId id="353" r:id="rId21"/>
    <p:sldId id="328" r:id="rId22"/>
    <p:sldId id="337" r:id="rId23"/>
    <p:sldId id="338" r:id="rId24"/>
    <p:sldId id="345" r:id="rId25"/>
    <p:sldId id="341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40" r:id="rId34"/>
    <p:sldId id="339" r:id="rId35"/>
    <p:sldId id="352" r:id="rId36"/>
    <p:sldId id="342" r:id="rId37"/>
    <p:sldId id="343" r:id="rId38"/>
    <p:sldId id="336" r:id="rId39"/>
    <p:sldId id="347" r:id="rId40"/>
    <p:sldId id="350" r:id="rId41"/>
    <p:sldId id="351" r:id="rId42"/>
    <p:sldId id="348" r:id="rId43"/>
    <p:sldId id="349" r:id="rId44"/>
    <p:sldId id="302" r:id="rId45"/>
    <p:sldId id="313" r:id="rId46"/>
    <p:sldId id="314" r:id="rId4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20014" autoAdjust="0"/>
    <p:restoredTop sz="92773" autoAdjust="0"/>
  </p:normalViewPr>
  <p:slideViewPr>
    <p:cSldViewPr>
      <p:cViewPr varScale="1">
        <p:scale>
          <a:sx n="118" d="100"/>
          <a:sy n="118" d="100"/>
        </p:scale>
        <p:origin x="2319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chaganti/PSConfEU2017/blob/master/README.md#run-on-hyper-v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930027"/>
          </a:xfrm>
        </p:spPr>
        <p:txBody>
          <a:bodyPr/>
          <a:lstStyle/>
          <a:p>
            <a:r>
              <a:rPr lang="de-DE" dirty="0"/>
              <a:t>PowerShell Desired State Configuration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 Gelens, MVP, @</a:t>
            </a:r>
            <a:r>
              <a:rPr lang="de-DE" dirty="0" err="1"/>
              <a:t>bgelens</a:t>
            </a:r>
            <a:r>
              <a:rPr lang="de-DE" dirty="0"/>
              <a:t>, bgelens.nl</a:t>
            </a:r>
            <a:br>
              <a:rPr lang="de-DE" dirty="0"/>
            </a:br>
            <a:r>
              <a:rPr lang="de-DE" dirty="0" err="1"/>
              <a:t>DevOps</a:t>
            </a:r>
            <a:r>
              <a:rPr lang="de-DE" dirty="0"/>
              <a:t> &amp; Cloud Consultant @ InSpark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684213" y="3214042"/>
            <a:ext cx="7772400" cy="935038"/>
          </a:xfrm>
        </p:spPr>
        <p:txBody>
          <a:bodyPr/>
          <a:lstStyle/>
          <a:p>
            <a:r>
              <a:rPr lang="de-DE" dirty="0"/>
              <a:t>An Overview</a:t>
            </a:r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Server 2012 R2</a:t>
            </a:r>
          </a:p>
          <a:p>
            <a:r>
              <a:rPr lang="en-US" dirty="0">
                <a:effectLst/>
              </a:rPr>
              <a:t>Windows Server 2012</a:t>
            </a:r>
          </a:p>
          <a:p>
            <a:r>
              <a:rPr lang="en-US" dirty="0">
                <a:effectLst/>
              </a:rPr>
              <a:t>Windows Server 2008 R2 SP1</a:t>
            </a:r>
          </a:p>
          <a:p>
            <a:r>
              <a:rPr lang="en-US" dirty="0">
                <a:effectLst/>
              </a:rPr>
              <a:t>Windows 8.1</a:t>
            </a:r>
          </a:p>
          <a:p>
            <a:r>
              <a:rPr lang="en-US" dirty="0">
                <a:effectLst/>
              </a:rPr>
              <a:t>Windows 7 SP1</a:t>
            </a:r>
          </a:p>
          <a:p>
            <a:r>
              <a:rPr lang="en-US" dirty="0"/>
              <a:t>Not applicable for Windows Server 2016</a:t>
            </a:r>
          </a:p>
          <a:p>
            <a:pPr lvl="1"/>
            <a:r>
              <a:rPr lang="en-US" dirty="0"/>
              <a:t>Includes WMF 5.1 level components already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WMF 5.1 support</a:t>
            </a:r>
          </a:p>
        </p:txBody>
      </p:sp>
    </p:spTree>
    <p:extLst>
      <p:ext uri="{BB962C8B-B14F-4D97-AF65-F5344CB8AC3E}">
        <p14:creationId xmlns:p14="http://schemas.microsoft.com/office/powerpoint/2010/main" val="36747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56792"/>
            <a:ext cx="8642350" cy="43897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Components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2996952"/>
            <a:ext cx="5849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From Ravi’s new book: Pro DSC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Available Q3</a:t>
            </a:r>
          </a:p>
        </p:txBody>
      </p:sp>
    </p:spTree>
    <p:extLst>
      <p:ext uri="{BB962C8B-B14F-4D97-AF65-F5344CB8AC3E}">
        <p14:creationId xmlns:p14="http://schemas.microsoft.com/office/powerpoint/2010/main" val="391746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PSDesiredStateConfiguration Module</a:t>
            </a:r>
          </a:p>
          <a:p>
            <a:r>
              <a:rPr lang="en-US" dirty="0"/>
              <a:t>Dynamic Keywords that enable configuration authoring</a:t>
            </a:r>
          </a:p>
          <a:p>
            <a:r>
              <a:rPr lang="en-US" dirty="0"/>
              <a:t>Declarative Syntax</a:t>
            </a:r>
          </a:p>
          <a:p>
            <a:r>
              <a:rPr lang="en-US" dirty="0"/>
              <a:t>Cmdlets to compile and manage configurations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273284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LangaugeExt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Exploring PSDesiredStateConfiguration Module and Language Extensions</a:t>
            </a:r>
          </a:p>
        </p:txBody>
      </p:sp>
    </p:spTree>
    <p:extLst>
      <p:ext uri="{BB962C8B-B14F-4D97-AF65-F5344CB8AC3E}">
        <p14:creationId xmlns:p14="http://schemas.microsoft.com/office/powerpoint/2010/main" val="5675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“agent” … sort of!</a:t>
            </a:r>
          </a:p>
          <a:p>
            <a:r>
              <a:rPr lang="en-US" dirty="0"/>
              <a:t>Implemented as a WMI provider.</a:t>
            </a:r>
          </a:p>
          <a:p>
            <a:r>
              <a:rPr lang="en-US" dirty="0"/>
              <a:t>Can be configured in a declarative manner using Meta Resources.</a:t>
            </a:r>
          </a:p>
          <a:p>
            <a:r>
              <a:rPr lang="en-US" dirty="0"/>
              <a:t>Ability to receive (push) or pull configurations.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Configuration Manager</a:t>
            </a:r>
          </a:p>
        </p:txBody>
      </p:sp>
    </p:spTree>
    <p:extLst>
      <p:ext uri="{BB962C8B-B14F-4D97-AF65-F5344CB8AC3E}">
        <p14:creationId xmlns:p14="http://schemas.microsoft.com/office/powerpoint/2010/main" val="13903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LCMBasics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Configuration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6625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where configurations live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types based on the phase</a:t>
            </a:r>
          </a:p>
          <a:p>
            <a:pPr lvl="1"/>
            <a:r>
              <a:rPr lang="en-US" dirty="0"/>
              <a:t>Pending</a:t>
            </a:r>
          </a:p>
          <a:p>
            <a:pPr lvl="1"/>
            <a:r>
              <a:rPr lang="en-US" dirty="0"/>
              <a:t>Current</a:t>
            </a:r>
          </a:p>
          <a:p>
            <a:pPr lvl="1"/>
            <a:r>
              <a:rPr lang="en-US" dirty="0"/>
              <a:t>Previous</a:t>
            </a:r>
          </a:p>
          <a:p>
            <a:r>
              <a:rPr lang="en-US" dirty="0"/>
              <a:t>Partial Configuration Store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312368" cy="1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for the job!</a:t>
            </a:r>
          </a:p>
          <a:p>
            <a:pPr lvl="1"/>
            <a:r>
              <a:rPr lang="en-US" dirty="0"/>
              <a:t>Good old PowerShell ISE!</a:t>
            </a:r>
          </a:p>
          <a:p>
            <a:pPr lvl="1"/>
            <a:r>
              <a:rPr lang="en-US" dirty="0" err="1"/>
              <a:t>ISESteroids</a:t>
            </a:r>
            <a:endParaRPr lang="en-US" dirty="0"/>
          </a:p>
          <a:p>
            <a:pPr lvl="1"/>
            <a:r>
              <a:rPr lang="en-US" dirty="0"/>
              <a:t>Visual Studio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384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Anatomy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5715000" cy="3276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Configuration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Node WS2016-01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Archive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Path = "C:\demo\Scripts.zip"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DestinationPath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= "C:\Scripts"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Ensure="Present"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>
              <a:defRPr/>
            </a:pPr>
            <a:endParaRPr lang="en-US" sz="1600" dirty="0"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6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ArchiveDemo</a:t>
            </a:r>
            <a:r>
              <a:rPr lang="en-US" sz="1600" dirty="0"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31623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41600" y="5359400"/>
            <a:ext cx="1049338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effectLst/>
              </a:rPr>
              <a:t>.PS1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72200" y="1600200"/>
            <a:ext cx="2514600" cy="4525963"/>
          </a:xfrm>
        </p:spPr>
        <p:txBody>
          <a:bodyPr/>
          <a:lstStyle/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Can take parameters like a function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Uses WSMAN</a:t>
            </a:r>
          </a:p>
          <a:p>
            <a:pPr eaLnBrk="1" hangingPunct="1"/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Each Configuration document gets converted to a MOF</a:t>
            </a:r>
          </a:p>
        </p:txBody>
      </p:sp>
    </p:spTree>
    <p:extLst>
      <p:ext uri="{BB962C8B-B14F-4D97-AF65-F5344CB8AC3E}">
        <p14:creationId xmlns:p14="http://schemas.microsoft.com/office/powerpoint/2010/main" val="2553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ConfigAnatomy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1398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Sr. Principal Engineer at Dell EMC</a:t>
            </a:r>
          </a:p>
          <a:p>
            <a:r>
              <a:rPr lang="de-DE" dirty="0"/>
              <a:t>CDM and Azure MVP</a:t>
            </a:r>
          </a:p>
          <a:p>
            <a:r>
              <a:rPr lang="de-DE" dirty="0"/>
              <a:t>Founder &amp; Editor, PowerShell Magazine</a:t>
            </a:r>
          </a:p>
          <a:p>
            <a:r>
              <a:rPr lang="de-DE" dirty="0"/>
              <a:t>Published Author</a:t>
            </a:r>
          </a:p>
          <a:p>
            <a:pPr lvl="1"/>
            <a:r>
              <a:rPr lang="de-DE" dirty="0"/>
              <a:t>Windows PowerShell Desired State Configuration Revealed (Apress)</a:t>
            </a:r>
          </a:p>
          <a:p>
            <a:pPr lvl="1"/>
            <a:r>
              <a:rPr lang="de-DE" dirty="0"/>
              <a:t>Pro DSC (Apress; upcoming title)</a:t>
            </a:r>
          </a:p>
          <a:p>
            <a:pPr lvl="1"/>
            <a:r>
              <a:rPr lang="de-DE" dirty="0"/>
              <a:t>Several other self-published books!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r>
              <a:rPr lang="de-DE" dirty="0"/>
              <a:t> - Ravikanth </a:t>
            </a:r>
            <a:r>
              <a:rPr lang="de-DE" dirty="0" err="1"/>
              <a:t>Chaganti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BasicConfigAuthoring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basic DSC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3484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PushConfig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DSC configurations to target nodes</a:t>
            </a:r>
          </a:p>
        </p:txBody>
      </p:sp>
    </p:spTree>
    <p:extLst>
      <p:ext uri="{BB962C8B-B14F-4D97-AF65-F5344CB8AC3E}">
        <p14:creationId xmlns:p14="http://schemas.microsoft.com/office/powerpoint/2010/main" val="1383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ReportDSCConfig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DSC status cmdlets to check configuration state</a:t>
            </a:r>
          </a:p>
        </p:txBody>
      </p:sp>
    </p:spTree>
    <p:extLst>
      <p:ext uri="{BB962C8B-B14F-4D97-AF65-F5344CB8AC3E}">
        <p14:creationId xmlns:p14="http://schemas.microsoft.com/office/powerpoint/2010/main" val="1806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FindingResources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in-box and custom resources for writing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ParameterizedConfigs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configurations for promoting re-use</a:t>
            </a:r>
          </a:p>
        </p:txBody>
      </p:sp>
    </p:spTree>
    <p:extLst>
      <p:ext uri="{BB962C8B-B14F-4D97-AF65-F5344CB8AC3E}">
        <p14:creationId xmlns:p14="http://schemas.microsoft.com/office/powerpoint/2010/main" val="3102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configuration documents more dynamic and parameterized</a:t>
            </a:r>
          </a:p>
          <a:p>
            <a:r>
              <a:rPr lang="en-US" dirty="0"/>
              <a:t>Promote better re-use and conditional configuration of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Data</a:t>
            </a:r>
          </a:p>
        </p:txBody>
      </p:sp>
    </p:spTree>
    <p:extLst>
      <p:ext uri="{BB962C8B-B14F-4D97-AF65-F5344CB8AC3E}">
        <p14:creationId xmlns:p14="http://schemas.microsoft.com/office/powerpoint/2010/main" val="36269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ConfigDataInDSC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Configuration Data to create re-usable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706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Plain-text credentials not suitable for production.</a:t>
            </a:r>
          </a:p>
          <a:p>
            <a:r>
              <a:rPr lang="en-US" dirty="0"/>
              <a:t>Should implement certificate-based encryption/decryption of credentials.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in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10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PlainTextCreds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Plain-Text Credentials in 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6129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SecureCredentials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Implementing Secure Credentials in configuration documents using certificates</a:t>
            </a:r>
          </a:p>
        </p:txBody>
      </p:sp>
    </p:spTree>
    <p:extLst>
      <p:ext uri="{BB962C8B-B14F-4D97-AF65-F5344CB8AC3E}">
        <p14:creationId xmlns:p14="http://schemas.microsoft.com/office/powerpoint/2010/main" val="91035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Name       : Ben Gelens</a:t>
            </a:r>
            <a:endParaRPr lang="sr-Latn-R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sr-Latn-R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Job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: Consultant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MVP        : CDM (PowerShell)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Company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InSpark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Email      : ben@bgelens.nl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Twitter    : @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GitHub     :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bgelens</a:t>
            </a:r>
            <a:endParaRPr lang="en-US" sz="1800" kern="1200" dirty="0">
              <a:solidFill>
                <a:srgbClr val="FFFFFF"/>
              </a:solidFill>
              <a:effectDag name="">
                <a:cont type="tree" name="">
                  <a:effect ref="fillLine"/>
                  <a:outerShdw dist="38100" dir="13500000" algn="br">
                    <a:srgbClr val="FFFFFF">
                      <a:lumMod val="200000"/>
                      <a:satMod val="200000"/>
                    </a:srgbClr>
                  </a:outerShdw>
                </a:cont>
                <a:cont type="tree" name="">
                  <a:effect ref="fillLine"/>
                  <a:outerShdw dist="38100" dir="2700000" algn="tl">
                    <a:srgbClr val="FFFFFF">
                      <a:lumMod val="60000"/>
                      <a:satMod val="60000"/>
                    </a:srgbClr>
                  </a:outerShdw>
                </a:cont>
                <a:effect ref="fillLine"/>
              </a:effectDag>
              <a:latin typeface="Consolas" panose="020B0609020204030204" pitchFamily="49" charset="0"/>
            </a:endParaRP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Community  : {Hyper-V.nu,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DuPSUG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  <a:p>
            <a:pPr marL="0" lvl="0" indent="0" eaLnBrk="1" hangingPunct="1">
              <a:spcBef>
                <a:spcPct val="0"/>
              </a:spcBef>
              <a:buNone/>
              <a:tabLst/>
            </a:pP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Blogging   : {bgelens.nl, Hyper-V.nu, …</a:t>
            </a:r>
            <a:b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</a:b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              PowerShellMagazine.com, </a:t>
            </a:r>
            <a:r>
              <a:rPr lang="en-US" sz="1800" kern="1200" dirty="0" err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azurestack.blog</a:t>
            </a:r>
            <a:r>
              <a:rPr lang="en-US" sz="1800" kern="12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>
                        <a:lumMod val="200000"/>
                        <a:satMod val="200000"/>
                      </a:srgbClr>
                    </a:outerShdw>
                  </a:cont>
                  <a:cont type="tree" name="">
                    <a:effect ref="fillLine"/>
                    <a:outerShdw dist="38100" dir="2700000" algn="tl">
                      <a:srgbClr val="FFFFFF">
                        <a:lumMod val="60000"/>
                        <a:satMod val="60000"/>
                      </a:srgbClr>
                    </a:outerShdw>
                  </a:cont>
                  <a:effect ref="fillLine"/>
                </a:effectDag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About_Presenter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97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RunAs Credentials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 some configuration items, the user context is important</a:t>
            </a:r>
          </a:p>
          <a:p>
            <a:pPr lvl="1"/>
            <a:r>
              <a:rPr lang="de-DE" dirty="0"/>
              <a:t>Example: Registry modifications, cluster configurations, process invocation, </a:t>
            </a:r>
            <a:r>
              <a:rPr lang="de-DE" dirty="0" err="1"/>
              <a:t>remoting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so on</a:t>
            </a:r>
          </a:p>
          <a:p>
            <a:r>
              <a:rPr lang="de-DE" dirty="0"/>
              <a:t>PSDscRunAsCredential provides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ability</a:t>
            </a:r>
            <a:endParaRPr lang="de-DE" dirty="0"/>
          </a:p>
          <a:p>
            <a:pPr lvl="1"/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in </a:t>
            </a:r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in v1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RunAsCreds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documents with </a:t>
            </a:r>
            <a:r>
              <a:rPr lang="en-US" dirty="0" err="1"/>
              <a:t>RunAs</a:t>
            </a:r>
            <a:r>
              <a:rPr lang="en-US" dirty="0"/>
              <a:t> Credentials</a:t>
            </a:r>
          </a:p>
        </p:txBody>
      </p:sp>
    </p:spTree>
    <p:extLst>
      <p:ext uri="{BB962C8B-B14F-4D97-AF65-F5344CB8AC3E}">
        <p14:creationId xmlns:p14="http://schemas.microsoft.com/office/powerpoint/2010/main" val="34062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Dependencies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DependsOn in configuration documents is used for defining resource dependencies</a:t>
            </a:r>
          </a:p>
          <a:p>
            <a:r>
              <a:rPr lang="de-DE" dirty="0"/>
              <a:t>Has impact on the resource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30093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DependsOn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DependsOn</a:t>
            </a:r>
            <a:r>
              <a:rPr lang="en-US" dirty="0"/>
              <a:t> to defined resource dependencies and configuration order</a:t>
            </a:r>
          </a:p>
        </p:txBody>
      </p:sp>
    </p:spTree>
    <p:extLst>
      <p:ext uri="{BB962C8B-B14F-4D97-AF65-F5344CB8AC3E}">
        <p14:creationId xmlns:p14="http://schemas.microsoft.com/office/powerpoint/2010/main" val="1320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imperative scripts behind the declarative configuration</a:t>
            </a:r>
          </a:p>
          <a:p>
            <a:r>
              <a:rPr lang="de-DE" dirty="0"/>
              <a:t>Can be written as:</a:t>
            </a:r>
          </a:p>
          <a:p>
            <a:pPr lvl="1"/>
            <a:r>
              <a:rPr lang="de-DE" dirty="0"/>
              <a:t>MOF-based DSC resources</a:t>
            </a:r>
          </a:p>
          <a:p>
            <a:pPr lvl="1"/>
            <a:r>
              <a:rPr lang="de-DE" dirty="0"/>
              <a:t>Class-based DSC resources (v5 and above)</a:t>
            </a:r>
          </a:p>
          <a:p>
            <a:pPr lvl="1"/>
            <a:r>
              <a:rPr lang="de-DE" dirty="0"/>
              <a:t>Binary</a:t>
            </a:r>
          </a:p>
          <a:p>
            <a:pPr lvl="2"/>
            <a:r>
              <a:rPr lang="de-DE" dirty="0"/>
              <a:t>C#</a:t>
            </a:r>
          </a:p>
          <a:p>
            <a:pPr lvl="2"/>
            <a:r>
              <a:rPr lang="de-DE" dirty="0"/>
              <a:t>MI DSC </a:t>
            </a:r>
            <a:r>
              <a:rPr lang="de-DE" dirty="0" err="1"/>
              <a:t>resources</a:t>
            </a:r>
            <a:r>
              <a:rPr lang="de-DE" dirty="0"/>
              <a:t> (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extents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e.g. Python, Ruby,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9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Resource Module Execution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Resource modules are what make DSC idempotent</a:t>
            </a:r>
          </a:p>
        </p:txBody>
      </p:sp>
      <p:sp>
        <p:nvSpPr>
          <p:cNvPr id="4" name="Oval 3"/>
          <p:cNvSpPr/>
          <p:nvPr/>
        </p:nvSpPr>
        <p:spPr>
          <a:xfrm>
            <a:off x="3707904" y="25315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Start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1204" y="35221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Test-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4203204" y="31411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203204" y="4284168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474542" y="4741368"/>
            <a:ext cx="1524000" cy="762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Run </a:t>
            </a:r>
          </a:p>
          <a:p>
            <a:pPr algn="ctr">
              <a:defRPr/>
            </a:pPr>
            <a:r>
              <a:rPr lang="en-US" sz="1200" dirty="0">
                <a:effectLst/>
              </a:rPr>
              <a:t>Set-</a:t>
            </a:r>
            <a:r>
              <a:rPr lang="en-US" sz="1200" dirty="0" err="1">
                <a:effectLst/>
              </a:rPr>
              <a:t>TargetResource</a:t>
            </a:r>
            <a:endParaRPr lang="en-US" sz="1200" dirty="0">
              <a:effectLst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4258767" y="4365131"/>
            <a:ext cx="515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</a:p>
        </p:txBody>
      </p:sp>
      <p:sp>
        <p:nvSpPr>
          <p:cNvPr id="10" name="Oval 9"/>
          <p:cNvSpPr/>
          <p:nvPr/>
        </p:nvSpPr>
        <p:spPr>
          <a:xfrm>
            <a:off x="3741242" y="5884368"/>
            <a:ext cx="990600" cy="60960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effectLst/>
              </a:rPr>
              <a:t>End</a:t>
            </a:r>
            <a:endParaRPr lang="en-US" dirty="0">
              <a:effectLst/>
            </a:endParaRPr>
          </a:p>
        </p:txBody>
      </p:sp>
      <p:cxnSp>
        <p:nvCxnSpPr>
          <p:cNvPr id="11" name="Straight Arrow Connector 10"/>
          <p:cNvCxnSpPr>
            <a:stCxn id="8" idx="2"/>
            <a:endCxn id="10" idx="0"/>
          </p:cNvCxnSpPr>
          <p:nvPr/>
        </p:nvCxnSpPr>
        <p:spPr>
          <a:xfrm flipH="1">
            <a:off x="4236542" y="550336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10" idx="6"/>
          </p:cNvCxnSpPr>
          <p:nvPr/>
        </p:nvCxnSpPr>
        <p:spPr>
          <a:xfrm flipH="1">
            <a:off x="4731842" y="3903168"/>
            <a:ext cx="233362" cy="2286000"/>
          </a:xfrm>
          <a:prstGeom prst="bentConnector3">
            <a:avLst>
              <a:gd name="adj1" fmla="val -981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5231904" y="3765056"/>
            <a:ext cx="4714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>
                <a:solidFill>
                  <a:schemeClr val="accent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50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ResourceExecution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how DSC resources work using the Script resource</a:t>
            </a:r>
          </a:p>
        </p:txBody>
      </p:sp>
    </p:spTree>
    <p:extLst>
      <p:ext uri="{BB962C8B-B14F-4D97-AF65-F5344CB8AC3E}">
        <p14:creationId xmlns:p14="http://schemas.microsoft.com/office/powerpoint/2010/main" val="10016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Composite Resource Modules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Configuration documents can be packaged into composite resource modules for reusablity</a:t>
            </a:r>
          </a:p>
          <a:p>
            <a:r>
              <a:rPr lang="de-DE" dirty="0"/>
              <a:t>Enable configuration blueprints</a:t>
            </a:r>
          </a:p>
        </p:txBody>
      </p:sp>
    </p:spTree>
    <p:extLst>
      <p:ext uri="{BB962C8B-B14F-4D97-AF65-F5344CB8AC3E}">
        <p14:creationId xmlns:p14="http://schemas.microsoft.com/office/powerpoint/2010/main" val="19690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CompositeResources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and using DSC composite resources</a:t>
            </a:r>
          </a:p>
        </p:txBody>
      </p:sp>
    </p:spTree>
    <p:extLst>
      <p:ext uri="{BB962C8B-B14F-4D97-AF65-F5344CB8AC3E}">
        <p14:creationId xmlns:p14="http://schemas.microsoft.com/office/powerpoint/2010/main" val="2991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Pull Service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Enables REST-based pull service for configuration and module retrieval</a:t>
            </a:r>
          </a:p>
          <a:p>
            <a:r>
              <a:rPr lang="de-DE" dirty="0"/>
              <a:t>REST-based pull service is a DSC feature</a:t>
            </a:r>
          </a:p>
          <a:p>
            <a:r>
              <a:rPr lang="de-DE" dirty="0"/>
              <a:t>LCM support REST as well as SMB based pull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99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  <a:p>
            <a:r>
              <a:rPr lang="en-US" dirty="0"/>
              <a:t>DSC Components</a:t>
            </a:r>
          </a:p>
          <a:p>
            <a:r>
              <a:rPr lang="en-US" dirty="0"/>
              <a:t>Imperative vs Declarative</a:t>
            </a:r>
          </a:p>
          <a:p>
            <a:r>
              <a:rPr lang="en-US" dirty="0"/>
              <a:t>Writing Configurations</a:t>
            </a:r>
          </a:p>
          <a:p>
            <a:r>
              <a:rPr lang="en-US" dirty="0"/>
              <a:t>Resource Modules and Composite Resources</a:t>
            </a:r>
          </a:p>
          <a:p>
            <a:r>
              <a:rPr lang="en-US" dirty="0"/>
              <a:t>DSC Pull Service</a:t>
            </a:r>
          </a:p>
          <a:p>
            <a:r>
              <a:rPr lang="en-US" dirty="0"/>
              <a:t>DSC On Linux (if time permits)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7231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DSCPullService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configuring Rest-Baser Pull Server</a:t>
            </a:r>
          </a:p>
          <a:p>
            <a:r>
              <a:rPr lang="en-US" dirty="0"/>
              <a:t>Configuring LCM as a pull client</a:t>
            </a:r>
          </a:p>
        </p:txBody>
      </p:sp>
    </p:spTree>
    <p:extLst>
      <p:ext uri="{BB962C8B-B14F-4D97-AF65-F5344CB8AC3E}">
        <p14:creationId xmlns:p14="http://schemas.microsoft.com/office/powerpoint/2010/main" val="174109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DSC on Linux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</a:t>
            </a:r>
          </a:p>
          <a:p>
            <a:r>
              <a:rPr lang="de-DE" dirty="0"/>
              <a:t>Available for different Linux distributions</a:t>
            </a:r>
          </a:p>
          <a:p>
            <a:r>
              <a:rPr lang="de-DE" dirty="0"/>
              <a:t>Enables xPlatform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843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Start-Demo –Item ‘</a:t>
            </a:r>
            <a:r>
              <a:rPr lang="en-US" dirty="0" err="1"/>
              <a:t>DSCOnLinux</a:t>
            </a:r>
            <a:r>
              <a:rPr lang="en-US" dirty="0"/>
              <a:t>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DSC on Linux</a:t>
            </a:r>
          </a:p>
        </p:txBody>
      </p:sp>
    </p:spTree>
    <p:extLst>
      <p:ext uri="{BB962C8B-B14F-4D97-AF65-F5344CB8AC3E}">
        <p14:creationId xmlns:p14="http://schemas.microsoft.com/office/powerpoint/2010/main" val="2734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DSC is a configuration management platform</a:t>
            </a:r>
          </a:p>
          <a:p>
            <a:r>
              <a:rPr lang="de-DE" dirty="0"/>
              <a:t>DSC is cross-platform</a:t>
            </a:r>
          </a:p>
          <a:p>
            <a:r>
              <a:rPr lang="de-DE" dirty="0"/>
              <a:t>DSC is an essential skillset for any IT administrator</a:t>
            </a:r>
          </a:p>
          <a:p>
            <a:r>
              <a:rPr lang="de-DE" dirty="0"/>
              <a:t>Your existing PowerShell skills are good to create configurations and resource modules.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Now: Lunch break</a:t>
            </a:r>
          </a:p>
          <a:p>
            <a:endParaRPr lang="de-DE" dirty="0"/>
          </a:p>
          <a:p>
            <a:r>
              <a:rPr lang="de-DE" dirty="0"/>
              <a:t>Come back for a workshop of writing DSC resources</a:t>
            </a:r>
          </a:p>
          <a:p>
            <a:endParaRPr lang="de-DE" dirty="0"/>
          </a:p>
          <a:p>
            <a:r>
              <a:rPr lang="de-DE" dirty="0"/>
              <a:t>Ask me questions or meet me in-person afterwards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(Azure)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67190"/>
            <a:ext cx="822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Deploy from: github.com/</a:t>
            </a:r>
            <a:r>
              <a:rPr lang="en-US" dirty="0" err="1">
                <a:effectLst/>
              </a:rPr>
              <a:t>rchaganti</a:t>
            </a:r>
            <a:r>
              <a:rPr lang="en-US" dirty="0">
                <a:effectLst/>
              </a:rPr>
              <a:t>/PSConfEU2017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497445" cy="36082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446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Azure Subscription. I have prepared a solution for Hyper-V</a:t>
            </a:r>
          </a:p>
          <a:p>
            <a:r>
              <a:rPr lang="en-US" dirty="0">
                <a:hlinkClick r:id="rId2"/>
              </a:rPr>
              <a:t>https://github.com/rchaganti/PSConfEU2017/blob/master/README.md#run-on-hyper-v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people downloaded these images to USB media already, please help </a:t>
            </a:r>
            <a:r>
              <a:rPr lang="en-US"/>
              <a:t>out others!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Demo Environment (Local) </a:t>
            </a:r>
          </a:p>
        </p:txBody>
      </p:sp>
    </p:spTree>
    <p:extLst>
      <p:ext uri="{BB962C8B-B14F-4D97-AF65-F5344CB8AC3E}">
        <p14:creationId xmlns:p14="http://schemas.microsoft.com/office/powerpoint/2010/main" val="425278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is different from simple script automation</a:t>
            </a:r>
          </a:p>
          <a:p>
            <a:r>
              <a:rPr lang="en-US" dirty="0"/>
              <a:t>Provides a reliable way to configure -&gt; monitor -&gt; correct configurations</a:t>
            </a:r>
          </a:p>
          <a:p>
            <a:r>
              <a:rPr lang="en-US" dirty="0"/>
              <a:t>Provide an idempotent way of configuring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DSC?</a:t>
            </a:r>
          </a:p>
        </p:txBody>
      </p:sp>
    </p:spTree>
    <p:extLst>
      <p:ext uri="{BB962C8B-B14F-4D97-AF65-F5344CB8AC3E}">
        <p14:creationId xmlns:p14="http://schemas.microsoft.com/office/powerpoint/2010/main" val="45391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054" y="3861048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Declarative: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Imperative: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9" y="3933056"/>
            <a:ext cx="3535530" cy="167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916832"/>
            <a:ext cx="6978677" cy="9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1.0 was released with WMF 4.0</a:t>
            </a:r>
            <a:br>
              <a:rPr lang="en-US" dirty="0"/>
            </a:br>
            <a:r>
              <a:rPr lang="en-US" dirty="0"/>
              <a:t>Windows Server 2012R2 </a:t>
            </a:r>
            <a:r>
              <a:rPr lang="en-US"/>
              <a:t>/ Windows 8.1</a:t>
            </a:r>
            <a:endParaRPr lang="en-US" dirty="0"/>
          </a:p>
          <a:p>
            <a:pPr lvl="1"/>
            <a:r>
              <a:rPr lang="en-US" dirty="0"/>
              <a:t>Subsequent update as November 2014 Rollup</a:t>
            </a:r>
          </a:p>
          <a:p>
            <a:pPr lvl="1"/>
            <a:r>
              <a:rPr lang="en-US" dirty="0">
                <a:effectLst/>
              </a:rPr>
              <a:t>http://support.microsoft.com/en-us/kb/3000850 </a:t>
            </a:r>
          </a:p>
          <a:p>
            <a:r>
              <a:rPr lang="en-US" dirty="0">
                <a:effectLst/>
              </a:rPr>
              <a:t>Version 2.0 was released with WMF 5.0</a:t>
            </a:r>
          </a:p>
          <a:p>
            <a:pPr lvl="1"/>
            <a:r>
              <a:rPr lang="en-US" dirty="0">
                <a:effectLst/>
              </a:rPr>
              <a:t>Updated with WMF 5.1</a:t>
            </a:r>
          </a:p>
          <a:p>
            <a:pPr lvl="1"/>
            <a:r>
              <a:rPr lang="en-US" dirty="0"/>
              <a:t>https://www.microsoft.com/en-us/download/details.aspx?id=54616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6165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1165</TotalTime>
  <Words>967</Words>
  <Application>Microsoft Office PowerPoint</Application>
  <PresentationFormat>On-screen Show (4:3)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Consolas</vt:lpstr>
      <vt:lpstr>Lucida Console</vt:lpstr>
      <vt:lpstr>Roboto</vt:lpstr>
      <vt:lpstr>Roboto Black</vt:lpstr>
      <vt:lpstr>Roboto Condensed</vt:lpstr>
      <vt:lpstr>Segoe UI</vt:lpstr>
      <vt:lpstr>Tahoma</vt:lpstr>
      <vt:lpstr>Ubuntu Mono</vt:lpstr>
      <vt:lpstr>www.IT-Visions.de</vt:lpstr>
      <vt:lpstr>Custom Design</vt:lpstr>
      <vt:lpstr>PowerShell Desired State Configuration</vt:lpstr>
      <vt:lpstr>About_Author - Ravikanth Chaganti</vt:lpstr>
      <vt:lpstr>About_Presenter</vt:lpstr>
      <vt:lpstr>Agenda</vt:lpstr>
      <vt:lpstr>Hands-on Demo Environment (Azure) </vt:lpstr>
      <vt:lpstr>Hands-on Demo Environment (Local) </vt:lpstr>
      <vt:lpstr>Why DSC?</vt:lpstr>
      <vt:lpstr>Imperative vs Declarative</vt:lpstr>
      <vt:lpstr>History</vt:lpstr>
      <vt:lpstr>WMF 5.1 support</vt:lpstr>
      <vt:lpstr>DSC Components</vt:lpstr>
      <vt:lpstr>Language Extensions</vt:lpstr>
      <vt:lpstr>Start-Demo –Item ‘LangaugeExt’</vt:lpstr>
      <vt:lpstr>Local Configuration Manager</vt:lpstr>
      <vt:lpstr>Start-Demo –Item ‘LCMBasics’</vt:lpstr>
      <vt:lpstr>Configuration Store</vt:lpstr>
      <vt:lpstr>Writing Configurations</vt:lpstr>
      <vt:lpstr>Configuration Anatomy</vt:lpstr>
      <vt:lpstr>Start-Demo –Item ‘ConfigAnatomy’</vt:lpstr>
      <vt:lpstr>Start-Demo –Item ‘BasicConfigAuthoring’</vt:lpstr>
      <vt:lpstr>Start-Demo –Item ‘PushConfig’</vt:lpstr>
      <vt:lpstr>Start-Demo –Item ‘ReportDSCConfig’</vt:lpstr>
      <vt:lpstr>Start-Demo –Item ‘FindingResources’</vt:lpstr>
      <vt:lpstr>Start-Demo –Item ‘ParameterizedConfigs’</vt:lpstr>
      <vt:lpstr>Configuration Data</vt:lpstr>
      <vt:lpstr>Start-Demo –Item ‘ConfigDataInDSC’</vt:lpstr>
      <vt:lpstr>Credentials in Configuration</vt:lpstr>
      <vt:lpstr>Start-Demo –Item ‘PlainTextCreds’</vt:lpstr>
      <vt:lpstr>Start-Demo –Item ‘SecureCredentials’</vt:lpstr>
      <vt:lpstr>RunAs Credentials</vt:lpstr>
      <vt:lpstr>Start-Demo –Item ‘RunAsCreds’</vt:lpstr>
      <vt:lpstr>Resource Dependencies</vt:lpstr>
      <vt:lpstr>Start-Demo –Item ‘DependsOn’</vt:lpstr>
      <vt:lpstr>Resource Modules</vt:lpstr>
      <vt:lpstr>Resource Module Execution </vt:lpstr>
      <vt:lpstr>Start-Demo –Item ‘ResourceExecution’</vt:lpstr>
      <vt:lpstr>Composite Resource Modules</vt:lpstr>
      <vt:lpstr>Start-Demo –Item ‘CompositeResources’</vt:lpstr>
      <vt:lpstr>DSC Pull Service</vt:lpstr>
      <vt:lpstr>Start-Demo –Item ‘DSCPullService’</vt:lpstr>
      <vt:lpstr>DSC on Linux</vt:lpstr>
      <vt:lpstr>Start-Demo –Item ‘DSCOnLinux’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Ben Gelens</cp:lastModifiedBy>
  <cp:revision>233</cp:revision>
  <dcterms:created xsi:type="dcterms:W3CDTF">2007-07-20T07:41:41Z</dcterms:created>
  <dcterms:modified xsi:type="dcterms:W3CDTF">2017-04-29T12:40:37Z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