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8"/>
  </p:notesMasterIdLst>
  <p:handoutMasterIdLst>
    <p:handoutMasterId r:id="rId49"/>
  </p:handoutMasterIdLst>
  <p:sldIdLst>
    <p:sldId id="356" r:id="rId3"/>
    <p:sldId id="312" r:id="rId4"/>
    <p:sldId id="357" r:id="rId5"/>
    <p:sldId id="317" r:id="rId6"/>
    <p:sldId id="346" r:id="rId7"/>
    <p:sldId id="358" r:id="rId8"/>
    <p:sldId id="318" r:id="rId9"/>
    <p:sldId id="359" r:id="rId10"/>
    <p:sldId id="354" r:id="rId11"/>
    <p:sldId id="355" r:id="rId12"/>
    <p:sldId id="319" r:id="rId13"/>
    <p:sldId id="323" r:id="rId14"/>
    <p:sldId id="325" r:id="rId15"/>
    <p:sldId id="320" r:id="rId16"/>
    <p:sldId id="326" r:id="rId17"/>
    <p:sldId id="322" r:id="rId18"/>
    <p:sldId id="327" r:id="rId19"/>
    <p:sldId id="344" r:id="rId20"/>
    <p:sldId id="353" r:id="rId21"/>
    <p:sldId id="328" r:id="rId22"/>
    <p:sldId id="337" r:id="rId23"/>
    <p:sldId id="338" r:id="rId24"/>
    <p:sldId id="345" r:id="rId25"/>
    <p:sldId id="341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40" r:id="rId34"/>
    <p:sldId id="339" r:id="rId35"/>
    <p:sldId id="352" r:id="rId36"/>
    <p:sldId id="342" r:id="rId37"/>
    <p:sldId id="343" r:id="rId38"/>
    <p:sldId id="336" r:id="rId39"/>
    <p:sldId id="347" r:id="rId40"/>
    <p:sldId id="350" r:id="rId41"/>
    <p:sldId id="351" r:id="rId42"/>
    <p:sldId id="348" r:id="rId43"/>
    <p:sldId id="349" r:id="rId44"/>
    <p:sldId id="302" r:id="rId45"/>
    <p:sldId id="313" r:id="rId46"/>
    <p:sldId id="314" r:id="rId4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116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rtualization/hyper-v-on-windows/user-guide/setup-nat-net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/>
              <a:t>PowerShell Desired State Configuration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InSpark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/>
              <a:t>An Overview</a:t>
            </a:r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/>
              <a:t>Not applicable for Windows Server 2016</a:t>
            </a:r>
          </a:p>
          <a:p>
            <a:pPr lvl="1"/>
            <a:r>
              <a:rPr lang="en-US" dirty="0"/>
              <a:t>Includes WMF 5.1 level components already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WMF 5.1 support</a:t>
            </a:r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996952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From Ravi’s new book: Pro DSC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Available Q3</a:t>
            </a:r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PSDesiredStateConfiguration Module</a:t>
            </a:r>
          </a:p>
          <a:p>
            <a:r>
              <a:rPr lang="en-US" dirty="0"/>
              <a:t>Dynamic Keywords that enable configuration authoring</a:t>
            </a:r>
          </a:p>
          <a:p>
            <a:r>
              <a:rPr lang="en-US" dirty="0"/>
              <a:t>Declarative Syntax</a:t>
            </a:r>
          </a:p>
          <a:p>
            <a:r>
              <a:rPr lang="en-US" dirty="0"/>
              <a:t>Cmdlets to compile and manage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LangaugeExt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PSDesiredStateConfiguration Module and 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“agent” … sort of!</a:t>
            </a:r>
          </a:p>
          <a:p>
            <a:r>
              <a:rPr lang="en-US" dirty="0"/>
              <a:t>Implemented as a WMI provider.</a:t>
            </a:r>
          </a:p>
          <a:p>
            <a:r>
              <a:rPr lang="en-US" dirty="0"/>
              <a:t>Can be configured in a declarative manner using Meta Resources.</a:t>
            </a:r>
          </a:p>
          <a:p>
            <a:r>
              <a:rPr lang="en-US" dirty="0"/>
              <a:t>Ability to receive (push) or pull configurations.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LCMBasics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Configuration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where configurations live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based on the phase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r>
              <a:rPr lang="en-US" dirty="0"/>
              <a:t>Partial Configuration Store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312368" cy="1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the job!</a:t>
            </a:r>
          </a:p>
          <a:p>
            <a:pPr lvl="1"/>
            <a:r>
              <a:rPr lang="en-US" dirty="0"/>
              <a:t>Good old PowerShell ISE!</a:t>
            </a:r>
          </a:p>
          <a:p>
            <a:pPr lvl="1"/>
            <a:r>
              <a:rPr lang="en-US" dirty="0" err="1"/>
              <a:t>ISESteroids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Anatomy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WS2016-01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"C:\demo\Scripts.zip"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Uses WSMAN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ConfigAnatomy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Sr. Principal Engineer at Dell EMC</a:t>
            </a:r>
          </a:p>
          <a:p>
            <a:r>
              <a:rPr lang="de-DE" dirty="0"/>
              <a:t>CDM and Azure MVP</a:t>
            </a:r>
          </a:p>
          <a:p>
            <a:r>
              <a:rPr lang="de-DE" dirty="0"/>
              <a:t>Founder &amp; Editor, PowerShell Magazine</a:t>
            </a:r>
          </a:p>
          <a:p>
            <a:r>
              <a:rPr lang="de-DE" dirty="0"/>
              <a:t>Published Author</a:t>
            </a:r>
          </a:p>
          <a:p>
            <a:pPr lvl="1"/>
            <a:r>
              <a:rPr lang="de-DE" dirty="0"/>
              <a:t>Windows PowerShell Desired State Configuration Revealed (Apress)</a:t>
            </a:r>
          </a:p>
          <a:p>
            <a:pPr lvl="1"/>
            <a:r>
              <a:rPr lang="de-DE" dirty="0"/>
              <a:t>Pro DSC (Apress; upcoming title)</a:t>
            </a:r>
          </a:p>
          <a:p>
            <a:pPr lvl="1"/>
            <a:r>
              <a:rPr lang="de-DE" dirty="0"/>
              <a:t>Several other self-published books!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BasicConfigAuthoring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PushConfig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DSC configurations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ReportDSCConfig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DSC status cmdlets to check configuration state</a:t>
            </a:r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FindingResources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in-box and custom resources for writing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ParameterizedConfigs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configurations for promoting re-use</a:t>
            </a:r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configuration documents more dynamic and parameterized</a:t>
            </a:r>
          </a:p>
          <a:p>
            <a:r>
              <a:rPr lang="en-US" dirty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ConfigDataInDSC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Configuration Data to create re-usable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Plain-text credentials not suitable for production.</a:t>
            </a:r>
          </a:p>
          <a:p>
            <a:r>
              <a:rPr lang="en-US" dirty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PlainTextCreds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Plain-Text Credentials in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SecureCredentials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Secure Credentials in configuration documents using certificates</a:t>
            </a:r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RunAs 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 some configuration items, the user context is important</a:t>
            </a:r>
          </a:p>
          <a:p>
            <a:pPr lvl="1"/>
            <a:r>
              <a:rPr lang="de-DE" dirty="0"/>
              <a:t>Example: Registry modifications, cluster configurations, process invocation,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so on</a:t>
            </a:r>
          </a:p>
          <a:p>
            <a:r>
              <a:rPr lang="de-DE" dirty="0"/>
              <a:t>PSDscRunAsCredential provides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v1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RunAsCreds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documents with </a:t>
            </a:r>
            <a:r>
              <a:rPr lang="en-US" dirty="0" err="1"/>
              <a:t>RunAs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Dependencies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DependsOn in configuration documents is used for defining resource dependencies</a:t>
            </a:r>
          </a:p>
          <a:p>
            <a:r>
              <a:rPr lang="de-DE" dirty="0"/>
              <a:t>Has impact on the resource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DependsOn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DependsOn</a:t>
            </a:r>
            <a:r>
              <a:rPr lang="en-US" dirty="0"/>
              <a:t> to defined resource dependencies and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imperative scripts behind the declarative configuration</a:t>
            </a:r>
          </a:p>
          <a:p>
            <a:r>
              <a:rPr lang="de-DE" dirty="0"/>
              <a:t>Can be written as:</a:t>
            </a:r>
          </a:p>
          <a:p>
            <a:pPr lvl="1"/>
            <a:r>
              <a:rPr lang="de-DE" dirty="0"/>
              <a:t>MOF-based DSC resources</a:t>
            </a:r>
          </a:p>
          <a:p>
            <a:pPr lvl="1"/>
            <a:r>
              <a:rPr lang="de-DE" dirty="0"/>
              <a:t>Class-based DSC resources (v5 and above)</a:t>
            </a:r>
          </a:p>
          <a:p>
            <a:pPr lvl="1"/>
            <a:r>
              <a:rPr lang="de-DE" dirty="0"/>
              <a:t>Binary</a:t>
            </a:r>
          </a:p>
          <a:p>
            <a:pPr lvl="2"/>
            <a:r>
              <a:rPr lang="de-DE" dirty="0"/>
              <a:t>C#</a:t>
            </a:r>
          </a:p>
          <a:p>
            <a:pPr lvl="2"/>
            <a:r>
              <a:rPr lang="de-DE" dirty="0"/>
              <a:t>MI DSC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e.g. Python, Ruby,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 Execution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Resource modules are what make DSC idempotent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ResourceExecution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how DSC resources work using the Script resource</a:t>
            </a:r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Composite 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Configuration documents can be packaged into composite resource modules for reusablity</a:t>
            </a:r>
          </a:p>
          <a:p>
            <a:r>
              <a:rPr lang="de-DE" dirty="0"/>
              <a:t>Enable configuration blueprints</a:t>
            </a:r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CompositeResources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using DSC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Pull 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Enables REST-based pull service for configuration and module retrieval</a:t>
            </a:r>
          </a:p>
          <a:p>
            <a:r>
              <a:rPr lang="de-DE" dirty="0"/>
              <a:t>REST-based pull service is a DSC feature</a:t>
            </a:r>
          </a:p>
          <a:p>
            <a:r>
              <a:rPr lang="de-DE" dirty="0"/>
              <a:t>LCM support REST as well as SMB based pull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  <a:p>
            <a:r>
              <a:rPr lang="en-US" dirty="0"/>
              <a:t>DSC Components</a:t>
            </a:r>
          </a:p>
          <a:p>
            <a:r>
              <a:rPr lang="en-US" dirty="0"/>
              <a:t>Imperative vs Declarative</a:t>
            </a:r>
          </a:p>
          <a:p>
            <a:r>
              <a:rPr lang="en-US" dirty="0"/>
              <a:t>Writing Configurations</a:t>
            </a:r>
          </a:p>
          <a:p>
            <a:r>
              <a:rPr lang="en-US" dirty="0"/>
              <a:t>Resource Modules and Composite Resources</a:t>
            </a:r>
          </a:p>
          <a:p>
            <a:r>
              <a:rPr lang="en-US" dirty="0"/>
              <a:t>DSC Pull Service</a:t>
            </a:r>
          </a:p>
          <a:p>
            <a:r>
              <a:rPr lang="en-US" dirty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DSCPullService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on 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Available for different Linux distributions</a:t>
            </a:r>
          </a:p>
          <a:p>
            <a:r>
              <a:rPr lang="de-DE" dirty="0"/>
              <a:t>Enables xPlatform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DSCOnLinux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DSC on Linux</a:t>
            </a:r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is a configuration management platform</a:t>
            </a:r>
          </a:p>
          <a:p>
            <a:r>
              <a:rPr lang="de-DE" dirty="0"/>
              <a:t>DSC is cross-platform</a:t>
            </a:r>
          </a:p>
          <a:p>
            <a:r>
              <a:rPr lang="de-DE" dirty="0"/>
              <a:t>DSC is an essential skillset for any IT administrator</a:t>
            </a:r>
          </a:p>
          <a:p>
            <a:r>
              <a:rPr lang="de-DE" dirty="0"/>
              <a:t>Your existing PowerShell skills are good to create configurations and resource modules.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Lunch break</a:t>
            </a:r>
          </a:p>
          <a:p>
            <a:endParaRPr lang="de-DE" dirty="0"/>
          </a:p>
          <a:p>
            <a:r>
              <a:rPr lang="de-DE" dirty="0"/>
              <a:t>Come back for a workshop of writing DSC resources</a:t>
            </a:r>
          </a:p>
          <a:p>
            <a:endParaRPr lang="de-DE" dirty="0"/>
          </a:p>
          <a:p>
            <a:r>
              <a:rPr lang="de-DE" dirty="0"/>
              <a:t>Ask me questions or meet me in-person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497445" cy="36082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some VMs</a:t>
            </a:r>
          </a:p>
          <a:p>
            <a:r>
              <a:rPr lang="en-US" dirty="0"/>
              <a:t>Create NAT virtual network. </a:t>
            </a:r>
            <a:br>
              <a:rPr lang="en-US" dirty="0"/>
            </a:br>
            <a:r>
              <a:rPr lang="en-US" dirty="0"/>
              <a:t>172.22.176.0/20 (255.255.240.0)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https://docs.microsoft.com/en-us/virtualization/hyper-v-on-windows/user-guide/setup-nat-network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Prepped images and scripts from USB Drive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different from simple script automation</a:t>
            </a:r>
          </a:p>
          <a:p>
            <a:r>
              <a:rPr lang="en-US" dirty="0"/>
              <a:t>Provides a reliable way to configure -&gt; monitor -&gt; correct configurations</a:t>
            </a:r>
          </a:p>
          <a:p>
            <a:r>
              <a:rPr lang="en-US" dirty="0"/>
              <a:t>Provide an idempotent way of configuring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054" y="386104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Imperative: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9" y="3933056"/>
            <a:ext cx="3535530" cy="167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6978677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1.0 was released with WMF 4.0</a:t>
            </a:r>
          </a:p>
          <a:p>
            <a:pPr lvl="1"/>
            <a:r>
              <a:rPr lang="en-US" dirty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</a:p>
          <a:p>
            <a:r>
              <a:rPr lang="en-US" dirty="0">
                <a:effectLst/>
              </a:rPr>
              <a:t>Version 2.0 was released with WMF 5.0</a:t>
            </a:r>
          </a:p>
          <a:p>
            <a:pPr lvl="1"/>
            <a:r>
              <a:rPr lang="en-US" dirty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1147</TotalTime>
  <Words>952</Words>
  <Application>Microsoft Office PowerPoint</Application>
  <PresentationFormat>On-screen Show (4:3)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About_Presenter</vt:lpstr>
      <vt:lpstr>Agenda</vt:lpstr>
      <vt:lpstr>Hands-on Demo Environment (Azure) </vt:lpstr>
      <vt:lpstr>Hands-on Demo Environment (Local) </vt:lpstr>
      <vt:lpstr>Why DSC?</vt:lpstr>
      <vt:lpstr>Imperative vs Declarative</vt:lpstr>
      <vt:lpstr>History</vt:lpstr>
      <vt:lpstr>WMF 5.1 support</vt:lpstr>
      <vt:lpstr>DSC Components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230</cp:revision>
  <dcterms:created xsi:type="dcterms:W3CDTF">2007-07-20T07:41:41Z</dcterms:created>
  <dcterms:modified xsi:type="dcterms:W3CDTF">2017-04-27T20:47:39Z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