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4" r:id="rId3"/>
    <p:sldId id="265" r:id="rId4"/>
    <p:sldId id="262" r:id="rId5"/>
    <p:sldId id="266" r:id="rId6"/>
    <p:sldId id="257" r:id="rId7"/>
    <p:sldId id="259" r:id="rId8"/>
    <p:sldId id="258" r:id="rId9"/>
    <p:sldId id="263" r:id="rId10"/>
    <p:sldId id="260" r:id="rId11"/>
    <p:sldId id="261" r:id="rId12"/>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4764C9-9B1F-413F-89F2-5EAC2018C526}" v="44" dt="2023-12-10T10:53:23.058"/>
    <p1510:client id="{F33D5331-1D05-4F1F-A499-ED1F3D1E588F}" v="4" dt="2023-12-08T13:42:54.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67347" autoAdjust="0"/>
  </p:normalViewPr>
  <p:slideViewPr>
    <p:cSldViewPr snapToGrid="0">
      <p:cViewPr varScale="1">
        <p:scale>
          <a:sx n="86" d="100"/>
          <a:sy n="86" d="100"/>
        </p:scale>
        <p:origin x="2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BC5528-207B-48C1-AFED-C68AE69FD946}" type="doc">
      <dgm:prSet loTypeId="urn:microsoft.com/office/officeart/2009/3/layout/HorizontalOrganizationChart" loCatId="hierarchy" qsTypeId="urn:microsoft.com/office/officeart/2005/8/quickstyle/simple1" qsCatId="simple" csTypeId="urn:microsoft.com/office/officeart/2005/8/colors/accent0_3" csCatId="mainScheme" phldr="1"/>
      <dgm:spPr/>
      <dgm:t>
        <a:bodyPr/>
        <a:lstStyle/>
        <a:p>
          <a:endParaRPr lang="en-US"/>
        </a:p>
      </dgm:t>
    </dgm:pt>
    <dgm:pt modelId="{564B71C5-ED75-4C8B-8F26-55DCFE80E88D}">
      <dgm:prSet/>
      <dgm:spPr/>
      <dgm:t>
        <a:bodyPr/>
        <a:lstStyle/>
        <a:p>
          <a:r>
            <a:rPr lang="en-GB" dirty="0"/>
            <a:t>Want: Differentiable optimization objective for use during training</a:t>
          </a:r>
          <a:endParaRPr lang="en-US" dirty="0"/>
        </a:p>
      </dgm:t>
    </dgm:pt>
    <dgm:pt modelId="{2E901AB9-73D9-4156-9EF8-30FE4E794017}" type="parTrans" cxnId="{A446432F-F76A-4779-AEA9-7EAA9CF303E1}">
      <dgm:prSet/>
      <dgm:spPr/>
      <dgm:t>
        <a:bodyPr/>
        <a:lstStyle/>
        <a:p>
          <a:endParaRPr lang="en-US"/>
        </a:p>
      </dgm:t>
    </dgm:pt>
    <dgm:pt modelId="{5650F3E5-6695-4140-AA0D-D1E2333CC2C5}" type="sibTrans" cxnId="{A446432F-F76A-4779-AEA9-7EAA9CF303E1}">
      <dgm:prSet/>
      <dgm:spPr/>
      <dgm:t>
        <a:bodyPr/>
        <a:lstStyle/>
        <a:p>
          <a:endParaRPr lang="en-US"/>
        </a:p>
      </dgm:t>
    </dgm:pt>
    <dgm:pt modelId="{53864D24-01B1-4EE7-B65A-30AFE8749B4E}">
      <dgm:prSet/>
      <dgm:spPr/>
      <dgm:t>
        <a:bodyPr/>
        <a:lstStyle/>
        <a:p>
          <a:r>
            <a:rPr lang="en-GB" dirty="0"/>
            <a:t>Zhao et al. 2017 examines multiple loss functions for the image restoration task:</a:t>
          </a:r>
          <a:endParaRPr lang="en-US" dirty="0"/>
        </a:p>
      </dgm:t>
    </dgm:pt>
    <dgm:pt modelId="{CF7D0E39-D860-4ECB-807D-4DB4FEAEC044}" type="parTrans" cxnId="{67022B83-4C42-4D88-9E50-1E7E90FE4354}">
      <dgm:prSet/>
      <dgm:spPr/>
      <dgm:t>
        <a:bodyPr/>
        <a:lstStyle/>
        <a:p>
          <a:endParaRPr lang="en-US"/>
        </a:p>
      </dgm:t>
    </dgm:pt>
    <dgm:pt modelId="{ACE01954-589A-4089-8B29-5F5C55AF7259}" type="sibTrans" cxnId="{67022B83-4C42-4D88-9E50-1E7E90FE4354}">
      <dgm:prSet/>
      <dgm:spPr/>
      <dgm:t>
        <a:bodyPr/>
        <a:lstStyle/>
        <a:p>
          <a:endParaRPr lang="en-US"/>
        </a:p>
      </dgm:t>
    </dgm:pt>
    <dgm:pt modelId="{5E1DBD8E-C805-4382-A840-CF04CC3C00C8}">
      <dgm:prSet/>
      <dgm:spPr/>
      <dgm:t>
        <a:bodyPr/>
        <a:lstStyle/>
        <a:p>
          <a:r>
            <a:rPr lang="en-GB"/>
            <a:t>L_2</a:t>
          </a:r>
          <a:endParaRPr lang="en-US"/>
        </a:p>
      </dgm:t>
    </dgm:pt>
    <dgm:pt modelId="{ABEA2FE5-5754-4C53-87F1-9B74ABD7CCC9}" type="parTrans" cxnId="{7FA2C3BC-8F34-4B03-B66B-707CC4623E7B}">
      <dgm:prSet/>
      <dgm:spPr/>
      <dgm:t>
        <a:bodyPr/>
        <a:lstStyle/>
        <a:p>
          <a:endParaRPr lang="en-US"/>
        </a:p>
      </dgm:t>
    </dgm:pt>
    <dgm:pt modelId="{6DD1C08B-CF92-4162-8A5C-500899AD5F1A}" type="sibTrans" cxnId="{7FA2C3BC-8F34-4B03-B66B-707CC4623E7B}">
      <dgm:prSet/>
      <dgm:spPr/>
      <dgm:t>
        <a:bodyPr/>
        <a:lstStyle/>
        <a:p>
          <a:endParaRPr lang="en-US"/>
        </a:p>
      </dgm:t>
    </dgm:pt>
    <dgm:pt modelId="{EDD10DF7-D739-4BF2-B331-0BFB7A9C54F5}">
      <dgm:prSet/>
      <dgm:spPr/>
      <dgm:t>
        <a:bodyPr/>
        <a:lstStyle/>
        <a:p>
          <a:r>
            <a:rPr lang="en-GB"/>
            <a:t>L_1</a:t>
          </a:r>
          <a:endParaRPr lang="en-US"/>
        </a:p>
      </dgm:t>
    </dgm:pt>
    <dgm:pt modelId="{9A395DF4-0D9D-4F40-869F-B74108CFD9D7}" type="parTrans" cxnId="{A805A896-7676-4760-8069-6BCCAA3A9631}">
      <dgm:prSet/>
      <dgm:spPr/>
      <dgm:t>
        <a:bodyPr/>
        <a:lstStyle/>
        <a:p>
          <a:endParaRPr lang="en-US"/>
        </a:p>
      </dgm:t>
    </dgm:pt>
    <dgm:pt modelId="{95181C9B-0DFB-49A8-AEEE-969E434742C9}" type="sibTrans" cxnId="{A805A896-7676-4760-8069-6BCCAA3A9631}">
      <dgm:prSet/>
      <dgm:spPr/>
      <dgm:t>
        <a:bodyPr/>
        <a:lstStyle/>
        <a:p>
          <a:endParaRPr lang="en-US"/>
        </a:p>
      </dgm:t>
    </dgm:pt>
    <dgm:pt modelId="{253B3054-AFED-4AF6-BD13-81707ADD274D}">
      <dgm:prSet/>
      <dgm:spPr/>
      <dgm:t>
        <a:bodyPr/>
        <a:lstStyle/>
        <a:p>
          <a:r>
            <a:rPr lang="en-GB"/>
            <a:t>Structural Similarity Index (SSIM)</a:t>
          </a:r>
          <a:endParaRPr lang="en-US"/>
        </a:p>
      </dgm:t>
    </dgm:pt>
    <dgm:pt modelId="{23146B8C-61FA-458E-B62B-6B3503788380}" type="parTrans" cxnId="{92585AAC-0645-4CF5-8700-66D7689E82A2}">
      <dgm:prSet/>
      <dgm:spPr/>
      <dgm:t>
        <a:bodyPr/>
        <a:lstStyle/>
        <a:p>
          <a:endParaRPr lang="en-US"/>
        </a:p>
      </dgm:t>
    </dgm:pt>
    <dgm:pt modelId="{001DCDD1-B4DA-4D7E-A9B2-DA95736341F8}" type="sibTrans" cxnId="{92585AAC-0645-4CF5-8700-66D7689E82A2}">
      <dgm:prSet/>
      <dgm:spPr/>
      <dgm:t>
        <a:bodyPr/>
        <a:lstStyle/>
        <a:p>
          <a:endParaRPr lang="en-US"/>
        </a:p>
      </dgm:t>
    </dgm:pt>
    <dgm:pt modelId="{2F64F5DF-791F-4C16-8F45-923654AEAA2F}">
      <dgm:prSet/>
      <dgm:spPr/>
      <dgm:t>
        <a:bodyPr/>
        <a:lstStyle/>
        <a:p>
          <a:r>
            <a:rPr lang="en-GB"/>
            <a:t>Multi-Scale Structural Similarity Index (MS-SSIM)</a:t>
          </a:r>
          <a:endParaRPr lang="en-US"/>
        </a:p>
      </dgm:t>
    </dgm:pt>
    <dgm:pt modelId="{F6F78E6E-B07F-4E79-B320-712374E2370A}" type="parTrans" cxnId="{74130EC7-98CB-44FA-A324-D1608D8D53CB}">
      <dgm:prSet/>
      <dgm:spPr/>
      <dgm:t>
        <a:bodyPr/>
        <a:lstStyle/>
        <a:p>
          <a:endParaRPr lang="en-US"/>
        </a:p>
      </dgm:t>
    </dgm:pt>
    <dgm:pt modelId="{0408C29B-8F53-4F66-941E-D848334FE199}" type="sibTrans" cxnId="{74130EC7-98CB-44FA-A324-D1608D8D53CB}">
      <dgm:prSet/>
      <dgm:spPr/>
      <dgm:t>
        <a:bodyPr/>
        <a:lstStyle/>
        <a:p>
          <a:endParaRPr lang="en-US"/>
        </a:p>
      </dgm:t>
    </dgm:pt>
    <dgm:pt modelId="{8E4BA893-F6F5-4EC9-9EFC-9BE81CECEA47}">
      <dgm:prSet/>
      <dgm:spPr/>
      <dgm:t>
        <a:bodyPr/>
        <a:lstStyle/>
        <a:p>
          <a:r>
            <a:rPr lang="en-GB" dirty="0"/>
            <a:t>Proposes a novel loss function as a combination of MS-SSIM and L_1</a:t>
          </a:r>
          <a:endParaRPr lang="en-US" dirty="0"/>
        </a:p>
      </dgm:t>
    </dgm:pt>
    <dgm:pt modelId="{A1360BE6-6E91-4CB7-8C20-7849B8965E20}" type="parTrans" cxnId="{E4107258-A887-4844-B73C-FCFD33256772}">
      <dgm:prSet/>
      <dgm:spPr/>
      <dgm:t>
        <a:bodyPr/>
        <a:lstStyle/>
        <a:p>
          <a:endParaRPr lang="en-US"/>
        </a:p>
      </dgm:t>
    </dgm:pt>
    <dgm:pt modelId="{C7F564D3-EFB4-47FD-8AF8-8749A3E67B62}" type="sibTrans" cxnId="{E4107258-A887-4844-B73C-FCFD33256772}">
      <dgm:prSet/>
      <dgm:spPr/>
      <dgm:t>
        <a:bodyPr/>
        <a:lstStyle/>
        <a:p>
          <a:endParaRPr lang="en-US"/>
        </a:p>
      </dgm:t>
    </dgm:pt>
    <dgm:pt modelId="{693E97CC-376B-44ED-8A3F-71F7B32291BC}" type="pres">
      <dgm:prSet presAssocID="{80BC5528-207B-48C1-AFED-C68AE69FD946}" presName="hierChild1" presStyleCnt="0">
        <dgm:presLayoutVars>
          <dgm:orgChart val="1"/>
          <dgm:chPref val="1"/>
          <dgm:dir/>
          <dgm:animOne val="branch"/>
          <dgm:animLvl val="lvl"/>
          <dgm:resizeHandles/>
        </dgm:presLayoutVars>
      </dgm:prSet>
      <dgm:spPr/>
    </dgm:pt>
    <dgm:pt modelId="{A570B844-2466-43D8-960F-01389BE82E21}" type="pres">
      <dgm:prSet presAssocID="{564B71C5-ED75-4C8B-8F26-55DCFE80E88D}" presName="hierRoot1" presStyleCnt="0">
        <dgm:presLayoutVars>
          <dgm:hierBranch val="init"/>
        </dgm:presLayoutVars>
      </dgm:prSet>
      <dgm:spPr/>
    </dgm:pt>
    <dgm:pt modelId="{86AC80AF-394F-46A1-89ED-8251C994E7FE}" type="pres">
      <dgm:prSet presAssocID="{564B71C5-ED75-4C8B-8F26-55DCFE80E88D}" presName="rootComposite1" presStyleCnt="0"/>
      <dgm:spPr/>
    </dgm:pt>
    <dgm:pt modelId="{08B5B085-1EBF-4B46-98BA-65EAE716A3E3}" type="pres">
      <dgm:prSet presAssocID="{564B71C5-ED75-4C8B-8F26-55DCFE80E88D}" presName="rootText1" presStyleLbl="node0" presStyleIdx="0" presStyleCnt="3">
        <dgm:presLayoutVars>
          <dgm:chPref val="3"/>
        </dgm:presLayoutVars>
      </dgm:prSet>
      <dgm:spPr/>
    </dgm:pt>
    <dgm:pt modelId="{E42B8273-490B-4CF8-9499-CFFFE2A9991A}" type="pres">
      <dgm:prSet presAssocID="{564B71C5-ED75-4C8B-8F26-55DCFE80E88D}" presName="rootConnector1" presStyleLbl="node1" presStyleIdx="0" presStyleCnt="0"/>
      <dgm:spPr/>
    </dgm:pt>
    <dgm:pt modelId="{8DF2022C-E5B2-4DCD-978B-7E1FE056838A}" type="pres">
      <dgm:prSet presAssocID="{564B71C5-ED75-4C8B-8F26-55DCFE80E88D}" presName="hierChild2" presStyleCnt="0"/>
      <dgm:spPr/>
    </dgm:pt>
    <dgm:pt modelId="{1185F6DD-CCFF-44F8-ACCE-F1FF22EDEAE1}" type="pres">
      <dgm:prSet presAssocID="{564B71C5-ED75-4C8B-8F26-55DCFE80E88D}" presName="hierChild3" presStyleCnt="0"/>
      <dgm:spPr/>
    </dgm:pt>
    <dgm:pt modelId="{09AB22A1-F3D9-49E6-958E-D9A51FE357A2}" type="pres">
      <dgm:prSet presAssocID="{53864D24-01B1-4EE7-B65A-30AFE8749B4E}" presName="hierRoot1" presStyleCnt="0">
        <dgm:presLayoutVars>
          <dgm:hierBranch val="init"/>
        </dgm:presLayoutVars>
      </dgm:prSet>
      <dgm:spPr/>
    </dgm:pt>
    <dgm:pt modelId="{0B118C5D-C939-492F-BDDA-895F7C285B7A}" type="pres">
      <dgm:prSet presAssocID="{53864D24-01B1-4EE7-B65A-30AFE8749B4E}" presName="rootComposite1" presStyleCnt="0"/>
      <dgm:spPr/>
    </dgm:pt>
    <dgm:pt modelId="{29125A85-B82E-44F8-9E95-548016D49D94}" type="pres">
      <dgm:prSet presAssocID="{53864D24-01B1-4EE7-B65A-30AFE8749B4E}" presName="rootText1" presStyleLbl="node0" presStyleIdx="1" presStyleCnt="3">
        <dgm:presLayoutVars>
          <dgm:chPref val="3"/>
        </dgm:presLayoutVars>
      </dgm:prSet>
      <dgm:spPr/>
    </dgm:pt>
    <dgm:pt modelId="{A1033056-72DC-4160-A5FF-F7681366CF51}" type="pres">
      <dgm:prSet presAssocID="{53864D24-01B1-4EE7-B65A-30AFE8749B4E}" presName="rootConnector1" presStyleLbl="node1" presStyleIdx="0" presStyleCnt="0"/>
      <dgm:spPr/>
    </dgm:pt>
    <dgm:pt modelId="{0FDA5442-1470-440D-8CFB-B4391DF800B7}" type="pres">
      <dgm:prSet presAssocID="{53864D24-01B1-4EE7-B65A-30AFE8749B4E}" presName="hierChild2" presStyleCnt="0"/>
      <dgm:spPr/>
    </dgm:pt>
    <dgm:pt modelId="{B7799787-2A78-408A-A7A4-07986BAAEB1E}" type="pres">
      <dgm:prSet presAssocID="{ABEA2FE5-5754-4C53-87F1-9B74ABD7CCC9}" presName="Name64" presStyleLbl="parChTrans1D2" presStyleIdx="0" presStyleCnt="4"/>
      <dgm:spPr/>
    </dgm:pt>
    <dgm:pt modelId="{883F7DB3-E680-4B0E-BFAC-19B256464E35}" type="pres">
      <dgm:prSet presAssocID="{5E1DBD8E-C805-4382-A840-CF04CC3C00C8}" presName="hierRoot2" presStyleCnt="0">
        <dgm:presLayoutVars>
          <dgm:hierBranch val="init"/>
        </dgm:presLayoutVars>
      </dgm:prSet>
      <dgm:spPr/>
    </dgm:pt>
    <dgm:pt modelId="{6BCF1149-65E8-4A26-BC32-E4449C1B36BF}" type="pres">
      <dgm:prSet presAssocID="{5E1DBD8E-C805-4382-A840-CF04CC3C00C8}" presName="rootComposite" presStyleCnt="0"/>
      <dgm:spPr/>
    </dgm:pt>
    <dgm:pt modelId="{E6455627-9343-412B-BE71-375EE9CEF165}" type="pres">
      <dgm:prSet presAssocID="{5E1DBD8E-C805-4382-A840-CF04CC3C00C8}" presName="rootText" presStyleLbl="node2" presStyleIdx="0" presStyleCnt="4">
        <dgm:presLayoutVars>
          <dgm:chPref val="3"/>
        </dgm:presLayoutVars>
      </dgm:prSet>
      <dgm:spPr/>
    </dgm:pt>
    <dgm:pt modelId="{333AEE87-248B-4DB4-9AF1-F87B94CBB408}" type="pres">
      <dgm:prSet presAssocID="{5E1DBD8E-C805-4382-A840-CF04CC3C00C8}" presName="rootConnector" presStyleLbl="node2" presStyleIdx="0" presStyleCnt="4"/>
      <dgm:spPr/>
    </dgm:pt>
    <dgm:pt modelId="{3EF14B29-76F5-413B-832C-241DE6DFB439}" type="pres">
      <dgm:prSet presAssocID="{5E1DBD8E-C805-4382-A840-CF04CC3C00C8}" presName="hierChild4" presStyleCnt="0"/>
      <dgm:spPr/>
    </dgm:pt>
    <dgm:pt modelId="{378BE4E6-F0D1-42B4-8C5E-8EE2BFCF66ED}" type="pres">
      <dgm:prSet presAssocID="{5E1DBD8E-C805-4382-A840-CF04CC3C00C8}" presName="hierChild5" presStyleCnt="0"/>
      <dgm:spPr/>
    </dgm:pt>
    <dgm:pt modelId="{2D4E41FD-8958-4CF5-AEEF-72A4A0321630}" type="pres">
      <dgm:prSet presAssocID="{9A395DF4-0D9D-4F40-869F-B74108CFD9D7}" presName="Name64" presStyleLbl="parChTrans1D2" presStyleIdx="1" presStyleCnt="4"/>
      <dgm:spPr/>
    </dgm:pt>
    <dgm:pt modelId="{16D66C70-4F33-4537-BD37-F608AC9D152D}" type="pres">
      <dgm:prSet presAssocID="{EDD10DF7-D739-4BF2-B331-0BFB7A9C54F5}" presName="hierRoot2" presStyleCnt="0">
        <dgm:presLayoutVars>
          <dgm:hierBranch val="init"/>
        </dgm:presLayoutVars>
      </dgm:prSet>
      <dgm:spPr/>
    </dgm:pt>
    <dgm:pt modelId="{A80672CD-8959-41F4-B60F-BC4779B5AA1E}" type="pres">
      <dgm:prSet presAssocID="{EDD10DF7-D739-4BF2-B331-0BFB7A9C54F5}" presName="rootComposite" presStyleCnt="0"/>
      <dgm:spPr/>
    </dgm:pt>
    <dgm:pt modelId="{E2DE08FF-5071-4BFA-9290-FF17D97F28F4}" type="pres">
      <dgm:prSet presAssocID="{EDD10DF7-D739-4BF2-B331-0BFB7A9C54F5}" presName="rootText" presStyleLbl="node2" presStyleIdx="1" presStyleCnt="4">
        <dgm:presLayoutVars>
          <dgm:chPref val="3"/>
        </dgm:presLayoutVars>
      </dgm:prSet>
      <dgm:spPr/>
    </dgm:pt>
    <dgm:pt modelId="{D70C3AE5-69F6-4903-8BAC-44BDE47A4434}" type="pres">
      <dgm:prSet presAssocID="{EDD10DF7-D739-4BF2-B331-0BFB7A9C54F5}" presName="rootConnector" presStyleLbl="node2" presStyleIdx="1" presStyleCnt="4"/>
      <dgm:spPr/>
    </dgm:pt>
    <dgm:pt modelId="{B129F1E3-7991-41C4-BD05-A837C1F8847C}" type="pres">
      <dgm:prSet presAssocID="{EDD10DF7-D739-4BF2-B331-0BFB7A9C54F5}" presName="hierChild4" presStyleCnt="0"/>
      <dgm:spPr/>
    </dgm:pt>
    <dgm:pt modelId="{9BC81C13-13DD-48E9-A45C-4234732C7471}" type="pres">
      <dgm:prSet presAssocID="{EDD10DF7-D739-4BF2-B331-0BFB7A9C54F5}" presName="hierChild5" presStyleCnt="0"/>
      <dgm:spPr/>
    </dgm:pt>
    <dgm:pt modelId="{B1EEEC50-6015-4CBC-B14C-AC1D152D9E11}" type="pres">
      <dgm:prSet presAssocID="{23146B8C-61FA-458E-B62B-6B3503788380}" presName="Name64" presStyleLbl="parChTrans1D2" presStyleIdx="2" presStyleCnt="4"/>
      <dgm:spPr/>
    </dgm:pt>
    <dgm:pt modelId="{3B054B18-A1CE-4274-8378-F07D4A04E3AF}" type="pres">
      <dgm:prSet presAssocID="{253B3054-AFED-4AF6-BD13-81707ADD274D}" presName="hierRoot2" presStyleCnt="0">
        <dgm:presLayoutVars>
          <dgm:hierBranch val="init"/>
        </dgm:presLayoutVars>
      </dgm:prSet>
      <dgm:spPr/>
    </dgm:pt>
    <dgm:pt modelId="{2A96F679-C018-480A-8647-29382AB62288}" type="pres">
      <dgm:prSet presAssocID="{253B3054-AFED-4AF6-BD13-81707ADD274D}" presName="rootComposite" presStyleCnt="0"/>
      <dgm:spPr/>
    </dgm:pt>
    <dgm:pt modelId="{CFB03733-A808-47ED-BED8-418EEFC94273}" type="pres">
      <dgm:prSet presAssocID="{253B3054-AFED-4AF6-BD13-81707ADD274D}" presName="rootText" presStyleLbl="node2" presStyleIdx="2" presStyleCnt="4">
        <dgm:presLayoutVars>
          <dgm:chPref val="3"/>
        </dgm:presLayoutVars>
      </dgm:prSet>
      <dgm:spPr/>
    </dgm:pt>
    <dgm:pt modelId="{A152675D-89F0-4EA5-9ED4-B1D72746C15E}" type="pres">
      <dgm:prSet presAssocID="{253B3054-AFED-4AF6-BD13-81707ADD274D}" presName="rootConnector" presStyleLbl="node2" presStyleIdx="2" presStyleCnt="4"/>
      <dgm:spPr/>
    </dgm:pt>
    <dgm:pt modelId="{E45699D1-2889-4C41-AE5D-7C78F0272DC0}" type="pres">
      <dgm:prSet presAssocID="{253B3054-AFED-4AF6-BD13-81707ADD274D}" presName="hierChild4" presStyleCnt="0"/>
      <dgm:spPr/>
    </dgm:pt>
    <dgm:pt modelId="{DDA89248-A16A-4FE6-A724-19467F93B472}" type="pres">
      <dgm:prSet presAssocID="{253B3054-AFED-4AF6-BD13-81707ADD274D}" presName="hierChild5" presStyleCnt="0"/>
      <dgm:spPr/>
    </dgm:pt>
    <dgm:pt modelId="{CC15F418-13D3-4188-85F3-EB1EEC2EB19A}" type="pres">
      <dgm:prSet presAssocID="{F6F78E6E-B07F-4E79-B320-712374E2370A}" presName="Name64" presStyleLbl="parChTrans1D2" presStyleIdx="3" presStyleCnt="4"/>
      <dgm:spPr/>
    </dgm:pt>
    <dgm:pt modelId="{D2AD085C-5F66-4DDC-BB47-96E8E949C84F}" type="pres">
      <dgm:prSet presAssocID="{2F64F5DF-791F-4C16-8F45-923654AEAA2F}" presName="hierRoot2" presStyleCnt="0">
        <dgm:presLayoutVars>
          <dgm:hierBranch val="init"/>
        </dgm:presLayoutVars>
      </dgm:prSet>
      <dgm:spPr/>
    </dgm:pt>
    <dgm:pt modelId="{846280E8-DE86-4D54-AC0A-2F29D41BE90E}" type="pres">
      <dgm:prSet presAssocID="{2F64F5DF-791F-4C16-8F45-923654AEAA2F}" presName="rootComposite" presStyleCnt="0"/>
      <dgm:spPr/>
    </dgm:pt>
    <dgm:pt modelId="{83CA0C74-17A7-4912-AE20-10DA6AF5265E}" type="pres">
      <dgm:prSet presAssocID="{2F64F5DF-791F-4C16-8F45-923654AEAA2F}" presName="rootText" presStyleLbl="node2" presStyleIdx="3" presStyleCnt="4">
        <dgm:presLayoutVars>
          <dgm:chPref val="3"/>
        </dgm:presLayoutVars>
      </dgm:prSet>
      <dgm:spPr/>
    </dgm:pt>
    <dgm:pt modelId="{3B656107-1C10-42E5-90E4-5DC554E1B87B}" type="pres">
      <dgm:prSet presAssocID="{2F64F5DF-791F-4C16-8F45-923654AEAA2F}" presName="rootConnector" presStyleLbl="node2" presStyleIdx="3" presStyleCnt="4"/>
      <dgm:spPr/>
    </dgm:pt>
    <dgm:pt modelId="{8F22D179-987E-4509-9215-B024D8EC8E70}" type="pres">
      <dgm:prSet presAssocID="{2F64F5DF-791F-4C16-8F45-923654AEAA2F}" presName="hierChild4" presStyleCnt="0"/>
      <dgm:spPr/>
    </dgm:pt>
    <dgm:pt modelId="{F9DC8A66-CB44-44D3-813C-64C543507AA4}" type="pres">
      <dgm:prSet presAssocID="{2F64F5DF-791F-4C16-8F45-923654AEAA2F}" presName="hierChild5" presStyleCnt="0"/>
      <dgm:spPr/>
    </dgm:pt>
    <dgm:pt modelId="{9ECDD0B8-EBF0-488F-A315-317624F5E731}" type="pres">
      <dgm:prSet presAssocID="{53864D24-01B1-4EE7-B65A-30AFE8749B4E}" presName="hierChild3" presStyleCnt="0"/>
      <dgm:spPr/>
    </dgm:pt>
    <dgm:pt modelId="{16829195-DEA4-4C3E-B8F2-A40398695AD4}" type="pres">
      <dgm:prSet presAssocID="{8E4BA893-F6F5-4EC9-9EFC-9BE81CECEA47}" presName="hierRoot1" presStyleCnt="0">
        <dgm:presLayoutVars>
          <dgm:hierBranch val="init"/>
        </dgm:presLayoutVars>
      </dgm:prSet>
      <dgm:spPr/>
    </dgm:pt>
    <dgm:pt modelId="{DD2AB2CA-26C6-4E7A-87F7-6DF965E97566}" type="pres">
      <dgm:prSet presAssocID="{8E4BA893-F6F5-4EC9-9EFC-9BE81CECEA47}" presName="rootComposite1" presStyleCnt="0"/>
      <dgm:spPr/>
    </dgm:pt>
    <dgm:pt modelId="{474C5179-7DA8-4B57-B87F-8274919E4BE9}" type="pres">
      <dgm:prSet presAssocID="{8E4BA893-F6F5-4EC9-9EFC-9BE81CECEA47}" presName="rootText1" presStyleLbl="node0" presStyleIdx="2" presStyleCnt="3">
        <dgm:presLayoutVars>
          <dgm:chPref val="3"/>
        </dgm:presLayoutVars>
      </dgm:prSet>
      <dgm:spPr/>
    </dgm:pt>
    <dgm:pt modelId="{C8764598-CF8C-4ABB-91B4-0BB816386A83}" type="pres">
      <dgm:prSet presAssocID="{8E4BA893-F6F5-4EC9-9EFC-9BE81CECEA47}" presName="rootConnector1" presStyleLbl="node1" presStyleIdx="0" presStyleCnt="0"/>
      <dgm:spPr/>
    </dgm:pt>
    <dgm:pt modelId="{B9F864CC-3C02-4D7A-AE5C-062152EF3754}" type="pres">
      <dgm:prSet presAssocID="{8E4BA893-F6F5-4EC9-9EFC-9BE81CECEA47}" presName="hierChild2" presStyleCnt="0"/>
      <dgm:spPr/>
    </dgm:pt>
    <dgm:pt modelId="{C614344A-48F3-4253-8251-C1A8DDA93F11}" type="pres">
      <dgm:prSet presAssocID="{8E4BA893-F6F5-4EC9-9EFC-9BE81CECEA47}" presName="hierChild3" presStyleCnt="0"/>
      <dgm:spPr/>
    </dgm:pt>
  </dgm:ptLst>
  <dgm:cxnLst>
    <dgm:cxn modelId="{E54CA612-9051-4650-9CE4-35A2E495B205}" type="presOf" srcId="{2F64F5DF-791F-4C16-8F45-923654AEAA2F}" destId="{3B656107-1C10-42E5-90E4-5DC554E1B87B}" srcOrd="1" destOrd="0" presId="urn:microsoft.com/office/officeart/2009/3/layout/HorizontalOrganizationChart"/>
    <dgm:cxn modelId="{54F8DB16-0D41-4BF6-8369-19459AE505B5}" type="presOf" srcId="{564B71C5-ED75-4C8B-8F26-55DCFE80E88D}" destId="{08B5B085-1EBF-4B46-98BA-65EAE716A3E3}" srcOrd="0" destOrd="0" presId="urn:microsoft.com/office/officeart/2009/3/layout/HorizontalOrganizationChart"/>
    <dgm:cxn modelId="{D6CB451B-9226-45B8-807F-B9A2830EF9AE}" type="presOf" srcId="{5E1DBD8E-C805-4382-A840-CF04CC3C00C8}" destId="{E6455627-9343-412B-BE71-375EE9CEF165}" srcOrd="0" destOrd="0" presId="urn:microsoft.com/office/officeart/2009/3/layout/HorizontalOrganizationChart"/>
    <dgm:cxn modelId="{97849822-1D36-4458-94D2-97935A518943}" type="presOf" srcId="{5E1DBD8E-C805-4382-A840-CF04CC3C00C8}" destId="{333AEE87-248B-4DB4-9AF1-F87B94CBB408}" srcOrd="1" destOrd="0" presId="urn:microsoft.com/office/officeart/2009/3/layout/HorizontalOrganizationChart"/>
    <dgm:cxn modelId="{A446432F-F76A-4779-AEA9-7EAA9CF303E1}" srcId="{80BC5528-207B-48C1-AFED-C68AE69FD946}" destId="{564B71C5-ED75-4C8B-8F26-55DCFE80E88D}" srcOrd="0" destOrd="0" parTransId="{2E901AB9-73D9-4156-9EF8-30FE4E794017}" sibTransId="{5650F3E5-6695-4140-AA0D-D1E2333CC2C5}"/>
    <dgm:cxn modelId="{1B465840-7B36-4DCB-B5C4-A495C1245503}" type="presOf" srcId="{8E4BA893-F6F5-4EC9-9EFC-9BE81CECEA47}" destId="{474C5179-7DA8-4B57-B87F-8274919E4BE9}" srcOrd="0" destOrd="0" presId="urn:microsoft.com/office/officeart/2009/3/layout/HorizontalOrganizationChart"/>
    <dgm:cxn modelId="{F198CF6F-DF32-434D-9F42-58ED48534847}" type="presOf" srcId="{F6F78E6E-B07F-4E79-B320-712374E2370A}" destId="{CC15F418-13D3-4188-85F3-EB1EEC2EB19A}" srcOrd="0" destOrd="0" presId="urn:microsoft.com/office/officeart/2009/3/layout/HorizontalOrganizationChart"/>
    <dgm:cxn modelId="{E4107258-A887-4844-B73C-FCFD33256772}" srcId="{80BC5528-207B-48C1-AFED-C68AE69FD946}" destId="{8E4BA893-F6F5-4EC9-9EFC-9BE81CECEA47}" srcOrd="2" destOrd="0" parTransId="{A1360BE6-6E91-4CB7-8C20-7849B8965E20}" sibTransId="{C7F564D3-EFB4-47FD-8AF8-8749A3E67B62}"/>
    <dgm:cxn modelId="{1862627E-245A-4054-9B3C-369B8D9692DD}" type="presOf" srcId="{8E4BA893-F6F5-4EC9-9EFC-9BE81CECEA47}" destId="{C8764598-CF8C-4ABB-91B4-0BB816386A83}" srcOrd="1" destOrd="0" presId="urn:microsoft.com/office/officeart/2009/3/layout/HorizontalOrganizationChart"/>
    <dgm:cxn modelId="{67022B83-4C42-4D88-9E50-1E7E90FE4354}" srcId="{80BC5528-207B-48C1-AFED-C68AE69FD946}" destId="{53864D24-01B1-4EE7-B65A-30AFE8749B4E}" srcOrd="1" destOrd="0" parTransId="{CF7D0E39-D860-4ECB-807D-4DB4FEAEC044}" sibTransId="{ACE01954-589A-4089-8B29-5F5C55AF7259}"/>
    <dgm:cxn modelId="{FD930C85-CB64-4F4E-B759-7214326D8CF8}" type="presOf" srcId="{23146B8C-61FA-458E-B62B-6B3503788380}" destId="{B1EEEC50-6015-4CBC-B14C-AC1D152D9E11}" srcOrd="0" destOrd="0" presId="urn:microsoft.com/office/officeart/2009/3/layout/HorizontalOrganizationChart"/>
    <dgm:cxn modelId="{A805A896-7676-4760-8069-6BCCAA3A9631}" srcId="{53864D24-01B1-4EE7-B65A-30AFE8749B4E}" destId="{EDD10DF7-D739-4BF2-B331-0BFB7A9C54F5}" srcOrd="1" destOrd="0" parTransId="{9A395DF4-0D9D-4F40-869F-B74108CFD9D7}" sibTransId="{95181C9B-0DFB-49A8-AEEE-969E434742C9}"/>
    <dgm:cxn modelId="{F0D60E9C-09ED-4A89-A206-D8C3AEDC92CC}" type="presOf" srcId="{53864D24-01B1-4EE7-B65A-30AFE8749B4E}" destId="{A1033056-72DC-4160-A5FF-F7681366CF51}" srcOrd="1" destOrd="0" presId="urn:microsoft.com/office/officeart/2009/3/layout/HorizontalOrganizationChart"/>
    <dgm:cxn modelId="{6A32FA9E-DBBD-4385-97B7-5149EBF5EAE7}" type="presOf" srcId="{ABEA2FE5-5754-4C53-87F1-9B74ABD7CCC9}" destId="{B7799787-2A78-408A-A7A4-07986BAAEB1E}" srcOrd="0" destOrd="0" presId="urn:microsoft.com/office/officeart/2009/3/layout/HorizontalOrganizationChart"/>
    <dgm:cxn modelId="{F917D7AA-DD6E-44CB-8CF6-A9AB2454480A}" type="presOf" srcId="{9A395DF4-0D9D-4F40-869F-B74108CFD9D7}" destId="{2D4E41FD-8958-4CF5-AEEF-72A4A0321630}" srcOrd="0" destOrd="0" presId="urn:microsoft.com/office/officeart/2009/3/layout/HorizontalOrganizationChart"/>
    <dgm:cxn modelId="{92585AAC-0645-4CF5-8700-66D7689E82A2}" srcId="{53864D24-01B1-4EE7-B65A-30AFE8749B4E}" destId="{253B3054-AFED-4AF6-BD13-81707ADD274D}" srcOrd="2" destOrd="0" parTransId="{23146B8C-61FA-458E-B62B-6B3503788380}" sibTransId="{001DCDD1-B4DA-4D7E-A9B2-DA95736341F8}"/>
    <dgm:cxn modelId="{1FB89FB9-139D-41CC-A771-A6F7F01B72AF}" type="presOf" srcId="{EDD10DF7-D739-4BF2-B331-0BFB7A9C54F5}" destId="{E2DE08FF-5071-4BFA-9290-FF17D97F28F4}" srcOrd="0" destOrd="0" presId="urn:microsoft.com/office/officeart/2009/3/layout/HorizontalOrganizationChart"/>
    <dgm:cxn modelId="{7FA2C3BC-8F34-4B03-B66B-707CC4623E7B}" srcId="{53864D24-01B1-4EE7-B65A-30AFE8749B4E}" destId="{5E1DBD8E-C805-4382-A840-CF04CC3C00C8}" srcOrd="0" destOrd="0" parTransId="{ABEA2FE5-5754-4C53-87F1-9B74ABD7CCC9}" sibTransId="{6DD1C08B-CF92-4162-8A5C-500899AD5F1A}"/>
    <dgm:cxn modelId="{3E5299BE-4F84-4A4A-B074-3249EBA7E39C}" type="presOf" srcId="{80BC5528-207B-48C1-AFED-C68AE69FD946}" destId="{693E97CC-376B-44ED-8A3F-71F7B32291BC}" srcOrd="0" destOrd="0" presId="urn:microsoft.com/office/officeart/2009/3/layout/HorizontalOrganizationChart"/>
    <dgm:cxn modelId="{74130EC7-98CB-44FA-A324-D1608D8D53CB}" srcId="{53864D24-01B1-4EE7-B65A-30AFE8749B4E}" destId="{2F64F5DF-791F-4C16-8F45-923654AEAA2F}" srcOrd="3" destOrd="0" parTransId="{F6F78E6E-B07F-4E79-B320-712374E2370A}" sibTransId="{0408C29B-8F53-4F66-941E-D848334FE199}"/>
    <dgm:cxn modelId="{2AE0FDD0-E138-4B8D-9257-B1C498D7C38E}" type="presOf" srcId="{253B3054-AFED-4AF6-BD13-81707ADD274D}" destId="{CFB03733-A808-47ED-BED8-418EEFC94273}" srcOrd="0" destOrd="0" presId="urn:microsoft.com/office/officeart/2009/3/layout/HorizontalOrganizationChart"/>
    <dgm:cxn modelId="{0C6C9BDB-EBB8-48D5-A19A-726641C07635}" type="presOf" srcId="{53864D24-01B1-4EE7-B65A-30AFE8749B4E}" destId="{29125A85-B82E-44F8-9E95-548016D49D94}" srcOrd="0" destOrd="0" presId="urn:microsoft.com/office/officeart/2009/3/layout/HorizontalOrganizationChart"/>
    <dgm:cxn modelId="{E3197DE8-2F83-48A6-A7B5-B1A486D98C3C}" type="presOf" srcId="{564B71C5-ED75-4C8B-8F26-55DCFE80E88D}" destId="{E42B8273-490B-4CF8-9499-CFFFE2A9991A}" srcOrd="1" destOrd="0" presId="urn:microsoft.com/office/officeart/2009/3/layout/HorizontalOrganizationChart"/>
    <dgm:cxn modelId="{1757CDED-F3E8-4198-84B9-19727787CD98}" type="presOf" srcId="{EDD10DF7-D739-4BF2-B331-0BFB7A9C54F5}" destId="{D70C3AE5-69F6-4903-8BAC-44BDE47A4434}" srcOrd="1" destOrd="0" presId="urn:microsoft.com/office/officeart/2009/3/layout/HorizontalOrganizationChart"/>
    <dgm:cxn modelId="{F38668FC-3790-4461-BA34-6FB7476D3A23}" type="presOf" srcId="{2F64F5DF-791F-4C16-8F45-923654AEAA2F}" destId="{83CA0C74-17A7-4912-AE20-10DA6AF5265E}" srcOrd="0" destOrd="0" presId="urn:microsoft.com/office/officeart/2009/3/layout/HorizontalOrganizationChart"/>
    <dgm:cxn modelId="{C0BCABFE-CE86-470C-87C4-0D375EC5DD64}" type="presOf" srcId="{253B3054-AFED-4AF6-BD13-81707ADD274D}" destId="{A152675D-89F0-4EA5-9ED4-B1D72746C15E}" srcOrd="1" destOrd="0" presId="urn:microsoft.com/office/officeart/2009/3/layout/HorizontalOrganizationChart"/>
    <dgm:cxn modelId="{80085747-6B6A-4751-8E3C-865D6C9A39B2}" type="presParOf" srcId="{693E97CC-376B-44ED-8A3F-71F7B32291BC}" destId="{A570B844-2466-43D8-960F-01389BE82E21}" srcOrd="0" destOrd="0" presId="urn:microsoft.com/office/officeart/2009/3/layout/HorizontalOrganizationChart"/>
    <dgm:cxn modelId="{8100E5C3-0176-4C5B-BBF0-07A0F8869915}" type="presParOf" srcId="{A570B844-2466-43D8-960F-01389BE82E21}" destId="{86AC80AF-394F-46A1-89ED-8251C994E7FE}" srcOrd="0" destOrd="0" presId="urn:microsoft.com/office/officeart/2009/3/layout/HorizontalOrganizationChart"/>
    <dgm:cxn modelId="{23CF47F9-67BA-4FAE-BD53-CB781145A461}" type="presParOf" srcId="{86AC80AF-394F-46A1-89ED-8251C994E7FE}" destId="{08B5B085-1EBF-4B46-98BA-65EAE716A3E3}" srcOrd="0" destOrd="0" presId="urn:microsoft.com/office/officeart/2009/3/layout/HorizontalOrganizationChart"/>
    <dgm:cxn modelId="{ECA9192E-E2FA-44DD-B164-B18C3A25D7E3}" type="presParOf" srcId="{86AC80AF-394F-46A1-89ED-8251C994E7FE}" destId="{E42B8273-490B-4CF8-9499-CFFFE2A9991A}" srcOrd="1" destOrd="0" presId="urn:microsoft.com/office/officeart/2009/3/layout/HorizontalOrganizationChart"/>
    <dgm:cxn modelId="{F3EF035C-39C3-4D85-9489-10E039E6A9D7}" type="presParOf" srcId="{A570B844-2466-43D8-960F-01389BE82E21}" destId="{8DF2022C-E5B2-4DCD-978B-7E1FE056838A}" srcOrd="1" destOrd="0" presId="urn:microsoft.com/office/officeart/2009/3/layout/HorizontalOrganizationChart"/>
    <dgm:cxn modelId="{05DE88C7-CB48-457D-A981-82ECF7232BE8}" type="presParOf" srcId="{A570B844-2466-43D8-960F-01389BE82E21}" destId="{1185F6DD-CCFF-44F8-ACCE-F1FF22EDEAE1}" srcOrd="2" destOrd="0" presId="urn:microsoft.com/office/officeart/2009/3/layout/HorizontalOrganizationChart"/>
    <dgm:cxn modelId="{D4C2911D-A4A4-427A-9662-36B998EBE98E}" type="presParOf" srcId="{693E97CC-376B-44ED-8A3F-71F7B32291BC}" destId="{09AB22A1-F3D9-49E6-958E-D9A51FE357A2}" srcOrd="1" destOrd="0" presId="urn:microsoft.com/office/officeart/2009/3/layout/HorizontalOrganizationChart"/>
    <dgm:cxn modelId="{0443C3B2-F34F-4E88-8095-E7D89953393A}" type="presParOf" srcId="{09AB22A1-F3D9-49E6-958E-D9A51FE357A2}" destId="{0B118C5D-C939-492F-BDDA-895F7C285B7A}" srcOrd="0" destOrd="0" presId="urn:microsoft.com/office/officeart/2009/3/layout/HorizontalOrganizationChart"/>
    <dgm:cxn modelId="{67C83206-7972-4632-BCA4-4D3391B05D07}" type="presParOf" srcId="{0B118C5D-C939-492F-BDDA-895F7C285B7A}" destId="{29125A85-B82E-44F8-9E95-548016D49D94}" srcOrd="0" destOrd="0" presId="urn:microsoft.com/office/officeart/2009/3/layout/HorizontalOrganizationChart"/>
    <dgm:cxn modelId="{3D1B6ED6-EB2B-47BF-8F5A-B298BB38E4C5}" type="presParOf" srcId="{0B118C5D-C939-492F-BDDA-895F7C285B7A}" destId="{A1033056-72DC-4160-A5FF-F7681366CF51}" srcOrd="1" destOrd="0" presId="urn:microsoft.com/office/officeart/2009/3/layout/HorizontalOrganizationChart"/>
    <dgm:cxn modelId="{696AB3E4-26C7-4A5C-B6C9-7AA9C370665F}" type="presParOf" srcId="{09AB22A1-F3D9-49E6-958E-D9A51FE357A2}" destId="{0FDA5442-1470-440D-8CFB-B4391DF800B7}" srcOrd="1" destOrd="0" presId="urn:microsoft.com/office/officeart/2009/3/layout/HorizontalOrganizationChart"/>
    <dgm:cxn modelId="{358FEA57-EF76-48FB-B59B-D15F34501405}" type="presParOf" srcId="{0FDA5442-1470-440D-8CFB-B4391DF800B7}" destId="{B7799787-2A78-408A-A7A4-07986BAAEB1E}" srcOrd="0" destOrd="0" presId="urn:microsoft.com/office/officeart/2009/3/layout/HorizontalOrganizationChart"/>
    <dgm:cxn modelId="{7C280BA6-C8D0-473A-A71C-C600182B3BB4}" type="presParOf" srcId="{0FDA5442-1470-440D-8CFB-B4391DF800B7}" destId="{883F7DB3-E680-4B0E-BFAC-19B256464E35}" srcOrd="1" destOrd="0" presId="urn:microsoft.com/office/officeart/2009/3/layout/HorizontalOrganizationChart"/>
    <dgm:cxn modelId="{D72E6FFD-7865-43F7-BE7F-B1B526AABC87}" type="presParOf" srcId="{883F7DB3-E680-4B0E-BFAC-19B256464E35}" destId="{6BCF1149-65E8-4A26-BC32-E4449C1B36BF}" srcOrd="0" destOrd="0" presId="urn:microsoft.com/office/officeart/2009/3/layout/HorizontalOrganizationChart"/>
    <dgm:cxn modelId="{A247EC80-55EB-4EEF-A0F1-BE64A1F8CBC3}" type="presParOf" srcId="{6BCF1149-65E8-4A26-BC32-E4449C1B36BF}" destId="{E6455627-9343-412B-BE71-375EE9CEF165}" srcOrd="0" destOrd="0" presId="urn:microsoft.com/office/officeart/2009/3/layout/HorizontalOrganizationChart"/>
    <dgm:cxn modelId="{A1723921-1817-467E-B62E-14EE0F4C0972}" type="presParOf" srcId="{6BCF1149-65E8-4A26-BC32-E4449C1B36BF}" destId="{333AEE87-248B-4DB4-9AF1-F87B94CBB408}" srcOrd="1" destOrd="0" presId="urn:microsoft.com/office/officeart/2009/3/layout/HorizontalOrganizationChart"/>
    <dgm:cxn modelId="{E1B3C0A5-F796-4CC4-94AF-51F5222EB459}" type="presParOf" srcId="{883F7DB3-E680-4B0E-BFAC-19B256464E35}" destId="{3EF14B29-76F5-413B-832C-241DE6DFB439}" srcOrd="1" destOrd="0" presId="urn:microsoft.com/office/officeart/2009/3/layout/HorizontalOrganizationChart"/>
    <dgm:cxn modelId="{4BA84F1F-E5A0-4AC3-AAE8-B482A03B160C}" type="presParOf" srcId="{883F7DB3-E680-4B0E-BFAC-19B256464E35}" destId="{378BE4E6-F0D1-42B4-8C5E-8EE2BFCF66ED}" srcOrd="2" destOrd="0" presId="urn:microsoft.com/office/officeart/2009/3/layout/HorizontalOrganizationChart"/>
    <dgm:cxn modelId="{0433C143-7286-4177-9572-DF18E62CF09B}" type="presParOf" srcId="{0FDA5442-1470-440D-8CFB-B4391DF800B7}" destId="{2D4E41FD-8958-4CF5-AEEF-72A4A0321630}" srcOrd="2" destOrd="0" presId="urn:microsoft.com/office/officeart/2009/3/layout/HorizontalOrganizationChart"/>
    <dgm:cxn modelId="{839117E9-51A9-4EEA-BB37-20F7381B8030}" type="presParOf" srcId="{0FDA5442-1470-440D-8CFB-B4391DF800B7}" destId="{16D66C70-4F33-4537-BD37-F608AC9D152D}" srcOrd="3" destOrd="0" presId="urn:microsoft.com/office/officeart/2009/3/layout/HorizontalOrganizationChart"/>
    <dgm:cxn modelId="{8C259303-2530-4D00-AF5A-10A03E1DA0DB}" type="presParOf" srcId="{16D66C70-4F33-4537-BD37-F608AC9D152D}" destId="{A80672CD-8959-41F4-B60F-BC4779B5AA1E}" srcOrd="0" destOrd="0" presId="urn:microsoft.com/office/officeart/2009/3/layout/HorizontalOrganizationChart"/>
    <dgm:cxn modelId="{056547A4-9EFE-43FD-9DF0-70A9CACFE13A}" type="presParOf" srcId="{A80672CD-8959-41F4-B60F-BC4779B5AA1E}" destId="{E2DE08FF-5071-4BFA-9290-FF17D97F28F4}" srcOrd="0" destOrd="0" presId="urn:microsoft.com/office/officeart/2009/3/layout/HorizontalOrganizationChart"/>
    <dgm:cxn modelId="{60E179A5-1DEA-473E-9E4F-A8B247334CA7}" type="presParOf" srcId="{A80672CD-8959-41F4-B60F-BC4779B5AA1E}" destId="{D70C3AE5-69F6-4903-8BAC-44BDE47A4434}" srcOrd="1" destOrd="0" presId="urn:microsoft.com/office/officeart/2009/3/layout/HorizontalOrganizationChart"/>
    <dgm:cxn modelId="{B495514B-0025-4C89-8CBD-B7EC0225803C}" type="presParOf" srcId="{16D66C70-4F33-4537-BD37-F608AC9D152D}" destId="{B129F1E3-7991-41C4-BD05-A837C1F8847C}" srcOrd="1" destOrd="0" presId="urn:microsoft.com/office/officeart/2009/3/layout/HorizontalOrganizationChart"/>
    <dgm:cxn modelId="{65B1F62D-9CB5-464A-B36F-C0B3D62D57EC}" type="presParOf" srcId="{16D66C70-4F33-4537-BD37-F608AC9D152D}" destId="{9BC81C13-13DD-48E9-A45C-4234732C7471}" srcOrd="2" destOrd="0" presId="urn:microsoft.com/office/officeart/2009/3/layout/HorizontalOrganizationChart"/>
    <dgm:cxn modelId="{51C393C5-46F2-4D1D-A13F-B57F037532D4}" type="presParOf" srcId="{0FDA5442-1470-440D-8CFB-B4391DF800B7}" destId="{B1EEEC50-6015-4CBC-B14C-AC1D152D9E11}" srcOrd="4" destOrd="0" presId="urn:microsoft.com/office/officeart/2009/3/layout/HorizontalOrganizationChart"/>
    <dgm:cxn modelId="{EDB5404A-83F1-4FCF-82F5-4E827B0F4E73}" type="presParOf" srcId="{0FDA5442-1470-440D-8CFB-B4391DF800B7}" destId="{3B054B18-A1CE-4274-8378-F07D4A04E3AF}" srcOrd="5" destOrd="0" presId="urn:microsoft.com/office/officeart/2009/3/layout/HorizontalOrganizationChart"/>
    <dgm:cxn modelId="{FF4AC629-7AFE-4210-9E15-E16D67CBADBD}" type="presParOf" srcId="{3B054B18-A1CE-4274-8378-F07D4A04E3AF}" destId="{2A96F679-C018-480A-8647-29382AB62288}" srcOrd="0" destOrd="0" presId="urn:microsoft.com/office/officeart/2009/3/layout/HorizontalOrganizationChart"/>
    <dgm:cxn modelId="{C929D446-D32E-4965-836D-2B898A71FD26}" type="presParOf" srcId="{2A96F679-C018-480A-8647-29382AB62288}" destId="{CFB03733-A808-47ED-BED8-418EEFC94273}" srcOrd="0" destOrd="0" presId="urn:microsoft.com/office/officeart/2009/3/layout/HorizontalOrganizationChart"/>
    <dgm:cxn modelId="{37B04E3C-9893-4FC2-86C9-6E03DAB45AD3}" type="presParOf" srcId="{2A96F679-C018-480A-8647-29382AB62288}" destId="{A152675D-89F0-4EA5-9ED4-B1D72746C15E}" srcOrd="1" destOrd="0" presId="urn:microsoft.com/office/officeart/2009/3/layout/HorizontalOrganizationChart"/>
    <dgm:cxn modelId="{AD8C98BC-5125-476F-8920-B356FD28EBA6}" type="presParOf" srcId="{3B054B18-A1CE-4274-8378-F07D4A04E3AF}" destId="{E45699D1-2889-4C41-AE5D-7C78F0272DC0}" srcOrd="1" destOrd="0" presId="urn:microsoft.com/office/officeart/2009/3/layout/HorizontalOrganizationChart"/>
    <dgm:cxn modelId="{FCFB7D05-84A6-44A9-B5F4-E8DB5BFE6F20}" type="presParOf" srcId="{3B054B18-A1CE-4274-8378-F07D4A04E3AF}" destId="{DDA89248-A16A-4FE6-A724-19467F93B472}" srcOrd="2" destOrd="0" presId="urn:microsoft.com/office/officeart/2009/3/layout/HorizontalOrganizationChart"/>
    <dgm:cxn modelId="{96844E35-A857-4878-A4A0-A48A9B376F9E}" type="presParOf" srcId="{0FDA5442-1470-440D-8CFB-B4391DF800B7}" destId="{CC15F418-13D3-4188-85F3-EB1EEC2EB19A}" srcOrd="6" destOrd="0" presId="urn:microsoft.com/office/officeart/2009/3/layout/HorizontalOrganizationChart"/>
    <dgm:cxn modelId="{AAC633BE-347D-4980-8453-631FBAADF786}" type="presParOf" srcId="{0FDA5442-1470-440D-8CFB-B4391DF800B7}" destId="{D2AD085C-5F66-4DDC-BB47-96E8E949C84F}" srcOrd="7" destOrd="0" presId="urn:microsoft.com/office/officeart/2009/3/layout/HorizontalOrganizationChart"/>
    <dgm:cxn modelId="{53444874-B1F0-4A39-A3CD-2A7F58BE483F}" type="presParOf" srcId="{D2AD085C-5F66-4DDC-BB47-96E8E949C84F}" destId="{846280E8-DE86-4D54-AC0A-2F29D41BE90E}" srcOrd="0" destOrd="0" presId="urn:microsoft.com/office/officeart/2009/3/layout/HorizontalOrganizationChart"/>
    <dgm:cxn modelId="{6D8F2929-F4ED-40AE-9035-DE7123940F21}" type="presParOf" srcId="{846280E8-DE86-4D54-AC0A-2F29D41BE90E}" destId="{83CA0C74-17A7-4912-AE20-10DA6AF5265E}" srcOrd="0" destOrd="0" presId="urn:microsoft.com/office/officeart/2009/3/layout/HorizontalOrganizationChart"/>
    <dgm:cxn modelId="{43799259-CE8E-4D20-9769-536E707A2A3C}" type="presParOf" srcId="{846280E8-DE86-4D54-AC0A-2F29D41BE90E}" destId="{3B656107-1C10-42E5-90E4-5DC554E1B87B}" srcOrd="1" destOrd="0" presId="urn:microsoft.com/office/officeart/2009/3/layout/HorizontalOrganizationChart"/>
    <dgm:cxn modelId="{EC114CA4-4900-4D5D-ADD2-B816B141398D}" type="presParOf" srcId="{D2AD085C-5F66-4DDC-BB47-96E8E949C84F}" destId="{8F22D179-987E-4509-9215-B024D8EC8E70}" srcOrd="1" destOrd="0" presId="urn:microsoft.com/office/officeart/2009/3/layout/HorizontalOrganizationChart"/>
    <dgm:cxn modelId="{262F8EDE-63EC-4482-96BA-09714E9CF40F}" type="presParOf" srcId="{D2AD085C-5F66-4DDC-BB47-96E8E949C84F}" destId="{F9DC8A66-CB44-44D3-813C-64C543507AA4}" srcOrd="2" destOrd="0" presId="urn:microsoft.com/office/officeart/2009/3/layout/HorizontalOrganizationChart"/>
    <dgm:cxn modelId="{5F99C20F-65B4-454B-B564-E5C2A653EDFA}" type="presParOf" srcId="{09AB22A1-F3D9-49E6-958E-D9A51FE357A2}" destId="{9ECDD0B8-EBF0-488F-A315-317624F5E731}" srcOrd="2" destOrd="0" presId="urn:microsoft.com/office/officeart/2009/3/layout/HorizontalOrganizationChart"/>
    <dgm:cxn modelId="{2BCACCCC-D70C-4340-99EF-FC99B77D1713}" type="presParOf" srcId="{693E97CC-376B-44ED-8A3F-71F7B32291BC}" destId="{16829195-DEA4-4C3E-B8F2-A40398695AD4}" srcOrd="2" destOrd="0" presId="urn:microsoft.com/office/officeart/2009/3/layout/HorizontalOrganizationChart"/>
    <dgm:cxn modelId="{9C60BC04-3EEE-4314-9ADB-491CF4366164}" type="presParOf" srcId="{16829195-DEA4-4C3E-B8F2-A40398695AD4}" destId="{DD2AB2CA-26C6-4E7A-87F7-6DF965E97566}" srcOrd="0" destOrd="0" presId="urn:microsoft.com/office/officeart/2009/3/layout/HorizontalOrganizationChart"/>
    <dgm:cxn modelId="{0EF367A1-4656-4DB6-AACA-3E8DA71D3601}" type="presParOf" srcId="{DD2AB2CA-26C6-4E7A-87F7-6DF965E97566}" destId="{474C5179-7DA8-4B57-B87F-8274919E4BE9}" srcOrd="0" destOrd="0" presId="urn:microsoft.com/office/officeart/2009/3/layout/HorizontalOrganizationChart"/>
    <dgm:cxn modelId="{13083B76-8FAC-4446-B3E5-AE1C1D63176D}" type="presParOf" srcId="{DD2AB2CA-26C6-4E7A-87F7-6DF965E97566}" destId="{C8764598-CF8C-4ABB-91B4-0BB816386A83}" srcOrd="1" destOrd="0" presId="urn:microsoft.com/office/officeart/2009/3/layout/HorizontalOrganizationChart"/>
    <dgm:cxn modelId="{630464AC-ADE9-4153-B7EA-3A3B53184D8E}" type="presParOf" srcId="{16829195-DEA4-4C3E-B8F2-A40398695AD4}" destId="{B9F864CC-3C02-4D7A-AE5C-062152EF3754}" srcOrd="1" destOrd="0" presId="urn:microsoft.com/office/officeart/2009/3/layout/HorizontalOrganizationChart"/>
    <dgm:cxn modelId="{B04758EE-CC9B-4120-B7F1-7A731D9EB112}" type="presParOf" srcId="{16829195-DEA4-4C3E-B8F2-A40398695AD4}" destId="{C614344A-48F3-4253-8251-C1A8DDA93F1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5F418-13D3-4188-85F3-EB1EEC2EB19A}">
      <dsp:nvSpPr>
        <dsp:cNvPr id="0" name=""/>
        <dsp:cNvSpPr/>
      </dsp:nvSpPr>
      <dsp:spPr>
        <a:xfrm>
          <a:off x="2894788" y="3202806"/>
          <a:ext cx="578335" cy="1865133"/>
        </a:xfrm>
        <a:custGeom>
          <a:avLst/>
          <a:gdLst/>
          <a:ahLst/>
          <a:cxnLst/>
          <a:rect l="0" t="0" r="0" b="0"/>
          <a:pathLst>
            <a:path>
              <a:moveTo>
                <a:pt x="0" y="0"/>
              </a:moveTo>
              <a:lnTo>
                <a:pt x="289167" y="0"/>
              </a:lnTo>
              <a:lnTo>
                <a:pt x="289167" y="1865133"/>
              </a:lnTo>
              <a:lnTo>
                <a:pt x="578335" y="186513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EEEC50-6015-4CBC-B14C-AC1D152D9E11}">
      <dsp:nvSpPr>
        <dsp:cNvPr id="0" name=""/>
        <dsp:cNvSpPr/>
      </dsp:nvSpPr>
      <dsp:spPr>
        <a:xfrm>
          <a:off x="2894788" y="3202806"/>
          <a:ext cx="578335" cy="621711"/>
        </a:xfrm>
        <a:custGeom>
          <a:avLst/>
          <a:gdLst/>
          <a:ahLst/>
          <a:cxnLst/>
          <a:rect l="0" t="0" r="0" b="0"/>
          <a:pathLst>
            <a:path>
              <a:moveTo>
                <a:pt x="0" y="0"/>
              </a:moveTo>
              <a:lnTo>
                <a:pt x="289167" y="0"/>
              </a:lnTo>
              <a:lnTo>
                <a:pt x="289167" y="621711"/>
              </a:lnTo>
              <a:lnTo>
                <a:pt x="578335" y="62171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4E41FD-8958-4CF5-AEEF-72A4A0321630}">
      <dsp:nvSpPr>
        <dsp:cNvPr id="0" name=""/>
        <dsp:cNvSpPr/>
      </dsp:nvSpPr>
      <dsp:spPr>
        <a:xfrm>
          <a:off x="2894788" y="2581095"/>
          <a:ext cx="578335" cy="621711"/>
        </a:xfrm>
        <a:custGeom>
          <a:avLst/>
          <a:gdLst/>
          <a:ahLst/>
          <a:cxnLst/>
          <a:rect l="0" t="0" r="0" b="0"/>
          <a:pathLst>
            <a:path>
              <a:moveTo>
                <a:pt x="0" y="621711"/>
              </a:moveTo>
              <a:lnTo>
                <a:pt x="289167" y="621711"/>
              </a:lnTo>
              <a:lnTo>
                <a:pt x="289167" y="0"/>
              </a:lnTo>
              <a:lnTo>
                <a:pt x="578335"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799787-2A78-408A-A7A4-07986BAAEB1E}">
      <dsp:nvSpPr>
        <dsp:cNvPr id="0" name=""/>
        <dsp:cNvSpPr/>
      </dsp:nvSpPr>
      <dsp:spPr>
        <a:xfrm>
          <a:off x="2894788" y="1337673"/>
          <a:ext cx="578335" cy="1865133"/>
        </a:xfrm>
        <a:custGeom>
          <a:avLst/>
          <a:gdLst/>
          <a:ahLst/>
          <a:cxnLst/>
          <a:rect l="0" t="0" r="0" b="0"/>
          <a:pathLst>
            <a:path>
              <a:moveTo>
                <a:pt x="0" y="1865133"/>
              </a:moveTo>
              <a:lnTo>
                <a:pt x="289167" y="1865133"/>
              </a:lnTo>
              <a:lnTo>
                <a:pt x="289167" y="0"/>
              </a:lnTo>
              <a:lnTo>
                <a:pt x="578335"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B5B085-1EBF-4B46-98BA-65EAE716A3E3}">
      <dsp:nvSpPr>
        <dsp:cNvPr id="0" name=""/>
        <dsp:cNvSpPr/>
      </dsp:nvSpPr>
      <dsp:spPr>
        <a:xfrm>
          <a:off x="3109" y="1518403"/>
          <a:ext cx="2891679" cy="8819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Want: Differentiable optimization objective for use during training</a:t>
          </a:r>
          <a:endParaRPr lang="en-US" sz="2000" kern="1200" dirty="0"/>
        </a:p>
      </dsp:txBody>
      <dsp:txXfrm>
        <a:off x="3109" y="1518403"/>
        <a:ext cx="2891679" cy="881962"/>
      </dsp:txXfrm>
    </dsp:sp>
    <dsp:sp modelId="{29125A85-B82E-44F8-9E95-548016D49D94}">
      <dsp:nvSpPr>
        <dsp:cNvPr id="0" name=""/>
        <dsp:cNvSpPr/>
      </dsp:nvSpPr>
      <dsp:spPr>
        <a:xfrm>
          <a:off x="3109" y="2761825"/>
          <a:ext cx="2891679" cy="8819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Zhao et al. 2017 examines multiple loss functions for the image restoration task:</a:t>
          </a:r>
          <a:endParaRPr lang="en-US" sz="2000" kern="1200" dirty="0"/>
        </a:p>
      </dsp:txBody>
      <dsp:txXfrm>
        <a:off x="3109" y="2761825"/>
        <a:ext cx="2891679" cy="881962"/>
      </dsp:txXfrm>
    </dsp:sp>
    <dsp:sp modelId="{E6455627-9343-412B-BE71-375EE9CEF165}">
      <dsp:nvSpPr>
        <dsp:cNvPr id="0" name=""/>
        <dsp:cNvSpPr/>
      </dsp:nvSpPr>
      <dsp:spPr>
        <a:xfrm>
          <a:off x="3473124" y="896692"/>
          <a:ext cx="2891679" cy="8819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t>L_2</a:t>
          </a:r>
          <a:endParaRPr lang="en-US" sz="2000" kern="1200"/>
        </a:p>
      </dsp:txBody>
      <dsp:txXfrm>
        <a:off x="3473124" y="896692"/>
        <a:ext cx="2891679" cy="881962"/>
      </dsp:txXfrm>
    </dsp:sp>
    <dsp:sp modelId="{E2DE08FF-5071-4BFA-9290-FF17D97F28F4}">
      <dsp:nvSpPr>
        <dsp:cNvPr id="0" name=""/>
        <dsp:cNvSpPr/>
      </dsp:nvSpPr>
      <dsp:spPr>
        <a:xfrm>
          <a:off x="3473124" y="2140114"/>
          <a:ext cx="2891679" cy="8819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t>L_1</a:t>
          </a:r>
          <a:endParaRPr lang="en-US" sz="2000" kern="1200"/>
        </a:p>
      </dsp:txBody>
      <dsp:txXfrm>
        <a:off x="3473124" y="2140114"/>
        <a:ext cx="2891679" cy="881962"/>
      </dsp:txXfrm>
    </dsp:sp>
    <dsp:sp modelId="{CFB03733-A808-47ED-BED8-418EEFC94273}">
      <dsp:nvSpPr>
        <dsp:cNvPr id="0" name=""/>
        <dsp:cNvSpPr/>
      </dsp:nvSpPr>
      <dsp:spPr>
        <a:xfrm>
          <a:off x="3473124" y="3383536"/>
          <a:ext cx="2891679" cy="8819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t>Structural Similarity Index (SSIM)</a:t>
          </a:r>
          <a:endParaRPr lang="en-US" sz="2000" kern="1200"/>
        </a:p>
      </dsp:txBody>
      <dsp:txXfrm>
        <a:off x="3473124" y="3383536"/>
        <a:ext cx="2891679" cy="881962"/>
      </dsp:txXfrm>
    </dsp:sp>
    <dsp:sp modelId="{83CA0C74-17A7-4912-AE20-10DA6AF5265E}">
      <dsp:nvSpPr>
        <dsp:cNvPr id="0" name=""/>
        <dsp:cNvSpPr/>
      </dsp:nvSpPr>
      <dsp:spPr>
        <a:xfrm>
          <a:off x="3473124" y="4626958"/>
          <a:ext cx="2891679" cy="8819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t>Multi-Scale Structural Similarity Index (MS-SSIM)</a:t>
          </a:r>
          <a:endParaRPr lang="en-US" sz="2000" kern="1200"/>
        </a:p>
      </dsp:txBody>
      <dsp:txXfrm>
        <a:off x="3473124" y="4626958"/>
        <a:ext cx="2891679" cy="881962"/>
      </dsp:txXfrm>
    </dsp:sp>
    <dsp:sp modelId="{474C5179-7DA8-4B57-B87F-8274919E4BE9}">
      <dsp:nvSpPr>
        <dsp:cNvPr id="0" name=""/>
        <dsp:cNvSpPr/>
      </dsp:nvSpPr>
      <dsp:spPr>
        <a:xfrm>
          <a:off x="3109" y="4005247"/>
          <a:ext cx="2891679" cy="8819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Proposes a novel loss function as a combination of MS-SSIM and L_1</a:t>
          </a:r>
          <a:endParaRPr lang="en-US" sz="2000" kern="1200" dirty="0"/>
        </a:p>
      </dsp:txBody>
      <dsp:txXfrm>
        <a:off x="3109" y="4005247"/>
        <a:ext cx="2891679" cy="881962"/>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48E5CD-F47F-4E39-B6E7-F6E405710194}" type="datetimeFigureOut">
              <a:rPr lang="de-AT" smtClean="0"/>
              <a:t>11.12.2023</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9AEC5-93E3-450A-9C68-6FAA8E58FDAE}" type="slidenum">
              <a:rPr lang="de-AT" smtClean="0"/>
              <a:t>‹Nr.›</a:t>
            </a:fld>
            <a:endParaRPr lang="de-AT"/>
          </a:p>
        </p:txBody>
      </p:sp>
    </p:spTree>
    <p:extLst>
      <p:ext uri="{BB962C8B-B14F-4D97-AF65-F5344CB8AC3E}">
        <p14:creationId xmlns:p14="http://schemas.microsoft.com/office/powerpoint/2010/main" val="4239277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1</a:t>
            </a:fld>
            <a:endParaRPr lang="de-AT"/>
          </a:p>
        </p:txBody>
      </p:sp>
    </p:spTree>
    <p:extLst>
      <p:ext uri="{BB962C8B-B14F-4D97-AF65-F5344CB8AC3E}">
        <p14:creationId xmlns:p14="http://schemas.microsoft.com/office/powerpoint/2010/main" val="874757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2</a:t>
            </a:fld>
            <a:endParaRPr lang="de-AT"/>
          </a:p>
        </p:txBody>
      </p:sp>
    </p:spTree>
    <p:extLst>
      <p:ext uri="{BB962C8B-B14F-4D97-AF65-F5344CB8AC3E}">
        <p14:creationId xmlns:p14="http://schemas.microsoft.com/office/powerpoint/2010/main" val="2726621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3</a:t>
            </a:fld>
            <a:endParaRPr lang="de-AT"/>
          </a:p>
        </p:txBody>
      </p:sp>
    </p:spTree>
    <p:extLst>
      <p:ext uri="{BB962C8B-B14F-4D97-AF65-F5344CB8AC3E}">
        <p14:creationId xmlns:p14="http://schemas.microsoft.com/office/powerpoint/2010/main" val="160033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4</a:t>
            </a:fld>
            <a:endParaRPr lang="de-AT"/>
          </a:p>
        </p:txBody>
      </p:sp>
    </p:spTree>
    <p:extLst>
      <p:ext uri="{BB962C8B-B14F-4D97-AF65-F5344CB8AC3E}">
        <p14:creationId xmlns:p14="http://schemas.microsoft.com/office/powerpoint/2010/main" val="99155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5</a:t>
            </a:fld>
            <a:endParaRPr lang="de-AT"/>
          </a:p>
        </p:txBody>
      </p:sp>
    </p:spTree>
    <p:extLst>
      <p:ext uri="{BB962C8B-B14F-4D97-AF65-F5344CB8AC3E}">
        <p14:creationId xmlns:p14="http://schemas.microsoft.com/office/powerpoint/2010/main" val="2136843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6</a:t>
            </a:fld>
            <a:endParaRPr lang="de-AT"/>
          </a:p>
        </p:txBody>
      </p:sp>
    </p:spTree>
    <p:extLst>
      <p:ext uri="{BB962C8B-B14F-4D97-AF65-F5344CB8AC3E}">
        <p14:creationId xmlns:p14="http://schemas.microsoft.com/office/powerpoint/2010/main" val="2711018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8</a:t>
            </a:fld>
            <a:endParaRPr lang="de-AT"/>
          </a:p>
        </p:txBody>
      </p:sp>
    </p:spTree>
    <p:extLst>
      <p:ext uri="{BB962C8B-B14F-4D97-AF65-F5344CB8AC3E}">
        <p14:creationId xmlns:p14="http://schemas.microsoft.com/office/powerpoint/2010/main" val="83714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err="1">
                <a:effectLst/>
                <a:latin typeface="Söhne"/>
              </a:rPr>
              <a:t>Atrous</a:t>
            </a:r>
            <a:r>
              <a:rPr lang="en-US" b="1" i="0" dirty="0">
                <a:effectLst/>
                <a:latin typeface="Söhne"/>
              </a:rPr>
              <a:t> Convolution</a:t>
            </a:r>
            <a:r>
              <a:rPr lang="en-US" b="0" i="0" dirty="0">
                <a:solidFill>
                  <a:srgbClr val="0F0F0F"/>
                </a:solidFill>
                <a:effectLst/>
                <a:latin typeface="Söhne"/>
              </a:rPr>
              <a:t>: DeepLabV3 uses  </a:t>
            </a:r>
            <a:r>
              <a:rPr lang="en-US" b="0" i="0" dirty="0" err="1">
                <a:solidFill>
                  <a:srgbClr val="0F0F0F"/>
                </a:solidFill>
                <a:effectLst/>
                <a:latin typeface="Söhne"/>
              </a:rPr>
              <a:t>atrous</a:t>
            </a:r>
            <a:r>
              <a:rPr lang="en-US" b="0" i="0" dirty="0">
                <a:solidFill>
                  <a:srgbClr val="0F0F0F"/>
                </a:solidFill>
                <a:effectLst/>
                <a:latin typeface="Söhne"/>
              </a:rPr>
              <a:t> convolution to increase the field of view of filters, enabling the model to understand larger context without increasing the computational cost. This is crucial for capturing fine details in images while maintaining efficient computation.</a:t>
            </a:r>
          </a:p>
          <a:p>
            <a:endParaRPr lang="en-US" b="0" i="0" dirty="0">
              <a:solidFill>
                <a:srgbClr val="0F0F0F"/>
              </a:solidFill>
              <a:effectLst/>
              <a:latin typeface="Söhne"/>
            </a:endParaRPr>
          </a:p>
          <a:p>
            <a:r>
              <a:rPr lang="en-US" b="1" i="0" dirty="0" err="1">
                <a:effectLst/>
                <a:latin typeface="Söhne"/>
              </a:rPr>
              <a:t>Atrous</a:t>
            </a:r>
            <a:r>
              <a:rPr lang="en-US" b="1" i="0" dirty="0">
                <a:effectLst/>
                <a:latin typeface="Söhne"/>
              </a:rPr>
              <a:t> Spatial Pyramid Pooling (ASPP)</a:t>
            </a:r>
            <a:r>
              <a:rPr lang="en-US" b="0" i="0" dirty="0">
                <a:solidFill>
                  <a:srgbClr val="0F0F0F"/>
                </a:solidFill>
                <a:effectLst/>
                <a:latin typeface="Söhne"/>
              </a:rPr>
              <a:t>: ASPP is a new component in DeepLabV3 that applies </a:t>
            </a:r>
            <a:r>
              <a:rPr lang="en-US" b="0" i="0" dirty="0" err="1">
                <a:solidFill>
                  <a:srgbClr val="0F0F0F"/>
                </a:solidFill>
                <a:effectLst/>
                <a:latin typeface="Söhne"/>
              </a:rPr>
              <a:t>atrous</a:t>
            </a:r>
            <a:r>
              <a:rPr lang="en-US" b="0" i="0" dirty="0">
                <a:solidFill>
                  <a:srgbClr val="0F0F0F"/>
                </a:solidFill>
                <a:effectLst/>
                <a:latin typeface="Söhne"/>
              </a:rPr>
              <a:t> convolution in parallel with different dilation rates. This allows the model to capture multi-scale information effectively, crucial for segmenting objects at different scales within an image.</a:t>
            </a:r>
          </a:p>
          <a:p>
            <a:endParaRPr lang="en-US" b="0" i="0" dirty="0">
              <a:solidFill>
                <a:srgbClr val="0F0F0F"/>
              </a:solidFill>
              <a:effectLst/>
              <a:latin typeface="Söhne"/>
            </a:endParaRPr>
          </a:p>
          <a:p>
            <a:r>
              <a:rPr lang="en-US" b="1" i="0" dirty="0">
                <a:effectLst/>
                <a:latin typeface="Söhne"/>
              </a:rPr>
              <a:t>Skip Connections</a:t>
            </a:r>
            <a:r>
              <a:rPr lang="en-US" b="0" i="0" dirty="0">
                <a:solidFill>
                  <a:srgbClr val="0F0F0F"/>
                </a:solidFill>
                <a:effectLst/>
                <a:latin typeface="Söhne"/>
              </a:rPr>
              <a:t>: Although more prominent in its predecessors, DeepLabV3 continues the use of an encoder-decoder structure. This structure, along with skip connections, helps in refining the segmentation results by combining deep, semantic information with shallow, high-resolution information.</a:t>
            </a:r>
          </a:p>
          <a:p>
            <a:endParaRPr lang="en-US" b="0" i="0" dirty="0">
              <a:solidFill>
                <a:srgbClr val="0F0F0F"/>
              </a:solidFill>
              <a:effectLst/>
              <a:latin typeface="Söhne"/>
            </a:endParaRPr>
          </a:p>
          <a:p>
            <a:r>
              <a:rPr lang="en-US" b="1" i="0" dirty="0">
                <a:effectLst/>
                <a:latin typeface="Söhne"/>
              </a:rPr>
              <a:t>Various Backbones</a:t>
            </a:r>
            <a:r>
              <a:rPr lang="en-US" b="0" i="0" dirty="0">
                <a:solidFill>
                  <a:srgbClr val="0F0F0F"/>
                </a:solidFill>
                <a:effectLst/>
                <a:latin typeface="Söhne"/>
              </a:rPr>
              <a:t>: DeepLabV3 is designed to be flexible with various backbone networks (e.g., </a:t>
            </a:r>
            <a:r>
              <a:rPr lang="en-US" b="0" i="0" dirty="0" err="1">
                <a:solidFill>
                  <a:srgbClr val="0F0F0F"/>
                </a:solidFill>
                <a:effectLst/>
                <a:latin typeface="Söhne"/>
              </a:rPr>
              <a:t>xception</a:t>
            </a:r>
            <a:r>
              <a:rPr lang="en-US" b="0" i="0" dirty="0">
                <a:solidFill>
                  <a:srgbClr val="0F0F0F"/>
                </a:solidFill>
                <a:effectLst/>
                <a:latin typeface="Söhne"/>
              </a:rPr>
              <a:t>, </a:t>
            </a:r>
            <a:r>
              <a:rPr lang="en-US" b="0" i="0" dirty="0" err="1">
                <a:solidFill>
                  <a:srgbClr val="0F0F0F"/>
                </a:solidFill>
                <a:effectLst/>
                <a:latin typeface="Söhne"/>
              </a:rPr>
              <a:t>resnet</a:t>
            </a:r>
            <a:r>
              <a:rPr lang="en-US" b="0" i="0" dirty="0">
                <a:solidFill>
                  <a:srgbClr val="0F0F0F"/>
                </a:solidFill>
                <a:effectLst/>
                <a:latin typeface="Söhne"/>
              </a:rPr>
              <a:t>, </a:t>
            </a:r>
            <a:r>
              <a:rPr lang="en-US" b="0" i="0" dirty="0" err="1">
                <a:solidFill>
                  <a:srgbClr val="0F0F0F"/>
                </a:solidFill>
                <a:effectLst/>
                <a:latin typeface="Söhne"/>
              </a:rPr>
              <a:t>mobilenet</a:t>
            </a:r>
            <a:r>
              <a:rPr lang="en-US" b="0" i="0" dirty="0">
                <a:solidFill>
                  <a:srgbClr val="0F0F0F"/>
                </a:solidFill>
                <a:effectLst/>
                <a:latin typeface="Söhne"/>
              </a:rPr>
              <a:t>), making it adaptable and efficient for different segmentation tasks.</a:t>
            </a:r>
            <a:endParaRPr lang="de-AT" dirty="0"/>
          </a:p>
        </p:txBody>
      </p:sp>
      <p:sp>
        <p:nvSpPr>
          <p:cNvPr id="4" name="Slide Number Placeholder 3"/>
          <p:cNvSpPr>
            <a:spLocks noGrp="1"/>
          </p:cNvSpPr>
          <p:nvPr>
            <p:ph type="sldNum" sz="quarter" idx="5"/>
          </p:nvPr>
        </p:nvSpPr>
        <p:spPr/>
        <p:txBody>
          <a:bodyPr/>
          <a:lstStyle/>
          <a:p>
            <a:fld id="{3D79AEC5-93E3-450A-9C68-6FAA8E58FDAE}" type="slidenum">
              <a:rPr lang="de-AT" smtClean="0"/>
              <a:t>9</a:t>
            </a:fld>
            <a:endParaRPr lang="de-AT"/>
          </a:p>
        </p:txBody>
      </p:sp>
    </p:spTree>
    <p:extLst>
      <p:ext uri="{BB962C8B-B14F-4D97-AF65-F5344CB8AC3E}">
        <p14:creationId xmlns:p14="http://schemas.microsoft.com/office/powerpoint/2010/main" val="1980617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FE7C-E748-6F03-A442-14FF3A4862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1DA0DEBD-9D10-D5F9-1DF4-1FA49CB338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6C3402CB-D5A8-77A2-89BF-80CE43277DA4}"/>
              </a:ext>
            </a:extLst>
          </p:cNvPr>
          <p:cNvSpPr>
            <a:spLocks noGrp="1"/>
          </p:cNvSpPr>
          <p:nvPr>
            <p:ph type="dt" sz="half" idx="10"/>
          </p:nvPr>
        </p:nvSpPr>
        <p:spPr/>
        <p:txBody>
          <a:bodyPr/>
          <a:lstStyle/>
          <a:p>
            <a:fld id="{3F072807-8D61-4941-980D-B7E384899D26}" type="datetimeFigureOut">
              <a:rPr lang="LID4096" smtClean="0"/>
              <a:t>12/11/2023</a:t>
            </a:fld>
            <a:endParaRPr lang="LID4096"/>
          </a:p>
        </p:txBody>
      </p:sp>
      <p:sp>
        <p:nvSpPr>
          <p:cNvPr id="5" name="Footer Placeholder 4">
            <a:extLst>
              <a:ext uri="{FF2B5EF4-FFF2-40B4-BE49-F238E27FC236}">
                <a16:creationId xmlns:a16="http://schemas.microsoft.com/office/drawing/2014/main" id="{3A487230-CF14-A257-82ED-A469D12233D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E198784-E94F-3467-97EA-D26466FB5243}"/>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398608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9D5C-2B05-3F2F-585D-300D2D0B2BD4}"/>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4191503-BBAE-347D-3C9D-C25E641D40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C0567B9-7DB7-219A-04AF-1FD4D0C53C54}"/>
              </a:ext>
            </a:extLst>
          </p:cNvPr>
          <p:cNvSpPr>
            <a:spLocks noGrp="1"/>
          </p:cNvSpPr>
          <p:nvPr>
            <p:ph type="dt" sz="half" idx="10"/>
          </p:nvPr>
        </p:nvSpPr>
        <p:spPr/>
        <p:txBody>
          <a:bodyPr/>
          <a:lstStyle/>
          <a:p>
            <a:fld id="{3F072807-8D61-4941-980D-B7E384899D26}" type="datetimeFigureOut">
              <a:rPr lang="LID4096" smtClean="0"/>
              <a:t>12/11/2023</a:t>
            </a:fld>
            <a:endParaRPr lang="LID4096"/>
          </a:p>
        </p:txBody>
      </p:sp>
      <p:sp>
        <p:nvSpPr>
          <p:cNvPr id="5" name="Footer Placeholder 4">
            <a:extLst>
              <a:ext uri="{FF2B5EF4-FFF2-40B4-BE49-F238E27FC236}">
                <a16:creationId xmlns:a16="http://schemas.microsoft.com/office/drawing/2014/main" id="{7B731B9B-DFF1-182E-6612-1ECEC910D59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824E1FA-2EE1-94BF-FAB0-A0F46EF4F8CF}"/>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391862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B181C1-99C0-FA97-F051-8DA0EE07C5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652EEBA8-622A-997D-CED1-494F891AF5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84FC212-5F04-E13B-84F1-DE22CD3B328C}"/>
              </a:ext>
            </a:extLst>
          </p:cNvPr>
          <p:cNvSpPr>
            <a:spLocks noGrp="1"/>
          </p:cNvSpPr>
          <p:nvPr>
            <p:ph type="dt" sz="half" idx="10"/>
          </p:nvPr>
        </p:nvSpPr>
        <p:spPr/>
        <p:txBody>
          <a:bodyPr/>
          <a:lstStyle/>
          <a:p>
            <a:fld id="{3F072807-8D61-4941-980D-B7E384899D26}" type="datetimeFigureOut">
              <a:rPr lang="LID4096" smtClean="0"/>
              <a:t>12/11/2023</a:t>
            </a:fld>
            <a:endParaRPr lang="LID4096"/>
          </a:p>
        </p:txBody>
      </p:sp>
      <p:sp>
        <p:nvSpPr>
          <p:cNvPr id="5" name="Footer Placeholder 4">
            <a:extLst>
              <a:ext uri="{FF2B5EF4-FFF2-40B4-BE49-F238E27FC236}">
                <a16:creationId xmlns:a16="http://schemas.microsoft.com/office/drawing/2014/main" id="{A9519B75-1357-0C08-A9C8-2A3557D152D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3B1711B-C72A-1376-21F8-6D40A0C51854}"/>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195615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859E-75D4-9071-43DC-4D73C04C410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82AD457-A93D-46FC-4DC8-F816BD9551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3DDF010-BD04-E09B-FE33-62BC7614077F}"/>
              </a:ext>
            </a:extLst>
          </p:cNvPr>
          <p:cNvSpPr>
            <a:spLocks noGrp="1"/>
          </p:cNvSpPr>
          <p:nvPr>
            <p:ph type="dt" sz="half" idx="10"/>
          </p:nvPr>
        </p:nvSpPr>
        <p:spPr/>
        <p:txBody>
          <a:bodyPr/>
          <a:lstStyle/>
          <a:p>
            <a:fld id="{3F072807-8D61-4941-980D-B7E384899D26}" type="datetimeFigureOut">
              <a:rPr lang="LID4096" smtClean="0"/>
              <a:t>12/11/2023</a:t>
            </a:fld>
            <a:endParaRPr lang="LID4096"/>
          </a:p>
        </p:txBody>
      </p:sp>
      <p:sp>
        <p:nvSpPr>
          <p:cNvPr id="5" name="Footer Placeholder 4">
            <a:extLst>
              <a:ext uri="{FF2B5EF4-FFF2-40B4-BE49-F238E27FC236}">
                <a16:creationId xmlns:a16="http://schemas.microsoft.com/office/drawing/2014/main" id="{E0E7820C-C270-B4A2-6DD8-1DE8271F478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6B73CD7-00E0-A57D-71EB-46CE2AB7A96C}"/>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152442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0625-D96D-CAAB-025F-0743697701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3C40C6C5-09A4-FE5F-4E76-8CA2538DDF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D5BB42-176C-E858-E251-58D1D7E77359}"/>
              </a:ext>
            </a:extLst>
          </p:cNvPr>
          <p:cNvSpPr>
            <a:spLocks noGrp="1"/>
          </p:cNvSpPr>
          <p:nvPr>
            <p:ph type="dt" sz="half" idx="10"/>
          </p:nvPr>
        </p:nvSpPr>
        <p:spPr/>
        <p:txBody>
          <a:bodyPr/>
          <a:lstStyle/>
          <a:p>
            <a:fld id="{3F072807-8D61-4941-980D-B7E384899D26}" type="datetimeFigureOut">
              <a:rPr lang="LID4096" smtClean="0"/>
              <a:t>12/11/2023</a:t>
            </a:fld>
            <a:endParaRPr lang="LID4096"/>
          </a:p>
        </p:txBody>
      </p:sp>
      <p:sp>
        <p:nvSpPr>
          <p:cNvPr id="5" name="Footer Placeholder 4">
            <a:extLst>
              <a:ext uri="{FF2B5EF4-FFF2-40B4-BE49-F238E27FC236}">
                <a16:creationId xmlns:a16="http://schemas.microsoft.com/office/drawing/2014/main" id="{B2B99DDE-FCB4-4A90-6F2A-DF211691E45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ECCEC01-7944-28A6-887D-072C0CA1D575}"/>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220633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DD0F-A920-FD53-D291-1C8F0DBB0135}"/>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86F4CD73-15FF-119A-4AFD-95814D28DE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51087A4-C0B4-B0DD-DA77-88E278F53F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948A5879-8751-696A-402E-87B9D04FAC1A}"/>
              </a:ext>
            </a:extLst>
          </p:cNvPr>
          <p:cNvSpPr>
            <a:spLocks noGrp="1"/>
          </p:cNvSpPr>
          <p:nvPr>
            <p:ph type="dt" sz="half" idx="10"/>
          </p:nvPr>
        </p:nvSpPr>
        <p:spPr/>
        <p:txBody>
          <a:bodyPr/>
          <a:lstStyle/>
          <a:p>
            <a:fld id="{3F072807-8D61-4941-980D-B7E384899D26}" type="datetimeFigureOut">
              <a:rPr lang="LID4096" smtClean="0"/>
              <a:t>12/11/2023</a:t>
            </a:fld>
            <a:endParaRPr lang="LID4096"/>
          </a:p>
        </p:txBody>
      </p:sp>
      <p:sp>
        <p:nvSpPr>
          <p:cNvPr id="6" name="Footer Placeholder 5">
            <a:extLst>
              <a:ext uri="{FF2B5EF4-FFF2-40B4-BE49-F238E27FC236}">
                <a16:creationId xmlns:a16="http://schemas.microsoft.com/office/drawing/2014/main" id="{9479C2D5-6742-CC60-A7D2-4B8F37A0987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5997BC4-907A-829C-7E7D-4D9A85C701A6}"/>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3580436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60C1-F7E8-ABAA-F35B-D9C99BCA192C}"/>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C87E7E62-B666-FBDF-99A7-EDF62F6AAC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CFF51F-6A74-6F58-9C74-14D4F53B52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365D6A6B-F4E3-FD77-DC7D-D3B0DEBA9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021EC-9FCD-44D0-469E-D824870D7B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BC13CFA8-E7D1-2D8C-5E05-9892ED56E6D4}"/>
              </a:ext>
            </a:extLst>
          </p:cNvPr>
          <p:cNvSpPr>
            <a:spLocks noGrp="1"/>
          </p:cNvSpPr>
          <p:nvPr>
            <p:ph type="dt" sz="half" idx="10"/>
          </p:nvPr>
        </p:nvSpPr>
        <p:spPr/>
        <p:txBody>
          <a:bodyPr/>
          <a:lstStyle/>
          <a:p>
            <a:fld id="{3F072807-8D61-4941-980D-B7E384899D26}" type="datetimeFigureOut">
              <a:rPr lang="LID4096" smtClean="0"/>
              <a:t>12/11/2023</a:t>
            </a:fld>
            <a:endParaRPr lang="LID4096"/>
          </a:p>
        </p:txBody>
      </p:sp>
      <p:sp>
        <p:nvSpPr>
          <p:cNvPr id="8" name="Footer Placeholder 7">
            <a:extLst>
              <a:ext uri="{FF2B5EF4-FFF2-40B4-BE49-F238E27FC236}">
                <a16:creationId xmlns:a16="http://schemas.microsoft.com/office/drawing/2014/main" id="{1054123C-1A3E-D062-A74F-CB2680D62F08}"/>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CB2C74E3-2EA0-10DD-495A-A33B58B34274}"/>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267914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419-A8D6-A36C-841F-DF1FC3A6B00B}"/>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2173A0D0-28AB-01D4-ACC3-CA8F37FA6C01}"/>
              </a:ext>
            </a:extLst>
          </p:cNvPr>
          <p:cNvSpPr>
            <a:spLocks noGrp="1"/>
          </p:cNvSpPr>
          <p:nvPr>
            <p:ph type="dt" sz="half" idx="10"/>
          </p:nvPr>
        </p:nvSpPr>
        <p:spPr/>
        <p:txBody>
          <a:bodyPr/>
          <a:lstStyle/>
          <a:p>
            <a:fld id="{3F072807-8D61-4941-980D-B7E384899D26}" type="datetimeFigureOut">
              <a:rPr lang="LID4096" smtClean="0"/>
              <a:t>12/11/2023</a:t>
            </a:fld>
            <a:endParaRPr lang="LID4096"/>
          </a:p>
        </p:txBody>
      </p:sp>
      <p:sp>
        <p:nvSpPr>
          <p:cNvPr id="4" name="Footer Placeholder 3">
            <a:extLst>
              <a:ext uri="{FF2B5EF4-FFF2-40B4-BE49-F238E27FC236}">
                <a16:creationId xmlns:a16="http://schemas.microsoft.com/office/drawing/2014/main" id="{1BA3484B-A8C9-EA60-A6BD-1343A4F3C354}"/>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ACA11316-C023-CC2E-445A-47F067FB8ADF}"/>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328144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0D15F7-169C-7B48-DCFC-B81ACB1A0149}"/>
              </a:ext>
            </a:extLst>
          </p:cNvPr>
          <p:cNvSpPr>
            <a:spLocks noGrp="1"/>
          </p:cNvSpPr>
          <p:nvPr>
            <p:ph type="dt" sz="half" idx="10"/>
          </p:nvPr>
        </p:nvSpPr>
        <p:spPr/>
        <p:txBody>
          <a:bodyPr/>
          <a:lstStyle/>
          <a:p>
            <a:fld id="{3F072807-8D61-4941-980D-B7E384899D26}" type="datetimeFigureOut">
              <a:rPr lang="LID4096" smtClean="0"/>
              <a:t>12/11/2023</a:t>
            </a:fld>
            <a:endParaRPr lang="LID4096"/>
          </a:p>
        </p:txBody>
      </p:sp>
      <p:sp>
        <p:nvSpPr>
          <p:cNvPr id="3" name="Footer Placeholder 2">
            <a:extLst>
              <a:ext uri="{FF2B5EF4-FFF2-40B4-BE49-F238E27FC236}">
                <a16:creationId xmlns:a16="http://schemas.microsoft.com/office/drawing/2014/main" id="{DFF5B18F-DB7B-4CB5-DADC-2D352AD42032}"/>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D248C899-3AE6-55C1-35E0-1CFC322B60C1}"/>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415252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D63F-CE13-F831-0138-82F6680BD1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8E8A352-4ADC-7DB0-5F43-F8F6289B4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787D0CF9-979C-FA2B-914A-EB35AD442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AD633B-8E83-362B-3CE7-F7B7B741AD19}"/>
              </a:ext>
            </a:extLst>
          </p:cNvPr>
          <p:cNvSpPr>
            <a:spLocks noGrp="1"/>
          </p:cNvSpPr>
          <p:nvPr>
            <p:ph type="dt" sz="half" idx="10"/>
          </p:nvPr>
        </p:nvSpPr>
        <p:spPr/>
        <p:txBody>
          <a:bodyPr/>
          <a:lstStyle/>
          <a:p>
            <a:fld id="{3F072807-8D61-4941-980D-B7E384899D26}" type="datetimeFigureOut">
              <a:rPr lang="LID4096" smtClean="0"/>
              <a:t>12/11/2023</a:t>
            </a:fld>
            <a:endParaRPr lang="LID4096"/>
          </a:p>
        </p:txBody>
      </p:sp>
      <p:sp>
        <p:nvSpPr>
          <p:cNvPr id="6" name="Footer Placeholder 5">
            <a:extLst>
              <a:ext uri="{FF2B5EF4-FFF2-40B4-BE49-F238E27FC236}">
                <a16:creationId xmlns:a16="http://schemas.microsoft.com/office/drawing/2014/main" id="{2792D717-CE85-BACA-C969-C9C164FA74F3}"/>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A30836D-112A-A795-14D3-F74D716134EB}"/>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2491340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95E1-1A5D-FBCA-9A93-147507D2C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86E3BDFC-BE00-80DF-B95E-5407AF200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C2FD92D0-6A4B-8623-3980-2CD761C6A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83118-5EE2-2469-9F1F-E10520916D91}"/>
              </a:ext>
            </a:extLst>
          </p:cNvPr>
          <p:cNvSpPr>
            <a:spLocks noGrp="1"/>
          </p:cNvSpPr>
          <p:nvPr>
            <p:ph type="dt" sz="half" idx="10"/>
          </p:nvPr>
        </p:nvSpPr>
        <p:spPr/>
        <p:txBody>
          <a:bodyPr/>
          <a:lstStyle/>
          <a:p>
            <a:fld id="{3F072807-8D61-4941-980D-B7E384899D26}" type="datetimeFigureOut">
              <a:rPr lang="LID4096" smtClean="0"/>
              <a:t>12/11/2023</a:t>
            </a:fld>
            <a:endParaRPr lang="LID4096"/>
          </a:p>
        </p:txBody>
      </p:sp>
      <p:sp>
        <p:nvSpPr>
          <p:cNvPr id="6" name="Footer Placeholder 5">
            <a:extLst>
              <a:ext uri="{FF2B5EF4-FFF2-40B4-BE49-F238E27FC236}">
                <a16:creationId xmlns:a16="http://schemas.microsoft.com/office/drawing/2014/main" id="{C91882A5-9149-735B-9971-3FF424B152E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B8BDD26-85E0-67C6-EC4A-6F555FCD86FF}"/>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2944930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F1092-61A2-7820-BD09-DFC113F1F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69D580F-51D9-F76E-6805-875633396C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D96FF10-44BB-0FC0-8606-13887A1728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72807-8D61-4941-980D-B7E384899D26}" type="datetimeFigureOut">
              <a:rPr lang="LID4096" smtClean="0"/>
              <a:t>12/11/2023</a:t>
            </a:fld>
            <a:endParaRPr lang="LID4096"/>
          </a:p>
        </p:txBody>
      </p:sp>
      <p:sp>
        <p:nvSpPr>
          <p:cNvPr id="5" name="Footer Placeholder 4">
            <a:extLst>
              <a:ext uri="{FF2B5EF4-FFF2-40B4-BE49-F238E27FC236}">
                <a16:creationId xmlns:a16="http://schemas.microsoft.com/office/drawing/2014/main" id="{6BBDF0CB-92A1-F7F2-63A5-9968BF8BB3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D66B5CF1-6C9C-5387-BEFE-9A1448B864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02ACF-1159-4E88-8B0F-EFDBB5C64039}" type="slidenum">
              <a:rPr lang="LID4096" smtClean="0"/>
              <a:t>‹Nr.›</a:t>
            </a:fld>
            <a:endParaRPr lang="LID4096"/>
          </a:p>
        </p:txBody>
      </p:sp>
    </p:spTree>
    <p:extLst>
      <p:ext uri="{BB962C8B-B14F-4D97-AF65-F5344CB8AC3E}">
        <p14:creationId xmlns:p14="http://schemas.microsoft.com/office/powerpoint/2010/main" val="411974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in Bild, das Kunst, Origami, Kreative Künste, Papier enthält.&#10;&#10;Automatisch generierte Beschreibung">
            <a:extLst>
              <a:ext uri="{FF2B5EF4-FFF2-40B4-BE49-F238E27FC236}">
                <a16:creationId xmlns:a16="http://schemas.microsoft.com/office/drawing/2014/main" id="{9AF460DA-3799-9347-5ED9-11FD9602738E}"/>
              </a:ext>
            </a:extLst>
          </p:cNvPr>
          <p:cNvPicPr>
            <a:picLocks noChangeAspect="1"/>
          </p:cNvPicPr>
          <p:nvPr/>
        </p:nvPicPr>
        <p:blipFill rotWithShape="1">
          <a:blip r:embed="rId3"/>
          <a:srcRect t="16533" r="9089" b="11544"/>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7E9357-308F-1539-A05A-F621C758C42C}"/>
              </a:ext>
            </a:extLst>
          </p:cNvPr>
          <p:cNvSpPr>
            <a:spLocks noGrp="1"/>
          </p:cNvSpPr>
          <p:nvPr>
            <p:ph type="ctrTitle"/>
          </p:nvPr>
        </p:nvSpPr>
        <p:spPr>
          <a:xfrm>
            <a:off x="477981" y="1122363"/>
            <a:ext cx="4023360" cy="3204134"/>
          </a:xfrm>
        </p:spPr>
        <p:txBody>
          <a:bodyPr anchor="b">
            <a:normAutofit/>
          </a:bodyPr>
          <a:lstStyle/>
          <a:p>
            <a:pPr algn="l"/>
            <a:r>
              <a:rPr lang="en-GB" sz="4800" dirty="0"/>
              <a:t>Computer Vision</a:t>
            </a:r>
            <a:endParaRPr lang="LID4096" sz="4800" dirty="0"/>
          </a:p>
        </p:txBody>
      </p:sp>
      <p:sp>
        <p:nvSpPr>
          <p:cNvPr id="3" name="Subtitle 2">
            <a:extLst>
              <a:ext uri="{FF2B5EF4-FFF2-40B4-BE49-F238E27FC236}">
                <a16:creationId xmlns:a16="http://schemas.microsoft.com/office/drawing/2014/main" id="{A9C7DA34-9DCF-F373-04EC-C85F89967335}"/>
              </a:ext>
            </a:extLst>
          </p:cNvPr>
          <p:cNvSpPr>
            <a:spLocks noGrp="1"/>
          </p:cNvSpPr>
          <p:nvPr>
            <p:ph type="subTitle" idx="1"/>
          </p:nvPr>
        </p:nvSpPr>
        <p:spPr>
          <a:xfrm>
            <a:off x="477981" y="4806247"/>
            <a:ext cx="4023359" cy="1208141"/>
          </a:xfrm>
        </p:spPr>
        <p:txBody>
          <a:bodyPr>
            <a:normAutofit/>
          </a:bodyPr>
          <a:lstStyle/>
          <a:p>
            <a:pPr algn="l"/>
            <a:r>
              <a:rPr lang="en-GB" dirty="0">
                <a:solidFill>
                  <a:schemeClr val="bg2">
                    <a:lumMod val="75000"/>
                  </a:schemeClr>
                </a:solidFill>
              </a:rPr>
              <a:t>Initial idea</a:t>
            </a:r>
          </a:p>
          <a:p>
            <a:pPr algn="l"/>
            <a:endParaRPr lang="en-GB" sz="2000" dirty="0"/>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ubtitle 2">
            <a:extLst>
              <a:ext uri="{FF2B5EF4-FFF2-40B4-BE49-F238E27FC236}">
                <a16:creationId xmlns:a16="http://schemas.microsoft.com/office/drawing/2014/main" id="{D9A59D71-29D7-A8BE-F0B4-045BED849190}"/>
              </a:ext>
            </a:extLst>
          </p:cNvPr>
          <p:cNvSpPr txBox="1">
            <a:spLocks/>
          </p:cNvSpPr>
          <p:nvPr/>
        </p:nvSpPr>
        <p:spPr>
          <a:xfrm>
            <a:off x="477980" y="905754"/>
            <a:ext cx="4023359" cy="12081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solidFill>
                  <a:schemeClr val="bg2">
                    <a:lumMod val="75000"/>
                  </a:schemeClr>
                </a:solidFill>
              </a:rPr>
              <a:t>Group E8</a:t>
            </a:r>
            <a:endParaRPr lang="LID4096" dirty="0">
              <a:solidFill>
                <a:schemeClr val="bg2">
                  <a:lumMod val="75000"/>
                </a:schemeClr>
              </a:solidFill>
            </a:endParaRPr>
          </a:p>
        </p:txBody>
      </p:sp>
    </p:spTree>
    <p:extLst>
      <p:ext uri="{BB962C8B-B14F-4D97-AF65-F5344CB8AC3E}">
        <p14:creationId xmlns:p14="http://schemas.microsoft.com/office/powerpoint/2010/main" val="124921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DE98BA-F298-F98F-1CE7-8B4F2549EB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495" y="365125"/>
            <a:ext cx="11013009" cy="6127750"/>
          </a:xfrm>
        </p:spPr>
      </p:pic>
      <p:sp>
        <p:nvSpPr>
          <p:cNvPr id="3" name="Rechteck 2">
            <a:extLst>
              <a:ext uri="{FF2B5EF4-FFF2-40B4-BE49-F238E27FC236}">
                <a16:creationId xmlns:a16="http://schemas.microsoft.com/office/drawing/2014/main" id="{3CC8E6AE-8842-55C3-4729-46EC32F35C27}"/>
              </a:ext>
            </a:extLst>
          </p:cNvPr>
          <p:cNvSpPr/>
          <p:nvPr/>
        </p:nvSpPr>
        <p:spPr>
          <a:xfrm>
            <a:off x="2337288" y="205582"/>
            <a:ext cx="7253654" cy="9144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1">
            <a:extLst>
              <a:ext uri="{FF2B5EF4-FFF2-40B4-BE49-F238E27FC236}">
                <a16:creationId xmlns:a16="http://schemas.microsoft.com/office/drawing/2014/main" id="{F6C0A324-274F-5AAB-776C-142743B3CFD1}"/>
              </a:ext>
            </a:extLst>
          </p:cNvPr>
          <p:cNvSpPr>
            <a:spLocks noGrp="1"/>
          </p:cNvSpPr>
          <p:nvPr>
            <p:ph type="title"/>
          </p:nvPr>
        </p:nvSpPr>
        <p:spPr>
          <a:xfrm>
            <a:off x="3530111" y="0"/>
            <a:ext cx="4868008" cy="1325563"/>
          </a:xfrm>
        </p:spPr>
        <p:txBody>
          <a:bodyPr/>
          <a:lstStyle/>
          <a:p>
            <a:r>
              <a:rPr lang="de-AT" dirty="0">
                <a:solidFill>
                  <a:schemeClr val="bg1"/>
                </a:solidFill>
              </a:rPr>
              <a:t>Vision Transformers</a:t>
            </a:r>
            <a:endParaRPr lang="LID4096" dirty="0">
              <a:solidFill>
                <a:schemeClr val="bg1"/>
              </a:solidFill>
            </a:endParaRPr>
          </a:p>
        </p:txBody>
      </p:sp>
    </p:spTree>
    <p:extLst>
      <p:ext uri="{BB962C8B-B14F-4D97-AF65-F5344CB8AC3E}">
        <p14:creationId xmlns:p14="http://schemas.microsoft.com/office/powerpoint/2010/main" val="474124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1"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5" name="Freeform: Shape 24">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2894387F-20D2-28C6-348E-384640319292}"/>
              </a:ext>
            </a:extLst>
          </p:cNvPr>
          <p:cNvSpPr>
            <a:spLocks noGrp="1"/>
          </p:cNvSpPr>
          <p:nvPr>
            <p:ph type="title"/>
          </p:nvPr>
        </p:nvSpPr>
        <p:spPr>
          <a:xfrm>
            <a:off x="786385" y="841248"/>
            <a:ext cx="3515244" cy="5340097"/>
          </a:xfrm>
        </p:spPr>
        <p:txBody>
          <a:bodyPr anchor="ctr">
            <a:normAutofit/>
          </a:bodyPr>
          <a:lstStyle/>
          <a:p>
            <a:r>
              <a:rPr lang="en-GB" sz="4800">
                <a:solidFill>
                  <a:schemeClr val="bg1"/>
                </a:solidFill>
              </a:rPr>
              <a:t>Loss Functions </a:t>
            </a:r>
            <a:endParaRPr lang="LID4096" sz="4800">
              <a:solidFill>
                <a:schemeClr val="bg1"/>
              </a:solidFill>
            </a:endParaRPr>
          </a:p>
        </p:txBody>
      </p:sp>
      <p:graphicFrame>
        <p:nvGraphicFramePr>
          <p:cNvPr id="5" name="Content Placeholder 2">
            <a:extLst>
              <a:ext uri="{FF2B5EF4-FFF2-40B4-BE49-F238E27FC236}">
                <a16:creationId xmlns:a16="http://schemas.microsoft.com/office/drawing/2014/main" id="{7B7A90C4-3EEA-C19E-D91A-28C508BA908A}"/>
              </a:ext>
            </a:extLst>
          </p:cNvPr>
          <p:cNvGraphicFramePr>
            <a:graphicFrameLocks noGrp="1"/>
          </p:cNvGraphicFramePr>
          <p:nvPr>
            <p:ph idx="1"/>
            <p:extLst>
              <p:ext uri="{D42A27DB-BD31-4B8C-83A1-F6EECF244321}">
                <p14:modId xmlns:p14="http://schemas.microsoft.com/office/powerpoint/2010/main" val="2367747906"/>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860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C1170A-0B42-D9FF-C5F6-8FA02725DA2E}"/>
              </a:ext>
            </a:extLst>
          </p:cNvPr>
          <p:cNvSpPr>
            <a:spLocks noGrp="1"/>
          </p:cNvSpPr>
          <p:nvPr>
            <p:ph type="title"/>
          </p:nvPr>
        </p:nvSpPr>
        <p:spPr/>
        <p:txBody>
          <a:bodyPr/>
          <a:lstStyle/>
          <a:p>
            <a:r>
              <a:rPr lang="de-AT" dirty="0"/>
              <a:t>Architecture </a:t>
            </a:r>
            <a:r>
              <a:rPr lang="de-AT" dirty="0" err="1"/>
              <a:t>diagram</a:t>
            </a:r>
            <a:endParaRPr lang="de-AT" dirty="0" err="1">
              <a:cs typeface="Calibri Light"/>
            </a:endParaRPr>
          </a:p>
        </p:txBody>
      </p:sp>
      <p:grpSp>
        <p:nvGrpSpPr>
          <p:cNvPr id="5" name="Gruppieren 4">
            <a:extLst>
              <a:ext uri="{FF2B5EF4-FFF2-40B4-BE49-F238E27FC236}">
                <a16:creationId xmlns:a16="http://schemas.microsoft.com/office/drawing/2014/main" id="{2918F840-02B1-AF9D-505D-534EAAC3443A}"/>
              </a:ext>
            </a:extLst>
          </p:cNvPr>
          <p:cNvGrpSpPr/>
          <p:nvPr/>
        </p:nvGrpSpPr>
        <p:grpSpPr>
          <a:xfrm>
            <a:off x="1096795" y="1685125"/>
            <a:ext cx="9998409" cy="4714439"/>
            <a:chOff x="1096795" y="1731029"/>
            <a:chExt cx="9998409" cy="4714439"/>
          </a:xfrm>
        </p:grpSpPr>
        <p:pic>
          <p:nvPicPr>
            <p:cNvPr id="9" name="Grafik 8">
              <a:extLst>
                <a:ext uri="{FF2B5EF4-FFF2-40B4-BE49-F238E27FC236}">
                  <a16:creationId xmlns:a16="http://schemas.microsoft.com/office/drawing/2014/main" id="{446FA47F-CD05-0A1A-1F43-083FEC364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95" y="1731029"/>
              <a:ext cx="9998409" cy="3882790"/>
            </a:xfrm>
            <a:prstGeom prst="rect">
              <a:avLst/>
            </a:prstGeom>
          </p:spPr>
        </p:pic>
        <p:cxnSp>
          <p:nvCxnSpPr>
            <p:cNvPr id="3" name="Gerade Verbindung mit Pfeil 2">
              <a:extLst>
                <a:ext uri="{FF2B5EF4-FFF2-40B4-BE49-F238E27FC236}">
                  <a16:creationId xmlns:a16="http://schemas.microsoft.com/office/drawing/2014/main" id="{867DDECE-9343-44DD-A063-18BBE22D6B12}"/>
                </a:ext>
              </a:extLst>
            </p:cNvPr>
            <p:cNvCxnSpPr/>
            <p:nvPr/>
          </p:nvCxnSpPr>
          <p:spPr>
            <a:xfrm flipH="1">
              <a:off x="8826382" y="5524720"/>
              <a:ext cx="2770" cy="560896"/>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Rechteck: abgerundete Ecken 3">
              <a:extLst>
                <a:ext uri="{FF2B5EF4-FFF2-40B4-BE49-F238E27FC236}">
                  <a16:creationId xmlns:a16="http://schemas.microsoft.com/office/drawing/2014/main" id="{62E92A61-ACD6-477F-8DDF-C70A04FFED51}"/>
                </a:ext>
              </a:extLst>
            </p:cNvPr>
            <p:cNvSpPr/>
            <p:nvPr/>
          </p:nvSpPr>
          <p:spPr>
            <a:xfrm>
              <a:off x="8005891" y="5800410"/>
              <a:ext cx="1647262" cy="64505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dirty="0">
                  <a:cs typeface="Calibri"/>
                </a:rPr>
                <a:t>Training </a:t>
              </a:r>
              <a:r>
                <a:rPr lang="de-DE" dirty="0" err="1">
                  <a:cs typeface="Calibri"/>
                </a:rPr>
                <a:t>checkpoints</a:t>
              </a:r>
              <a:endParaRPr lang="de-DE" dirty="0" err="1"/>
            </a:p>
          </p:txBody>
        </p:sp>
      </p:grpSp>
    </p:spTree>
    <p:extLst>
      <p:ext uri="{BB962C8B-B14F-4D97-AF65-F5344CB8AC3E}">
        <p14:creationId xmlns:p14="http://schemas.microsoft.com/office/powerpoint/2010/main" val="323264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Screenshot, Diagramm, Reihe, Text enthält.&#10;&#10;Automatisch generierte Beschreibung">
            <a:extLst>
              <a:ext uri="{FF2B5EF4-FFF2-40B4-BE49-F238E27FC236}">
                <a16:creationId xmlns:a16="http://schemas.microsoft.com/office/drawing/2014/main" id="{01CD8A22-E0BF-3C35-1AC6-5E2604F6B288}"/>
              </a:ext>
            </a:extLst>
          </p:cNvPr>
          <p:cNvPicPr>
            <a:picLocks noChangeAspect="1"/>
          </p:cNvPicPr>
          <p:nvPr/>
        </p:nvPicPr>
        <p:blipFill rotWithShape="1">
          <a:blip r:embed="rId3">
            <a:extLst>
              <a:ext uri="{28A0092B-C50C-407E-A947-70E740481C1C}">
                <a14:useLocalDpi xmlns:a14="http://schemas.microsoft.com/office/drawing/2010/main" val="0"/>
              </a:ext>
            </a:extLst>
          </a:blip>
          <a:srcRect l="721" t="8333" r="1923" b="24231"/>
          <a:stretch/>
        </p:blipFill>
        <p:spPr>
          <a:xfrm>
            <a:off x="243255" y="1670538"/>
            <a:ext cx="11869614" cy="4624754"/>
          </a:xfrm>
          <a:prstGeom prst="rect">
            <a:avLst/>
          </a:prstGeom>
        </p:spPr>
      </p:pic>
      <p:sp>
        <p:nvSpPr>
          <p:cNvPr id="8" name="Titel 1">
            <a:extLst>
              <a:ext uri="{FF2B5EF4-FFF2-40B4-BE49-F238E27FC236}">
                <a16:creationId xmlns:a16="http://schemas.microsoft.com/office/drawing/2014/main" id="{4EEBB986-E24C-13E8-70A4-0CE9DDDF4C6C}"/>
              </a:ext>
            </a:extLst>
          </p:cNvPr>
          <p:cNvSpPr>
            <a:spLocks noGrp="1"/>
          </p:cNvSpPr>
          <p:nvPr>
            <p:ph type="title"/>
          </p:nvPr>
        </p:nvSpPr>
        <p:spPr>
          <a:xfrm>
            <a:off x="838200" y="365125"/>
            <a:ext cx="10515600" cy="1325563"/>
          </a:xfrm>
        </p:spPr>
        <p:txBody>
          <a:bodyPr/>
          <a:lstStyle/>
          <a:p>
            <a:r>
              <a:rPr lang="de-AT" dirty="0" err="1"/>
              <a:t>Example</a:t>
            </a:r>
            <a:r>
              <a:rPr lang="de-AT" dirty="0"/>
              <a:t> U-Net</a:t>
            </a:r>
          </a:p>
        </p:txBody>
      </p:sp>
    </p:spTree>
    <p:extLst>
      <p:ext uri="{BB962C8B-B14F-4D97-AF65-F5344CB8AC3E}">
        <p14:creationId xmlns:p14="http://schemas.microsoft.com/office/powerpoint/2010/main" val="283972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4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2" name="Picture 44" descr="Many question marks on black background">
            <a:extLst>
              <a:ext uri="{FF2B5EF4-FFF2-40B4-BE49-F238E27FC236}">
                <a16:creationId xmlns:a16="http://schemas.microsoft.com/office/drawing/2014/main" id="{58F4444A-D2C7-0A8D-E64A-F7B7E2E37A97}"/>
              </a:ext>
            </a:extLst>
          </p:cNvPr>
          <p:cNvPicPr>
            <a:picLocks noChangeAspect="1"/>
          </p:cNvPicPr>
          <p:nvPr/>
        </p:nvPicPr>
        <p:blipFill rotWithShape="1">
          <a:blip r:embed="rId3">
            <a:alphaModFix amt="50000"/>
          </a:blip>
          <a:srcRect t="7787"/>
          <a:stretch/>
        </p:blipFill>
        <p:spPr>
          <a:xfrm>
            <a:off x="20" y="1"/>
            <a:ext cx="12191980" cy="6857999"/>
          </a:xfrm>
          <a:prstGeom prst="rect">
            <a:avLst/>
          </a:prstGeom>
        </p:spPr>
      </p:pic>
      <p:sp>
        <p:nvSpPr>
          <p:cNvPr id="2" name="Title 1">
            <a:extLst>
              <a:ext uri="{FF2B5EF4-FFF2-40B4-BE49-F238E27FC236}">
                <a16:creationId xmlns:a16="http://schemas.microsoft.com/office/drawing/2014/main" id="{03D40A5E-A586-9BD5-6AEB-04C0E644ED33}"/>
              </a:ext>
            </a:extLst>
          </p:cNvPr>
          <p:cNvSpPr>
            <a:spLocks noGrp="1"/>
          </p:cNvSpPr>
          <p:nvPr>
            <p:ph type="title"/>
          </p:nvPr>
        </p:nvSpPr>
        <p:spPr>
          <a:xfrm>
            <a:off x="600808" y="738553"/>
            <a:ext cx="7083669" cy="1244511"/>
          </a:xfrm>
        </p:spPr>
        <p:txBody>
          <a:bodyPr vert="horz" lIns="91440" tIns="45720" rIns="91440" bIns="45720" rtlCol="0" anchor="b">
            <a:normAutofit/>
          </a:bodyPr>
          <a:lstStyle/>
          <a:p>
            <a:pPr algn="ctr"/>
            <a:r>
              <a:rPr lang="en-US" dirty="0">
                <a:solidFill>
                  <a:srgbClr val="FFFFFF"/>
                </a:solidFill>
              </a:rPr>
              <a:t>Thank you for your attention</a:t>
            </a:r>
          </a:p>
        </p:txBody>
      </p:sp>
      <p:sp>
        <p:nvSpPr>
          <p:cNvPr id="60" name="Textfeld 59">
            <a:extLst>
              <a:ext uri="{FF2B5EF4-FFF2-40B4-BE49-F238E27FC236}">
                <a16:creationId xmlns:a16="http://schemas.microsoft.com/office/drawing/2014/main" id="{CF901C1B-4FAC-DBE6-0CBC-D31649872408}"/>
              </a:ext>
            </a:extLst>
          </p:cNvPr>
          <p:cNvSpPr txBox="1"/>
          <p:nvPr/>
        </p:nvSpPr>
        <p:spPr>
          <a:xfrm>
            <a:off x="925391" y="1983064"/>
            <a:ext cx="6159010" cy="369332"/>
          </a:xfrm>
          <a:prstGeom prst="rect">
            <a:avLst/>
          </a:prstGeom>
          <a:noFill/>
        </p:spPr>
        <p:txBody>
          <a:bodyPr wrap="square">
            <a:spAutoFit/>
          </a:bodyPr>
          <a:lstStyle/>
          <a:p>
            <a:r>
              <a:rPr lang="en-US" b="0" i="0" dirty="0">
                <a:solidFill>
                  <a:srgbClr val="ECECF1"/>
                </a:solidFill>
                <a:effectLst/>
                <a:latin typeface="Söhne"/>
              </a:rPr>
              <a:t>Feel free to ask questions</a:t>
            </a:r>
            <a:endParaRPr lang="de-AT" dirty="0"/>
          </a:p>
        </p:txBody>
      </p:sp>
    </p:spTree>
    <p:extLst>
      <p:ext uri="{BB962C8B-B14F-4D97-AF65-F5344CB8AC3E}">
        <p14:creationId xmlns:p14="http://schemas.microsoft.com/office/powerpoint/2010/main" val="269154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DB3B72-F195-CD7F-B85A-7BCC2F7B509D}"/>
              </a:ext>
            </a:extLst>
          </p:cNvPr>
          <p:cNvSpPr>
            <a:spLocks noGrp="1"/>
          </p:cNvSpPr>
          <p:nvPr>
            <p:ph type="title"/>
          </p:nvPr>
        </p:nvSpPr>
        <p:spPr>
          <a:xfrm>
            <a:off x="838200" y="365125"/>
            <a:ext cx="10515600" cy="6202943"/>
          </a:xfrm>
        </p:spPr>
        <p:txBody>
          <a:bodyPr>
            <a:normAutofit/>
          </a:bodyPr>
          <a:lstStyle/>
          <a:p>
            <a:r>
              <a:rPr lang="en-US" dirty="0"/>
              <a:t>"From this point on, only slides from the first presentation are included, these remain hidden."</a:t>
            </a:r>
            <a:endParaRPr lang="de-AT" dirty="0"/>
          </a:p>
        </p:txBody>
      </p:sp>
    </p:spTree>
    <p:extLst>
      <p:ext uri="{BB962C8B-B14F-4D97-AF65-F5344CB8AC3E}">
        <p14:creationId xmlns:p14="http://schemas.microsoft.com/office/powerpoint/2010/main" val="299895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FEEA1933-6A9F-F30A-424A-BF2E086520C9}"/>
              </a:ext>
            </a:extLst>
          </p:cNvPr>
          <p:cNvSpPr>
            <a:spLocks noGrp="1"/>
          </p:cNvSpPr>
          <p:nvPr>
            <p:ph type="title"/>
          </p:nvPr>
        </p:nvSpPr>
        <p:spPr>
          <a:xfrm>
            <a:off x="1246824" y="643467"/>
            <a:ext cx="4772975" cy="1800526"/>
          </a:xfrm>
        </p:spPr>
        <p:txBody>
          <a:bodyPr>
            <a:normAutofit/>
          </a:bodyPr>
          <a:lstStyle/>
          <a:p>
            <a:r>
              <a:rPr lang="en-GB"/>
              <a:t>Motivation</a:t>
            </a:r>
            <a:endParaRPr lang="LID4096"/>
          </a:p>
        </p:txBody>
      </p:sp>
      <p:sp>
        <p:nvSpPr>
          <p:cNvPr id="3" name="Content Placeholder 2">
            <a:extLst>
              <a:ext uri="{FF2B5EF4-FFF2-40B4-BE49-F238E27FC236}">
                <a16:creationId xmlns:a16="http://schemas.microsoft.com/office/drawing/2014/main" id="{BBB48AEB-934A-0828-AC6D-2E884385053A}"/>
              </a:ext>
            </a:extLst>
          </p:cNvPr>
          <p:cNvSpPr>
            <a:spLocks noGrp="1"/>
          </p:cNvSpPr>
          <p:nvPr>
            <p:ph idx="1"/>
          </p:nvPr>
        </p:nvSpPr>
        <p:spPr>
          <a:xfrm>
            <a:off x="1246824" y="2623381"/>
            <a:ext cx="4772974" cy="3553581"/>
          </a:xfrm>
        </p:spPr>
        <p:txBody>
          <a:bodyPr>
            <a:normAutofit/>
          </a:bodyPr>
          <a:lstStyle/>
          <a:p>
            <a:r>
              <a:rPr lang="en-GB" sz="2000"/>
              <a:t>Find humans in thermal drone images</a:t>
            </a:r>
          </a:p>
          <a:p>
            <a:r>
              <a:rPr lang="en-GB" sz="2000"/>
              <a:t>Partial occlusion -&gt; reconstruction necessary</a:t>
            </a:r>
          </a:p>
          <a:p>
            <a:r>
              <a:rPr lang="en-GB" sz="2000"/>
              <a:t>Objective: Given stack of simulated thermal images, reconstruct an integrated ground truth image with pixels in (0, 1)</a:t>
            </a:r>
          </a:p>
          <a:p>
            <a:r>
              <a:rPr lang="en-GB" sz="2000"/>
              <a:t>Image-to-Image transformation -&gt; Can interpret as a (supervised) segmentation task</a:t>
            </a:r>
          </a:p>
        </p:txBody>
      </p:sp>
      <p:grpSp>
        <p:nvGrpSpPr>
          <p:cNvPr id="16" name="Gruppieren 15">
            <a:extLst>
              <a:ext uri="{FF2B5EF4-FFF2-40B4-BE49-F238E27FC236}">
                <a16:creationId xmlns:a16="http://schemas.microsoft.com/office/drawing/2014/main" id="{24547A77-1C09-DAD2-536E-B5638E8F234F}"/>
              </a:ext>
            </a:extLst>
          </p:cNvPr>
          <p:cNvGrpSpPr/>
          <p:nvPr/>
        </p:nvGrpSpPr>
        <p:grpSpPr>
          <a:xfrm>
            <a:off x="7321680" y="2457829"/>
            <a:ext cx="4517895" cy="3553581"/>
            <a:chOff x="6310120" y="1765995"/>
            <a:chExt cx="5845560" cy="4041531"/>
          </a:xfrm>
        </p:grpSpPr>
        <p:pic>
          <p:nvPicPr>
            <p:cNvPr id="6" name="Grafik 5" descr="Ein Bild, das Screenshot, lila, violett, Cartoon enthält.&#10;&#10;Automatisch generierte Beschreibung">
              <a:extLst>
                <a:ext uri="{FF2B5EF4-FFF2-40B4-BE49-F238E27FC236}">
                  <a16:creationId xmlns:a16="http://schemas.microsoft.com/office/drawing/2014/main" id="{16E61B9F-6C8B-14C8-09C6-FD9B2C1B5DDA}"/>
                </a:ext>
              </a:extLst>
            </p:cNvPr>
            <p:cNvPicPr>
              <a:picLocks noChangeAspect="1"/>
            </p:cNvPicPr>
            <p:nvPr/>
          </p:nvPicPr>
          <p:blipFill rotWithShape="1">
            <a:blip r:embed="rId3">
              <a:extLst>
                <a:ext uri="{28A0092B-C50C-407E-A947-70E740481C1C}">
                  <a14:useLocalDpi xmlns:a14="http://schemas.microsoft.com/office/drawing/2010/main" val="0"/>
                </a:ext>
              </a:extLst>
            </a:blip>
            <a:srcRect l="10674" t="5520" r="4955" b="17218"/>
            <a:stretch/>
          </p:blipFill>
          <p:spPr>
            <a:xfrm>
              <a:off x="6310120" y="1765995"/>
              <a:ext cx="5845560" cy="4041531"/>
            </a:xfrm>
            <a:prstGeom prst="flowChartSummingJunction">
              <a:avLst/>
            </a:prstGeom>
          </p:spPr>
        </p:pic>
        <p:sp>
          <p:nvSpPr>
            <p:cNvPr id="15" name="Rechteck 14">
              <a:extLst>
                <a:ext uri="{FF2B5EF4-FFF2-40B4-BE49-F238E27FC236}">
                  <a16:creationId xmlns:a16="http://schemas.microsoft.com/office/drawing/2014/main" id="{7E71DEA3-1987-203A-1359-BF24CE918C0E}"/>
                </a:ext>
              </a:extLst>
            </p:cNvPr>
            <p:cNvSpPr/>
            <p:nvPr/>
          </p:nvSpPr>
          <p:spPr>
            <a:xfrm>
              <a:off x="9007475" y="3749357"/>
              <a:ext cx="450850" cy="89249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8" name="Rechteck 17">
              <a:extLst>
                <a:ext uri="{FF2B5EF4-FFF2-40B4-BE49-F238E27FC236}">
                  <a16:creationId xmlns:a16="http://schemas.microsoft.com/office/drawing/2014/main" id="{048BA567-34B9-8B54-EB74-C0603857BD0D}"/>
                </a:ext>
              </a:extLst>
            </p:cNvPr>
            <p:cNvSpPr/>
            <p:nvPr/>
          </p:nvSpPr>
          <p:spPr>
            <a:xfrm>
              <a:off x="9747250" y="3429000"/>
              <a:ext cx="320675" cy="71552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0" name="Rechteck 19">
              <a:extLst>
                <a:ext uri="{FF2B5EF4-FFF2-40B4-BE49-F238E27FC236}">
                  <a16:creationId xmlns:a16="http://schemas.microsoft.com/office/drawing/2014/main" id="{03416460-60D3-8E8F-E570-FCB954CB2C31}"/>
                </a:ext>
              </a:extLst>
            </p:cNvPr>
            <p:cNvSpPr/>
            <p:nvPr/>
          </p:nvSpPr>
          <p:spPr>
            <a:xfrm>
              <a:off x="9874251" y="3308350"/>
              <a:ext cx="234950" cy="71552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Rechteck 21">
              <a:extLst>
                <a:ext uri="{FF2B5EF4-FFF2-40B4-BE49-F238E27FC236}">
                  <a16:creationId xmlns:a16="http://schemas.microsoft.com/office/drawing/2014/main" id="{01A6EB11-7615-3C60-0E2B-18EF3E7BB073}"/>
                </a:ext>
              </a:extLst>
            </p:cNvPr>
            <p:cNvSpPr/>
            <p:nvPr/>
          </p:nvSpPr>
          <p:spPr>
            <a:xfrm>
              <a:off x="10148869" y="3391595"/>
              <a:ext cx="320675" cy="71552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pic>
        <p:nvPicPr>
          <p:cNvPr id="13" name="Grafik 12" descr="Ein Bild, das Hubschrauberrotor, Hubschrauber, Helikopter, ferngesteuerter Hubschrauber enthält.&#10;&#10;Automatisch generierte Beschreibung">
            <a:extLst>
              <a:ext uri="{FF2B5EF4-FFF2-40B4-BE49-F238E27FC236}">
                <a16:creationId xmlns:a16="http://schemas.microsoft.com/office/drawing/2014/main" id="{13CBD6BC-0B95-4560-9B6D-1BA3B15D809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961" b="89844" l="6543" r="94531">
                        <a14:foregroundMark x1="9180" y1="44141" x2="9473" y2="42188"/>
                        <a14:foregroundMark x1="9766" y1="46094" x2="9766" y2="33984"/>
                        <a14:foregroundMark x1="18750" y1="36719" x2="18750" y2="36719"/>
                        <a14:foregroundMark x1="10547" y1="33691" x2="7520" y2="33203"/>
                        <a14:foregroundMark x1="6543" y1="34082" x2="6543" y2="34082"/>
                        <a14:foregroundMark x1="24023" y1="27051" x2="42871" y2="36426"/>
                        <a14:foregroundMark x1="42871" y1="36426" x2="16211" y2="43848"/>
                        <a14:foregroundMark x1="43262" y1="25684" x2="43262" y2="25684"/>
                        <a14:foregroundMark x1="46387" y1="25586" x2="47852" y2="25586"/>
                        <a14:foregroundMark x1="81348" y1="28516" x2="86523" y2="28613"/>
                        <a14:foregroundMark x1="91113" y1="29883" x2="94531" y2="29492"/>
                        <a14:foregroundMark x1="67969" y1="35352" x2="79980" y2="33496"/>
                        <a14:foregroundMark x1="31641" y1="50000" x2="28125" y2="73242"/>
                        <a14:foregroundMark x1="29785" y1="54395" x2="29785" y2="54395"/>
                        <a14:foregroundMark x1="28711" y1="57031" x2="28711" y2="57031"/>
                        <a14:foregroundMark x1="29883" y1="54297" x2="30078" y2="56738"/>
                        <a14:foregroundMark x1="30078" y1="56641" x2="28516" y2="63672"/>
                        <a14:foregroundMark x1="28223" y1="64063" x2="27734" y2="68652"/>
                        <a14:foregroundMark x1="27734" y1="68652" x2="27832" y2="72070"/>
                        <a14:foregroundMark x1="27930" y1="72168" x2="27930" y2="72168"/>
                        <a14:foregroundMark x1="58496" y1="75488" x2="56836" y2="52832"/>
                        <a14:foregroundMark x1="56836" y1="52832" x2="54395" y2="47949"/>
                        <a14:backgroundMark x1="81250" y1="52637" x2="75195" y2="60156"/>
                        <a14:backgroundMark x1="72949" y1="47559" x2="72559" y2="47852"/>
                        <a14:backgroundMark x1="72852" y1="45215" x2="72852" y2="45215"/>
                        <a14:backgroundMark x1="78906" y1="45020" x2="78906" y2="45020"/>
                        <a14:backgroundMark x1="82910" y1="34082" x2="82910" y2="34082"/>
                        <a14:backgroundMark x1="82129" y1="34082" x2="82520" y2="32910"/>
                        <a14:backgroundMark x1="34473" y1="64746" x2="34473" y2="64746"/>
                        <a14:backgroundMark x1="33789" y1="66504" x2="32227" y2="63965"/>
                        <a14:backgroundMark x1="62695" y1="70898" x2="63867" y2="70117"/>
                        <a14:backgroundMark x1="27734" y1="49023" x2="25195" y2="62695"/>
                      </a14:backgroundRemoval>
                    </a14:imgEffect>
                  </a14:imgLayer>
                </a14:imgProps>
              </a:ext>
              <a:ext uri="{28A0092B-C50C-407E-A947-70E740481C1C}">
                <a14:useLocalDpi xmlns:a14="http://schemas.microsoft.com/office/drawing/2010/main" val="0"/>
              </a:ext>
            </a:extLst>
          </a:blip>
          <a:stretch>
            <a:fillRect/>
          </a:stretch>
        </p:blipFill>
        <p:spPr>
          <a:xfrm>
            <a:off x="9277486" y="846590"/>
            <a:ext cx="2414954" cy="2414954"/>
          </a:xfrm>
          <a:prstGeom prst="rect">
            <a:avLst/>
          </a:prstGeom>
        </p:spPr>
      </p:pic>
    </p:spTree>
    <p:extLst>
      <p:ext uri="{BB962C8B-B14F-4D97-AF65-F5344CB8AC3E}">
        <p14:creationId xmlns:p14="http://schemas.microsoft.com/office/powerpoint/2010/main" val="259775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DFA477-C4E9-2992-4B3E-0FE77A697699}"/>
              </a:ext>
            </a:extLst>
          </p:cNvPr>
          <p:cNvSpPr>
            <a:spLocks noGrp="1"/>
          </p:cNvSpPr>
          <p:nvPr>
            <p:ph type="title"/>
          </p:nvPr>
        </p:nvSpPr>
        <p:spPr>
          <a:xfrm>
            <a:off x="905484" y="1065749"/>
            <a:ext cx="3748810" cy="4726502"/>
          </a:xfrm>
        </p:spPr>
        <p:txBody>
          <a:bodyPr>
            <a:normAutofit/>
          </a:bodyPr>
          <a:lstStyle/>
          <a:p>
            <a:r>
              <a:rPr lang="en-GB"/>
              <a:t>Architectures – Vision Transformer</a:t>
            </a:r>
            <a:endParaRPr lang="LID4096"/>
          </a:p>
        </p:txBody>
      </p:sp>
      <p:sp>
        <p:nvSpPr>
          <p:cNvPr id="3" name="Content Placeholder 2">
            <a:extLst>
              <a:ext uri="{FF2B5EF4-FFF2-40B4-BE49-F238E27FC236}">
                <a16:creationId xmlns:a16="http://schemas.microsoft.com/office/drawing/2014/main" id="{E7DDD00C-2248-A640-E36A-E64934EE7D09}"/>
              </a:ext>
            </a:extLst>
          </p:cNvPr>
          <p:cNvSpPr>
            <a:spLocks noGrp="1"/>
          </p:cNvSpPr>
          <p:nvPr>
            <p:ph idx="1"/>
          </p:nvPr>
        </p:nvSpPr>
        <p:spPr>
          <a:xfrm>
            <a:off x="6400800" y="713313"/>
            <a:ext cx="4953000" cy="5431376"/>
          </a:xfrm>
        </p:spPr>
        <p:txBody>
          <a:bodyPr anchor="ctr">
            <a:normAutofit/>
          </a:bodyPr>
          <a:lstStyle/>
          <a:p>
            <a:r>
              <a:rPr lang="en-GB" sz="2000"/>
              <a:t>Transformers are sequence-to-sequence models originally used for NLP</a:t>
            </a:r>
          </a:p>
          <a:p>
            <a:r>
              <a:rPr lang="en-GB" sz="2000"/>
              <a:t>Vision transformers adapt the Transformer to handle images</a:t>
            </a:r>
          </a:p>
          <a:p>
            <a:r>
              <a:rPr lang="en-GB" sz="2000"/>
              <a:t>Image is cut into a grid of smaller patches</a:t>
            </a:r>
          </a:p>
          <a:p>
            <a:r>
              <a:rPr lang="en-GB" sz="2000"/>
              <a:t>Patches are flattened into a fixed-length vector to yield “tokens” for the transformer</a:t>
            </a:r>
          </a:p>
          <a:p>
            <a:r>
              <a:rPr lang="en-GB" sz="2000"/>
              <a:t>In our case, we pose the problem as a “translation” task in the domain of images</a:t>
            </a:r>
            <a:endParaRPr lang="LID4096" sz="2000"/>
          </a:p>
        </p:txBody>
      </p:sp>
    </p:spTree>
    <p:extLst>
      <p:ext uri="{BB962C8B-B14F-4D97-AF65-F5344CB8AC3E}">
        <p14:creationId xmlns:p14="http://schemas.microsoft.com/office/powerpoint/2010/main" val="2047742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60E5-9897-C4C9-2DD0-DD8A42211326}"/>
              </a:ext>
            </a:extLst>
          </p:cNvPr>
          <p:cNvSpPr>
            <a:spLocks noGrp="1"/>
          </p:cNvSpPr>
          <p:nvPr>
            <p:ph type="title"/>
          </p:nvPr>
        </p:nvSpPr>
        <p:spPr/>
        <p:txBody>
          <a:bodyPr/>
          <a:lstStyle/>
          <a:p>
            <a:r>
              <a:rPr lang="en-GB" dirty="0"/>
              <a:t>U-Net</a:t>
            </a:r>
            <a:endParaRPr lang="LID4096" dirty="0"/>
          </a:p>
        </p:txBody>
      </p:sp>
      <p:sp>
        <p:nvSpPr>
          <p:cNvPr id="3" name="Content Placeholder 2">
            <a:extLst>
              <a:ext uri="{FF2B5EF4-FFF2-40B4-BE49-F238E27FC236}">
                <a16:creationId xmlns:a16="http://schemas.microsoft.com/office/drawing/2014/main" id="{67189C1E-86C0-A5EB-E43A-2BED53D711D3}"/>
              </a:ext>
            </a:extLst>
          </p:cNvPr>
          <p:cNvSpPr>
            <a:spLocks noGrp="1"/>
          </p:cNvSpPr>
          <p:nvPr>
            <p:ph idx="1"/>
          </p:nvPr>
        </p:nvSpPr>
        <p:spPr>
          <a:xfrm>
            <a:off x="838200" y="1407381"/>
            <a:ext cx="10515600" cy="4769582"/>
          </a:xfrm>
        </p:spPr>
        <p:txBody>
          <a:bodyPr/>
          <a:lstStyle/>
          <a:p>
            <a:r>
              <a:rPr lang="en-GB" dirty="0"/>
              <a:t>U-Net: Multi-layered convolutional neural network</a:t>
            </a:r>
          </a:p>
          <a:p>
            <a:r>
              <a:rPr lang="en-GB" dirty="0"/>
              <a:t>Skip connections add context at multiple layers</a:t>
            </a:r>
          </a:p>
          <a:p>
            <a:endParaRPr lang="LID4096" dirty="0"/>
          </a:p>
        </p:txBody>
      </p:sp>
      <p:pic>
        <p:nvPicPr>
          <p:cNvPr id="5" name="Picture 4">
            <a:extLst>
              <a:ext uri="{FF2B5EF4-FFF2-40B4-BE49-F238E27FC236}">
                <a16:creationId xmlns:a16="http://schemas.microsoft.com/office/drawing/2014/main" id="{84D461F9-33AE-E559-7D46-866918F594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410" y="2732944"/>
            <a:ext cx="7178175" cy="3634519"/>
          </a:xfrm>
          <a:prstGeom prst="rect">
            <a:avLst/>
          </a:prstGeom>
        </p:spPr>
      </p:pic>
      <p:sp>
        <p:nvSpPr>
          <p:cNvPr id="6" name="TextBox 5">
            <a:extLst>
              <a:ext uri="{FF2B5EF4-FFF2-40B4-BE49-F238E27FC236}">
                <a16:creationId xmlns:a16="http://schemas.microsoft.com/office/drawing/2014/main" id="{C35C5FFD-38E2-AD57-3D10-9880C0B0F996}"/>
              </a:ext>
            </a:extLst>
          </p:cNvPr>
          <p:cNvSpPr txBox="1"/>
          <p:nvPr/>
        </p:nvSpPr>
        <p:spPr>
          <a:xfrm>
            <a:off x="838200" y="3533775"/>
            <a:ext cx="4419600" cy="2092881"/>
          </a:xfrm>
          <a:prstGeom prst="rect">
            <a:avLst/>
          </a:prstGeom>
          <a:noFill/>
        </p:spPr>
        <p:txBody>
          <a:bodyPr wrap="square" rtlCol="0">
            <a:spAutoFit/>
          </a:bodyPr>
          <a:lstStyle/>
          <a:p>
            <a:pPr marL="285750" indent="-285750">
              <a:buFont typeface="Arial" panose="020B0604020202020204" pitchFamily="34" charset="0"/>
              <a:buChar char="•"/>
            </a:pPr>
            <a:r>
              <a:rPr lang="en-GB" sz="2800" dirty="0"/>
              <a:t>Up-sampling allows classification of each pixel without explosion in parameter count</a:t>
            </a:r>
          </a:p>
          <a:p>
            <a:pPr marL="285750" indent="-285750">
              <a:buFont typeface="Arial" panose="020B0604020202020204" pitchFamily="34" charset="0"/>
              <a:buChar char="•"/>
            </a:pPr>
            <a:endParaRPr lang="LID4096" dirty="0"/>
          </a:p>
        </p:txBody>
      </p:sp>
      <p:sp>
        <p:nvSpPr>
          <p:cNvPr id="4" name="Rechteck 3">
            <a:extLst>
              <a:ext uri="{FF2B5EF4-FFF2-40B4-BE49-F238E27FC236}">
                <a16:creationId xmlns:a16="http://schemas.microsoft.com/office/drawing/2014/main" id="{D5434F25-38B5-18BE-694C-5B8E0059B830}"/>
              </a:ext>
            </a:extLst>
          </p:cNvPr>
          <p:cNvSpPr/>
          <p:nvPr/>
        </p:nvSpPr>
        <p:spPr>
          <a:xfrm>
            <a:off x="6963508" y="0"/>
            <a:ext cx="5205046" cy="1022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3200" dirty="0" err="1"/>
              <a:t>From</a:t>
            </a:r>
            <a:r>
              <a:rPr lang="de-AT" sz="3200" dirty="0"/>
              <a:t> </a:t>
            </a:r>
            <a:r>
              <a:rPr lang="de-AT" sz="3200" dirty="0" err="1"/>
              <a:t>project</a:t>
            </a:r>
            <a:r>
              <a:rPr lang="de-AT" sz="3200" dirty="0"/>
              <a:t> </a:t>
            </a:r>
            <a:r>
              <a:rPr lang="de-AT" sz="3200" dirty="0" err="1"/>
              <a:t>basics</a:t>
            </a:r>
            <a:r>
              <a:rPr lang="de-AT" sz="3200" dirty="0"/>
              <a:t> and </a:t>
            </a:r>
            <a:r>
              <a:rPr lang="de-AT" sz="3200" dirty="0" err="1"/>
              <a:t>related</a:t>
            </a:r>
            <a:r>
              <a:rPr lang="de-AT" sz="3200" dirty="0"/>
              <a:t> </a:t>
            </a:r>
            <a:r>
              <a:rPr lang="de-AT" sz="3200" dirty="0" err="1"/>
              <a:t>work</a:t>
            </a:r>
            <a:endParaRPr lang="de-AT" sz="3200" dirty="0"/>
          </a:p>
        </p:txBody>
      </p:sp>
    </p:spTree>
    <p:extLst>
      <p:ext uri="{BB962C8B-B14F-4D97-AF65-F5344CB8AC3E}">
        <p14:creationId xmlns:p14="http://schemas.microsoft.com/office/powerpoint/2010/main" val="321560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60E5-9897-C4C9-2DD0-DD8A42211326}"/>
              </a:ext>
            </a:extLst>
          </p:cNvPr>
          <p:cNvSpPr>
            <a:spLocks noGrp="1"/>
          </p:cNvSpPr>
          <p:nvPr>
            <p:ph type="title"/>
          </p:nvPr>
        </p:nvSpPr>
        <p:spPr/>
        <p:txBody>
          <a:bodyPr/>
          <a:lstStyle/>
          <a:p>
            <a:r>
              <a:rPr lang="en-GB" dirty="0"/>
              <a:t>DeepLabV3</a:t>
            </a:r>
            <a:endParaRPr lang="LID4096" dirty="0"/>
          </a:p>
        </p:txBody>
      </p:sp>
      <p:sp>
        <p:nvSpPr>
          <p:cNvPr id="3" name="Content Placeholder 2">
            <a:extLst>
              <a:ext uri="{FF2B5EF4-FFF2-40B4-BE49-F238E27FC236}">
                <a16:creationId xmlns:a16="http://schemas.microsoft.com/office/drawing/2014/main" id="{67189C1E-86C0-A5EB-E43A-2BED53D711D3}"/>
              </a:ext>
            </a:extLst>
          </p:cNvPr>
          <p:cNvSpPr>
            <a:spLocks noGrp="1"/>
          </p:cNvSpPr>
          <p:nvPr>
            <p:ph idx="1"/>
          </p:nvPr>
        </p:nvSpPr>
        <p:spPr>
          <a:xfrm>
            <a:off x="838200" y="1407381"/>
            <a:ext cx="10515600" cy="1033069"/>
          </a:xfrm>
        </p:spPr>
        <p:txBody>
          <a:bodyPr/>
          <a:lstStyle/>
          <a:p>
            <a:r>
              <a:rPr lang="en-US" b="0" i="0" dirty="0">
                <a:solidFill>
                  <a:srgbClr val="0F0F0F"/>
                </a:solidFill>
                <a:effectLst/>
                <a:latin typeface="Söhne"/>
              </a:rPr>
              <a:t>DeepLabV3 is an advanced deep learning model designed for efficient and accurate pixel-level segmentation</a:t>
            </a:r>
            <a:endParaRPr lang="LID4096" dirty="0"/>
          </a:p>
        </p:txBody>
      </p:sp>
      <p:pic>
        <p:nvPicPr>
          <p:cNvPr id="1026" name="Picture 2" descr="DeepLabv3+ architecture (Conv = Convolutional layer)">
            <a:extLst>
              <a:ext uri="{FF2B5EF4-FFF2-40B4-BE49-F238E27FC236}">
                <a16:creationId xmlns:a16="http://schemas.microsoft.com/office/drawing/2014/main" id="{64CD3D5C-EE60-453C-B92C-32EE3B572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368" y="2440450"/>
            <a:ext cx="7117586" cy="428729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12544D36-E75D-58B7-1ADC-470A59DE304B}"/>
              </a:ext>
            </a:extLst>
          </p:cNvPr>
          <p:cNvSpPr txBox="1">
            <a:spLocks/>
          </p:cNvSpPr>
          <p:nvPr/>
        </p:nvSpPr>
        <p:spPr>
          <a:xfrm>
            <a:off x="838200" y="2887787"/>
            <a:ext cx="3884271" cy="4043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Key Features:</a:t>
            </a:r>
          </a:p>
          <a:p>
            <a:r>
              <a:rPr lang="de-AT" b="0" i="0" dirty="0">
                <a:solidFill>
                  <a:srgbClr val="0F0F0F"/>
                </a:solidFill>
                <a:effectLst/>
                <a:latin typeface="Söhne"/>
              </a:rPr>
              <a:t>Atrous Convolution</a:t>
            </a:r>
          </a:p>
          <a:p>
            <a:r>
              <a:rPr lang="en-US" b="0" i="0" dirty="0" err="1">
                <a:solidFill>
                  <a:srgbClr val="0F0F0F"/>
                </a:solidFill>
                <a:effectLst/>
                <a:latin typeface="Söhne"/>
              </a:rPr>
              <a:t>Atrous</a:t>
            </a:r>
            <a:r>
              <a:rPr lang="en-US" b="0" i="0" dirty="0">
                <a:solidFill>
                  <a:srgbClr val="0F0F0F"/>
                </a:solidFill>
                <a:effectLst/>
                <a:latin typeface="Söhne"/>
              </a:rPr>
              <a:t> Spatial Pyramid Pooling (ASPP)</a:t>
            </a:r>
          </a:p>
          <a:p>
            <a:r>
              <a:rPr lang="en-US" dirty="0">
                <a:solidFill>
                  <a:srgbClr val="0F0F0F"/>
                </a:solidFill>
                <a:latin typeface="Söhne"/>
              </a:rPr>
              <a:t>Skip Connections</a:t>
            </a:r>
          </a:p>
          <a:p>
            <a:r>
              <a:rPr lang="en-US" dirty="0">
                <a:solidFill>
                  <a:srgbClr val="0F0F0F"/>
                </a:solidFill>
                <a:latin typeface="Söhne"/>
              </a:rPr>
              <a:t>Various Backbones</a:t>
            </a:r>
            <a:endParaRPr lang="LID4096" dirty="0"/>
          </a:p>
        </p:txBody>
      </p:sp>
      <p:sp>
        <p:nvSpPr>
          <p:cNvPr id="8" name="Rechteck 7">
            <a:extLst>
              <a:ext uri="{FF2B5EF4-FFF2-40B4-BE49-F238E27FC236}">
                <a16:creationId xmlns:a16="http://schemas.microsoft.com/office/drawing/2014/main" id="{9589FA73-A060-33F4-38C6-82381B81D4C7}"/>
              </a:ext>
            </a:extLst>
          </p:cNvPr>
          <p:cNvSpPr/>
          <p:nvPr/>
        </p:nvSpPr>
        <p:spPr>
          <a:xfrm>
            <a:off x="6963508" y="0"/>
            <a:ext cx="5205046" cy="1022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3200" dirty="0" err="1"/>
              <a:t>From</a:t>
            </a:r>
            <a:r>
              <a:rPr lang="de-AT" sz="3200" dirty="0"/>
              <a:t> </a:t>
            </a:r>
            <a:r>
              <a:rPr lang="de-AT" sz="3200" dirty="0" err="1"/>
              <a:t>project</a:t>
            </a:r>
            <a:r>
              <a:rPr lang="de-AT" sz="3200" dirty="0"/>
              <a:t> </a:t>
            </a:r>
            <a:r>
              <a:rPr lang="de-AT" sz="3200" dirty="0" err="1"/>
              <a:t>basics</a:t>
            </a:r>
            <a:r>
              <a:rPr lang="de-AT" sz="3200" dirty="0"/>
              <a:t> and </a:t>
            </a:r>
            <a:r>
              <a:rPr lang="de-AT" sz="3200" dirty="0" err="1"/>
              <a:t>related</a:t>
            </a:r>
            <a:r>
              <a:rPr lang="de-AT" sz="3200" dirty="0"/>
              <a:t> </a:t>
            </a:r>
            <a:r>
              <a:rPr lang="de-AT" sz="3200" dirty="0" err="1"/>
              <a:t>work</a:t>
            </a:r>
            <a:endParaRPr lang="de-AT" sz="3200" dirty="0"/>
          </a:p>
        </p:txBody>
      </p:sp>
    </p:spTree>
    <p:extLst>
      <p:ext uri="{BB962C8B-B14F-4D97-AF65-F5344CB8AC3E}">
        <p14:creationId xmlns:p14="http://schemas.microsoft.com/office/powerpoint/2010/main" val="145756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456</Words>
  <Application>Microsoft Office PowerPoint</Application>
  <PresentationFormat>Breitbild</PresentationFormat>
  <Paragraphs>57</Paragraphs>
  <Slides>11</Slides>
  <Notes>8</Notes>
  <HiddenSlides>7</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Söhne</vt:lpstr>
      <vt:lpstr>Office Theme</vt:lpstr>
      <vt:lpstr>Computer Vision</vt:lpstr>
      <vt:lpstr>Architecture diagram</vt:lpstr>
      <vt:lpstr>Example U-Net</vt:lpstr>
      <vt:lpstr>Thank you for your attention</vt:lpstr>
      <vt:lpstr>"From this point on, only slides from the first presentation are included, these remain hidden."</vt:lpstr>
      <vt:lpstr>Motivation</vt:lpstr>
      <vt:lpstr>Architectures – Vision Transformer</vt:lpstr>
      <vt:lpstr>U-Net</vt:lpstr>
      <vt:lpstr>DeepLabV3</vt:lpstr>
      <vt:lpstr>Vision Transformers</vt:lpstr>
      <vt:lpstr>Loss Functions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Literature Review</dc:title>
  <dc:creator>Jakob Weichselbaumer</dc:creator>
  <cp:lastModifiedBy>Panagia Francesco Marco</cp:lastModifiedBy>
  <cp:revision>32</cp:revision>
  <dcterms:created xsi:type="dcterms:W3CDTF">2023-11-19T18:49:17Z</dcterms:created>
  <dcterms:modified xsi:type="dcterms:W3CDTF">2023-12-11T12:56:51Z</dcterms:modified>
</cp:coreProperties>
</file>