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8" r:id="rId7"/>
    <p:sldId id="260" r:id="rId8"/>
    <p:sldId id="261" r:id="rId9"/>
    <p:sldId id="262" r:id="rId10"/>
    <p:sldId id="264" r:id="rId11"/>
    <p:sldId id="267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zQ9C3sj+vDkHBLeA/jeonKhI3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Schmaler grad zwischen </a:t>
            </a:r>
            <a:r>
              <a:rPr lang="de-AT" dirty="0" err="1"/>
              <a:t>zensur</a:t>
            </a:r>
            <a:r>
              <a:rPr lang="de-AT" dirty="0"/>
              <a:t> und alles erlauben (Falschinformation Propaganda 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02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Sendezeit entscheidet Öffentlich rechtlicher als Konter </a:t>
            </a:r>
            <a:endParaRPr dirty="0"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Politische werte </a:t>
            </a:r>
            <a:r>
              <a:rPr lang="de-AT" dirty="0" err="1"/>
              <a:t>richtungen</a:t>
            </a:r>
            <a:endParaRPr dirty="0"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u="sng" dirty="0"/>
              <a:t>Nicht nur</a:t>
            </a:r>
            <a:r>
              <a:rPr lang="de-AT" dirty="0"/>
              <a:t> Unterhaltung und </a:t>
            </a:r>
            <a:r>
              <a:rPr lang="de-AT" u="sng" dirty="0"/>
              <a:t>Klassische</a:t>
            </a:r>
            <a:r>
              <a:rPr lang="de-AT" dirty="0"/>
              <a:t> Sozial Media (Facebook Insta) sondern auch </a:t>
            </a:r>
            <a:r>
              <a:rPr lang="de-AT" u="sng" dirty="0"/>
              <a:t>Blogs </a:t>
            </a:r>
            <a:r>
              <a:rPr lang="de-AT" u="sng" dirty="0" err="1"/>
              <a:t>wikis</a:t>
            </a:r>
            <a:r>
              <a:rPr lang="de-AT" u="sng" dirty="0"/>
              <a:t> und die Digitalisierung von klassischen Medien</a:t>
            </a:r>
            <a:endParaRPr u="sng" dirty="0"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Meine Oma sagte schon das Papier ist geduldig man kann alles drauf schreiben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Meiner Meinung nach soll in Bildung investiert werden um mit Hausverstand zu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entscheiden welche Inhalte man glauben soll und wer mit welchen Absichten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jetzt eigentlich einen Post veröffentlicht.</a:t>
            </a: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kaler Titel u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nitts-&#10;überschrif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r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mit Überschrift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 mit Überschrift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society.ngo/wp-content/uploads/sites/23/2018/02/Medien.jpg" TargetMode="External"/><Relationship Id="rId7" Type="http://schemas.openxmlformats.org/officeDocument/2006/relationships/hyperlink" Target="https://onlinemarketing.de/lexikon/definition-social-media" TargetMode="External"/><Relationship Id="rId2" Type="http://schemas.openxmlformats.org/officeDocument/2006/relationships/hyperlink" Target="https://de.wikipedia.org/wiki/Vierte_Gewalt#:~:text=Vierte%20Gewalt%2C%20vierte%20Macht%20oder,eine%20vierte%2C%20virtuelle%20S%C3%A4ule%20gib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eak.at/ueber-uns/richtlinien-print-2/" TargetMode="External"/><Relationship Id="rId5" Type="http://schemas.openxmlformats.org/officeDocument/2006/relationships/hyperlink" Target="https://www.statista.com/statistics/259477/hours-of-video-uploaded-to-youtube-every-minute/" TargetMode="External"/><Relationship Id="rId4" Type="http://schemas.openxmlformats.org/officeDocument/2006/relationships/hyperlink" Target="https://www.derstandard.at/story/2000119306771/facebook-loescht-millionen-beitraege-mit-fragwuerdigen-corona-inf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59208" y="387160"/>
            <a:ext cx="10417351" cy="109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de-DE" sz="6600" b="1" u="sng" dirty="0">
                <a:solidFill>
                  <a:schemeClr val="dk1"/>
                </a:solidFill>
              </a:rPr>
              <a:t>Medien und Information</a:t>
            </a:r>
            <a:endParaRPr sz="6600" b="1" u="sng" dirty="0">
              <a:solidFill>
                <a:schemeClr val="dk1"/>
              </a:solidFill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199" y="1859280"/>
            <a:ext cx="6400801" cy="448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042159"/>
            <a:ext cx="6139545" cy="429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 sz="6000" b="1" u="sng" dirty="0">
                <a:solidFill>
                  <a:schemeClr val="tx1"/>
                </a:solidFill>
              </a:rPr>
              <a:t>Prüfung und Absicht</a:t>
            </a:r>
            <a:endParaRPr sz="6000" b="1" u="sng" dirty="0">
              <a:solidFill>
                <a:schemeClr val="tx1"/>
              </a:solidFill>
            </a:endParaRPr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750916" y="1845734"/>
            <a:ext cx="5234248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AT" sz="2800" b="1" u="sng" dirty="0"/>
              <a:t>Überprüfung </a:t>
            </a:r>
          </a:p>
          <a:p>
            <a:pPr marL="548640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AT" sz="2800" dirty="0"/>
              <a:t>Überprüfung der Inhalte liegt an Personen mit eigenen Meinungen. </a:t>
            </a:r>
          </a:p>
          <a:p>
            <a:pPr marL="548640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endParaRPr lang="de-AT" sz="2800" dirty="0"/>
          </a:p>
          <a:p>
            <a:pPr marL="548640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AT" sz="2800" dirty="0"/>
              <a:t>Plattformen im Internet ist es nicht möglich alles sauber zu prüfen. </a:t>
            </a:r>
          </a:p>
          <a:p>
            <a:pPr marL="91440" indent="0">
              <a:spcBef>
                <a:spcPts val="0"/>
              </a:spcBef>
              <a:buSzPts val="2000"/>
              <a:buNone/>
            </a:pPr>
            <a:r>
              <a:rPr lang="de-AT" sz="2800" dirty="0"/>
              <a:t>     (500h Videomaterial in YouTube                   </a:t>
            </a:r>
          </a:p>
          <a:p>
            <a:pPr marL="91440" indent="0">
              <a:spcBef>
                <a:spcPts val="0"/>
              </a:spcBef>
              <a:buSzPts val="2000"/>
              <a:buNone/>
            </a:pPr>
            <a:r>
              <a:rPr lang="de-AT" sz="2800" dirty="0"/>
              <a:t>     pro stunde)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79133EF-28FD-456D-8E5B-19BB4814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127" y="276626"/>
            <a:ext cx="2757055" cy="292146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54E8EDC-F082-4684-A954-E6A0AD8E98F0}"/>
              </a:ext>
            </a:extLst>
          </p:cNvPr>
          <p:cNvSpPr/>
          <p:nvPr/>
        </p:nvSpPr>
        <p:spPr>
          <a:xfrm>
            <a:off x="9656618" y="3004129"/>
            <a:ext cx="2119746" cy="1939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2BAC0-6A2D-47FD-958D-26968A09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6000" b="1" u="sng" dirty="0"/>
              <a:t>Manipulation / Zensur  </a:t>
            </a:r>
          </a:p>
        </p:txBody>
      </p:sp>
      <p:pic>
        <p:nvPicPr>
          <p:cNvPr id="1026" name="Picture 2" descr="Recep Tayyip Erdogan und extra 3: Mit diesen Memes spottet die Türkei über  den Präsidenten - Gerechtigkeit - bento">
            <a:extLst>
              <a:ext uri="{FF2B5EF4-FFF2-40B4-BE49-F238E27FC236}">
                <a16:creationId xmlns:a16="http://schemas.microsoft.com/office/drawing/2014/main" id="{256C32AD-57EE-4BBA-A761-A4B78E1E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10" y="1826216"/>
            <a:ext cx="3997089" cy="26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884DA9-40AC-4C3E-BA1B-A500B7A0C686}"/>
              </a:ext>
            </a:extLst>
          </p:cNvPr>
          <p:cNvSpPr txBox="1"/>
          <p:nvPr/>
        </p:nvSpPr>
        <p:spPr>
          <a:xfrm>
            <a:off x="1097280" y="1826216"/>
            <a:ext cx="47382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AT" sz="3200" dirty="0">
                <a:latin typeface="Calibri" panose="020F0502020204030204" pitchFamily="34" charset="0"/>
                <a:cs typeface="Calibri" panose="020F0502020204030204" pitchFamily="34" charset="0"/>
              </a:rPr>
              <a:t>Eigene Meinung bilden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A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AT" sz="3200" dirty="0">
                <a:latin typeface="Calibri" panose="020F0502020204030204" pitchFamily="34" charset="0"/>
                <a:cs typeface="Calibri" panose="020F0502020204030204" pitchFamily="34" charset="0"/>
              </a:rPr>
              <a:t>Verschiedenen Quellen suchen 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A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AT" sz="3200" dirty="0">
                <a:latin typeface="Calibri" panose="020F0502020204030204" pitchFamily="34" charset="0"/>
                <a:cs typeface="Calibri" panose="020F0502020204030204" pitchFamily="34" charset="0"/>
              </a:rPr>
              <a:t>Nicht alles glauben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A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AT" sz="3200" dirty="0">
                <a:latin typeface="Calibri" panose="020F0502020204030204" pitchFamily="34" charset="0"/>
                <a:cs typeface="Calibri" panose="020F0502020204030204" pitchFamily="34" charset="0"/>
              </a:rPr>
              <a:t>Absichten   </a:t>
            </a:r>
          </a:p>
        </p:txBody>
      </p:sp>
    </p:spTree>
    <p:extLst>
      <p:ext uri="{BB962C8B-B14F-4D97-AF65-F5344CB8AC3E}">
        <p14:creationId xmlns:p14="http://schemas.microsoft.com/office/powerpoint/2010/main" val="378252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4044A-A300-4451-86C3-F3E5E34B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4BD41-13D4-4078-B856-6B18A20A5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7" y="1845734"/>
            <a:ext cx="1145770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>
                <a:solidFill>
                  <a:schemeClr val="tx1"/>
                </a:solidFill>
              </a:rPr>
              <a:t>Ausgenommen </a:t>
            </a:r>
            <a:r>
              <a:rPr lang="de-AT" dirty="0" err="1">
                <a:solidFill>
                  <a:schemeClr val="tx1"/>
                </a:solidFill>
              </a:rPr>
              <a:t>ClipArts</a:t>
            </a:r>
            <a:endParaRPr lang="de-DE" dirty="0"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hlinkClick r:id="rId2"/>
              </a:rPr>
              <a:t>h</a:t>
            </a:r>
            <a:r>
              <a:rPr lang="de-DE" sz="2000" cap="none" dirty="0">
                <a:hlinkClick r:id="rId2"/>
              </a:rPr>
              <a:t>ttps://de.wikipedia.org/wiki/Vierte_Gewalt#:~:text=Vierte%20Gewalt%2C%20vierte%20Macht%20oder,eine%20vierte%2C%20virtuelle%20S%C3%A4ule%20gibt</a:t>
            </a:r>
            <a:r>
              <a:rPr lang="de-DE" sz="2000" cap="none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cap="none" dirty="0"/>
              <a:t> </a:t>
            </a:r>
            <a:r>
              <a:rPr lang="de-DE" sz="2000" cap="none" dirty="0">
                <a:hlinkClick r:id="rId3"/>
              </a:rPr>
              <a:t>https://digisociety.ngo/wp-content/uploads/sites/23/2018/02/Medien.jpg</a:t>
            </a:r>
            <a:endParaRPr lang="nn-NO" dirty="0"/>
          </a:p>
          <a:p>
            <a:pPr>
              <a:buFont typeface="Wingdings" panose="05000000000000000000" pitchFamily="2" charset="2"/>
              <a:buChar char="§"/>
            </a:pPr>
            <a:r>
              <a:rPr lang="nn-NO" dirty="0">
                <a:hlinkClick r:id="rId4"/>
              </a:rPr>
              <a:t>https://www.derstandard.at/story/2000119306771/facebook-loescht-millionen-beitraege-mit-fragwuerdigen-corona-infos</a:t>
            </a:r>
            <a:endParaRPr lang="nn-NO" dirty="0"/>
          </a:p>
          <a:p>
            <a:pPr>
              <a:buFont typeface="Wingdings" panose="05000000000000000000" pitchFamily="2" charset="2"/>
              <a:buChar char="§"/>
            </a:pPr>
            <a:r>
              <a:rPr lang="nn-NO" dirty="0">
                <a:hlinkClick r:id="rId5"/>
              </a:rPr>
              <a:t>https://www.statista.com/statistics/259477/hours-of-video-uploaded-to-youtube-every-minute/</a:t>
            </a:r>
            <a:endParaRPr lang="nn-NO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>
                <a:hlinkClick r:id="rId6"/>
              </a:rPr>
              <a:t>https://www.oeak.at/ueber-uns/richtlinien-print-2/</a:t>
            </a: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dirty="0">
                <a:hlinkClick r:id="rId7"/>
              </a:rPr>
              <a:t>https://onlinemarketing.de/lexikon/definition-social-media</a:t>
            </a: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1252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097280" y="1451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 sz="6000" b="1" u="sng">
                <a:solidFill>
                  <a:schemeClr val="dk1"/>
                </a:solidFill>
              </a:rPr>
              <a:t>Definition </a:t>
            </a:r>
            <a:endParaRPr/>
          </a:p>
        </p:txBody>
      </p:sp>
      <p:sp>
        <p:nvSpPr>
          <p:cNvPr id="113" name="Google Shape;113;p2" descr="Megafon clipart. Kostenloser Download. | Creazilla"/>
          <p:cNvSpPr/>
          <p:nvPr/>
        </p:nvSpPr>
        <p:spPr>
          <a:xfrm>
            <a:off x="155575" y="-822325"/>
            <a:ext cx="17145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097280" y="1801940"/>
            <a:ext cx="860552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de-DE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Übermittlung von Inhalten </a:t>
            </a:r>
            <a:endParaRPr dirty="0"/>
          </a:p>
          <a:p>
            <a:pPr marL="3429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de-DE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die Art und weise wie Informationen und Unterhaltung an die breite Masse übermittelt werden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6099" y="99626"/>
            <a:ext cx="1579001" cy="158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579695" y="205000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 sz="6000" b="1" u="sng">
                <a:solidFill>
                  <a:schemeClr val="dk1"/>
                </a:solidFill>
              </a:rPr>
              <a:t>Die vierte Gewalt der Demokratie</a:t>
            </a:r>
            <a:endParaRPr/>
          </a:p>
        </p:txBody>
      </p:sp>
      <p:pic>
        <p:nvPicPr>
          <p:cNvPr id="121" name="Google Shape;121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598" t="383"/>
          <a:stretch/>
        </p:blipFill>
        <p:spPr>
          <a:xfrm>
            <a:off x="102711" y="1858430"/>
            <a:ext cx="11699032" cy="410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-155274" y="6366295"/>
            <a:ext cx="12215002" cy="45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cap="none" dirty="0"/>
              <a:t>Quelle: https://digisociety.ngo/wp-content/uploads/sites/23/2018/02/Medien.jpg</a:t>
            </a:r>
            <a:endParaRPr sz="800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097280" y="1451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 sz="6000" b="1" u="sng" dirty="0">
                <a:solidFill>
                  <a:schemeClr val="dk1"/>
                </a:solidFill>
              </a:rPr>
              <a:t>Unterteilung von Medien</a:t>
            </a:r>
            <a:endParaRPr b="1" u="sng" dirty="0">
              <a:solidFill>
                <a:schemeClr val="dk1"/>
              </a:solidFill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5434150" cy="449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7781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375"/>
              <a:buChar char=" "/>
            </a:pPr>
            <a:r>
              <a:rPr lang="de-DE" sz="4375" b="1" dirty="0">
                <a:solidFill>
                  <a:schemeClr val="dk1"/>
                </a:solidFill>
              </a:rPr>
              <a:t>Informativ</a:t>
            </a:r>
            <a:r>
              <a:rPr lang="de-DE" sz="2687" b="1" dirty="0">
                <a:solidFill>
                  <a:schemeClr val="dk1"/>
                </a:solidFill>
              </a:rPr>
              <a:t>		</a:t>
            </a:r>
            <a:r>
              <a:rPr lang="de-DE" sz="2687" dirty="0">
                <a:solidFill>
                  <a:schemeClr val="dk1"/>
                </a:solidFill>
              </a:rPr>
              <a:t> </a:t>
            </a:r>
            <a:endParaRPr sz="2687" b="1" dirty="0">
              <a:solidFill>
                <a:schemeClr val="dk1"/>
              </a:solidFill>
            </a:endParaRPr>
          </a:p>
          <a:p>
            <a:pPr marL="91440" lvl="0" indent="-2261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3562"/>
              <a:buFont typeface="Arial"/>
              <a:buChar char="•"/>
            </a:pPr>
            <a:r>
              <a:rPr lang="de-DE" sz="3562" b="1" dirty="0">
                <a:solidFill>
                  <a:schemeClr val="dk1"/>
                </a:solidFill>
              </a:rPr>
              <a:t> </a:t>
            </a:r>
            <a:r>
              <a:rPr lang="de-DE" sz="3562" dirty="0">
                <a:solidFill>
                  <a:schemeClr val="dk1"/>
                </a:solidFill>
              </a:rPr>
              <a:t>Nachrichten</a:t>
            </a:r>
            <a:endParaRPr dirty="0"/>
          </a:p>
          <a:p>
            <a:pPr marL="91440" lvl="0" indent="-2261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3562"/>
              <a:buFont typeface="Arial"/>
              <a:buChar char="•"/>
            </a:pPr>
            <a:r>
              <a:rPr lang="de-DE" sz="3562" dirty="0">
                <a:solidFill>
                  <a:schemeClr val="dk1"/>
                </a:solidFill>
              </a:rPr>
              <a:t> Artikel</a:t>
            </a:r>
            <a:endParaRPr dirty="0"/>
          </a:p>
          <a:p>
            <a:pPr marL="91440" lvl="0" indent="-2261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3562"/>
              <a:buFont typeface="Arial"/>
              <a:buChar char="•"/>
            </a:pPr>
            <a:r>
              <a:rPr lang="de-DE" sz="3562" dirty="0">
                <a:solidFill>
                  <a:schemeClr val="dk1"/>
                </a:solidFill>
              </a:rPr>
              <a:t> recherchiert und </a:t>
            </a:r>
            <a:br>
              <a:rPr lang="de-DE" sz="3562" dirty="0">
                <a:solidFill>
                  <a:schemeClr val="dk1"/>
                </a:solidFill>
              </a:rPr>
            </a:br>
            <a:r>
              <a:rPr lang="de-DE" sz="3562" dirty="0">
                <a:solidFill>
                  <a:schemeClr val="dk1"/>
                </a:solidFill>
              </a:rPr>
              <a:t>  informiert über ein </a:t>
            </a:r>
            <a:br>
              <a:rPr lang="de-DE" sz="3562" dirty="0">
                <a:solidFill>
                  <a:schemeClr val="dk1"/>
                </a:solidFill>
              </a:rPr>
            </a:br>
            <a:r>
              <a:rPr lang="de-DE" sz="3562" dirty="0">
                <a:solidFill>
                  <a:schemeClr val="dk1"/>
                </a:solidFill>
              </a:rPr>
              <a:t>  Thema berichten </a:t>
            </a:r>
            <a:endParaRPr dirty="0"/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687"/>
              <a:buFont typeface="Arial"/>
              <a:buNone/>
            </a:pPr>
            <a:endParaRPr sz="2687" dirty="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50"/>
              <a:buNone/>
            </a:pPr>
            <a:endParaRPr sz="2250" b="1" dirty="0"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250"/>
              <a:buChar char=" "/>
            </a:pPr>
            <a:r>
              <a:rPr lang="de-DE" sz="1250" dirty="0"/>
              <a:t> </a:t>
            </a:r>
            <a:endParaRPr sz="1250" dirty="0"/>
          </a:p>
        </p:txBody>
      </p:sp>
      <p:sp>
        <p:nvSpPr>
          <p:cNvPr id="129" name="Google Shape;129;p4"/>
          <p:cNvSpPr txBox="1"/>
          <p:nvPr/>
        </p:nvSpPr>
        <p:spPr>
          <a:xfrm>
            <a:off x="6531428" y="1845733"/>
            <a:ext cx="5849257" cy="449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Char char=" "/>
            </a:pPr>
            <a:r>
              <a:rPr lang="de-DE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Unterhaltung</a:t>
            </a:r>
            <a:r>
              <a:rPr lang="de-DE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de-DE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de-DE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Comics, Karikatur, Videos,</a:t>
            </a:r>
            <a:br>
              <a:rPr lang="de-DE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de-DE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Sarire</a:t>
            </a:r>
            <a:r>
              <a:rPr lang="de-DE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</a:t>
            </a:r>
            <a:endParaRPr dirty="0"/>
          </a:p>
          <a:p>
            <a:pPr marL="9144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de-DE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nicht all zu ernst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</a:pPr>
            <a:r>
              <a:rPr lang="de-DE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8280" y="1845733"/>
            <a:ext cx="15621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4718" y="3847773"/>
            <a:ext cx="1713453" cy="201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 rot="-1332748">
            <a:off x="11001375" y="5556250"/>
            <a:ext cx="473075" cy="28575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1066800" y="14222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 sz="6000" b="1" u="sng" dirty="0">
                <a:solidFill>
                  <a:schemeClr val="tx1"/>
                </a:solidFill>
              </a:rPr>
              <a:t>Definition der „Personen“</a:t>
            </a:r>
            <a:endParaRPr sz="6000" b="1" u="sng" dirty="0">
              <a:solidFill>
                <a:schemeClr val="tx1"/>
              </a:solidFill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0" y="1845734"/>
            <a:ext cx="399448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AT" sz="3200" b="1" u="sng" dirty="0">
                <a:solidFill>
                  <a:schemeClr val="tx1"/>
                </a:solidFill>
              </a:rPr>
              <a:t>-Nutzer (Privat Person)</a:t>
            </a:r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de-AT" sz="3200" u="sng" dirty="0">
              <a:solidFill>
                <a:schemeClr val="tx1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AT" sz="2800" dirty="0">
                <a:solidFill>
                  <a:schemeClr val="tx1"/>
                </a:solidFill>
              </a:rPr>
              <a:t>-lässt sich informieren und Unterhalten </a:t>
            </a:r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de-AT" sz="2800" dirty="0">
              <a:solidFill>
                <a:schemeClr val="tx1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AT" sz="2800" dirty="0">
                <a:solidFill>
                  <a:schemeClr val="tx1"/>
                </a:solidFill>
              </a:rPr>
              <a:t>-hat indirekten Einfluss auf den Inhalt der Medien </a:t>
            </a:r>
          </a:p>
        </p:txBody>
      </p:sp>
      <p:sp>
        <p:nvSpPr>
          <p:cNvPr id="4" name="Google Shape;156;p8">
            <a:extLst>
              <a:ext uri="{FF2B5EF4-FFF2-40B4-BE49-F238E27FC236}">
                <a16:creationId xmlns:a16="http://schemas.microsoft.com/office/drawing/2014/main" id="{2D90E8A8-2EA9-4C22-B11B-9B8628D318F8}"/>
              </a:ext>
            </a:extLst>
          </p:cNvPr>
          <p:cNvSpPr txBox="1">
            <a:spLocks/>
          </p:cNvSpPr>
          <p:nvPr/>
        </p:nvSpPr>
        <p:spPr>
          <a:xfrm>
            <a:off x="4395537" y="1845734"/>
            <a:ext cx="3400926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0" indent="0">
              <a:spcBef>
                <a:spcPts val="0"/>
              </a:spcBef>
              <a:buSzPts val="2000"/>
              <a:buFont typeface="Calibri"/>
              <a:buNone/>
            </a:pPr>
            <a:r>
              <a:rPr lang="de-AT" sz="3200" b="1" u="sng" dirty="0">
                <a:solidFill>
                  <a:schemeClr val="tx1"/>
                </a:solidFill>
              </a:rPr>
              <a:t>-Creator/Journalist</a:t>
            </a:r>
          </a:p>
          <a:p>
            <a:pPr marL="91440" indent="0">
              <a:spcBef>
                <a:spcPts val="0"/>
              </a:spcBef>
              <a:buSzPts val="2000"/>
              <a:buFont typeface="Calibri"/>
              <a:buNone/>
            </a:pPr>
            <a:endParaRPr lang="de-AT" sz="3200" u="sng" dirty="0">
              <a:solidFill>
                <a:schemeClr val="tx1"/>
              </a:solidFill>
            </a:endParaRPr>
          </a:p>
          <a:p>
            <a:pPr marL="91440" indent="0">
              <a:spcBef>
                <a:spcPts val="0"/>
              </a:spcBef>
              <a:buSzPts val="2000"/>
              <a:buFont typeface="Calibri"/>
              <a:buNone/>
            </a:pPr>
            <a:r>
              <a:rPr lang="de-AT" sz="2800" dirty="0">
                <a:solidFill>
                  <a:schemeClr val="tx1"/>
                </a:solidFill>
              </a:rPr>
              <a:t>-semi-kontrolliert</a:t>
            </a:r>
          </a:p>
          <a:p>
            <a:pPr marL="91440" indent="0">
              <a:spcBef>
                <a:spcPts val="0"/>
              </a:spcBef>
              <a:buSzPts val="2000"/>
              <a:buFont typeface="Calibri"/>
              <a:buNone/>
            </a:pPr>
            <a:r>
              <a:rPr lang="de-AT" sz="2800" dirty="0">
                <a:solidFill>
                  <a:schemeClr val="tx1"/>
                </a:solidFill>
              </a:rPr>
              <a:t>-es steht eine </a:t>
            </a:r>
            <a:r>
              <a:rPr lang="de-AT" sz="2800" u="sng" dirty="0">
                <a:solidFill>
                  <a:schemeClr val="tx1"/>
                </a:solidFill>
              </a:rPr>
              <a:t>Firma</a:t>
            </a:r>
            <a:r>
              <a:rPr lang="de-AT" sz="2800" dirty="0">
                <a:solidFill>
                  <a:schemeClr val="tx1"/>
                </a:solidFill>
              </a:rPr>
              <a:t> dahinter oder eine </a:t>
            </a:r>
            <a:r>
              <a:rPr lang="de-AT" sz="2800" u="sng" dirty="0">
                <a:solidFill>
                  <a:schemeClr val="tx1"/>
                </a:solidFill>
              </a:rPr>
              <a:t>Einzelperson</a:t>
            </a:r>
            <a:r>
              <a:rPr lang="de-AT" sz="2800" dirty="0">
                <a:solidFill>
                  <a:schemeClr val="tx1"/>
                </a:solidFill>
              </a:rPr>
              <a:t> mit eigenen </a:t>
            </a:r>
            <a:r>
              <a:rPr lang="de-AT" sz="2800" u="sng" dirty="0">
                <a:solidFill>
                  <a:schemeClr val="tx1"/>
                </a:solidFill>
              </a:rPr>
              <a:t>Interessen</a:t>
            </a:r>
          </a:p>
        </p:txBody>
      </p:sp>
      <p:sp>
        <p:nvSpPr>
          <p:cNvPr id="5" name="Google Shape;156;p8">
            <a:extLst>
              <a:ext uri="{FF2B5EF4-FFF2-40B4-BE49-F238E27FC236}">
                <a16:creationId xmlns:a16="http://schemas.microsoft.com/office/drawing/2014/main" id="{75906A57-CBBE-422C-ADA3-C2AC8D097BE0}"/>
              </a:ext>
            </a:extLst>
          </p:cNvPr>
          <p:cNvSpPr txBox="1">
            <a:spLocks/>
          </p:cNvSpPr>
          <p:nvPr/>
        </p:nvSpPr>
        <p:spPr>
          <a:xfrm>
            <a:off x="8309811" y="1845734"/>
            <a:ext cx="388218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0" indent="0">
              <a:spcBef>
                <a:spcPts val="0"/>
              </a:spcBef>
              <a:buSzPts val="2000"/>
              <a:buFont typeface="Calibri"/>
              <a:buNone/>
            </a:pPr>
            <a:r>
              <a:rPr lang="de-AT" sz="3200" b="1" u="sng" dirty="0">
                <a:solidFill>
                  <a:schemeClr val="tx1"/>
                </a:solidFill>
              </a:rPr>
              <a:t>-Werbetreibender </a:t>
            </a:r>
          </a:p>
          <a:p>
            <a:pPr marL="91440" indent="0">
              <a:spcBef>
                <a:spcPts val="0"/>
              </a:spcBef>
              <a:buSzPts val="2000"/>
              <a:buFont typeface="Calibri"/>
              <a:buNone/>
            </a:pPr>
            <a:endParaRPr lang="de-AT" sz="3200" u="sng" dirty="0">
              <a:solidFill>
                <a:schemeClr val="tx1"/>
              </a:solidFill>
            </a:endParaRPr>
          </a:p>
          <a:p>
            <a:pPr marL="91440" indent="0">
              <a:spcBef>
                <a:spcPts val="0"/>
              </a:spcBef>
              <a:buSzPts val="2000"/>
              <a:buFont typeface="Calibri"/>
              <a:buNone/>
            </a:pPr>
            <a:r>
              <a:rPr lang="de-AT" sz="2800" dirty="0">
                <a:solidFill>
                  <a:schemeClr val="tx1"/>
                </a:solidFill>
              </a:rPr>
              <a:t>-wollen beeinflussen </a:t>
            </a:r>
          </a:p>
          <a:p>
            <a:pPr marL="91440" indent="0">
              <a:spcBef>
                <a:spcPts val="0"/>
              </a:spcBef>
              <a:buSzPts val="2000"/>
              <a:buFont typeface="Calibri"/>
              <a:buNone/>
            </a:pPr>
            <a:r>
              <a:rPr lang="de-AT" sz="2800" dirty="0">
                <a:solidFill>
                  <a:schemeClr val="tx1"/>
                </a:solidFill>
              </a:rPr>
              <a:t>-aus monetären gründen auf der Plattform</a:t>
            </a:r>
          </a:p>
          <a:p>
            <a:pPr marL="91440" indent="0">
              <a:spcBef>
                <a:spcPts val="0"/>
              </a:spcBef>
              <a:buSzPts val="2000"/>
              <a:buFont typeface="Calibri"/>
              <a:buNone/>
            </a:pPr>
            <a:endParaRPr lang="de-AT" sz="2800" dirty="0">
              <a:solidFill>
                <a:schemeClr val="tx1"/>
              </a:solidFill>
            </a:endParaRPr>
          </a:p>
          <a:p>
            <a:pPr marL="91440" indent="0">
              <a:spcBef>
                <a:spcPts val="0"/>
              </a:spcBef>
              <a:buSzPts val="2000"/>
              <a:buFont typeface="Calibri"/>
              <a:buNone/>
            </a:pPr>
            <a:r>
              <a:rPr lang="de-AT" sz="2800" dirty="0">
                <a:solidFill>
                  <a:schemeClr val="tx1"/>
                </a:solidFill>
              </a:rPr>
              <a:t>-</a:t>
            </a:r>
            <a:r>
              <a:rPr lang="de-AT" sz="2800" dirty="0" err="1">
                <a:solidFill>
                  <a:schemeClr val="tx1"/>
                </a:solidFill>
              </a:rPr>
              <a:t>zB</a:t>
            </a:r>
            <a:r>
              <a:rPr lang="de-AT" sz="2800" dirty="0">
                <a:solidFill>
                  <a:schemeClr val="tx1"/>
                </a:solidFill>
              </a:rPr>
              <a:t>.: klassische Werbung, Politiker </a:t>
            </a: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91608AA-F98F-4E9E-BCDA-1C305743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59" y="4777987"/>
            <a:ext cx="2155803" cy="20948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8587726-20C1-44C4-99E5-C2DFC13A3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126" y="4681978"/>
            <a:ext cx="2358504" cy="215766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CC6C535-2AD3-4EC6-9D48-0EEAC0E04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860" y="4777987"/>
            <a:ext cx="2155803" cy="20800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AA3E0-59C8-48C9-AA9B-979F6639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6000" b="1" u="sng" dirty="0"/>
              <a:t>Radio</a:t>
            </a:r>
            <a:r>
              <a:rPr lang="de-AT" sz="6000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6AC4B-A8D0-4427-B000-876AA48AE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AT" sz="3200" dirty="0"/>
              <a:t>Eins der ältesten Medien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sz="3200" dirty="0"/>
              <a:t>Eingeschränkte Reichweite</a:t>
            </a:r>
          </a:p>
          <a:p>
            <a:pPr>
              <a:buFont typeface="Wingdings" panose="05000000000000000000" pitchFamily="2" charset="2"/>
              <a:buChar char="§"/>
            </a:pPr>
            <a:endParaRPr lang="de-AT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sz="3200" dirty="0"/>
              <a:t>Heutzutage fast nur mehr für Musik,</a:t>
            </a:r>
            <a:br>
              <a:rPr lang="de-AT" sz="3200" dirty="0"/>
            </a:br>
            <a:r>
              <a:rPr lang="de-AT" sz="3200" dirty="0"/>
              <a:t>Verkehrsfunk und Unterhaltung </a:t>
            </a:r>
          </a:p>
        </p:txBody>
      </p:sp>
      <p:pic>
        <p:nvPicPr>
          <p:cNvPr id="7" name="Grafik 6" descr="Ein Bild, das Foto, alt, Front, stehend enthält.&#10;&#10;Automatisch generierte Beschreibung">
            <a:extLst>
              <a:ext uri="{FF2B5EF4-FFF2-40B4-BE49-F238E27FC236}">
                <a16:creationId xmlns:a16="http://schemas.microsoft.com/office/drawing/2014/main" id="{F3B37FFF-CB44-40A8-BC3D-CDE01B51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310" y="720435"/>
            <a:ext cx="3006436" cy="428577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0671F74-7BB0-4B16-8E8F-B852F08E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50" y="-135207"/>
            <a:ext cx="1980941" cy="19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2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 sz="6000" b="1" u="sng" dirty="0">
                <a:solidFill>
                  <a:schemeClr val="tx1"/>
                </a:solidFill>
              </a:rPr>
              <a:t>Fernseher</a:t>
            </a:r>
            <a:r>
              <a:rPr lang="de-DE" dirty="0"/>
              <a:t>  </a:t>
            </a:r>
            <a:endParaRPr dirty="0"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48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de-AT" sz="3200" dirty="0">
                <a:solidFill>
                  <a:schemeClr val="tx1"/>
                </a:solidFill>
              </a:rPr>
              <a:t>Starke und ersichtliche Unterteilung zwischen </a:t>
            </a:r>
          </a:p>
          <a:p>
            <a:pPr marL="1005840" lvl="1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AT" sz="3000" dirty="0">
                <a:solidFill>
                  <a:schemeClr val="tx1"/>
                </a:solidFill>
              </a:rPr>
              <a:t>Unterhaltung </a:t>
            </a:r>
          </a:p>
          <a:p>
            <a:pPr marL="1005840" lvl="1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AT" sz="3000" dirty="0">
                <a:solidFill>
                  <a:schemeClr val="tx1"/>
                </a:solidFill>
              </a:rPr>
              <a:t>Werbung </a:t>
            </a:r>
          </a:p>
          <a:p>
            <a:pPr marL="1005840" lvl="1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AT" sz="3000" dirty="0">
                <a:solidFill>
                  <a:schemeClr val="tx1"/>
                </a:solidFill>
              </a:rPr>
              <a:t>Nachrichten </a:t>
            </a:r>
          </a:p>
          <a:p>
            <a:pPr marL="548640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endParaRPr lang="de-AT" sz="3200" dirty="0">
              <a:solidFill>
                <a:schemeClr val="tx1"/>
              </a:solidFill>
            </a:endParaRPr>
          </a:p>
          <a:p>
            <a:pPr marL="548640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AT" sz="3200" dirty="0">
                <a:solidFill>
                  <a:schemeClr val="tx1"/>
                </a:solidFill>
              </a:rPr>
              <a:t>Programm ist vom Sender vorgegeben </a:t>
            </a:r>
          </a:p>
          <a:p>
            <a:pPr marL="1005840" lvl="1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AT" sz="2800" dirty="0">
                <a:solidFill>
                  <a:schemeClr val="tx1"/>
                </a:solidFill>
              </a:rPr>
              <a:t>Zuschauerzahlen entscheiden </a:t>
            </a:r>
          </a:p>
          <a:p>
            <a:pPr marL="1005840" lvl="1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endParaRPr lang="de-AT" sz="2800" dirty="0">
              <a:solidFill>
                <a:schemeClr val="tx1"/>
              </a:solidFill>
            </a:endParaRPr>
          </a:p>
          <a:p>
            <a:pPr marL="548640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AT" sz="3000" dirty="0">
                <a:solidFill>
                  <a:schemeClr val="tx1"/>
                </a:solidFill>
              </a:rPr>
              <a:t>Öffentlich Rechtlicher Rundfunk </a:t>
            </a:r>
            <a:endParaRPr lang="de-AT" sz="2800" dirty="0">
              <a:solidFill>
                <a:schemeClr val="tx1"/>
              </a:solidFill>
            </a:endParaRPr>
          </a:p>
          <a:p>
            <a:pPr marL="548640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endParaRPr lang="de-AT" sz="3200" dirty="0">
              <a:solidFill>
                <a:schemeClr val="tx1"/>
              </a:solidFill>
            </a:endParaRPr>
          </a:p>
          <a:p>
            <a:pPr marL="548640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endParaRPr lang="de-AT" sz="3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7B1C5F-901B-4C7E-89B7-5363B627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566" y="0"/>
            <a:ext cx="4082470" cy="3061853"/>
          </a:xfrm>
          <a:prstGeom prst="rect">
            <a:avLst/>
          </a:prstGeom>
        </p:spPr>
      </p:pic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4D868B-1FAF-4830-8D78-5D0D03166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783" y="4845193"/>
            <a:ext cx="3448050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 sz="6000" b="1" u="sng" dirty="0">
                <a:solidFill>
                  <a:schemeClr val="tx1"/>
                </a:solidFill>
              </a:rPr>
              <a:t>Print Medien </a:t>
            </a:r>
            <a:endParaRPr sz="6000" b="1" u="sng" dirty="0">
              <a:solidFill>
                <a:schemeClr val="tx1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792481" y="2161309"/>
            <a:ext cx="10363199" cy="398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48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de-AT" sz="3200" dirty="0">
                <a:solidFill>
                  <a:schemeClr val="tx1"/>
                </a:solidFill>
              </a:rPr>
              <a:t>Alte Form der Medien</a:t>
            </a:r>
          </a:p>
          <a:p>
            <a:pPr marL="1005840" lvl="1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AT" sz="3000" dirty="0">
                <a:solidFill>
                  <a:schemeClr val="tx1"/>
                </a:solidFill>
              </a:rPr>
              <a:t>Heutzutage ePaper und Apps </a:t>
            </a:r>
          </a:p>
          <a:p>
            <a:pPr marL="548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de-AT" sz="3200" dirty="0">
                <a:solidFill>
                  <a:schemeClr val="tx1"/>
                </a:solidFill>
              </a:rPr>
              <a:t>Von Verlagen mit gewissen Werten / „Richtungen“ </a:t>
            </a:r>
          </a:p>
          <a:p>
            <a:pPr marL="548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lang="de-AT" sz="3200" dirty="0">
              <a:solidFill>
                <a:schemeClr val="tx1"/>
              </a:solidFill>
            </a:endParaRPr>
          </a:p>
          <a:p>
            <a:pPr marL="548640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AT" sz="3200" dirty="0">
                <a:solidFill>
                  <a:schemeClr val="tx1"/>
                </a:solidFill>
              </a:rPr>
              <a:t>Sehr </a:t>
            </a:r>
            <a:r>
              <a:rPr lang="de-AT" sz="3200" dirty="0" err="1">
                <a:solidFill>
                  <a:schemeClr val="tx1"/>
                </a:solidFill>
              </a:rPr>
              <a:t>Informationslastig</a:t>
            </a:r>
            <a:r>
              <a:rPr lang="de-AT" sz="3200" dirty="0">
                <a:solidFill>
                  <a:schemeClr val="tx1"/>
                </a:solidFill>
              </a:rPr>
              <a:t> </a:t>
            </a:r>
          </a:p>
          <a:p>
            <a:pPr marL="548640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AT" sz="3200" dirty="0">
                <a:solidFill>
                  <a:schemeClr val="tx1"/>
                </a:solidFill>
              </a:rPr>
              <a:t>Meist wenig Unterhaltung (außer Boulevard, Comics, …)</a:t>
            </a:r>
          </a:p>
          <a:p>
            <a:pPr marL="548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lang="de-AT" sz="3200" dirty="0"/>
          </a:p>
          <a:p>
            <a:pPr marL="548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lang="de-AT" sz="3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E3BBE3-2010-471D-ADB2-1A68679AA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836" y="35754"/>
            <a:ext cx="3699164" cy="23998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 sz="6000" b="1" u="sng" dirty="0">
                <a:solidFill>
                  <a:schemeClr val="tx1"/>
                </a:solidFill>
              </a:rPr>
              <a:t>Medien im Internet</a:t>
            </a:r>
            <a:endParaRPr sz="6000" b="1" u="sng" dirty="0">
              <a:solidFill>
                <a:schemeClr val="tx1"/>
              </a:solidFill>
            </a:endParaRPr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381887" y="1915007"/>
            <a:ext cx="8437418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48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de-DE" sz="3200" dirty="0">
                <a:solidFill>
                  <a:schemeClr val="tx1"/>
                </a:solidFill>
              </a:rPr>
              <a:t>Inhalte hängen stark von der Plattform und dem Erstellern ab</a:t>
            </a:r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de-DE" sz="3200" dirty="0">
              <a:solidFill>
                <a:schemeClr val="tx1"/>
              </a:solidFill>
            </a:endParaRPr>
          </a:p>
          <a:p>
            <a:pPr marL="548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de-DE" sz="3200" u="sng" dirty="0">
                <a:solidFill>
                  <a:schemeClr val="tx1"/>
                </a:solidFill>
              </a:rPr>
              <a:t>Social Media </a:t>
            </a:r>
          </a:p>
          <a:p>
            <a:pPr marL="1005840" lvl="1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DE" sz="3000" dirty="0">
                <a:solidFill>
                  <a:schemeClr val="tx1"/>
                </a:solidFill>
              </a:rPr>
              <a:t>Erstellt und angesehen von Einzelpersonen </a:t>
            </a:r>
          </a:p>
          <a:p>
            <a:pPr marL="1005840" lvl="1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Vermischung / Darstellung aller anderen Formen</a:t>
            </a:r>
          </a:p>
          <a:p>
            <a:pPr marL="1005840" lvl="1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de-DE" sz="3000" dirty="0">
                <a:solidFill>
                  <a:schemeClr val="tx1"/>
                </a:solidFill>
              </a:rPr>
              <a:t>oft keine Firma / Verlag dahinter</a:t>
            </a:r>
          </a:p>
          <a:p>
            <a:pPr marL="1005840" lvl="1" indent="-4572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endParaRPr lang="de-DE" sz="3000" dirty="0"/>
          </a:p>
          <a:p>
            <a:pPr marL="548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lang="de-DE" sz="3200" dirty="0"/>
          </a:p>
          <a:p>
            <a:pPr marL="548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</a:pPr>
            <a:endParaRPr lang="de-DE" sz="3200" dirty="0"/>
          </a:p>
          <a:p>
            <a:pPr marL="548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</a:pPr>
            <a:endParaRPr sz="3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184DE3-AB6E-4B9E-B775-566A05A1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601" y="191347"/>
            <a:ext cx="4088089" cy="32696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Breitbild</PresentationFormat>
  <Paragraphs>101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Rückblick</vt:lpstr>
      <vt:lpstr>Medien und Information</vt:lpstr>
      <vt:lpstr>Definition </vt:lpstr>
      <vt:lpstr> Die vierte Gewalt der Demokratie</vt:lpstr>
      <vt:lpstr>Unterteilung von Medien</vt:lpstr>
      <vt:lpstr>Definition der „Personen“</vt:lpstr>
      <vt:lpstr>Radio </vt:lpstr>
      <vt:lpstr>Fernseher  </vt:lpstr>
      <vt:lpstr>Print Medien </vt:lpstr>
      <vt:lpstr>Medien im Internet</vt:lpstr>
      <vt:lpstr>Prüfung und Absicht</vt:lpstr>
      <vt:lpstr>Manipulation / Zensur 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 und Information</dc:title>
  <dc:creator>Ranzmaier Andreas</dc:creator>
  <cp:lastModifiedBy>a.ranzmaier@gmail.com</cp:lastModifiedBy>
  <cp:revision>36</cp:revision>
  <dcterms:created xsi:type="dcterms:W3CDTF">2020-09-21T06:49:41Z</dcterms:created>
  <dcterms:modified xsi:type="dcterms:W3CDTF">2020-10-04T12:16:20Z</dcterms:modified>
</cp:coreProperties>
</file>