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2" r:id="rId16"/>
    <p:sldId id="267" r:id="rId17"/>
    <p:sldId id="273" r:id="rId18"/>
    <p:sldId id="271" r:id="rId19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AAE681-16E1-4C91-B122-2342E5298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409C9A-F3B3-44DA-A076-49DF5F05F9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fld id="{4247B061-CC03-4C7F-A2A6-E41E0BC6F062}" type="datetimeFigureOut">
              <a:rPr lang="de-DE" altLang="de-DE"/>
              <a:pPr>
                <a:defRPr/>
              </a:pPr>
              <a:t>04.12.2019</a:t>
            </a:fld>
            <a:endParaRPr lang="de-DE" altLang="de-DE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6EF523F-3D16-42DB-8ABE-1696FD2182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0AAC8E2-1F72-423F-A831-A89A3205F5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>
                <a:latin typeface="Lucida Sans Unicode" panose="020B0602030504020204" pitchFamily="34" charset="0"/>
              </a:defRPr>
            </a:lvl1pPr>
          </a:lstStyle>
          <a:p>
            <a:fld id="{60CE9C1F-545D-4773-AA9E-B445C5040F1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548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A80FEC-AAB6-452C-AA66-5324D5BB6F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5E5EA9-9525-4C59-AC47-44B384D272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7A2295-CF6A-432B-9B3F-4A6C9CEC5144}" type="datetimeFigureOut">
              <a:rPr lang="de-AT"/>
              <a:pPr>
                <a:defRPr/>
              </a:pPr>
              <a:t>04.12.2019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C0E126F-7D0D-4A5B-ABDF-220CDB3AF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0755EE9-E343-420D-AEF2-35205AD3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87947" tIns="43973" rIns="87947" bIns="43973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196740-69C7-4229-8AD8-0B558A35E0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0B0E0-4D6E-4233-8679-CE745D137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5C6CEB-F94A-45B9-A0CE-9CCCBE8FF143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64046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6AC182DA-F0FE-459E-ABAC-3B3B41CFF703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pieren 15">
            <a:extLst>
              <a:ext uri="{FF2B5EF4-FFF2-40B4-BE49-F238E27FC236}">
                <a16:creationId xmlns:a16="http://schemas.microsoft.com/office/drawing/2014/main" id="{3FFDA258-2B50-4067-9BF8-48223CFA737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ihandform 15">
              <a:extLst>
                <a:ext uri="{FF2B5EF4-FFF2-40B4-BE49-F238E27FC236}">
                  <a16:creationId xmlns:a16="http://schemas.microsoft.com/office/drawing/2014/main" id="{6B972A2F-C9D5-43EC-9B5C-6F7AE42D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ihandform 18">
              <a:extLst>
                <a:ext uri="{FF2B5EF4-FFF2-40B4-BE49-F238E27FC236}">
                  <a16:creationId xmlns:a16="http://schemas.microsoft.com/office/drawing/2014/main" id="{042862B4-B8AB-4E6D-9635-614CE576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ihandform 18">
              <a:extLst>
                <a:ext uri="{FF2B5EF4-FFF2-40B4-BE49-F238E27FC236}">
                  <a16:creationId xmlns:a16="http://schemas.microsoft.com/office/drawing/2014/main" id="{C7B57CD7-1550-4078-BE79-27C5F4323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Gerade Verbindung 19">
              <a:extLst>
                <a:ext uri="{FF2B5EF4-FFF2-40B4-BE49-F238E27FC236}">
                  <a16:creationId xmlns:a16="http://schemas.microsoft.com/office/drawing/2014/main" id="{65EA43C9-5EA9-4CB7-AEB3-2798565061D8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umsplatzhalter 29">
            <a:extLst>
              <a:ext uri="{FF2B5EF4-FFF2-40B4-BE49-F238E27FC236}">
                <a16:creationId xmlns:a16="http://schemas.microsoft.com/office/drawing/2014/main" id="{DF4F74F3-404E-469A-8B5B-E7AB4661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BF5A08D-0589-4415-B96F-8DC9FCEBD4D6}" type="datetime1">
              <a:rPr lang="de-DE" smtClean="0"/>
              <a:t>04.12.2019</a:t>
            </a:fld>
            <a:endParaRPr lang="de-DE"/>
          </a:p>
        </p:txBody>
      </p:sp>
      <p:sp>
        <p:nvSpPr>
          <p:cNvPr id="12" name="Fußzeilenplatzhalter 18">
            <a:extLst>
              <a:ext uri="{FF2B5EF4-FFF2-40B4-BE49-F238E27FC236}">
                <a16:creationId xmlns:a16="http://schemas.microsoft.com/office/drawing/2014/main" id="{51BE3A85-07FE-4F15-8E4A-3FC504AA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26">
            <a:extLst>
              <a:ext uri="{FF2B5EF4-FFF2-40B4-BE49-F238E27FC236}">
                <a16:creationId xmlns:a16="http://schemas.microsoft.com/office/drawing/2014/main" id="{888036C8-66D0-41F9-ABF9-9FEBF79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AA7DDD-A0C7-4284-8382-5A32B3FA968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27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1E93C656-E49F-441B-9130-9835E025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6FB2F-6B22-438F-A889-EBC37A9772AD}" type="datetime1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AD8FC613-676B-45DA-9C49-2093965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35A4C385-7113-4107-8F6D-530A7C1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1B5C-F70F-4D3C-A90A-2F25D760D1A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38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A15EA58F-F69C-4354-A5F7-B43C333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BF823-3ECD-4A9C-A8E8-A3A097DE5210}" type="datetime1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A3609622-C576-47CC-9821-0DF54D6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8C88360E-6357-4453-A80C-5FDC898C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5D260-5A0E-4EBD-8D41-BA6F7482455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97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94C9AAC2-2FE1-43F9-82C8-84DCF317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90F2-89C6-477D-9DD8-15DF046EAC09}" type="datetime1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1E340F0D-E703-4F1F-9860-A754046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1B7ADAB1-E690-4669-A7E2-93EFE1A8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A683E-A4EF-488B-9F9C-9BD626B47E5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24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gekerbter Richtungspfeil 10">
            <a:extLst>
              <a:ext uri="{FF2B5EF4-FFF2-40B4-BE49-F238E27FC236}">
                <a16:creationId xmlns:a16="http://schemas.microsoft.com/office/drawing/2014/main" id="{F675416C-688B-4E2F-B393-AFE9419118B7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ingekerbter Richtungspfeil 11">
            <a:extLst>
              <a:ext uri="{FF2B5EF4-FFF2-40B4-BE49-F238E27FC236}">
                <a16:creationId xmlns:a16="http://schemas.microsoft.com/office/drawing/2014/main" id="{2BEC59D1-C7B1-4C58-BA1E-844B718EF45D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A85211D-8F23-4161-8279-C8F7358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68F237-FD00-4EC4-B56D-DDFD1B068CF1}" type="datetime1">
              <a:rPr lang="de-DE" smtClean="0"/>
              <a:t>04.12.2019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22EB0CE-4712-4F76-99BB-A29A97E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918D4E-3D6E-40EE-B4AE-87E29E2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C0963-524E-446F-B5B1-71E73508434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23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536E3-4DFA-446A-A463-46A82ED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ECA622-B252-43A9-987A-71C932EB82B6}" type="datetime1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1DCDD-4359-4DC9-A8DD-1CDADCA1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510D-3436-4244-8CA6-8FD88F4F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A792C-C69C-4127-8010-D4213FB343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5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61F37-E71A-46A9-A25D-3E2EB574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77EC8F-5F35-4C89-9AE0-5082188EC79E}" type="datetime1">
              <a:rPr lang="de-DE" smtClean="0"/>
              <a:t>04.12.2019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AEB10-3957-47C8-9B8E-F1397592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9A42D-A85B-4A91-BBCB-B8C8FC4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84045-B644-4D33-A84D-199B08C5588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16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F8F2B-D57F-4835-9AB4-81EA82F5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4778A7-7634-4CBF-A628-9F13819909D4}" type="datetime1">
              <a:rPr lang="de-DE" smtClean="0"/>
              <a:t>04.12.2019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67933-4474-4C01-A38C-F0CB8A30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7B6EE-44B4-496D-B174-6A5901DF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845A-AACF-4452-A5B4-5023DE0ABFD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134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9">
            <a:extLst>
              <a:ext uri="{FF2B5EF4-FFF2-40B4-BE49-F238E27FC236}">
                <a16:creationId xmlns:a16="http://schemas.microsoft.com/office/drawing/2014/main" id="{5297DD84-81AE-43B2-AFA1-4D815A4D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AFFEF-E6A8-4DE9-AF4E-154C0212991C}" type="datetime1">
              <a:rPr lang="de-DE" smtClean="0"/>
              <a:t>04.12.2019</a:t>
            </a:fld>
            <a:endParaRPr lang="de-DE"/>
          </a:p>
        </p:txBody>
      </p:sp>
      <p:sp>
        <p:nvSpPr>
          <p:cNvPr id="3" name="Fußzeilenplatzhalter 21">
            <a:extLst>
              <a:ext uri="{FF2B5EF4-FFF2-40B4-BE49-F238E27FC236}">
                <a16:creationId xmlns:a16="http://schemas.microsoft.com/office/drawing/2014/main" id="{76042038-52E4-4704-B554-35FA4A9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14B6C7EA-3441-4C5C-AFB3-7561C8F7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6B27-75E6-4248-B421-1386A11993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515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7D831-55A5-4F21-B0C6-8CE20012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AD4B01-F928-4BB1-8914-1F98CA182DA6}" type="datetime1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6840D3-B16E-415D-97AD-B83BE4ED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859AE-BE18-43A3-8F23-5F1DEB62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6B65-9A79-4D14-AFDC-D28C62A4AD6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932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10">
            <a:extLst>
              <a:ext uri="{FF2B5EF4-FFF2-40B4-BE49-F238E27FC236}">
                <a16:creationId xmlns:a16="http://schemas.microsoft.com/office/drawing/2014/main" id="{493004BF-4CB0-487C-B083-0B644E3AC4B3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ihandform 15">
            <a:extLst>
              <a:ext uri="{FF2B5EF4-FFF2-40B4-BE49-F238E27FC236}">
                <a16:creationId xmlns:a16="http://schemas.microsoft.com/office/drawing/2014/main" id="{3707FF69-0F23-4CE7-B220-D4A63F624CE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CA5EBBE3-F624-4B4F-927B-94EACB2560A2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Gerade Verbindung 16">
            <a:extLst>
              <a:ext uri="{FF2B5EF4-FFF2-40B4-BE49-F238E27FC236}">
                <a16:creationId xmlns:a16="http://schemas.microsoft.com/office/drawing/2014/main" id="{D354E293-3168-4451-BBAE-181730C8D891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ingekerbter Richtungspfeil 18">
            <a:extLst>
              <a:ext uri="{FF2B5EF4-FFF2-40B4-BE49-F238E27FC236}">
                <a16:creationId xmlns:a16="http://schemas.microsoft.com/office/drawing/2014/main" id="{9A625BB7-E5AA-499C-BE86-88256F6D1E91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Eingekerbter Richtungspfeil 19">
            <a:extLst>
              <a:ext uri="{FF2B5EF4-FFF2-40B4-BE49-F238E27FC236}">
                <a16:creationId xmlns:a16="http://schemas.microsoft.com/office/drawing/2014/main" id="{DCF93693-9E14-4699-ABB8-B26C6133A7FC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8A56D04A-E237-4B67-88DC-83FE3FD6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2496AF6-55F4-4C01-98DC-A8F72AD89CE5}" type="datetime1">
              <a:rPr lang="de-DE" smtClean="0"/>
              <a:t>04.12.2019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FB63C317-9824-4655-B794-710F2DC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2FF4DEA6-8052-4091-A3A4-AA7FD0D5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BF3BA-B63E-4AA9-BF09-A80C223608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59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B132BE14-91AF-4B46-9F7B-D87CD1C8630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ihandform 11">
            <a:extLst>
              <a:ext uri="{FF2B5EF4-FFF2-40B4-BE49-F238E27FC236}">
                <a16:creationId xmlns:a16="http://schemas.microsoft.com/office/drawing/2014/main" id="{778DDB5E-850C-402F-9EC5-88596C392CFE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htwinkliges Dreieck 13">
            <a:extLst>
              <a:ext uri="{FF2B5EF4-FFF2-40B4-BE49-F238E27FC236}">
                <a16:creationId xmlns:a16="http://schemas.microsoft.com/office/drawing/2014/main" id="{87311994-B10E-4EE9-B72E-2AD93ACCF821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0813FD5-B297-4899-B455-D1D3F67AB90A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C554DBEF-FFF1-495D-88A3-959FDD2A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33" name="Textplatzhalter 29">
            <a:extLst>
              <a:ext uri="{FF2B5EF4-FFF2-40B4-BE49-F238E27FC236}">
                <a16:creationId xmlns:a16="http://schemas.microsoft.com/office/drawing/2014/main" id="{65489FCD-CBFA-4655-ADF1-F89BBCE8D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3B1D330F-C9F8-436A-B21E-D6FD435E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FCBD668-9882-4392-BA3F-CBA881480171}" type="datetime1">
              <a:rPr lang="de-DE" smtClean="0"/>
              <a:t>04.12.2019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071A0F90-0731-4A65-B071-D92B2FE8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57120C3-1730-4706-9EE6-E8E18F1FD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fld id="{CB684F9A-A013-4FBB-8B20-13A329CDF5E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5" r:id="rId2"/>
    <p:sldLayoutId id="2147483810" r:id="rId3"/>
    <p:sldLayoutId id="2147483811" r:id="rId4"/>
    <p:sldLayoutId id="2147483812" r:id="rId5"/>
    <p:sldLayoutId id="2147483813" r:id="rId6"/>
    <p:sldLayoutId id="2147483806" r:id="rId7"/>
    <p:sldLayoutId id="2147483814" r:id="rId8"/>
    <p:sldLayoutId id="2147483815" r:id="rId9"/>
    <p:sldLayoutId id="2147483807" r:id="rId10"/>
    <p:sldLayoutId id="21474838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a6wTKpTg_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2gg9evh47fn9z.cloudfront.net/800px_COLOURBOX773910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3/d/e/4/12428083851546739178Symbol_OK.svg.med.png" TargetMode="External"/><Relationship Id="rId2" Type="http://schemas.openxmlformats.org/officeDocument/2006/relationships/hyperlink" Target="http://www.google.at/url?sa=i&amp;rct=j&amp;q=&amp;esrc=s&amp;source=images&amp;cd=&amp;cad=rja&amp;uact=8&amp;ved=0ahUKEwjv6aSWqMbRAhXBzxQKHVA0CI4QjRwIBw&amp;url=http://www.clker.com/clipart-28493.html&amp;bvm=bv.144224172,d.ZGg&amp;psig=AFQjCNElxQPGzR4tj3Ie2s9iQ_IOFhfvNQ&amp;ust=14846437272383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C72D8-3D31-4C0C-BBBE-7C57A5C20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8297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10 häufige Bewerbungsfragen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E4C01F5B-CAA7-49BA-833E-28653B5E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3495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DDD-A0C7-4284-8382-5A32B3FA968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54CCF4A-AFBA-4493-AE15-31374BFA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Personalchefs legen großen Wert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de-D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	auf einen </a:t>
            </a:r>
            <a:r>
              <a:rPr lang="de-DE" sz="28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lückenlosen</a:t>
            </a:r>
            <a:r>
              <a:rPr lang="de-D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Lebenslauf.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8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Lebenslauf auf Lücken  prüfen!</a:t>
            </a:r>
            <a:r>
              <a:rPr lang="de-DE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Bei </a:t>
            </a:r>
            <a:r>
              <a:rPr lang="de-D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Lücken </a:t>
            </a:r>
            <a:r>
              <a:rPr lang="de-DE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souveräne Antworten </a:t>
            </a:r>
            <a:r>
              <a:rPr lang="de-D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zurechtlegen.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268923-8AA9-4A31-B277-E5D27DBF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422" y="116632"/>
            <a:ext cx="91440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200" dirty="0"/>
              <a:t>7. Was haben sie in dem Zeitraum zwischen … und … getan?</a:t>
            </a:r>
          </a:p>
        </p:txBody>
      </p:sp>
      <p:pic>
        <p:nvPicPr>
          <p:cNvPr id="17412" name="Picture 6">
            <a:extLst>
              <a:ext uri="{FF2B5EF4-FFF2-40B4-BE49-F238E27FC236}">
                <a16:creationId xmlns:a16="http://schemas.microsoft.com/office/drawing/2014/main" id="{39A8E16B-8634-4EE9-9259-C387F643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6" y="3627438"/>
            <a:ext cx="1970087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EB5B2E5-012B-42A3-88CE-B0D37766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0" y="1220784"/>
            <a:ext cx="9145711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>
                <a:latin typeface="Verdana" pitchFamily="34" charset="0"/>
                <a:ea typeface="Verdana" pitchFamily="34" charset="0"/>
                <a:cs typeface="Verdana" pitchFamily="34" charset="0"/>
              </a:rPr>
              <a:t>Gute </a:t>
            </a:r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Frage! Warum?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Antwort </a:t>
            </a:r>
            <a:r>
              <a:rPr lang="de-DE" dirty="0">
                <a:latin typeface="Verdana" pitchFamily="34" charset="0"/>
                <a:ea typeface="Verdana" pitchFamily="34" charset="0"/>
                <a:cs typeface="Verdana" pitchFamily="34" charset="0"/>
              </a:rPr>
              <a:t>ist </a:t>
            </a:r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sekundär. 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de-DE" dirty="0">
                <a:latin typeface="Verdana" pitchFamily="34" charset="0"/>
                <a:ea typeface="Verdana" pitchFamily="34" charset="0"/>
                <a:cs typeface="Verdana" pitchFamily="34" charset="0"/>
              </a:rPr>
              <a:t>	Man will eher testen, </a:t>
            </a:r>
            <a:r>
              <a:rPr lang="de-DE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wie sie sich in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de-DE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einer stressigen Situation verhalten.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Reagieren Sie möglichst souverän!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Nochmal </a:t>
            </a:r>
            <a:r>
              <a:rPr lang="de-DE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auf die persönlichen </a:t>
            </a:r>
            <a:r>
              <a:rPr lang="de-DE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Stärken eingehen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F3BE99-3153-44B2-97CE-5E88E695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0" y="11266"/>
            <a:ext cx="9117639" cy="125749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200" dirty="0"/>
              <a:t>8. Wieso sollten wir gerade ihnen die Stelle geben?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198084C0-67CD-472E-91AD-EBC0AE8D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15" y="4144673"/>
            <a:ext cx="32321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Inhaltsplatzhalter 1">
            <a:extLst>
              <a:ext uri="{FF2B5EF4-FFF2-40B4-BE49-F238E27FC236}">
                <a16:creationId xmlns:a16="http://schemas.microsoft.com/office/drawing/2014/main" id="{55E6EF81-B18F-4CB0-A2B5-AF0428B9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268413"/>
            <a:ext cx="8820150" cy="4525962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latin typeface="Verdana" panose="020B0604030504040204" pitchFamily="34" charset="0"/>
              </a:rPr>
              <a:t>… sind Fragen </a:t>
            </a:r>
            <a:r>
              <a:rPr lang="de-DE" altLang="de-DE" dirty="0">
                <a:latin typeface="Verdana" panose="020B0604030504040204" pitchFamily="34" charset="0"/>
              </a:rPr>
              <a:t>zum aktuellen </a:t>
            </a:r>
            <a:r>
              <a:rPr lang="de-DE" altLang="de-DE" dirty="0" smtClean="0">
                <a:latin typeface="Verdana" panose="020B0604030504040204" pitchFamily="34" charset="0"/>
              </a:rPr>
              <a:t>Zeitgeschehen</a:t>
            </a:r>
            <a:endParaRPr lang="de-DE" altLang="de-DE" dirty="0">
              <a:latin typeface="Verdana" panose="020B0604030504040204" pitchFamily="34" charset="0"/>
            </a:endParaRPr>
          </a:p>
          <a:p>
            <a:pPr eaLnBrk="1" hangingPunct="1"/>
            <a:endParaRPr lang="de-DE" altLang="de-DE" sz="1000" dirty="0">
              <a:latin typeface="Verdana" panose="020B0604030504040204" pitchFamily="34" charset="0"/>
            </a:endParaRPr>
          </a:p>
          <a:p>
            <a:pPr eaLnBrk="1" hangingPunct="1"/>
            <a:r>
              <a:rPr lang="de-DE" altLang="de-DE" dirty="0">
                <a:latin typeface="Verdana" panose="020B0604030504040204" pitchFamily="34" charset="0"/>
              </a:rPr>
              <a:t>Ist der Bewerber auf dem </a:t>
            </a:r>
            <a:r>
              <a:rPr lang="de-DE" altLang="de-DE" dirty="0" smtClean="0">
                <a:latin typeface="Verdana" panose="020B0604030504040204" pitchFamily="34" charset="0"/>
              </a:rPr>
              <a:t>Laufenden?</a:t>
            </a:r>
          </a:p>
          <a:p>
            <a:pPr eaLnBrk="1" hangingPunct="1"/>
            <a:endParaRPr lang="de-DE" altLang="de-DE" dirty="0" smtClean="0">
              <a:latin typeface="Verdana" panose="020B0604030504040204" pitchFamily="34" charset="0"/>
            </a:endParaRPr>
          </a:p>
          <a:p>
            <a:pPr eaLnBrk="1" hangingPunct="1"/>
            <a:r>
              <a:rPr lang="de-DE" altLang="de-DE" dirty="0" smtClean="0">
                <a:latin typeface="Verdana" panose="020B0604030504040204" pitchFamily="34" charset="0"/>
              </a:rPr>
              <a:t>Hat er </a:t>
            </a:r>
            <a:r>
              <a:rPr lang="de-DE" altLang="de-DE" dirty="0">
                <a:latin typeface="Verdana" panose="020B0604030504040204" pitchFamily="34" charset="0"/>
              </a:rPr>
              <a:t>Allgemeinbildung?</a:t>
            </a:r>
          </a:p>
          <a:p>
            <a:pPr eaLnBrk="1" hangingPunct="1"/>
            <a:endParaRPr lang="de-DE" altLang="de-DE" sz="1000" dirty="0">
              <a:latin typeface="Verdana" panose="020B0604030504040204" pitchFamily="34" charset="0"/>
            </a:endParaRPr>
          </a:p>
          <a:p>
            <a:pPr eaLnBrk="1" hangingPunct="1"/>
            <a:r>
              <a:rPr lang="de-DE" altLang="de-DE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Zeitungen etwas </a:t>
            </a:r>
            <a:r>
              <a:rPr lang="de-DE" altLang="de-DE" b="1" dirty="0">
                <a:solidFill>
                  <a:srgbClr val="C00000"/>
                </a:solidFill>
                <a:latin typeface="Verdana" panose="020B0604030504040204" pitchFamily="34" charset="0"/>
              </a:rPr>
              <a:t>genauer </a:t>
            </a:r>
            <a:r>
              <a:rPr lang="de-DE" altLang="de-DE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lesen!</a:t>
            </a:r>
            <a:endParaRPr lang="de-DE" altLang="de-DE" dirty="0">
              <a:latin typeface="Verdana" panose="020B0604030504040204" pitchFamily="34" charset="0"/>
            </a:endParaRPr>
          </a:p>
          <a:p>
            <a:pPr eaLnBrk="1" hangingPunct="1"/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4DF36E-D530-4CAD-89A9-5FAAEE0A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5" y="0"/>
            <a:ext cx="9148046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200" dirty="0"/>
              <a:t>9. Wie stehen Sie zu folgendem Punkt … 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924C1FE6-F8C2-44E7-B16E-8B0EF657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65104"/>
            <a:ext cx="1823376" cy="21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Inhaltsplatzhalter 1">
            <a:extLst>
              <a:ext uri="{FF2B5EF4-FFF2-40B4-BE49-F238E27FC236}">
                <a16:creationId xmlns:a16="http://schemas.microsoft.com/office/drawing/2014/main" id="{3F131268-EFB6-4758-B121-855A974D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de-DE" alt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Nicht gleich anfangs nach Geld oder Urlaub fragen.</a:t>
            </a:r>
          </a:p>
          <a:p>
            <a:pPr eaLnBrk="1" hangingPunct="1"/>
            <a:endParaRPr lang="de-DE" alt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de-DE" alt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Gute Fragen stellen wie z.B. bezüglich </a:t>
            </a:r>
            <a:r>
              <a:rPr lang="de-DE" altLang="de-DE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Weiterbildungsmöglichkeiten</a:t>
            </a:r>
            <a:r>
              <a:rPr lang="de-DE" alt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 Unternehmen.</a:t>
            </a:r>
          </a:p>
          <a:p>
            <a:pPr eaLnBrk="1" hangingPunct="1"/>
            <a:endParaRPr lang="de-DE" alt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de-DE" alt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Zuletzt kann man das Gehalt erfragen!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1A57B6-7C31-4AB4-AA7D-AABFB4CA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679"/>
            <a:ext cx="91440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200" dirty="0"/>
              <a:t>10. Haben Sie noch Fragen an uns?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4AB9E2E8-E27A-4146-B2F5-7D3A513B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1495348" cy="201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26D2B5-2960-4DE1-AD9B-CB397A2C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8820472" cy="5112568"/>
          </a:xfrm>
        </p:spPr>
        <p:txBody>
          <a:bodyPr>
            <a:normAutofit fontScale="6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Fragen die </a:t>
            </a:r>
            <a:r>
              <a:rPr lang="de-DE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</a:t>
            </a:r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 betreffend</a:t>
            </a:r>
          </a:p>
          <a:p>
            <a:pPr marL="936816" lvl="1" indent="-571500" eaLnBrk="1" fontAlgn="auto" hangingPunct="1">
              <a:spcAft>
                <a:spcPts val="0"/>
              </a:spcAft>
              <a:defRPr/>
            </a:pPr>
            <a:r>
              <a:rPr lang="de-DE" sz="38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Sind sie schwanger?</a:t>
            </a:r>
          </a:p>
          <a:p>
            <a:pPr marL="936816" lvl="1" indent="-571500" eaLnBrk="1" fontAlgn="auto" hangingPunct="1">
              <a:spcAft>
                <a:spcPts val="0"/>
              </a:spcAft>
              <a:defRPr/>
            </a:pPr>
            <a:r>
              <a:rPr lang="de-DE" sz="38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Wollen Sie </a:t>
            </a:r>
            <a:r>
              <a:rPr lang="de-DE" sz="3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Kinder bekommen?</a:t>
            </a:r>
          </a:p>
          <a:p>
            <a:pPr marL="936816" lvl="1" indent="-571500" eaLnBrk="1" fontAlgn="auto" hangingPunct="1">
              <a:spcAft>
                <a:spcPts val="0"/>
              </a:spcAft>
              <a:defRPr/>
            </a:pPr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Planen Sie eine Hochzeit / Scheidung?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3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Fragen </a:t>
            </a:r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zur </a:t>
            </a:r>
            <a:r>
              <a:rPr lang="de-DE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eigenen Person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Sind Sie Mitglied in einer Gewerkschaft? 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Welche Partei wählen Sie? 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Was halten Sie von der Partei </a:t>
            </a:r>
            <a:r>
              <a:rPr lang="de-DE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ÖVP/SPÖ/FPÖ/Grünen</a:t>
            </a:r>
          </a:p>
          <a:p>
            <a:pPr lvl="1"/>
            <a:r>
              <a:rPr lang="de-DE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Welcher </a:t>
            </a:r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Glaubensrichtung gehören Sie an? 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Sind Sie homosexuell? 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Wie sieht ihr Sexualleben aus? </a:t>
            </a: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Sind Sie vorbestraft</a:t>
            </a:r>
            <a:r>
              <a:rPr lang="de-DE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? (außer </a:t>
            </a:r>
            <a:r>
              <a:rPr lang="de-DE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öffentl</a:t>
            </a:r>
            <a:r>
              <a:rPr lang="de-DE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. Dienst) </a:t>
            </a:r>
            <a:endParaRPr lang="de-DE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Haben Sie Schulden?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87A23B-254B-4EC1-87DB-74701BA1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9888"/>
            <a:ext cx="8229600" cy="70609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600" dirty="0">
                <a:solidFill>
                  <a:srgbClr val="FF0000"/>
                </a:solidFill>
              </a:rPr>
              <a:t>UNZULÄSSIGE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4AB9E2E8-E27A-4146-B2F5-7D3A513B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99824"/>
            <a:ext cx="1373907" cy="185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26D2B5-2960-4DE1-AD9B-CB397A2C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Fragen die </a:t>
            </a:r>
            <a:r>
              <a:rPr lang="de-DE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Gesundheit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betreffend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Welche Krankheiten haben Sie? </a:t>
            </a:r>
          </a:p>
          <a:p>
            <a:pPr lvl="1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Haben Sie Allergien / chronische Krankheiten? </a:t>
            </a:r>
          </a:p>
          <a:p>
            <a:pPr lvl="1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Gab es in Ihrer Familie Fälle von länger andauernden Krankheiten? </a:t>
            </a:r>
          </a:p>
          <a:p>
            <a:pPr lvl="1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Waren Sie in den letzten Jahren häufiger krank?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AUSNAHMEN</a:t>
            </a:r>
          </a:p>
          <a:p>
            <a:pPr marL="708216" lvl="1" indent="-342900" eaLnBrk="1" fontAlgn="auto" hangingPunct="1">
              <a:spcAft>
                <a:spcPts val="0"/>
              </a:spcAft>
              <a:defRPr/>
            </a:pPr>
            <a:r>
              <a:rPr lang="de-DE" sz="2000" dirty="0" smtClean="0"/>
              <a:t>Gesundheitsbereich</a:t>
            </a:r>
          </a:p>
          <a:p>
            <a:pPr marL="708216" lvl="1" indent="-342900" eaLnBrk="1" fontAlgn="auto" hangingPunct="1">
              <a:spcAft>
                <a:spcPts val="0"/>
              </a:spcAft>
              <a:defRPr/>
            </a:pPr>
            <a:r>
              <a:rPr lang="de-DE" sz="2000" dirty="0"/>
              <a:t>Nahrungsmittelherstellung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87A23B-254B-4EC1-87DB-74701BA1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3600" dirty="0">
                <a:solidFill>
                  <a:srgbClr val="FF0000"/>
                </a:solidFill>
              </a:rPr>
              <a:t>UNZULÄSSIGE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42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Inhaltsplatzhalter 1">
            <a:extLst>
              <a:ext uri="{FF2B5EF4-FFF2-40B4-BE49-F238E27FC236}">
                <a16:creationId xmlns:a16="http://schemas.microsoft.com/office/drawing/2014/main" id="{E3E1E4EA-3047-4AB6-9B54-50E40181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7" y="4293096"/>
            <a:ext cx="8964612" cy="1422106"/>
          </a:xfrm>
        </p:spPr>
        <p:txBody>
          <a:bodyPr/>
          <a:lstStyle/>
          <a:p>
            <a:pPr algn="ctr" eaLnBrk="1" hangingPunct="1">
              <a:buFont typeface="Wingdings 3" panose="05040102010807070707" pitchFamily="18" charset="2"/>
              <a:buNone/>
            </a:pPr>
            <a:r>
              <a:rPr lang="de-DE" altLang="de-D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Möglichst gut auf das 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de-DE" altLang="de-D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Bewerbungsgespräch vorbereiten, 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de-DE" altLang="de-DE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 steigert Ihre Chancen !!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965D61CE-2C4C-4AF5-8BD4-F9C13D68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70775"/>
            <a:ext cx="1897857" cy="165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11560" y="404664"/>
            <a:ext cx="7429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Wichtig ist es locker und freundlich </a:t>
            </a:r>
            <a:r>
              <a:rPr lang="de-DE" sz="2400" dirty="0" smtClean="0"/>
              <a:t>zu </a:t>
            </a:r>
            <a:r>
              <a:rPr lang="de-DE" sz="2400" dirty="0"/>
              <a:t>bleiben, </a:t>
            </a:r>
            <a:r>
              <a:rPr lang="de-DE" sz="2400" dirty="0" smtClean="0"/>
              <a:t>Nervosität vermeiden!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Höflich darauf </a:t>
            </a:r>
            <a:r>
              <a:rPr lang="de-DE" sz="2400" dirty="0"/>
              <a:t>hinweisen, dass es sich um eine nicht zulässige Frage handelt und Sie daher nicht auf diese Frage antworten müssen</a:t>
            </a:r>
            <a:r>
              <a:rPr lang="de-DE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Genaue </a:t>
            </a:r>
            <a:r>
              <a:rPr lang="de-DE" sz="2400" dirty="0"/>
              <a:t>Gründe, warum Sie diese oder jene Frage nicht beantworten wolle, müssen Sie nicht nennen.</a:t>
            </a:r>
          </a:p>
          <a:p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b="1" dirty="0" smtClean="0">
                <a:solidFill>
                  <a:srgbClr val="984807"/>
                </a:solidFill>
              </a:rPr>
              <a:t>Video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A72C63-1D93-4E3C-B28F-2494E7885CDF}" type="slidenum">
              <a:rPr lang="de-AT" altLang="de-DE">
                <a:solidFill>
                  <a:srgbClr val="898989"/>
                </a:solidFill>
              </a:rPr>
              <a:pPr eaLnBrk="1" hangingPunct="1"/>
              <a:t>17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8" name="Grafik 7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4876800" cy="32522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651794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6B681-C3DD-4E9D-AA04-5F35224C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2"/>
          </a:xfrm>
          <a:noFill/>
        </p:spPr>
        <p:txBody>
          <a:bodyPr/>
          <a:lstStyle/>
          <a:p>
            <a:pPr marL="109537" indent="0">
              <a:buNone/>
            </a:pPr>
            <a:r>
              <a:rPr lang="de-DE" sz="1400" dirty="0">
                <a:latin typeface="Arial Narrow" panose="020B0606020202030204" pitchFamily="34" charset="0"/>
                <a:hlinkClick r:id="rId2"/>
              </a:rPr>
              <a:t>https://d2gg9evh47fn9z.cloudfront.net/800px_COLOURBOX7739101.jpg</a:t>
            </a:r>
            <a:endParaRPr lang="de-DE" sz="1400" dirty="0">
              <a:latin typeface="Arial Narrow" panose="020B0606020202030204" pitchFamily="34" charset="0"/>
            </a:endParaRPr>
          </a:p>
          <a:p>
            <a:pPr marL="109537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CF8B5-347C-42CF-8363-5B6EC06695B5}"/>
              </a:ext>
            </a:extLst>
          </p:cNvPr>
          <p:cNvSpPr txBox="1"/>
          <p:nvPr/>
        </p:nvSpPr>
        <p:spPr>
          <a:xfrm>
            <a:off x="2006001" y="358945"/>
            <a:ext cx="50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QUELLENANGABEN</a:t>
            </a:r>
            <a:endParaRPr lang="de-DE" sz="2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38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87" y="1303337"/>
            <a:ext cx="8848725" cy="42513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de-AT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Überlegen Sie sich Fragen, welche Ihnen bei Bewerbungsgesprächen gestellt werden könnten:</a:t>
            </a:r>
          </a:p>
          <a:p>
            <a:pPr marL="0" indent="0" eaLnBrk="1" hangingPunct="1">
              <a:buNone/>
            </a:pPr>
            <a:r>
              <a:rPr lang="de-AT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de-AT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de-AT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Fragen die zulässig sein könnten</a:t>
            </a:r>
          </a:p>
          <a:p>
            <a:pPr marL="0" indent="0" eaLnBrk="1" hangingPunct="1">
              <a:buNone/>
            </a:pPr>
            <a:r>
              <a:rPr lang="de-AT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de-AT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de-AT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Fragen die unzulässig sein könnten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1" y="11663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ÜBUNG, PARTNERARBEIT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1E0496-C3B2-4DA3-B3A7-8315D6054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81" y="3789040"/>
            <a:ext cx="1779662" cy="23728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403D0DC-C862-4324-B6BB-F7CB4F53ED31}"/>
              </a:ext>
            </a:extLst>
          </p:cNvPr>
          <p:cNvSpPr txBox="1"/>
          <p:nvPr/>
        </p:nvSpPr>
        <p:spPr>
          <a:xfrm>
            <a:off x="4417895" y="4846776"/>
            <a:ext cx="201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/>
              <a:t>15 min</a:t>
            </a:r>
            <a:endParaRPr lang="de-DE" sz="40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>
            <a:extLst>
              <a:ext uri="{FF2B5EF4-FFF2-40B4-BE49-F238E27FC236}">
                <a16:creationId xmlns:a16="http://schemas.microsoft.com/office/drawing/2014/main" id="{135C5F61-E7DD-48E0-B635-82ED0310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133600"/>
            <a:ext cx="3167062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41438"/>
            <a:ext cx="8229600" cy="4251325"/>
          </a:xfrm>
        </p:spPr>
        <p:txBody>
          <a:bodyPr/>
          <a:lstStyle/>
          <a:p>
            <a:pPr algn="ctr" eaLnBrk="1" hangingPunct="1">
              <a:buFont typeface="Wingdings 3" panose="05040102010807070707" pitchFamily="18" charset="2"/>
              <a:buNone/>
            </a:pPr>
            <a:r>
              <a:rPr lang="de-DE" altLang="de-DE" dirty="0">
                <a:solidFill>
                  <a:srgbClr val="C00000"/>
                </a:solidFill>
                <a:latin typeface="Verdana" panose="020B0604030504040204" pitchFamily="34" charset="0"/>
              </a:rPr>
              <a:t>Selbstsicher Ihre Stärken präsentieren!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endParaRPr lang="de-DE" altLang="de-DE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de-DE" altLang="de-DE" sz="1000" dirty="0">
              <a:latin typeface="Verdana" panose="020B0604030504040204" pitchFamily="34" charset="0"/>
            </a:endParaRPr>
          </a:p>
          <a:p>
            <a:pPr marL="0" lvl="1" indent="-503238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de-DE" altLang="de-DE" sz="2800" dirty="0">
                <a:latin typeface="Verdana" panose="020B0604030504040204" pitchFamily="34" charset="0"/>
              </a:rPr>
              <a:t>bin zuverlässig</a:t>
            </a:r>
          </a:p>
          <a:p>
            <a:pPr marL="0" lvl="1" indent="-503238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de-DE" altLang="de-DE" sz="2800" dirty="0">
                <a:latin typeface="Verdana" panose="020B0604030504040204" pitchFamily="34" charset="0"/>
              </a:rPr>
              <a:t>bin teamfähig</a:t>
            </a:r>
            <a:endParaRPr lang="de-DE" altLang="de-DE" sz="2800" dirty="0"/>
          </a:p>
          <a:p>
            <a:pPr marL="0" lvl="1" indent="-503238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de-DE" altLang="de-DE" sz="2800" dirty="0">
                <a:latin typeface="Verdana" panose="020B0604030504040204" pitchFamily="34" charset="0"/>
              </a:rPr>
              <a:t>bin belastbar (Stress)</a:t>
            </a:r>
          </a:p>
          <a:p>
            <a:pPr marL="0" lvl="1" indent="-503238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de-DE" altLang="de-DE" sz="2800" dirty="0">
                <a:latin typeface="Verdana" panose="020B0604030504040204" pitchFamily="34" charset="0"/>
              </a:rPr>
              <a:t>bin interessiert </a:t>
            </a:r>
            <a:r>
              <a:rPr lang="de-DE" altLang="de-DE" sz="2800" dirty="0" smtClean="0">
                <a:latin typeface="Verdana" panose="020B0604030504040204" pitchFamily="34" charset="0"/>
              </a:rPr>
              <a:t>Neuerungen</a:t>
            </a:r>
            <a:endParaRPr lang="de-DE" altLang="de-DE" sz="2800" dirty="0">
              <a:latin typeface="Verdana" panose="020B0604030504040204" pitchFamily="34" charset="0"/>
            </a:endParaRPr>
          </a:p>
          <a:p>
            <a:pPr marL="0" lvl="1" indent="-503238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de-DE" altLang="de-DE" sz="2800" dirty="0">
                <a:latin typeface="Verdana" panose="020B0604030504040204" pitchFamily="34" charset="0"/>
              </a:rPr>
              <a:t>kann </a:t>
            </a:r>
            <a:r>
              <a:rPr lang="de-DE" altLang="de-DE" sz="2800" dirty="0" smtClean="0">
                <a:latin typeface="Verdana" panose="020B0604030504040204" pitchFamily="34" charset="0"/>
              </a:rPr>
              <a:t>Neues schnell </a:t>
            </a:r>
            <a:r>
              <a:rPr lang="de-DE" altLang="de-DE" sz="2800" dirty="0">
                <a:latin typeface="Verdana" panose="020B0604030504040204" pitchFamily="34" charset="0"/>
              </a:rPr>
              <a:t>umsetzen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1" y="11663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1. Welche Stärken haben Sie?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69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7927CB-9CF0-4797-A9E8-569520DD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3" y="1340768"/>
            <a:ext cx="9036050" cy="4175125"/>
          </a:xfrm>
        </p:spPr>
        <p:txBody>
          <a:bodyPr/>
          <a:lstStyle/>
          <a:p>
            <a:pPr marL="109537" lvl="1" indent="0">
              <a:spcBef>
                <a:spcPts val="400"/>
              </a:spcBef>
              <a:buSzPct val="68000"/>
              <a:buFont typeface="Verdana" panose="020B0604030504040204" pitchFamily="34" charset="0"/>
              <a:buNone/>
              <a:defRPr/>
            </a:pPr>
            <a:r>
              <a:rPr lang="de-AT" sz="2800" b="1" dirty="0">
                <a:latin typeface="Arial" panose="020B0604020202020204" pitchFamily="34" charset="0"/>
                <a:cs typeface="Arial" panose="020B0604020202020204" pitchFamily="34" charset="0"/>
              </a:rPr>
              <a:t>Jeder hat Schwächen, daher welche nennen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109537" lvl="1" indent="0">
              <a:spcBef>
                <a:spcPts val="400"/>
              </a:spcBef>
              <a:buSzPct val="68000"/>
              <a:buFont typeface="Verdana" panose="020B0604030504040204" pitchFamily="34" charset="0"/>
              <a:buNone/>
              <a:defRPr/>
            </a:pPr>
            <a:endParaRPr lang="de-A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DE" altLang="de-DE" sz="2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Vermeiden</a:t>
            </a:r>
            <a:r>
              <a:rPr lang="de-DE" altLang="de-DE" sz="28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was in der Arbeit </a:t>
            </a:r>
            <a:r>
              <a:rPr lang="de-DE" altLang="de-DE" sz="2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nachteilig </a:t>
            </a:r>
            <a:r>
              <a:rPr lang="de-DE" altLang="de-DE" sz="28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sein könnte: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AT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ein Perfektionist!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Ich bin manchmal hysterisch!</a:t>
            </a:r>
            <a:endParaRPr lang="de-AT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Ich habe keine Schwächen</a:t>
            </a:r>
            <a:r>
              <a:rPr lang="de-AT" sz="2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de-AT" sz="2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Positives Beispiel:</a:t>
            </a:r>
            <a:endParaRPr lang="de-AT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AT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</a:t>
            </a:r>
            <a:r>
              <a:rPr lang="de-AT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ziemlich neugierig</a:t>
            </a:r>
            <a:r>
              <a:rPr lang="de-AT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de-AT" sz="28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de-DE" altLang="de-DE" sz="24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09538" indent="0" eaLnBrk="1" hangingPunct="1">
              <a:buFont typeface="Wingdings 3" panose="05040102010807070707" pitchFamily="18" charset="2"/>
              <a:buNone/>
              <a:defRPr/>
            </a:pPr>
            <a:endParaRPr lang="de-DE" altLang="de-DE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A8B168D0-BA4D-4412-80F0-8B9A58627D3C}"/>
              </a:ext>
            </a:extLst>
          </p:cNvPr>
          <p:cNvSpPr txBox="1">
            <a:spLocks/>
          </p:cNvSpPr>
          <p:nvPr/>
        </p:nvSpPr>
        <p:spPr>
          <a:xfrm>
            <a:off x="539552" y="116632"/>
            <a:ext cx="8229600" cy="1143000"/>
          </a:xfrm>
          <a:prstGeom prst="rect">
            <a:avLst/>
          </a:prstGeom>
        </p:spPr>
        <p:txBody>
          <a:bodyPr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2. Welche Schwächen haben Sie?</a:t>
            </a:r>
          </a:p>
        </p:txBody>
      </p:sp>
      <p:pic>
        <p:nvPicPr>
          <p:cNvPr id="11268" name="Picture 6" descr="Fehler im Verkaufsgespräch">
            <a:extLst>
              <a:ext uri="{FF2B5EF4-FFF2-40B4-BE49-F238E27FC236}">
                <a16:creationId xmlns:a16="http://schemas.microsoft.com/office/drawing/2014/main" id="{2E174D49-38B0-4289-B165-946E43AF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08920"/>
            <a:ext cx="1296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Inhaltsplatzhalter 1">
            <a:extLst>
              <a:ext uri="{FF2B5EF4-FFF2-40B4-BE49-F238E27FC236}">
                <a16:creationId xmlns:a16="http://schemas.microsoft.com/office/drawing/2014/main" id="{1688CCDF-E194-4D89-BEF2-246EBEE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08" y="1259632"/>
            <a:ext cx="8132167" cy="4113584"/>
          </a:xfrm>
        </p:spPr>
        <p:txBody>
          <a:bodyPr/>
          <a:lstStyle/>
          <a:p>
            <a:pPr marL="109538" indent="0" eaLnBrk="1" hangingPunct="1">
              <a:buFont typeface="Wingdings 3" panose="05040102010807070707" pitchFamily="18" charset="2"/>
              <a:buNone/>
              <a:defRPr/>
            </a:pPr>
            <a:r>
              <a:rPr lang="de-AT" sz="3200" b="1" dirty="0">
                <a:latin typeface="Arial" panose="020B0604020202020204" pitchFamily="34" charset="0"/>
                <a:cs typeface="Arial" panose="020B0604020202020204" pitchFamily="34" charset="0"/>
              </a:rPr>
              <a:t>Schwächen mit Lösungsideen sagen!</a:t>
            </a:r>
          </a:p>
          <a:p>
            <a:pPr marL="109538" indent="0" eaLnBrk="1" hangingPunct="1">
              <a:buFont typeface="Wingdings 3" panose="05040102010807070707" pitchFamily="18" charset="2"/>
              <a:buNone/>
              <a:defRPr/>
            </a:pPr>
            <a:endParaRPr lang="de-A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de-AT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Meine Selbstorganisation könnte besser </a:t>
            </a:r>
            <a:r>
              <a:rPr lang="de-AT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sein, aber </a:t>
            </a:r>
            <a:r>
              <a:rPr lang="de-AT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</a:t>
            </a:r>
            <a:r>
              <a:rPr lang="de-AT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 </a:t>
            </a:r>
            <a:r>
              <a:rPr lang="de-AT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 mit einem Terminplaner!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de-AT" alt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de-DE" altLang="de-DE" sz="2800" i="1" dirty="0">
                <a:latin typeface="Arial" panose="020B0604020202020204" pitchFamily="34" charset="0"/>
                <a:cs typeface="Arial" panose="020B0604020202020204" pitchFamily="34" charset="0"/>
              </a:rPr>
              <a:t>Ich habe leider </a:t>
            </a:r>
            <a:r>
              <a:rPr lang="de-DE" altLang="de-DE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gewisse </a:t>
            </a:r>
            <a:r>
              <a:rPr lang="de-DE" altLang="de-DE" sz="2800" i="1" dirty="0">
                <a:latin typeface="Arial" panose="020B0604020202020204" pitchFamily="34" charset="0"/>
                <a:cs typeface="Arial" panose="020B0604020202020204" pitchFamily="34" charset="0"/>
              </a:rPr>
              <a:t>Schwächen im Umgang mit ganz neuen </a:t>
            </a:r>
            <a:r>
              <a:rPr lang="de-DE" altLang="de-DE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Werkzeugen, daher setze ich mich auch privat damit auseinander wenn möglich.</a:t>
            </a:r>
            <a:endParaRPr lang="de-DE" altLang="de-DE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de-DE" altLang="de-DE" dirty="0"/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94F3ED95-9BA1-44EF-8D94-945984656404}"/>
              </a:ext>
            </a:extLst>
          </p:cNvPr>
          <p:cNvSpPr txBox="1">
            <a:spLocks/>
          </p:cNvSpPr>
          <p:nvPr/>
        </p:nvSpPr>
        <p:spPr>
          <a:xfrm>
            <a:off x="539552" y="116632"/>
            <a:ext cx="8229600" cy="1143000"/>
          </a:xfrm>
          <a:prstGeom prst="rect">
            <a:avLst/>
          </a:prstGeom>
        </p:spPr>
        <p:txBody>
          <a:bodyPr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2. Welche Schwächen haben Sie?</a:t>
            </a:r>
          </a:p>
        </p:txBody>
      </p:sp>
      <p:sp>
        <p:nvSpPr>
          <p:cNvPr id="12292" name="AutoShape 6" descr="Bildergebnis für haken gif">
            <a:hlinkClick r:id="rId2"/>
            <a:extLst>
              <a:ext uri="{FF2B5EF4-FFF2-40B4-BE49-F238E27FC236}">
                <a16:creationId xmlns:a16="http://schemas.microsoft.com/office/drawing/2014/main" id="{FB9F5F91-A0E4-4FEC-92B3-B9F11F69E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-2370138"/>
            <a:ext cx="4943475" cy="494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de-AT" altLang="de-DE"/>
          </a:p>
        </p:txBody>
      </p:sp>
      <p:sp>
        <p:nvSpPr>
          <p:cNvPr id="12293" name="AutoShape 8" descr="Bildergebnis für haken gif">
            <a:hlinkClick r:id="rId2"/>
            <a:extLst>
              <a:ext uri="{FF2B5EF4-FFF2-40B4-BE49-F238E27FC236}">
                <a16:creationId xmlns:a16="http://schemas.microsoft.com/office/drawing/2014/main" id="{8EF3ED47-2D3F-4C6A-AE29-24780C8EE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263" y="-2217738"/>
            <a:ext cx="4943475" cy="494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de-AT" altLang="de-DE"/>
          </a:p>
        </p:txBody>
      </p:sp>
      <p:pic>
        <p:nvPicPr>
          <p:cNvPr id="12294" name="Picture 10" descr="Check Mark Symbol Clip Art">
            <a:hlinkClick r:id="rId3" tooltip="Download as SVG file"/>
            <a:extLst>
              <a:ext uri="{FF2B5EF4-FFF2-40B4-BE49-F238E27FC236}">
                <a16:creationId xmlns:a16="http://schemas.microsoft.com/office/drawing/2014/main" id="{3D31C90A-DC85-4D2C-B4FC-8892D4E9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5051426"/>
            <a:ext cx="14287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nhaltsplatzhalter 1">
            <a:extLst>
              <a:ext uri="{FF2B5EF4-FFF2-40B4-BE49-F238E27FC236}">
                <a16:creationId xmlns:a16="http://schemas.microsoft.com/office/drawing/2014/main" id="{82C2F19B-9E12-4389-A8F2-64D3424A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2060575"/>
            <a:ext cx="8748713" cy="395922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800" dirty="0">
                <a:latin typeface="Verdana" pitchFamily="34" charset="0"/>
              </a:rPr>
              <a:t>Man will überprüfen,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de-DE" altLang="de-DE" sz="2800" dirty="0">
                <a:latin typeface="Verdana" pitchFamily="34" charset="0"/>
              </a:rPr>
              <a:t>	ob sie sich selbst einschätzen und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de-DE" altLang="de-DE" sz="2800" dirty="0">
                <a:latin typeface="Verdana" pitchFamily="34" charset="0"/>
              </a:rPr>
              <a:t>	sich selbst kritisch hinterfragen können. </a:t>
            </a:r>
          </a:p>
          <a:p>
            <a:pPr eaLnBrk="1" hangingPunct="1">
              <a:defRPr/>
            </a:pPr>
            <a:endParaRPr lang="de-DE" altLang="de-DE" sz="1800" dirty="0">
              <a:latin typeface="Verdana" pitchFamily="34" charset="0"/>
            </a:endParaRPr>
          </a:p>
          <a:p>
            <a:pPr eaLnBrk="1" hangingPunct="1">
              <a:defRPr/>
            </a:pPr>
            <a:r>
              <a:rPr lang="de-DE" altLang="de-DE" sz="2800" dirty="0">
                <a:latin typeface="Verdana" pitchFamily="34" charset="0"/>
              </a:rPr>
              <a:t>Neben Stärken auch ein paar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de-DE" altLang="de-DE" sz="2800" dirty="0">
                <a:latin typeface="Verdana" pitchFamily="34" charset="0"/>
              </a:rPr>
              <a:t>	Schwächen aufzählen!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2C77332-0E7C-4FE2-B28E-5BCF554F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3. Wie würden Ihre Freunde Sie beschreiben?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F30E1061-EC80-48F4-B931-000A9272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703763"/>
            <a:ext cx="32400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2F9979-F24D-477C-A490-57E48D8C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12875"/>
            <a:ext cx="8964612" cy="46815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Nicht den Eindruck erwecken Beruf sei Notlösung.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Entscheidung begründen!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Berufswahl </a:t>
            </a:r>
            <a:r>
              <a:rPr lang="de-D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 </a:t>
            </a:r>
            <a:r>
              <a:rPr lang="de-DE" sz="24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persönlichem Interesse </a:t>
            </a:r>
            <a:r>
              <a:rPr lang="de-D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begründen (Bewerber sind dann motivierter!)</a:t>
            </a:r>
            <a:endParaRPr lang="de-D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Überlegen Sie, </a:t>
            </a:r>
            <a:r>
              <a:rPr lang="de-DE" sz="24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wie man persönliche Interessen mit der Stelle plausibel in Verbindung bringen kann.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354602-2080-44CC-BCB4-B8A6C94E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354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de-DE" sz="32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de-DE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4. </a:t>
            </a: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Wieso haben Sie sich für eine Lehrstelle als </a:t>
            </a:r>
            <a:r>
              <a:rPr lang="de-DE" sz="2400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- Techniker</a:t>
            </a:r>
            <a:r>
              <a:rPr lang="de-DE" sz="2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entschieden?</a:t>
            </a:r>
            <a:r>
              <a:rPr lang="de-DE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de-DE" sz="32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88224" y="4861210"/>
            <a:ext cx="1561505" cy="173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96" y="5090589"/>
            <a:ext cx="2260352" cy="1508679"/>
          </a:xfrm>
          <a:prstGeom prst="rect">
            <a:avLst/>
          </a:prstGeom>
        </p:spPr>
      </p:pic>
      <p:sp>
        <p:nvSpPr>
          <p:cNvPr id="15362" name="Inhaltsplatzhalter 1">
            <a:extLst>
              <a:ext uri="{FF2B5EF4-FFF2-40B4-BE49-F238E27FC236}">
                <a16:creationId xmlns:a16="http://schemas.microsoft.com/office/drawing/2014/main" id="{41D29C1E-4BDD-44B6-9FD0-6DD0C3C5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73" y="1484784"/>
            <a:ext cx="8229600" cy="3728995"/>
          </a:xfrm>
        </p:spPr>
        <p:txBody>
          <a:bodyPr/>
          <a:lstStyle/>
          <a:p>
            <a:pPr eaLnBrk="1" hangingPunct="1"/>
            <a:r>
              <a:rPr lang="de-DE" altLang="de-DE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 antworten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dass die Stellenanzeige zum persönlichen Suchprofil passte.</a:t>
            </a:r>
          </a:p>
          <a:p>
            <a:pPr eaLnBrk="1" hangingPunct="1"/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Vor dem Bewerbungsgespräch mit dem Unternehmen auseinander setzen (Internet)</a:t>
            </a:r>
          </a:p>
          <a:p>
            <a:pPr eaLnBrk="1" hangingPunct="1"/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Interesse an Firma und Produkten zeigen.</a:t>
            </a:r>
          </a:p>
          <a:p>
            <a:pPr eaLnBrk="1" hangingPunct="1"/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6F96C1-8BD6-4233-BF1C-8F32DE7A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669"/>
            <a:ext cx="9144000" cy="11247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2800" dirty="0"/>
              <a:t>5. Wieso würden Sie die Stelle gerne bei uns antreten?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C9A8BF-231C-4903-BCA7-B0849790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196975"/>
            <a:ext cx="8712200" cy="51736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Tatsache alleine ist nicht problematisch.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Man versucht den Bewerber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unter	Druck zu setzen.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de-DE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diesem </a:t>
            </a:r>
            <a:r>
              <a:rPr lang="de-D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Punkt </a:t>
            </a:r>
            <a:r>
              <a:rPr lang="de-DE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offen und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de-DE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relativ ehrlich sein</a:t>
            </a: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Nicht jeder kann ein Genie sein.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de-D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de-D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Bereitschaft vermitteln, sich beruflich und persönlich  weiterentwickeln zu wollen.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C75000-684A-4600-8612-8E6D8CA3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" y="91952"/>
            <a:ext cx="9144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sz="2800" dirty="0"/>
              <a:t>6. Wieso haben </a:t>
            </a:r>
            <a:r>
              <a:rPr lang="de-DE" sz="2800" dirty="0" smtClean="0"/>
              <a:t>Sie </a:t>
            </a:r>
            <a:r>
              <a:rPr lang="de-DE" sz="2800" dirty="0"/>
              <a:t>in dem Fach … lediglich durchschnittliche bis schlechte Zensuren erhalten?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70174625-4697-4F29-A8C8-55ADE1C2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844675"/>
            <a:ext cx="190976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83E-A4EF-488B-9F9C-9BD626B47E5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567</Words>
  <Application>Microsoft Office PowerPoint</Application>
  <PresentationFormat>Bildschirmpräsentation (4:3)</PresentationFormat>
  <Paragraphs>152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Lucida Sans Unicode</vt:lpstr>
      <vt:lpstr>Verdana</vt:lpstr>
      <vt:lpstr>Wingdings</vt:lpstr>
      <vt:lpstr>Wingdings 2</vt:lpstr>
      <vt:lpstr>Wingdings 3</vt:lpstr>
      <vt:lpstr>Deimos</vt:lpstr>
      <vt:lpstr>10 häufige Bewerbungsfragen</vt:lpstr>
      <vt:lpstr>ÜBUNG, PARTNERARBEIT</vt:lpstr>
      <vt:lpstr>1. Welche Stärken haben Sie?</vt:lpstr>
      <vt:lpstr>PowerPoint-Präsentation</vt:lpstr>
      <vt:lpstr>PowerPoint-Präsentation</vt:lpstr>
      <vt:lpstr>3. Wie würden Ihre Freunde Sie beschreiben?</vt:lpstr>
      <vt:lpstr> 4. Wieso haben Sie sich für eine Lehrstelle als IT - Techniker entschieden? </vt:lpstr>
      <vt:lpstr>5. Wieso würden Sie die Stelle gerne bei uns antreten?</vt:lpstr>
      <vt:lpstr>6. Wieso haben Sie in dem Fach … lediglich durchschnittliche bis schlechte Zensuren erhalten?</vt:lpstr>
      <vt:lpstr>7. Was haben sie in dem Zeitraum zwischen … und … getan?</vt:lpstr>
      <vt:lpstr>8. Wieso sollten wir gerade ihnen die Stelle geben?</vt:lpstr>
      <vt:lpstr>9. Wie stehen Sie zu folgendem Punkt … ?</vt:lpstr>
      <vt:lpstr>10. Haben Sie noch Fragen an uns?</vt:lpstr>
      <vt:lpstr>UNZULÄSSIGE FRAGEN</vt:lpstr>
      <vt:lpstr>UNZULÄSSIGE FRAGEN</vt:lpstr>
      <vt:lpstr>PowerPoint-Präsentation</vt:lpstr>
      <vt:lpstr>Video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häufige Bewerbungsfragen</dc:title>
  <dc:creator>Andrea Kreil</dc:creator>
  <cp:lastModifiedBy>Armin Weiand</cp:lastModifiedBy>
  <cp:revision>64</cp:revision>
  <cp:lastPrinted>2019-12-04T11:54:31Z</cp:lastPrinted>
  <dcterms:created xsi:type="dcterms:W3CDTF">2010-10-04T16:29:46Z</dcterms:created>
  <dcterms:modified xsi:type="dcterms:W3CDTF">2019-12-04T14:51:04Z</dcterms:modified>
</cp:coreProperties>
</file>