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58" r:id="rId6"/>
    <p:sldId id="262" r:id="rId7"/>
    <p:sldId id="260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3153" autoAdjust="0"/>
  </p:normalViewPr>
  <p:slideViewPr>
    <p:cSldViewPr snapToGrid="0">
      <p:cViewPr varScale="1">
        <p:scale>
          <a:sx n="53" d="100"/>
          <a:sy n="53" d="100"/>
        </p:scale>
        <p:origin x="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42:31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0,'17535'0,"-3591"0,-11117 0,-2800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62BA-077C-4E66-B7C6-75C75234614D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0B4F4-C79E-4343-965A-7228F3AB5EF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6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International </a:t>
            </a:r>
            <a:r>
              <a:rPr lang="de-AT" dirty="0" err="1"/>
              <a:t>Electrotecnical</a:t>
            </a:r>
            <a:r>
              <a:rPr lang="de-AT" dirty="0"/>
              <a:t> </a:t>
            </a:r>
            <a:r>
              <a:rPr lang="de-AT" dirty="0" err="1"/>
              <a:t>Comission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95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Dauert bis zu 3 Jahre bis </a:t>
            </a:r>
            <a:r>
              <a:rPr lang="de-AT" dirty="0" err="1"/>
              <a:t>Manufactorer</a:t>
            </a:r>
            <a:r>
              <a:rPr lang="de-AT" dirty="0"/>
              <a:t> auch darauf umsteigen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980-5D37-43E5-B0C9-8ABA4C39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6EA4-32A1-4CD2-91FF-014415DE2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D59B-D7D2-44BD-8321-EBA3B3A2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6991-1F38-40C7-82AD-0B69FF4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6BB0-C71E-4433-959F-175CC878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5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6E5D-FCE0-434C-BF82-8383DBBA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DF487-4CCC-4147-8054-FAE14164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649A-00FA-41EC-9ED9-EBD97075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81E1-C19A-4651-AAF6-FE84C35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C068-9876-4A57-B26E-7C54F0F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22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6FF9A-ACD9-4EAB-A489-88F82C763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568D-9667-4314-89FE-29DA1B15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6466-2951-4F1A-93A9-71AAC77B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2E3A-14FB-4C88-A577-A9BAD3CD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ED0A-A0BD-4652-9A84-8E63E78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42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D80-39A8-42AF-8A27-B5326AFB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3AFF-13EF-4D70-980C-A749DB9A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D763-A415-459C-AB0B-B674FC6F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6DB0-69D4-484C-BCB9-3CC65C8A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011A-9321-4895-A616-8AB7AF6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56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481A-8EAE-4589-930A-6DA2B68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CBED-9C6B-45C3-A172-A6ED8357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A655-1F58-4328-96AB-13D58835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828A-C2BD-45EA-8746-37EC9D35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F742-D0B0-4B37-BBB8-DC38492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6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A7A9-0614-4D9A-A172-D30D8B2F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43ED-53EA-4AE9-9F97-345665FA6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53A46-F753-47C7-86AB-0A2E3FF0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B689C-1424-480B-BC6F-E17157FF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A38F-ABA3-46CD-BB93-C1B46FD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4213-1FC2-4183-9AB7-AC42711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D1D-A643-4967-AAA0-12DB5DEA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185F-F59F-4823-A441-F8A253DC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A553-FBC6-49A5-89A3-83C54721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A39C-7F27-4C69-A3B8-53ED0CEA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3DD9-BCC9-40C7-A60C-0EE9916D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336EF-BAAB-483B-BBCB-FC5DBC98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3ACD3-49F1-471A-A89F-D7BA7D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57F2-F39A-4E1A-BC91-55DCAB7B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68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4D7-CA67-4787-8C2C-5602114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31E27-4238-417E-80CE-9791B92C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28C4A-87F1-4739-9D47-F9396CE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5322-4C1C-471C-9310-8987B1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1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C3DA7-E93A-46A1-9ECD-B2EAB5F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B042-1AC2-487E-872D-4DA7E5AC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6185A-C6C5-4F47-9C75-0DF8F217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7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2B4-DEB2-4BE9-9C3A-4793EE5E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67A3-281A-4BF4-9767-841BE638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DA315-20FE-43C3-8E65-795EB97C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C5D07-249E-4D97-B2EB-57CD2DF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3891-F94A-4631-BDB1-A64D300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9BE1-ED3F-4360-97EF-443F7CC3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2029-8FD4-4456-A851-7B5F49E4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39F9-00A9-4C62-BE4E-FCD99DD9B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794B-219D-423C-8A78-8D8B8219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B4123-28EC-4D50-845F-8D7A2F6A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6373-C60D-478C-8902-3CF2E42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36E2-1EB6-4AA1-8193-4CA90CB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57E7A-6A50-4A8B-9ED2-9D88A46B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DBE10-4FD9-41DF-ADDE-714144B2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2B04-2DF3-46D1-AA4D-5900BBEA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5BEE-813D-4A09-9429-0049C9F7957F}" type="datetimeFigureOut">
              <a:rPr lang="de-AT" smtClean="0"/>
              <a:t>01.03.2022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3355-25A6-49C3-B590-15D57792D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851F-F23C-4EEE-AADE-0E16A7A4D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8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eit.de/gesellschaft/2021-09/ladekabel-elektrogeraete-eu-kommission-usb-c-elektroschrott" TargetMode="External"/><Relationship Id="rId3" Type="http://schemas.openxmlformats.org/officeDocument/2006/relationships/hyperlink" Target="https://www.bluewin.ch/de/digital/tipps/das-muessen-sie-zum-neuen-standard-usb-c-wissen-121450.html" TargetMode="External"/><Relationship Id="rId7" Type="http://schemas.openxmlformats.org/officeDocument/2006/relationships/hyperlink" Target="https://orf.at/stories/3229632/" TargetMode="External"/><Relationship Id="rId2" Type="http://schemas.openxmlformats.org/officeDocument/2006/relationships/hyperlink" Target="https://www.pcwelt.de/a/usb-typ-c-ratgeber,32911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b.org/" TargetMode="External"/><Relationship Id="rId5" Type="http://schemas.openxmlformats.org/officeDocument/2006/relationships/hyperlink" Target="https://www.notebookcheck.com/Intel-verraet-neue-Details-zu-Thunderbolt-4-das-sind-die-Unterschiede-zu-USB-4-und-Thunderbolt-3.480526.0.html" TargetMode="External"/><Relationship Id="rId4" Type="http://schemas.openxmlformats.org/officeDocument/2006/relationships/hyperlink" Target="https://www.youtube.com/watch?v=LqFtyWFGqn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USB-C#cite_note-9" TargetMode="External"/><Relationship Id="rId2" Type="http://schemas.openxmlformats.org/officeDocument/2006/relationships/hyperlink" Target="https://de.wikipedia.org/wiki/Ap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hyperlink" Target="https://de.wikipedia.org/wiki/USB-C#cite_note-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.org/document-library/usb4tm-spec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1E2-800D-4FA4-8D23-43D56D8D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281238"/>
            <a:ext cx="3975100" cy="1516062"/>
          </a:xfrm>
        </p:spPr>
        <p:txBody>
          <a:bodyPr>
            <a:normAutofit/>
          </a:bodyPr>
          <a:lstStyle/>
          <a:p>
            <a:r>
              <a:rPr lang="de-AT" sz="8800" b="1" dirty="0"/>
              <a:t>USB-C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5A3A-A34F-45CE-958E-6D799228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5562"/>
            <a:ext cx="2870200" cy="457200"/>
          </a:xfrm>
        </p:spPr>
        <p:txBody>
          <a:bodyPr/>
          <a:lstStyle/>
          <a:p>
            <a:r>
              <a:rPr lang="de-AT" dirty="0"/>
              <a:t>Ranzmaier Andreas </a:t>
            </a:r>
          </a:p>
        </p:txBody>
      </p:sp>
      <p:pic>
        <p:nvPicPr>
          <p:cNvPr id="5" name="Picture 4" descr="A picture containing connector&#10;&#10;Description automatically generated">
            <a:extLst>
              <a:ext uri="{FF2B5EF4-FFF2-40B4-BE49-F238E27FC236}">
                <a16:creationId xmlns:a16="http://schemas.microsoft.com/office/drawing/2014/main" id="{7FBA340C-7705-4DA6-85DD-7302E11D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2C56-B3BE-4FCB-BB47-19BDE408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32"/>
            <a:ext cx="10515600" cy="1325563"/>
          </a:xfrm>
        </p:spPr>
        <p:txBody>
          <a:bodyPr/>
          <a:lstStyle/>
          <a:p>
            <a:r>
              <a:rPr lang="de-AT" b="1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AA62-D177-4AC3-A3A2-631E4DE6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405495"/>
            <a:ext cx="12248429" cy="4351338"/>
          </a:xfrm>
        </p:spPr>
        <p:txBody>
          <a:bodyPr>
            <a:normAutofit fontScale="55000" lnSpcReduction="20000"/>
          </a:bodyPr>
          <a:lstStyle/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[1]USB-C einfacher, schneller stärker: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Artikel, PC-Welt, Michael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Schmelzle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, 03.05.2021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https://www.pcwelt.de/a/usb-typ-c-ratgeber,3291167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[2]Das müssen sie zum neuen Standard USB-C wissen:</a:t>
            </a:r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Artikel,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-News,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dj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, 20.07.2018  </a:t>
            </a:r>
          </a:p>
          <a:p>
            <a:pPr lvl="1"/>
            <a:r>
              <a:rPr lang="de-AT" sz="20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https://www.bluewin.ch/de/digital/tipps/das-muessen-sie-zum-neuen-standard-usb-c-wissen-121450.html</a:t>
            </a:r>
            <a:endParaRPr lang="de-A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EU Requires USB-C on All Devices &amp; P*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sses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Off Apple - TLDR News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Video, TLDR News EU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https://www.youtube.com/watch?v=LqFtyWFGqnQ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Das kann Thunderbolt 4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Artikel Notebook, Check, 08.07.2020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https://www.notebookcheck.com/Intel-verraet-neue-Details-zu-Thunderbolt-4-das-sind-die-Unterschiede-zu-USB-4-und-Thunderbolt-3.480526.0.html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u="sng" dirty="0">
                <a:latin typeface="Arial" panose="020B0604020202020204" pitchFamily="34" charset="0"/>
                <a:cs typeface="Arial" panose="020B0604020202020204" pitchFamily="34" charset="0"/>
              </a:rPr>
              <a:t>[6] Bild aus dem USB IF 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https://www.usb.org/</a:t>
            </a:r>
            <a:endParaRPr lang="de-A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[9]Einheitliche Ladebuchsen: EU-Vorschlag bringt Ende für Steckerchaos</a:t>
            </a:r>
            <a:endParaRPr lang="de-DE" sz="1600" b="0" i="0" u="sng" dirty="0">
              <a:solidFill>
                <a:srgbClr val="D3CFC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orf.at, 23. September 2021, abgerufen 23. September 2021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000" b="0" i="0" strike="noStrike" dirty="0">
                <a:solidFill>
                  <a:srgbClr val="679F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https://orf.at/stories/3229632/</a:t>
            </a:r>
            <a:endParaRPr lang="de-D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[10]Elektrogeräte: EU-Kommission plant einheitliche Ladekabel für Smartphones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Zeit.de 23.09.2021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https://www.zeit.de/gesellschaft/2021-09/ladekabel-elektrogeraete-eu-kommission-usb-c-elektroschrott</a:t>
            </a:r>
            <a:endParaRPr lang="de-D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529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06E8-E6E6-45D5-B09C-64823F8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800" b="1" dirty="0"/>
              <a:t>Index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8264-46A9-474E-A776-75A5D6B9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731"/>
            <a:ext cx="9817100" cy="3802063"/>
          </a:xfrm>
        </p:spPr>
        <p:txBody>
          <a:bodyPr>
            <a:normAutofit/>
          </a:bodyPr>
          <a:lstStyle/>
          <a:p>
            <a:r>
              <a:rPr lang="de-AT" dirty="0"/>
              <a:t>Nutzung und Konkurrenz</a:t>
            </a:r>
          </a:p>
          <a:p>
            <a:r>
              <a:rPr lang="de-AT" dirty="0"/>
              <a:t>Historie </a:t>
            </a:r>
          </a:p>
          <a:p>
            <a:r>
              <a:rPr lang="de-AT" dirty="0"/>
              <a:t>Was genau ist USB-C</a:t>
            </a:r>
          </a:p>
          <a:p>
            <a:r>
              <a:rPr lang="de-AT" dirty="0"/>
              <a:t>Protokolle</a:t>
            </a:r>
          </a:p>
          <a:p>
            <a:r>
              <a:rPr lang="de-AT" dirty="0"/>
              <a:t>Vorteile / Nachteile </a:t>
            </a:r>
          </a:p>
          <a:p>
            <a:r>
              <a:rPr lang="de-AT" dirty="0"/>
              <a:t>Zeitaktuelles, Zukunft / Neuer Standard</a:t>
            </a:r>
          </a:p>
          <a:p>
            <a:r>
              <a:rPr lang="de-AT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8857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E323-4493-4515-99E5-46B02D9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0882" cy="1325563"/>
          </a:xfrm>
        </p:spPr>
        <p:txBody>
          <a:bodyPr/>
          <a:lstStyle/>
          <a:p>
            <a:r>
              <a:rPr lang="de-AT" b="1" dirty="0"/>
              <a:t>Nutzung</a:t>
            </a:r>
            <a:br>
              <a:rPr lang="de-AT" dirty="0"/>
            </a:br>
            <a:endParaRPr lang="de-AT" dirty="0"/>
          </a:p>
        </p:txBody>
      </p:sp>
      <p:pic>
        <p:nvPicPr>
          <p:cNvPr id="1026" name="Picture 2" descr="Top 8 Best Android Phones With USB Type-C Port 2019">
            <a:extLst>
              <a:ext uri="{FF2B5EF4-FFF2-40B4-BE49-F238E27FC236}">
                <a16:creationId xmlns:a16="http://schemas.microsoft.com/office/drawing/2014/main" id="{CFDDDDB3-D5BC-486C-B244-5761864D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4239142" cy="22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e Besten Laptops Mit USB-C Aufladen | AllInfo">
            <a:extLst>
              <a:ext uri="{FF2B5EF4-FFF2-40B4-BE49-F238E27FC236}">
                <a16:creationId xmlns:a16="http://schemas.microsoft.com/office/drawing/2014/main" id="{7AEDEE57-B375-4B56-BBBC-443BD7A9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24" y="1690688"/>
            <a:ext cx="3962610" cy="22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ning Connector: Nachfolger des Dock Connectors - COMPUTER BILD">
            <a:extLst>
              <a:ext uri="{FF2B5EF4-FFF2-40B4-BE49-F238E27FC236}">
                <a16:creationId xmlns:a16="http://schemas.microsoft.com/office/drawing/2014/main" id="{58561357-0428-41D6-A79B-35C7A9F7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24" y="4277981"/>
            <a:ext cx="3370330" cy="25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0F3A4F-88E9-4725-8AC5-E3AD484A0952}"/>
                  </a:ext>
                </a:extLst>
              </p14:cNvPr>
              <p14:cNvContentPartPr/>
              <p14:nvPr/>
            </p14:nvContentPartPr>
            <p14:xfrm>
              <a:off x="-59122" y="4132731"/>
              <a:ext cx="1236060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0F3A4F-88E9-4725-8AC5-E3AD484A09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7762" y="4123731"/>
                <a:ext cx="123782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32" name="Picture 8" descr="Warum einen USB-C-Bildschirm wählen? | Coolblue - Kostenlose Lieferung &amp;amp;  Rückgabe">
            <a:extLst>
              <a:ext uri="{FF2B5EF4-FFF2-40B4-BE49-F238E27FC236}">
                <a16:creationId xmlns:a16="http://schemas.microsoft.com/office/drawing/2014/main" id="{D47C112F-9D8C-4DA5-AF1B-532CDF99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052" y="1690688"/>
            <a:ext cx="3812059" cy="214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63949F8-1ED2-4C34-AE86-5B11CFC68BF7}"/>
              </a:ext>
            </a:extLst>
          </p:cNvPr>
          <p:cNvSpPr txBox="1">
            <a:spLocks/>
          </p:cNvSpPr>
          <p:nvPr/>
        </p:nvSpPr>
        <p:spPr>
          <a:xfrm>
            <a:off x="500742" y="4569812"/>
            <a:ext cx="3427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„</a:t>
            </a:r>
            <a:r>
              <a:rPr lang="de-AT" b="1" dirty="0" err="1"/>
              <a:t>Konkurenz</a:t>
            </a:r>
            <a:r>
              <a:rPr lang="de-AT" b="1" dirty="0"/>
              <a:t>“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08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9E44-FF8E-4A5D-B3C3-89895A4C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45957" cy="1325563"/>
          </a:xfrm>
        </p:spPr>
        <p:txBody>
          <a:bodyPr/>
          <a:lstStyle/>
          <a:p>
            <a:r>
              <a:rPr lang="de-AT" b="1" dirty="0" err="1"/>
              <a:t>History</a:t>
            </a:r>
            <a:endParaRPr lang="de-AT" b="1" dirty="0"/>
          </a:p>
        </p:txBody>
      </p:sp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811F2B03-7054-49AC-B266-E68A846B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" y="1346416"/>
            <a:ext cx="7124114" cy="4005690"/>
          </a:xfrm>
        </p:spPr>
      </p:pic>
      <p:pic>
        <p:nvPicPr>
          <p:cNvPr id="3074" name="Picture 2" descr="Was ist DisplayPort? | Dell Österreich">
            <a:extLst>
              <a:ext uri="{FF2B5EF4-FFF2-40B4-BE49-F238E27FC236}">
                <a16:creationId xmlns:a16="http://schemas.microsoft.com/office/drawing/2014/main" id="{7CB38651-712A-40C1-9CC1-FD5F40AA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97" y="1600200"/>
            <a:ext cx="4350543" cy="14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J45 - Alles über">
            <a:extLst>
              <a:ext uri="{FF2B5EF4-FFF2-40B4-BE49-F238E27FC236}">
                <a16:creationId xmlns:a16="http://schemas.microsoft.com/office/drawing/2014/main" id="{B38A2B75-ED75-4FE1-868F-B20292CF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84" y="3215588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Y Typ C Thunderbolt 3 zu PCI Express PCI E SSD Nvme NGFF M key  Konvertieren Karte Kabel|Computer Cables &amp; Connectors| - AliExpress">
            <a:extLst>
              <a:ext uri="{FF2B5EF4-FFF2-40B4-BE49-F238E27FC236}">
                <a16:creationId xmlns:a16="http://schemas.microsoft.com/office/drawing/2014/main" id="{FE81D161-35BF-4DD0-84CD-737969F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69" y="328226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59259-3D47-48E0-B4C9-560E7E917676}"/>
              </a:ext>
            </a:extLst>
          </p:cNvPr>
          <p:cNvSpPr txBox="1"/>
          <p:nvPr/>
        </p:nvSpPr>
        <p:spPr>
          <a:xfrm>
            <a:off x="402076" y="5687438"/>
            <a:ext cx="95525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vom USB </a:t>
            </a:r>
            <a:r>
              <a:rPr lang="de-AT" sz="2000" dirty="0" err="1"/>
              <a:t>Implementers</a:t>
            </a:r>
            <a:r>
              <a:rPr lang="de-AT" sz="2000" dirty="0"/>
              <a:t> Forum veröffentlicht (2014)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In den IEC Standard aufgenommen (2016)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31D1E-6612-4BEE-A0EA-1AB349446037}"/>
              </a:ext>
            </a:extLst>
          </p:cNvPr>
          <p:cNvSpPr txBox="1"/>
          <p:nvPr/>
        </p:nvSpPr>
        <p:spPr>
          <a:xfrm>
            <a:off x="402076" y="4879571"/>
            <a:ext cx="8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9323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D35-10A4-4045-AF20-A9910BA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Was ist USB-C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1772-2659-4BE7-9274-6356DA1B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462"/>
            <a:ext cx="10515600" cy="3986213"/>
          </a:xfrm>
        </p:spPr>
        <p:txBody>
          <a:bodyPr/>
          <a:lstStyle/>
          <a:p>
            <a:r>
              <a:rPr lang="de-AT" dirty="0"/>
              <a:t>Eigentlich nur die Form</a:t>
            </a:r>
          </a:p>
          <a:p>
            <a:r>
              <a:rPr lang="de-AT" dirty="0"/>
              <a:t>USB-C sagt noch nicht über das Übertragungsprotokoll aus</a:t>
            </a:r>
          </a:p>
          <a:p>
            <a:pPr lvl="1"/>
            <a:r>
              <a:rPr lang="de-AT" dirty="0"/>
              <a:t>Siehe nächste Folie</a:t>
            </a:r>
          </a:p>
          <a:p>
            <a:pPr lvl="1"/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1AA58E-948A-43F6-B8E1-D4538904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93" y="111125"/>
            <a:ext cx="6603607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1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B55-AA96-4091-954F-C81D7386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87325"/>
            <a:ext cx="4140200" cy="1325563"/>
          </a:xfrm>
        </p:spPr>
        <p:txBody>
          <a:bodyPr/>
          <a:lstStyle/>
          <a:p>
            <a:r>
              <a:rPr lang="de-AT" b="1" dirty="0"/>
              <a:t>Protokolle und 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15E0-6786-4A61-8B66-66E1ED3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762125"/>
            <a:ext cx="5506258" cy="4351338"/>
          </a:xfrm>
        </p:spPr>
        <p:txBody>
          <a:bodyPr/>
          <a:lstStyle/>
          <a:p>
            <a:r>
              <a:rPr lang="de-AT" dirty="0"/>
              <a:t>USB 3.x </a:t>
            </a:r>
          </a:p>
          <a:p>
            <a:r>
              <a:rPr lang="de-AT" dirty="0"/>
              <a:t>Bald USB 4.x</a:t>
            </a:r>
          </a:p>
          <a:p>
            <a:r>
              <a:rPr lang="de-AT" dirty="0"/>
              <a:t>Thunderbolt x</a:t>
            </a:r>
          </a:p>
          <a:p>
            <a:pPr lvl="1"/>
            <a:r>
              <a:rPr lang="de-AT" dirty="0"/>
              <a:t>Vereinigt Power-</a:t>
            </a:r>
            <a:r>
              <a:rPr lang="de-AT" dirty="0" err="1"/>
              <a:t>Delivery</a:t>
            </a:r>
            <a:endParaRPr lang="de-AT" dirty="0"/>
          </a:p>
          <a:p>
            <a:pPr lvl="1"/>
            <a:r>
              <a:rPr lang="de-AT" dirty="0" err="1"/>
              <a:t>Usb</a:t>
            </a:r>
            <a:r>
              <a:rPr lang="de-AT" dirty="0"/>
              <a:t> 3.2 Übertragungsgeschwindigkeiten </a:t>
            </a:r>
          </a:p>
          <a:p>
            <a:pPr lvl="1"/>
            <a:r>
              <a:rPr lang="de-AT" dirty="0" err="1"/>
              <a:t>Displayport</a:t>
            </a:r>
            <a:endParaRPr lang="de-AT" dirty="0"/>
          </a:p>
          <a:p>
            <a:r>
              <a:rPr lang="de-AT" dirty="0"/>
              <a:t>*Power Options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098" name="Picture 2" descr="Das Batterie-Symbol verrät, welches Tempo die USB-C-Buchse beherrscht und ob sie USB Power Delivery unterstützt">
            <a:extLst>
              <a:ext uri="{FF2B5EF4-FFF2-40B4-BE49-F238E27FC236}">
                <a16:creationId xmlns:a16="http://schemas.microsoft.com/office/drawing/2014/main" id="{D491F616-F1B7-4AD3-8A7D-F990A99D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96" y="3411847"/>
            <a:ext cx="6892304" cy="34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ärenstarke Ladefunktion: Mit USB Typ C steigt die maximal mögliche Leistungsaufnahme auf bis zu100 Watt.">
            <a:extLst>
              <a:ext uri="{FF2B5EF4-FFF2-40B4-BE49-F238E27FC236}">
                <a16:creationId xmlns:a16="http://schemas.microsoft.com/office/drawing/2014/main" id="{D236BB4A-6A2F-4133-8A98-2327B4D9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96" y="-65987"/>
            <a:ext cx="6892304" cy="344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02ADA-20CF-4A35-A094-02B1A711BE37}"/>
              </a:ext>
            </a:extLst>
          </p:cNvPr>
          <p:cNvSpPr txBox="1"/>
          <p:nvPr/>
        </p:nvSpPr>
        <p:spPr>
          <a:xfrm>
            <a:off x="11211098" y="3108505"/>
            <a:ext cx="6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0F2C8-BC50-4EA1-9B77-01CCA982A534}"/>
              </a:ext>
            </a:extLst>
          </p:cNvPr>
          <p:cNvSpPr txBox="1"/>
          <p:nvPr/>
        </p:nvSpPr>
        <p:spPr>
          <a:xfrm>
            <a:off x="11318240" y="6500789"/>
            <a:ext cx="7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12626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1C3C-11BE-495F-B364-AD3719E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300" cy="1325563"/>
          </a:xfrm>
        </p:spPr>
        <p:txBody>
          <a:bodyPr/>
          <a:lstStyle/>
          <a:p>
            <a:r>
              <a:rPr lang="de-AT" b="1" dirty="0"/>
              <a:t>Vorteile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F28E-F4BC-4DD2-8627-FD0CB55D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2" y="2028825"/>
            <a:ext cx="5067300" cy="4351338"/>
          </a:xfrm>
        </p:spPr>
        <p:txBody>
          <a:bodyPr/>
          <a:lstStyle/>
          <a:p>
            <a:r>
              <a:rPr lang="de-AT" dirty="0"/>
              <a:t>Noch nicht 100% etabliert</a:t>
            </a:r>
          </a:p>
          <a:p>
            <a:pPr lvl="1"/>
            <a:r>
              <a:rPr lang="de-AT" dirty="0"/>
              <a:t>Hub / Adapter </a:t>
            </a:r>
            <a:r>
              <a:rPr lang="de-AT" dirty="0" err="1"/>
              <a:t>chaos</a:t>
            </a:r>
            <a:endParaRPr lang="de-AT" dirty="0"/>
          </a:p>
          <a:p>
            <a:r>
              <a:rPr lang="de-AT" dirty="0"/>
              <a:t>Kabel nicht gleich Kabel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DA4C91-8E9F-47A7-93F0-8FF8ABA68DE4}"/>
              </a:ext>
            </a:extLst>
          </p:cNvPr>
          <p:cNvSpPr txBox="1">
            <a:spLocks/>
          </p:cNvSpPr>
          <p:nvPr/>
        </p:nvSpPr>
        <p:spPr>
          <a:xfrm>
            <a:off x="6286502" y="365124"/>
            <a:ext cx="506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Nachteile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60B85D-73FF-4D88-AD15-156D367BCBBB}"/>
              </a:ext>
            </a:extLst>
          </p:cNvPr>
          <p:cNvSpPr txBox="1">
            <a:spLocks/>
          </p:cNvSpPr>
          <p:nvPr/>
        </p:nvSpPr>
        <p:spPr>
          <a:xfrm>
            <a:off x="584200" y="2028825"/>
            <a:ext cx="506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Beidseitig einsteckbar</a:t>
            </a:r>
          </a:p>
          <a:p>
            <a:r>
              <a:rPr lang="de-AT" dirty="0"/>
              <a:t>Unterstützt enorme Anzahl an Protokollen </a:t>
            </a:r>
          </a:p>
          <a:p>
            <a:r>
              <a:rPr lang="de-AT" dirty="0"/>
              <a:t>Kann diese Protokolle Großteiles gleichzeitig </a:t>
            </a:r>
          </a:p>
          <a:p>
            <a:r>
              <a:rPr lang="de-AT" dirty="0"/>
              <a:t>Power und Datenaustausch in einem</a:t>
            </a:r>
          </a:p>
        </p:txBody>
      </p:sp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698744C7-082F-4456-BDE3-4EFFA21B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5803900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52A4AA-4F9C-4056-8045-82FC4A47B761}"/>
              </a:ext>
            </a:extLst>
          </p:cNvPr>
          <p:cNvSpPr/>
          <p:nvPr/>
        </p:nvSpPr>
        <p:spPr>
          <a:xfrm>
            <a:off x="11353802" y="6492876"/>
            <a:ext cx="647700" cy="8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0000"/>
              </a:solidFill>
            </a:endParaRPr>
          </a:p>
        </p:txBody>
      </p:sp>
      <p:pic>
        <p:nvPicPr>
          <p:cNvPr id="2050" name="Picture 2" descr="USB C zu Dual HDMI Adapter 8 in 1 USB C Docking Station Dual Monitor auf">
            <a:extLst>
              <a:ext uri="{FF2B5EF4-FFF2-40B4-BE49-F238E27FC236}">
                <a16:creationId xmlns:a16="http://schemas.microsoft.com/office/drawing/2014/main" id="{BFDEE5A0-74DB-4EBD-A520-FCE7BAB7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6" y="3864770"/>
            <a:ext cx="2074694" cy="207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6C1E-3CB5-4457-A476-EBB95E6F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71805"/>
            <a:ext cx="10515600" cy="1325563"/>
          </a:xfrm>
        </p:spPr>
        <p:txBody>
          <a:bodyPr/>
          <a:lstStyle/>
          <a:p>
            <a:r>
              <a:rPr lang="de-AT" b="1" dirty="0"/>
              <a:t>Zeitaktuelles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C382-86FA-466C-880C-ED76B169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2237668"/>
            <a:ext cx="9442622" cy="4463964"/>
          </a:xfrm>
        </p:spPr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[2]“Am 23. September 2021 stellte die EU-Kommission einen Gesetzesentwurf vor, der USB-C als Ladebuchse für Smartphones, Tablets, Kameras und andere kleine Geräte fordert.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Widerstand gegen eine Standardisierung kommt von </a:t>
            </a:r>
            <a:r>
              <a:rPr lang="de-DE" b="0" i="0" u="none" strike="noStrike" dirty="0">
                <a:effectLst/>
                <a:latin typeface="Arial" panose="020B0604020202020204" pitchFamily="34" charset="0"/>
                <a:hlinkClick r:id="rId2" tooltip="Ap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</a:t>
            </a:r>
            <a:r>
              <a:rPr lang="de-DE" b="0" i="0" dirty="0">
                <a:effectLst/>
                <a:latin typeface="Arial" panose="020B0604020202020204" pitchFamily="34" charset="0"/>
              </a:rPr>
              <a:t>.</a:t>
            </a:r>
            <a:r>
              <a:rPr lang="de-DE" b="0" i="0" strike="noStrike" baseline="30000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r>
              <a:rPr lang="de-DE" b="0" i="0" dirty="0">
                <a:effectLst/>
                <a:latin typeface="Arial" panose="020B0604020202020204" pitchFamily="34" charset="0"/>
              </a:rPr>
              <a:t> Die Regelung soll frühestens 2024 in Kraft treten.</a:t>
            </a:r>
            <a:r>
              <a:rPr lang="de-DE" b="0" i="0" u="none" strike="noStrike" baseline="30000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endParaRPr lang="de-AT" dirty="0"/>
          </a:p>
        </p:txBody>
      </p:sp>
      <p:pic>
        <p:nvPicPr>
          <p:cNvPr id="3074" name="Picture 2" descr="EU emblem &amp; graphic design - EU-Regionalpolitik - Europäische Kommission">
            <a:extLst>
              <a:ext uri="{FF2B5EF4-FFF2-40B4-BE49-F238E27FC236}">
                <a16:creationId xmlns:a16="http://schemas.microsoft.com/office/drawing/2014/main" id="{17ECA453-54DE-4627-9C57-E86549B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 Requires USB-C on All Devices &amp;amp; P*sses Off Apple - TLDR News - YouTube">
            <a:extLst>
              <a:ext uri="{FF2B5EF4-FFF2-40B4-BE49-F238E27FC236}">
                <a16:creationId xmlns:a16="http://schemas.microsoft.com/office/drawing/2014/main" id="{DFAF5195-9277-4409-9C54-E5D82014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74" y="4740792"/>
            <a:ext cx="3763926" cy="21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A262B-A582-40D2-89F5-6F6237F9AD0B}"/>
              </a:ext>
            </a:extLst>
          </p:cNvPr>
          <p:cNvSpPr txBox="1"/>
          <p:nvPr/>
        </p:nvSpPr>
        <p:spPr>
          <a:xfrm>
            <a:off x="8011514" y="6488668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9427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092F-42F8-4EB8-95A8-7491BFB0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02600" cy="1325563"/>
          </a:xfrm>
        </p:spPr>
        <p:txBody>
          <a:bodyPr/>
          <a:lstStyle/>
          <a:p>
            <a:r>
              <a:rPr lang="de-AT" b="1" dirty="0"/>
              <a:t>Zukunft / Neuer Standard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120F6-E6B7-49CD-A1DC-CE4D0ECF5E78}"/>
              </a:ext>
            </a:extLst>
          </p:cNvPr>
          <p:cNvSpPr txBox="1"/>
          <p:nvPr/>
        </p:nvSpPr>
        <p:spPr>
          <a:xfrm>
            <a:off x="41635" y="2007617"/>
            <a:ext cx="4299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[1] „…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USB 4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Nachdem Intel im März 2019 die 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Lizenz für Thunderbolt 3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verabschiedete im September die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USB-IF die 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 tooltip="finale USB-4-Spezifik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finale USB-4-Spezifikation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 sie basiert auf dem Protokoll von </a:t>
            </a: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Thunderbolt 3. … „ 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9FE6584-8683-46D9-9E47-8DFF8D0C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49" y="1890074"/>
            <a:ext cx="8346713" cy="47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1CD41-F19B-4121-AC25-A122532A934D}"/>
              </a:ext>
            </a:extLst>
          </p:cNvPr>
          <p:cNvSpPr txBox="1"/>
          <p:nvPr/>
        </p:nvSpPr>
        <p:spPr>
          <a:xfrm>
            <a:off x="5476240" y="6314440"/>
            <a:ext cx="4470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[4]</a:t>
            </a:r>
          </a:p>
        </p:txBody>
      </p:sp>
      <p:pic>
        <p:nvPicPr>
          <p:cNvPr id="4106" name="Picture 10" descr="Buy USB4 Cable, iVANKY USB C Cable with 40Gbps Data, 8K Video Support and  100W PD Charging Compatible with USB 4.0-2.6ft Online in Turkey. B093BHBHQL">
            <a:extLst>
              <a:ext uri="{FF2B5EF4-FFF2-40B4-BE49-F238E27FC236}">
                <a16:creationId xmlns:a16="http://schemas.microsoft.com/office/drawing/2014/main" id="{A7D0D287-9BFB-4C7F-95BB-2FDD69AD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-79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USB-C</vt:lpstr>
      <vt:lpstr>Index</vt:lpstr>
      <vt:lpstr>Nutzung </vt:lpstr>
      <vt:lpstr>History</vt:lpstr>
      <vt:lpstr>Was ist USB-C</vt:lpstr>
      <vt:lpstr>Protokolle und Möglichkeiten</vt:lpstr>
      <vt:lpstr>Vorteile </vt:lpstr>
      <vt:lpstr>Zeitaktuelles</vt:lpstr>
      <vt:lpstr>Zukunft / Neuer Standard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USB-C</dc:title>
  <dc:creator>a.ranzmaier@gmail.com</dc:creator>
  <cp:lastModifiedBy>Andreas Ranzmaier</cp:lastModifiedBy>
  <cp:revision>39</cp:revision>
  <dcterms:created xsi:type="dcterms:W3CDTF">2022-02-15T09:19:23Z</dcterms:created>
  <dcterms:modified xsi:type="dcterms:W3CDTF">2022-03-01T10:23:02Z</dcterms:modified>
</cp:coreProperties>
</file>