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3" r:id="rId9"/>
    <p:sldId id="269" r:id="rId10"/>
    <p:sldId id="264" r:id="rId11"/>
    <p:sldId id="265" r:id="rId12"/>
    <p:sldId id="266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8593-2C66-4EFF-A6C3-5C76EA4E6944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4826-370B-4595-BDB3-50BEC99FC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16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8593-2C66-4EFF-A6C3-5C76EA4E6944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4826-370B-4595-BDB3-50BEC99FC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89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8593-2C66-4EFF-A6C3-5C76EA4E6944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4826-370B-4595-BDB3-50BEC99FC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96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8593-2C66-4EFF-A6C3-5C76EA4E6944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4826-370B-4595-BDB3-50BEC99FC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36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8593-2C66-4EFF-A6C3-5C76EA4E6944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4826-370B-4595-BDB3-50BEC99FC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15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8593-2C66-4EFF-A6C3-5C76EA4E6944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4826-370B-4595-BDB3-50BEC99FC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46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8593-2C66-4EFF-A6C3-5C76EA4E6944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4826-370B-4595-BDB3-50BEC99FC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4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8593-2C66-4EFF-A6C3-5C76EA4E6944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4826-370B-4595-BDB3-50BEC99FC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47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8593-2C66-4EFF-A6C3-5C76EA4E6944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4826-370B-4595-BDB3-50BEC99FC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50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8593-2C66-4EFF-A6C3-5C76EA4E6944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4826-370B-4595-BDB3-50BEC99FC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51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8593-2C66-4EFF-A6C3-5C76EA4E6944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4826-370B-4595-BDB3-50BEC99FC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07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08593-2C66-4EFF-A6C3-5C76EA4E6944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64826-370B-4595-BDB3-50BEC99FC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46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Android 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Group 2</a:t>
            </a:r>
            <a:br>
              <a:rPr lang="en-GB" dirty="0"/>
            </a:br>
            <a:r>
              <a:rPr lang="en-GB" dirty="0"/>
              <a:t>Sangey Lama, </a:t>
            </a:r>
            <a:r>
              <a:rPr lang="en-GB" dirty="0" err="1"/>
              <a:t>Tamás</a:t>
            </a:r>
            <a:r>
              <a:rPr lang="en-GB" dirty="0"/>
              <a:t> </a:t>
            </a:r>
            <a:r>
              <a:rPr lang="en-GB" dirty="0" err="1"/>
              <a:t>Kalapács</a:t>
            </a:r>
            <a:r>
              <a:rPr lang="en-GB" dirty="0"/>
              <a:t>, Mirjana Erceg, Andreas </a:t>
            </a:r>
            <a:r>
              <a:rPr lang="en-GB" dirty="0" err="1"/>
              <a:t>Richardsen</a:t>
            </a:r>
            <a:r>
              <a:rPr lang="en-GB" dirty="0"/>
              <a:t>, </a:t>
            </a:r>
            <a:r>
              <a:rPr lang="en-GB" dirty="0" err="1"/>
              <a:t>Zahro</a:t>
            </a:r>
            <a:r>
              <a:rPr lang="en-GB" dirty="0"/>
              <a:t>-Madalina </a:t>
            </a:r>
            <a:r>
              <a:rPr lang="en-GB" dirty="0" err="1"/>
              <a:t>Khaji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77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Memory</a:t>
            </a:r>
            <a:r>
              <a:rPr lang="hu-HU" dirty="0"/>
              <a:t> Management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Android Runtime use paging and memory-mapping (</a:t>
            </a:r>
            <a:r>
              <a:rPr lang="en-GB" dirty="0" err="1"/>
              <a:t>mmapping</a:t>
            </a:r>
            <a:r>
              <a:rPr lang="en-GB" dirty="0"/>
              <a:t>) to manage memory.</a:t>
            </a:r>
            <a:r>
              <a:rPr lang="hu-HU" dirty="0"/>
              <a:t> </a:t>
            </a:r>
          </a:p>
          <a:p>
            <a:r>
              <a:rPr lang="en-GB" dirty="0"/>
              <a:t>The only way to release memory from an app is to make the memory available to the garbage collector.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2369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Garbage</a:t>
            </a:r>
            <a:r>
              <a:rPr lang="hu-HU" dirty="0"/>
              <a:t> </a:t>
            </a:r>
            <a:r>
              <a:rPr lang="hu-HU" dirty="0" err="1"/>
              <a:t>Collector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Keeps track of each memory allocation. Once it determines that a piece of memory is no longer being used by the program, it frees it back to the heap.</a:t>
            </a:r>
          </a:p>
          <a:p>
            <a:r>
              <a:rPr lang="en-GB" dirty="0"/>
              <a:t>Two goals:</a:t>
            </a:r>
          </a:p>
          <a:p>
            <a:pPr lvl="1"/>
            <a:r>
              <a:rPr lang="en-GB" dirty="0"/>
              <a:t>find data objects in a program that cannot be accessed in the future</a:t>
            </a:r>
            <a:r>
              <a:rPr lang="hu-HU" dirty="0"/>
              <a:t> </a:t>
            </a:r>
          </a:p>
          <a:p>
            <a:pPr lvl="1"/>
            <a:r>
              <a:rPr lang="en-GB" dirty="0"/>
              <a:t>reclaim the resources used by those objects</a:t>
            </a:r>
            <a:r>
              <a:rPr lang="hu-HU" dirty="0"/>
              <a:t> </a:t>
            </a:r>
          </a:p>
          <a:p>
            <a:r>
              <a:rPr lang="en-GB" dirty="0"/>
              <a:t>Android’s memory heap is a generational one</a:t>
            </a:r>
            <a:r>
              <a:rPr lang="hu-HU" dirty="0"/>
              <a:t>.</a:t>
            </a:r>
          </a:p>
          <a:p>
            <a:r>
              <a:rPr lang="en-GB" dirty="0"/>
              <a:t>It can slow down the apps</a:t>
            </a:r>
            <a:r>
              <a:rPr lang="en-GB" b="1" dirty="0"/>
              <a:t>.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3200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Sharing</a:t>
            </a:r>
            <a:r>
              <a:rPr lang="hu-HU" dirty="0"/>
              <a:t> </a:t>
            </a:r>
            <a:r>
              <a:rPr lang="hu-HU" dirty="0" err="1"/>
              <a:t>memory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order to fit everything it needs in RAM, Android tries to share RAM pages across processes. It can do so in the following ways:</a:t>
            </a:r>
            <a:r>
              <a:rPr lang="hu-HU" dirty="0"/>
              <a:t> </a:t>
            </a:r>
          </a:p>
          <a:p>
            <a:pPr lvl="1"/>
            <a:r>
              <a:rPr lang="en-GB" dirty="0"/>
              <a:t>Zygote</a:t>
            </a:r>
            <a:endParaRPr lang="hu-HU" dirty="0"/>
          </a:p>
          <a:p>
            <a:pPr lvl="1"/>
            <a:r>
              <a:rPr lang="en-GB" dirty="0"/>
              <a:t>Most static data is </a:t>
            </a:r>
            <a:r>
              <a:rPr lang="en-GB" dirty="0" err="1"/>
              <a:t>mmapped</a:t>
            </a:r>
            <a:r>
              <a:rPr lang="en-GB" dirty="0"/>
              <a:t> into a process</a:t>
            </a:r>
            <a:endParaRPr lang="hu-HU" dirty="0"/>
          </a:p>
          <a:p>
            <a:pPr lvl="1"/>
            <a:r>
              <a:rPr lang="en-GB" dirty="0"/>
              <a:t>Sharing the same dynamic RAM across processes</a:t>
            </a:r>
          </a:p>
          <a:p>
            <a:r>
              <a:rPr lang="en-GB" dirty="0"/>
              <a:t>To maintain a functional multi-tasking environment, Android sets a hard limit on the heap size for each app. </a:t>
            </a:r>
          </a:p>
          <a:p>
            <a:r>
              <a:rPr lang="en-GB" dirty="0"/>
              <a:t>Android keeps apps that are not foreground in a least-recently used (LRU) cache</a:t>
            </a:r>
            <a:r>
              <a:rPr lang="hu-HU" dirty="0"/>
              <a:t>.</a:t>
            </a:r>
            <a:endParaRPr lang="en-GB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471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Android’s scheduler is based on the Linux kernel which utilizes real-time and non-real-time scheduling.</a:t>
            </a:r>
          </a:p>
          <a:p>
            <a:r>
              <a:rPr lang="en-GB" dirty="0"/>
              <a:t>It includes 3 classes for scheduling:</a:t>
            </a:r>
          </a:p>
          <a:p>
            <a:pPr lvl="1"/>
            <a:r>
              <a:rPr lang="en-GB" dirty="0"/>
              <a:t>SCHED_FIFO: First-in-first-out (real-time threads)</a:t>
            </a:r>
          </a:p>
          <a:p>
            <a:pPr lvl="1"/>
            <a:r>
              <a:rPr lang="en-GB" dirty="0"/>
              <a:t>SCHED_RR: Round-Robin (real-time threads)</a:t>
            </a:r>
          </a:p>
          <a:p>
            <a:pPr lvl="1"/>
            <a:r>
              <a:rPr lang="en-GB" dirty="0"/>
              <a:t>SCHED_OTHER: Other (Non-real-time threads)</a:t>
            </a:r>
          </a:p>
          <a:p>
            <a:r>
              <a:rPr lang="en-GB" dirty="0"/>
              <a:t>FIFO and RR have higher priorities values (0-99) while OTHER classes range from (100-139)</a:t>
            </a:r>
          </a:p>
          <a:p>
            <a:r>
              <a:rPr lang="en-GB" dirty="0"/>
              <a:t>A lower value results in a higher priority.</a:t>
            </a:r>
          </a:p>
        </p:txBody>
      </p:sp>
    </p:spTree>
    <p:extLst>
      <p:ext uri="{BB962C8B-B14F-4D97-AF65-F5344CB8AC3E}">
        <p14:creationId xmlns:p14="http://schemas.microsoft.com/office/powerpoint/2010/main" val="1563568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FIFO vs RR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804" y="2139193"/>
            <a:ext cx="4650996" cy="24755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7956" y="2139193"/>
            <a:ext cx="47817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Round-Robin utilizes </a:t>
            </a:r>
            <a:r>
              <a:rPr lang="en-GB" dirty="0" err="1"/>
              <a:t>timeslices</a:t>
            </a:r>
            <a:r>
              <a:rPr lang="en-GB" dirty="0"/>
              <a:t> for same level priority threads while First-in-first-out will execute until each thread waits or terminates.</a:t>
            </a:r>
          </a:p>
          <a:p>
            <a:endParaRPr lang="en-GB" dirty="0"/>
          </a:p>
          <a:p>
            <a:r>
              <a:rPr lang="en-GB" dirty="0"/>
              <a:t>In FIFO: D executes until it terminates, B executes next as it is the next highest priority and has been waiting longer than C, Next C executes and finally A can execute.</a:t>
            </a:r>
          </a:p>
          <a:p>
            <a:endParaRPr lang="en-GB" dirty="0"/>
          </a:p>
          <a:p>
            <a:r>
              <a:rPr lang="en-GB" dirty="0"/>
              <a:t>In RR: D executes firsts, next B and C are </a:t>
            </a:r>
            <a:r>
              <a:rPr lang="en-GB" dirty="0" err="1"/>
              <a:t>timesliced</a:t>
            </a:r>
            <a:r>
              <a:rPr lang="en-GB" dirty="0"/>
              <a:t> as they have the same priority and finally A can execute.</a:t>
            </a:r>
          </a:p>
        </p:txBody>
      </p:sp>
    </p:spTree>
    <p:extLst>
      <p:ext uri="{BB962C8B-B14F-4D97-AF65-F5344CB8AC3E}">
        <p14:creationId xmlns:p14="http://schemas.microsoft.com/office/powerpoint/2010/main" val="2182866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cgroups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android several apps may have background threads waiting to execute. This could lead to performance issues for the foreground application.</a:t>
            </a:r>
          </a:p>
          <a:p>
            <a:r>
              <a:rPr lang="en-GB" dirty="0"/>
              <a:t>To avoid this, background threads are moved into a background </a:t>
            </a:r>
            <a:r>
              <a:rPr lang="en-GB" dirty="0" err="1"/>
              <a:t>cgroup</a:t>
            </a:r>
            <a:r>
              <a:rPr lang="en-GB" dirty="0"/>
              <a:t>.</a:t>
            </a:r>
          </a:p>
          <a:p>
            <a:r>
              <a:rPr lang="en-GB" dirty="0"/>
              <a:t>The </a:t>
            </a:r>
            <a:r>
              <a:rPr lang="en-GB" dirty="0" err="1"/>
              <a:t>cgroup</a:t>
            </a:r>
            <a:r>
              <a:rPr lang="en-GB" dirty="0"/>
              <a:t> is assigned a small percentage of the CPU, allowing some progress but not enough to affect foreground performance.</a:t>
            </a:r>
          </a:p>
          <a:p>
            <a:r>
              <a:rPr lang="en-GB" dirty="0"/>
              <a:t>This ensures foreground threads will always have priority. </a:t>
            </a:r>
          </a:p>
        </p:txBody>
      </p:sp>
    </p:spTree>
    <p:extLst>
      <p:ext uri="{BB962C8B-B14F-4D97-AF65-F5344CB8AC3E}">
        <p14:creationId xmlns:p14="http://schemas.microsoft.com/office/powerpoint/2010/main" val="3672353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I/O Scheduling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android there is a large amount of I/O schedulers to choose from. </a:t>
            </a:r>
          </a:p>
          <a:p>
            <a:r>
              <a:rPr lang="en-GB" dirty="0"/>
              <a:t>This is due to various different needs of the schedulers based on the situation e.g.</a:t>
            </a:r>
          </a:p>
          <a:p>
            <a:pPr lvl="1"/>
            <a:r>
              <a:rPr lang="en-GB" dirty="0"/>
              <a:t>Hard Disk Drive vs Solid State Drives &amp; flash storage</a:t>
            </a:r>
          </a:p>
          <a:p>
            <a:pPr lvl="1"/>
            <a:r>
              <a:rPr lang="en-GB" dirty="0"/>
              <a:t>Speed vs Stability</a:t>
            </a:r>
          </a:p>
          <a:p>
            <a:pPr lvl="1"/>
            <a:r>
              <a:rPr lang="en-GB" dirty="0"/>
              <a:t>UI responsiveness</a:t>
            </a:r>
          </a:p>
          <a:p>
            <a:pPr lvl="1"/>
            <a:r>
              <a:rPr lang="en-GB" dirty="0"/>
              <a:t>Database Access and queries</a:t>
            </a:r>
          </a:p>
          <a:p>
            <a:pPr lvl="1"/>
            <a:r>
              <a:rPr lang="en-GB" dirty="0" err="1"/>
              <a:t>etc</a:t>
            </a:r>
            <a:endParaRPr lang="en-GB" dirty="0"/>
          </a:p>
          <a:p>
            <a:r>
              <a:rPr lang="en-GB" dirty="0"/>
              <a:t>Available schedulers: CFQ, deadline, VR, </a:t>
            </a:r>
            <a:r>
              <a:rPr lang="en-GB" dirty="0" err="1"/>
              <a:t>Noop</a:t>
            </a:r>
            <a:r>
              <a:rPr lang="en-GB" dirty="0"/>
              <a:t>, BFQ, FIOPS, SIO, ROW,  ZEN, </a:t>
            </a:r>
            <a:r>
              <a:rPr lang="en-GB" dirty="0" err="1"/>
              <a:t>SIOplus</a:t>
            </a:r>
            <a:r>
              <a:rPr lang="en-GB" dirty="0"/>
              <a:t>, FIFO, </a:t>
            </a:r>
            <a:r>
              <a:rPr lang="en-GB" dirty="0" err="1"/>
              <a:t>Tripnandroid</a:t>
            </a:r>
            <a:r>
              <a:rPr lang="en-GB" dirty="0"/>
              <a:t>, Maple.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8336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I/O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Strictly there is no best scheduler as it will depends on your needs.</a:t>
            </a:r>
          </a:p>
          <a:p>
            <a:r>
              <a:rPr lang="en-GB" dirty="0"/>
              <a:t>Modern smartphones use the </a:t>
            </a:r>
            <a:r>
              <a:rPr lang="en-GB" dirty="0" err="1"/>
              <a:t>Noop</a:t>
            </a:r>
            <a:r>
              <a:rPr lang="en-GB" dirty="0"/>
              <a:t> Scheduler as it is one of the simplest and stable algorithms and works well with flash drives.</a:t>
            </a:r>
          </a:p>
          <a:p>
            <a:endParaRPr lang="en-GB" dirty="0"/>
          </a:p>
          <a:p>
            <a:r>
              <a:rPr lang="en-GB" dirty="0"/>
              <a:t>Another commonly used scheduler is Deadline which imposes a deadline on all I/O requests which prevents starvation of requests.</a:t>
            </a:r>
          </a:p>
        </p:txBody>
      </p:sp>
    </p:spTree>
    <p:extLst>
      <p:ext uri="{BB962C8B-B14F-4D97-AF65-F5344CB8AC3E}">
        <p14:creationId xmlns:p14="http://schemas.microsoft.com/office/powerpoint/2010/main" val="136865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Android uses a single root which is then split into multiple partitions e.g. boot, system, data, cache, </a:t>
            </a:r>
            <a:r>
              <a:rPr lang="en-GB" dirty="0" err="1"/>
              <a:t>misc</a:t>
            </a:r>
            <a:endParaRPr lang="en-GB" dirty="0"/>
          </a:p>
          <a:p>
            <a:r>
              <a:rPr lang="en-GB" dirty="0"/>
              <a:t>Boot – responsible for device booting</a:t>
            </a:r>
          </a:p>
          <a:p>
            <a:r>
              <a:rPr lang="en-GB" dirty="0"/>
              <a:t>System – Contains core parts of the android OS </a:t>
            </a:r>
          </a:p>
          <a:p>
            <a:r>
              <a:rPr lang="en-GB" dirty="0"/>
              <a:t>Data – Contains user data e.g. contacts, installed apps, messages</a:t>
            </a:r>
          </a:p>
          <a:p>
            <a:r>
              <a:rPr lang="en-GB" dirty="0"/>
              <a:t>Cache – for storing frequently access data and app components</a:t>
            </a:r>
          </a:p>
          <a:p>
            <a:r>
              <a:rPr lang="en-GB" dirty="0" err="1"/>
              <a:t>Misc</a:t>
            </a:r>
            <a:r>
              <a:rPr lang="en-GB" dirty="0"/>
              <a:t> – contains miscellaneous system settings for the device.</a:t>
            </a:r>
          </a:p>
        </p:txBody>
      </p:sp>
    </p:spTree>
    <p:extLst>
      <p:ext uri="{BB962C8B-B14F-4D97-AF65-F5344CB8AC3E}">
        <p14:creationId xmlns:p14="http://schemas.microsoft.com/office/powerpoint/2010/main" val="341052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Based on Linux OS </a:t>
            </a:r>
          </a:p>
          <a:p>
            <a:r>
              <a:rPr lang="en-GB" dirty="0"/>
              <a:t>Designed for use touch screen mobile devices (smartphones / tablets)</a:t>
            </a:r>
          </a:p>
          <a:p>
            <a:r>
              <a:rPr lang="en-GB" dirty="0"/>
              <a:t>Software stack OS with a variety of frameworks and drivers</a:t>
            </a:r>
          </a:p>
          <a:p>
            <a:r>
              <a:rPr lang="en-GB" dirty="0"/>
              <a:t>Android Runtime &amp; </a:t>
            </a:r>
            <a:r>
              <a:rPr lang="en-GB" dirty="0" err="1"/>
              <a:t>Dalvik</a:t>
            </a:r>
            <a:r>
              <a:rPr lang="en-GB" dirty="0"/>
              <a:t> Virtual Machine (.</a:t>
            </a:r>
            <a:r>
              <a:rPr lang="en-GB" dirty="0" err="1"/>
              <a:t>dex</a:t>
            </a:r>
            <a:r>
              <a:rPr lang="en-GB" dirty="0"/>
              <a:t>)</a:t>
            </a:r>
          </a:p>
          <a:p>
            <a:r>
              <a:rPr lang="en-GB" dirty="0"/>
              <a:t>Kernel Modifications (alarms and </a:t>
            </a:r>
            <a:r>
              <a:rPr lang="en-GB" dirty="0" err="1"/>
              <a:t>wakelocks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426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Stack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921" y="365124"/>
            <a:ext cx="4130879" cy="6082899"/>
          </a:xfrm>
        </p:spPr>
      </p:pic>
      <p:sp>
        <p:nvSpPr>
          <p:cNvPr id="6" name="TextBox 5"/>
          <p:cNvSpPr txBox="1"/>
          <p:nvPr/>
        </p:nvSpPr>
        <p:spPr>
          <a:xfrm>
            <a:off x="838200" y="1602297"/>
            <a:ext cx="61246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Linux Kernel – memory management and threading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HAL – standard interfaces for use of hardware components e.g. camera Bluetooth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Android Runtime – running of virtual machines and executing .</a:t>
            </a:r>
            <a:r>
              <a:rPr lang="en-GB" dirty="0" err="1"/>
              <a:t>dex</a:t>
            </a:r>
            <a:r>
              <a:rPr lang="en-GB" dirty="0"/>
              <a:t> files for a lower memory footprint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Native C/C++ lib – needed to run ART and HAL services but can also be useful to app </a:t>
            </a:r>
            <a:r>
              <a:rPr lang="en-GB" dirty="0" err="1"/>
              <a:t>developrs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Java API Framework – Useful building blocks which simplify the reuse of core / modular system components and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System apps – core default apps provided by android for common services e.g. email, SMS, internet browsing, etc. </a:t>
            </a:r>
          </a:p>
        </p:txBody>
      </p:sp>
    </p:spTree>
    <p:extLst>
      <p:ext uri="{BB962C8B-B14F-4D97-AF65-F5344CB8AC3E}">
        <p14:creationId xmlns:p14="http://schemas.microsoft.com/office/powerpoint/2010/main" val="204464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Android Runtime and .</a:t>
            </a:r>
            <a:r>
              <a:rPr lang="en-GB" dirty="0" err="1"/>
              <a:t>dex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DEX – a specifically designed bytecode format optimized to minimize apps memory footprint.</a:t>
            </a:r>
          </a:p>
          <a:p>
            <a:r>
              <a:rPr lang="en-GB" dirty="0"/>
              <a:t>Build toolchains such as Jack, compile Java sources into DEX bytecode</a:t>
            </a:r>
          </a:p>
          <a:p>
            <a:r>
              <a:rPr lang="en-GB" dirty="0"/>
              <a:t>Each app on an android device will run in its own instance of Android Runtime (ART). ART runs multiple virtual machines which execute the DEX bytecode.  </a:t>
            </a:r>
          </a:p>
        </p:txBody>
      </p:sp>
    </p:spTree>
    <p:extLst>
      <p:ext uri="{BB962C8B-B14F-4D97-AF65-F5344CB8AC3E}">
        <p14:creationId xmlns:p14="http://schemas.microsoft.com/office/powerpoint/2010/main" val="309762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Linux Kernel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Similar to standard Linux – however drivers not applicable to mobile environments were removed, meaning a smaller kernel.</a:t>
            </a:r>
          </a:p>
          <a:p>
            <a:r>
              <a:rPr lang="en-GB" dirty="0"/>
              <a:t>Power Management – two big modifications to the kernel include alarms and </a:t>
            </a:r>
            <a:r>
              <a:rPr lang="en-GB" dirty="0" err="1"/>
              <a:t>wakelocks</a:t>
            </a:r>
            <a:r>
              <a:rPr lang="en-GB" dirty="0"/>
              <a:t> to save battery power.</a:t>
            </a:r>
          </a:p>
          <a:p>
            <a:r>
              <a:rPr lang="en-GB" dirty="0"/>
              <a:t>Alarms – alarm capability implemented in the kernel allows apps to request wake-up services even in sleep mode.</a:t>
            </a:r>
          </a:p>
          <a:p>
            <a:r>
              <a:rPr lang="en-GB" dirty="0" err="1"/>
              <a:t>Wakelocks</a:t>
            </a:r>
            <a:r>
              <a:rPr lang="en-GB" dirty="0"/>
              <a:t> – prevents the system from entering sleep mode, if no </a:t>
            </a:r>
            <a:r>
              <a:rPr lang="en-GB" dirty="0" err="1"/>
              <a:t>wakelock</a:t>
            </a:r>
            <a:r>
              <a:rPr lang="en-GB" dirty="0"/>
              <a:t> exists the device automatically powers off after sometime.</a:t>
            </a:r>
          </a:p>
        </p:txBody>
      </p:sp>
    </p:spTree>
    <p:extLst>
      <p:ext uri="{BB962C8B-B14F-4D97-AF65-F5344CB8AC3E}">
        <p14:creationId xmlns:p14="http://schemas.microsoft.com/office/powerpoint/2010/main" val="269680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Android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38101" cy="4214448"/>
          </a:xfrm>
        </p:spPr>
        <p:txBody>
          <a:bodyPr/>
          <a:lstStyle/>
          <a:p>
            <a:r>
              <a:rPr lang="en-GB" dirty="0"/>
              <a:t>Each android application is built using up to 4 components, each of which perform a distinct role. (Activities, Services, Content Providers, Broadcast services).</a:t>
            </a:r>
          </a:p>
          <a:p>
            <a:r>
              <a:rPr lang="en-GB" dirty="0"/>
              <a:t>Each application runs its personal dedicated virtual machine and a single process which encompasses the components and Virtual machine.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855" y="505084"/>
            <a:ext cx="4499299" cy="536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47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states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7616" y="467761"/>
            <a:ext cx="4001278" cy="5873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30" y="1610686"/>
            <a:ext cx="4957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various states for an activity can be during an application’s normal </a:t>
            </a:r>
            <a:r>
              <a:rPr lang="en-GB"/>
              <a:t>operation.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931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Threads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an application is launched, the system creates a thread of execution for the application, called "main” also known as the UI thread. </a:t>
            </a:r>
          </a:p>
          <a:p>
            <a:r>
              <a:rPr lang="en-GB" dirty="0"/>
              <a:t>The system does not create a separate thread for each instance of a component, all are run on the main thread which can lead to problems. e.g. blocking the UI when performing complex operations.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68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Worker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the UI thread is blocked, no events can be dispatched, including drawing events.</a:t>
            </a:r>
            <a:r>
              <a:rPr lang="hu-HU" dirty="0"/>
              <a:t> </a:t>
            </a:r>
            <a:r>
              <a:rPr lang="en-GB" dirty="0"/>
              <a:t>The application will appear to hang/freeze.</a:t>
            </a:r>
          </a:p>
          <a:p>
            <a:r>
              <a:rPr lang="en-GB" dirty="0"/>
              <a:t>If the UI thread hangs for too long (currently &gt;5 secs) the user is prompted with the “Application not responding” ANR dialog. Leading to </a:t>
            </a:r>
            <a:r>
              <a:rPr lang="en-GB"/>
              <a:t>unhappy users.</a:t>
            </a:r>
            <a:endParaRPr lang="en-GB" dirty="0"/>
          </a:p>
          <a:p>
            <a:r>
              <a:rPr lang="en-GB" dirty="0"/>
              <a:t>Due to this single threaded model, operations that are not instantaneous should be run in separate worker threads. </a:t>
            </a:r>
            <a:endParaRPr lang="hu-H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687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3395</TotalTime>
  <Words>1095</Words>
  <Application>Microsoft Office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Android OS</vt:lpstr>
      <vt:lpstr>General Overview</vt:lpstr>
      <vt:lpstr>Software Stack</vt:lpstr>
      <vt:lpstr>Android Runtime and .dex</vt:lpstr>
      <vt:lpstr>Linux Kernel modifications</vt:lpstr>
      <vt:lpstr>Android Applications</vt:lpstr>
      <vt:lpstr>Activity states</vt:lpstr>
      <vt:lpstr>Threads</vt:lpstr>
      <vt:lpstr>Worker Threads</vt:lpstr>
      <vt:lpstr>Memory Management</vt:lpstr>
      <vt:lpstr>Garbage Collector</vt:lpstr>
      <vt:lpstr>Sharing memory</vt:lpstr>
      <vt:lpstr>Scheduling</vt:lpstr>
      <vt:lpstr>FIFO vs RR</vt:lpstr>
      <vt:lpstr>cgroups</vt:lpstr>
      <vt:lpstr>I/O Scheduling </vt:lpstr>
      <vt:lpstr>Best I/O Scheduler</vt:lpstr>
      <vt:lpstr>File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Andriod OS</dc:title>
  <dc:creator>Sangey</dc:creator>
  <cp:lastModifiedBy>Sangey</cp:lastModifiedBy>
  <cp:revision>36</cp:revision>
  <dcterms:created xsi:type="dcterms:W3CDTF">2017-05-04T09:02:08Z</dcterms:created>
  <dcterms:modified xsi:type="dcterms:W3CDTF">2017-05-08T07:25:00Z</dcterms:modified>
</cp:coreProperties>
</file>