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6" r:id="rId2"/>
    <p:sldId id="352" r:id="rId3"/>
    <p:sldId id="440" r:id="rId4"/>
    <p:sldId id="400" r:id="rId5"/>
    <p:sldId id="313" r:id="rId6"/>
    <p:sldId id="487" r:id="rId7"/>
    <p:sldId id="488" r:id="rId8"/>
    <p:sldId id="486" r:id="rId9"/>
    <p:sldId id="314" r:id="rId10"/>
    <p:sldId id="312" r:id="rId11"/>
    <p:sldId id="315" r:id="rId12"/>
    <p:sldId id="316" r:id="rId13"/>
    <p:sldId id="492" r:id="rId14"/>
    <p:sldId id="318" r:id="rId15"/>
    <p:sldId id="399" r:id="rId16"/>
    <p:sldId id="490" r:id="rId17"/>
    <p:sldId id="371" r:id="rId18"/>
    <p:sldId id="441" r:id="rId19"/>
    <p:sldId id="499" r:id="rId20"/>
    <p:sldId id="501" r:id="rId21"/>
    <p:sldId id="502" r:id="rId22"/>
    <p:sldId id="489" r:id="rId23"/>
    <p:sldId id="394" r:id="rId24"/>
    <p:sldId id="422" r:id="rId25"/>
    <p:sldId id="424" r:id="rId26"/>
    <p:sldId id="442" r:id="rId27"/>
    <p:sldId id="491" r:id="rId28"/>
    <p:sldId id="503" r:id="rId29"/>
    <p:sldId id="504" r:id="rId30"/>
    <p:sldId id="505" r:id="rId31"/>
    <p:sldId id="506" r:id="rId32"/>
    <p:sldId id="508" r:id="rId33"/>
    <p:sldId id="509" r:id="rId34"/>
    <p:sldId id="510" r:id="rId35"/>
    <p:sldId id="511" r:id="rId36"/>
    <p:sldId id="507" r:id="rId37"/>
    <p:sldId id="514" r:id="rId38"/>
    <p:sldId id="439" r:id="rId39"/>
    <p:sldId id="513" r:id="rId40"/>
    <p:sldId id="516" r:id="rId41"/>
    <p:sldId id="518" r:id="rId42"/>
    <p:sldId id="517" r:id="rId43"/>
    <p:sldId id="519" r:id="rId44"/>
    <p:sldId id="515" r:id="rId45"/>
    <p:sldId id="429" r:id="rId46"/>
    <p:sldId id="51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19089"/>
    <a:srgbClr val="2B91AF"/>
    <a:srgbClr val="800000"/>
    <a:srgbClr val="4848B9"/>
    <a:srgbClr val="628C98"/>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519252-8CC5-4C11-9B8F-391EA88BA520}" v="4" dt="2024-08-30T19:38:58.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73" autoAdjust="0"/>
  </p:normalViewPr>
  <p:slideViewPr>
    <p:cSldViewPr snapToGrid="0">
      <p:cViewPr varScale="1">
        <p:scale>
          <a:sx n="104" d="100"/>
          <a:sy n="104" d="100"/>
        </p:scale>
        <p:origin x="138" y="12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3E455-1A20-4F9D-AB8C-A6908B79F2B5}" type="datetimeFigureOut">
              <a:rPr lang="en-US" smtClean="0"/>
              <a:t>9/29/2024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D66D1-1A48-40B4-9A2D-5D4F04AC0808}" type="slidenum">
              <a:rPr lang="en-US" smtClean="0"/>
              <a:t>‹#›</a:t>
            </a:fld>
            <a:endParaRPr lang="en-US"/>
          </a:p>
        </p:txBody>
      </p:sp>
    </p:spTree>
    <p:extLst>
      <p:ext uri="{BB962C8B-B14F-4D97-AF65-F5344CB8AC3E}">
        <p14:creationId xmlns:p14="http://schemas.microsoft.com/office/powerpoint/2010/main" val="388334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ED80-A213-4ECE-89FA-9B20CF0437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36C32-C8C7-463B-A1F7-67DFCAE43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CD29F6-635A-4AA6-BB1E-8FEEE3F541B2}"/>
              </a:ext>
            </a:extLst>
          </p:cNvPr>
          <p:cNvSpPr>
            <a:spLocks noGrp="1"/>
          </p:cNvSpPr>
          <p:nvPr>
            <p:ph type="dt" sz="half" idx="10"/>
          </p:nvPr>
        </p:nvSpPr>
        <p:spPr/>
        <p:txBody>
          <a:bodyPr/>
          <a:lstStyle/>
          <a:p>
            <a:fld id="{A0E91A94-F19F-40CA-AA51-DB498FD38CEA}" type="datetimeFigureOut">
              <a:rPr lang="en-US" smtClean="0"/>
              <a:t>9/29/2024</a:t>
            </a:fld>
            <a:endParaRPr lang="en-US"/>
          </a:p>
        </p:txBody>
      </p:sp>
      <p:sp>
        <p:nvSpPr>
          <p:cNvPr id="5" name="Footer Placeholder 4">
            <a:extLst>
              <a:ext uri="{FF2B5EF4-FFF2-40B4-BE49-F238E27FC236}">
                <a16:creationId xmlns:a16="http://schemas.microsoft.com/office/drawing/2014/main" id="{3ED58AF3-0B11-4731-B823-5ACA10523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9271C-1194-4AFC-B841-6F418BDEA5A6}"/>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83103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A41B-E51D-48BA-8C34-53F8858802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E7715-2649-465B-939F-9DB7C8514E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51E1E-F7C4-409B-AA96-2C6195D504DF}"/>
              </a:ext>
            </a:extLst>
          </p:cNvPr>
          <p:cNvSpPr>
            <a:spLocks noGrp="1"/>
          </p:cNvSpPr>
          <p:nvPr>
            <p:ph type="dt" sz="half" idx="10"/>
          </p:nvPr>
        </p:nvSpPr>
        <p:spPr/>
        <p:txBody>
          <a:bodyPr/>
          <a:lstStyle/>
          <a:p>
            <a:fld id="{A0E91A94-F19F-40CA-AA51-DB498FD38CEA}" type="datetimeFigureOut">
              <a:rPr lang="en-US" smtClean="0"/>
              <a:t>9/29/2024</a:t>
            </a:fld>
            <a:endParaRPr lang="en-US"/>
          </a:p>
        </p:txBody>
      </p:sp>
      <p:sp>
        <p:nvSpPr>
          <p:cNvPr id="5" name="Footer Placeholder 4">
            <a:extLst>
              <a:ext uri="{FF2B5EF4-FFF2-40B4-BE49-F238E27FC236}">
                <a16:creationId xmlns:a16="http://schemas.microsoft.com/office/drawing/2014/main" id="{F34BF5E9-2E2C-46E1-8906-0C07FDAB2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11566-C93C-470B-A03C-9AF80FF9CF9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28935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276D0-69A1-40C0-87C7-A9B6101D2C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3E511C-36B9-4BA7-98E4-F91E368ECB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D5E46-6FE0-49DB-91BC-18078371D4DB}"/>
              </a:ext>
            </a:extLst>
          </p:cNvPr>
          <p:cNvSpPr>
            <a:spLocks noGrp="1"/>
          </p:cNvSpPr>
          <p:nvPr>
            <p:ph type="dt" sz="half" idx="10"/>
          </p:nvPr>
        </p:nvSpPr>
        <p:spPr/>
        <p:txBody>
          <a:bodyPr/>
          <a:lstStyle/>
          <a:p>
            <a:fld id="{A0E91A94-F19F-40CA-AA51-DB498FD38CEA}" type="datetimeFigureOut">
              <a:rPr lang="en-US" smtClean="0"/>
              <a:t>9/29/2024</a:t>
            </a:fld>
            <a:endParaRPr lang="en-US"/>
          </a:p>
        </p:txBody>
      </p:sp>
      <p:sp>
        <p:nvSpPr>
          <p:cNvPr id="5" name="Footer Placeholder 4">
            <a:extLst>
              <a:ext uri="{FF2B5EF4-FFF2-40B4-BE49-F238E27FC236}">
                <a16:creationId xmlns:a16="http://schemas.microsoft.com/office/drawing/2014/main" id="{D9610F75-13A7-4244-A44C-029B6BF9E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164F2-2F7F-41D2-A331-C13875A1F234}"/>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67164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BFC1-645E-4307-98DD-69AA859A5674}"/>
              </a:ext>
            </a:extLst>
          </p:cNvPr>
          <p:cNvSpPr>
            <a:spLocks noGrp="1"/>
          </p:cNvSpPr>
          <p:nvPr>
            <p:ph type="title"/>
          </p:nvPr>
        </p:nvSpPr>
        <p:spPr>
          <a:xfrm>
            <a:off x="838200" y="365126"/>
            <a:ext cx="10515600" cy="794204"/>
          </a:xfrm>
        </p:spPr>
        <p:txBody>
          <a:bodyPr/>
          <a:lstStyle/>
          <a:p>
            <a:r>
              <a:rPr lang="nl-BE" noProof="0" dirty="0"/>
              <a:t>Click </a:t>
            </a:r>
            <a:r>
              <a:rPr lang="nl-BE" noProof="0" dirty="0" err="1"/>
              <a:t>to</a:t>
            </a:r>
            <a:r>
              <a:rPr lang="nl-BE" noProof="0" dirty="0"/>
              <a:t> </a:t>
            </a:r>
            <a:r>
              <a:rPr lang="nl-BE" noProof="0" dirty="0" err="1"/>
              <a:t>edit</a:t>
            </a:r>
            <a:r>
              <a:rPr lang="nl-BE" noProof="0" dirty="0"/>
              <a:t> Master </a:t>
            </a:r>
            <a:r>
              <a:rPr lang="nl-BE" noProof="0" dirty="0" err="1"/>
              <a:t>title</a:t>
            </a:r>
            <a:r>
              <a:rPr lang="nl-BE" noProof="0" dirty="0"/>
              <a:t> </a:t>
            </a:r>
            <a:r>
              <a:rPr lang="nl-BE" noProof="0" dirty="0" err="1"/>
              <a:t>style</a:t>
            </a:r>
            <a:endParaRPr lang="nl-BE" noProof="0" dirty="0"/>
          </a:p>
        </p:txBody>
      </p:sp>
      <p:sp>
        <p:nvSpPr>
          <p:cNvPr id="3" name="Content Placeholder 2">
            <a:extLst>
              <a:ext uri="{FF2B5EF4-FFF2-40B4-BE49-F238E27FC236}">
                <a16:creationId xmlns:a16="http://schemas.microsoft.com/office/drawing/2014/main" id="{0CCFF52F-78FB-4B1E-BF1B-AC185D230A45}"/>
              </a:ext>
            </a:extLst>
          </p:cNvPr>
          <p:cNvSpPr>
            <a:spLocks noGrp="1"/>
          </p:cNvSpPr>
          <p:nvPr>
            <p:ph idx="1"/>
          </p:nvPr>
        </p:nvSpPr>
        <p:spPr>
          <a:xfrm>
            <a:off x="838200" y="1347107"/>
            <a:ext cx="10515600" cy="4829856"/>
          </a:xfrm>
        </p:spPr>
        <p:txBody>
          <a:bodyPr/>
          <a:lstStyle/>
          <a:p>
            <a:pPr lvl="0"/>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a:extLst>
              <a:ext uri="{FF2B5EF4-FFF2-40B4-BE49-F238E27FC236}">
                <a16:creationId xmlns:a16="http://schemas.microsoft.com/office/drawing/2014/main" id="{1401BAFD-9B64-44ED-A74D-AAF42355814B}"/>
              </a:ext>
            </a:extLst>
          </p:cNvPr>
          <p:cNvSpPr>
            <a:spLocks noGrp="1"/>
          </p:cNvSpPr>
          <p:nvPr>
            <p:ph type="dt" sz="half" idx="10"/>
          </p:nvPr>
        </p:nvSpPr>
        <p:spPr/>
        <p:txBody>
          <a:bodyPr/>
          <a:lstStyle/>
          <a:p>
            <a:fld id="{A0E91A94-F19F-40CA-AA51-DB498FD38CEA}" type="datetimeFigureOut">
              <a:rPr lang="en-US" smtClean="0"/>
              <a:t>9/29/2024</a:t>
            </a:fld>
            <a:endParaRPr lang="en-US"/>
          </a:p>
        </p:txBody>
      </p:sp>
      <p:sp>
        <p:nvSpPr>
          <p:cNvPr id="5" name="Footer Placeholder 4">
            <a:extLst>
              <a:ext uri="{FF2B5EF4-FFF2-40B4-BE49-F238E27FC236}">
                <a16:creationId xmlns:a16="http://schemas.microsoft.com/office/drawing/2014/main" id="{AF9D61C7-138B-428E-8FAE-C7CBC5B90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42EF5-2528-4065-8B32-B51A88B656F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37038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D6A8-4083-4A67-A819-05753B04F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620F58-9F21-449A-87BC-611DAB769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EA62D2-F2FD-4B46-9A10-126415484860}"/>
              </a:ext>
            </a:extLst>
          </p:cNvPr>
          <p:cNvSpPr>
            <a:spLocks noGrp="1"/>
          </p:cNvSpPr>
          <p:nvPr>
            <p:ph type="dt" sz="half" idx="10"/>
          </p:nvPr>
        </p:nvSpPr>
        <p:spPr/>
        <p:txBody>
          <a:bodyPr/>
          <a:lstStyle/>
          <a:p>
            <a:fld id="{A0E91A94-F19F-40CA-AA51-DB498FD38CEA}" type="datetimeFigureOut">
              <a:rPr lang="en-US" smtClean="0"/>
              <a:t>9/29/2024</a:t>
            </a:fld>
            <a:endParaRPr lang="en-US"/>
          </a:p>
        </p:txBody>
      </p:sp>
      <p:sp>
        <p:nvSpPr>
          <p:cNvPr id="5" name="Footer Placeholder 4">
            <a:extLst>
              <a:ext uri="{FF2B5EF4-FFF2-40B4-BE49-F238E27FC236}">
                <a16:creationId xmlns:a16="http://schemas.microsoft.com/office/drawing/2014/main" id="{76A9633F-8F01-4557-BD47-6F521337F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FF477-4311-4F20-9A61-04047FFD45AA}"/>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78119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5FE9-0A09-40AA-9B36-401F27695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5D76E-8101-4B33-BABC-779DCDF4C6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B5658-4CB0-4808-9030-742CEF2794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CF7A76-A00D-47F9-826B-50A443936351}"/>
              </a:ext>
            </a:extLst>
          </p:cNvPr>
          <p:cNvSpPr>
            <a:spLocks noGrp="1"/>
          </p:cNvSpPr>
          <p:nvPr>
            <p:ph type="dt" sz="half" idx="10"/>
          </p:nvPr>
        </p:nvSpPr>
        <p:spPr/>
        <p:txBody>
          <a:bodyPr/>
          <a:lstStyle/>
          <a:p>
            <a:fld id="{A0E91A94-F19F-40CA-AA51-DB498FD38CEA}" type="datetimeFigureOut">
              <a:rPr lang="en-US" smtClean="0"/>
              <a:t>9/29/2024</a:t>
            </a:fld>
            <a:endParaRPr lang="en-US"/>
          </a:p>
        </p:txBody>
      </p:sp>
      <p:sp>
        <p:nvSpPr>
          <p:cNvPr id="6" name="Footer Placeholder 5">
            <a:extLst>
              <a:ext uri="{FF2B5EF4-FFF2-40B4-BE49-F238E27FC236}">
                <a16:creationId xmlns:a16="http://schemas.microsoft.com/office/drawing/2014/main" id="{B9A11B4E-CF90-42E8-BEA2-806D3AA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99209-5F1F-48CC-9E3A-A7F3D16C6FBB}"/>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2385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A64A-96B2-4853-9C0A-49D0040922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66679D-6F86-43B9-8F54-29714A39D4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26833F-DDC9-4716-BD60-CE9037A6CC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29BFAF-6B22-402E-B2D6-6FED66062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4059B4-1ABA-48DA-8550-3D1994F8D8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013F24-7B6F-4CF7-A956-476238FCF66C}"/>
              </a:ext>
            </a:extLst>
          </p:cNvPr>
          <p:cNvSpPr>
            <a:spLocks noGrp="1"/>
          </p:cNvSpPr>
          <p:nvPr>
            <p:ph type="dt" sz="half" idx="10"/>
          </p:nvPr>
        </p:nvSpPr>
        <p:spPr/>
        <p:txBody>
          <a:bodyPr/>
          <a:lstStyle/>
          <a:p>
            <a:fld id="{A0E91A94-F19F-40CA-AA51-DB498FD38CEA}" type="datetimeFigureOut">
              <a:rPr lang="en-US" smtClean="0"/>
              <a:t>9/29/2024</a:t>
            </a:fld>
            <a:endParaRPr lang="en-US"/>
          </a:p>
        </p:txBody>
      </p:sp>
      <p:sp>
        <p:nvSpPr>
          <p:cNvPr id="8" name="Footer Placeholder 7">
            <a:extLst>
              <a:ext uri="{FF2B5EF4-FFF2-40B4-BE49-F238E27FC236}">
                <a16:creationId xmlns:a16="http://schemas.microsoft.com/office/drawing/2014/main" id="{0BE795C5-F6D8-4407-9816-D2FF47EA70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1BEABD-BADB-41F5-BD6E-C7730DD610F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0168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BAE6-474B-48D7-A673-6561609BF7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10769-1DED-4E31-96E8-DE204D891D2E}"/>
              </a:ext>
            </a:extLst>
          </p:cNvPr>
          <p:cNvSpPr>
            <a:spLocks noGrp="1"/>
          </p:cNvSpPr>
          <p:nvPr>
            <p:ph type="dt" sz="half" idx="10"/>
          </p:nvPr>
        </p:nvSpPr>
        <p:spPr/>
        <p:txBody>
          <a:bodyPr/>
          <a:lstStyle/>
          <a:p>
            <a:fld id="{A0E91A94-F19F-40CA-AA51-DB498FD38CEA}" type="datetimeFigureOut">
              <a:rPr lang="en-US" smtClean="0"/>
              <a:t>9/29/2024</a:t>
            </a:fld>
            <a:endParaRPr lang="en-US"/>
          </a:p>
        </p:txBody>
      </p:sp>
      <p:sp>
        <p:nvSpPr>
          <p:cNvPr id="4" name="Footer Placeholder 3">
            <a:extLst>
              <a:ext uri="{FF2B5EF4-FFF2-40B4-BE49-F238E27FC236}">
                <a16:creationId xmlns:a16="http://schemas.microsoft.com/office/drawing/2014/main" id="{9958DFED-82EA-4903-A758-DE02143C6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DEC22-03AA-4BF7-AF37-2906770EA520}"/>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44990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AD11E-6766-45CE-8841-B320C0BDFF22}"/>
              </a:ext>
            </a:extLst>
          </p:cNvPr>
          <p:cNvSpPr>
            <a:spLocks noGrp="1"/>
          </p:cNvSpPr>
          <p:nvPr>
            <p:ph type="dt" sz="half" idx="10"/>
          </p:nvPr>
        </p:nvSpPr>
        <p:spPr/>
        <p:txBody>
          <a:bodyPr/>
          <a:lstStyle/>
          <a:p>
            <a:fld id="{A0E91A94-F19F-40CA-AA51-DB498FD38CEA}" type="datetimeFigureOut">
              <a:rPr lang="en-US" smtClean="0"/>
              <a:t>9/29/2024</a:t>
            </a:fld>
            <a:endParaRPr lang="en-US"/>
          </a:p>
        </p:txBody>
      </p:sp>
      <p:sp>
        <p:nvSpPr>
          <p:cNvPr id="3" name="Footer Placeholder 2">
            <a:extLst>
              <a:ext uri="{FF2B5EF4-FFF2-40B4-BE49-F238E27FC236}">
                <a16:creationId xmlns:a16="http://schemas.microsoft.com/office/drawing/2014/main" id="{B64B4E5F-0050-40D0-86A5-40EA47BA4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ACFB9-678F-4E4C-8649-08061D9FA87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418035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D1A5-E511-494C-AE06-34ABF91BF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536AAD-9708-4B9A-923B-F9DE3B5E0C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ABDA3F-B5A8-4574-90D9-B313BF64A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7809C3-04EB-4875-8307-5B058A42B3E3}"/>
              </a:ext>
            </a:extLst>
          </p:cNvPr>
          <p:cNvSpPr>
            <a:spLocks noGrp="1"/>
          </p:cNvSpPr>
          <p:nvPr>
            <p:ph type="dt" sz="half" idx="10"/>
          </p:nvPr>
        </p:nvSpPr>
        <p:spPr/>
        <p:txBody>
          <a:bodyPr/>
          <a:lstStyle/>
          <a:p>
            <a:fld id="{A0E91A94-F19F-40CA-AA51-DB498FD38CEA}" type="datetimeFigureOut">
              <a:rPr lang="en-US" smtClean="0"/>
              <a:t>9/29/2024</a:t>
            </a:fld>
            <a:endParaRPr lang="en-US"/>
          </a:p>
        </p:txBody>
      </p:sp>
      <p:sp>
        <p:nvSpPr>
          <p:cNvPr id="6" name="Footer Placeholder 5">
            <a:extLst>
              <a:ext uri="{FF2B5EF4-FFF2-40B4-BE49-F238E27FC236}">
                <a16:creationId xmlns:a16="http://schemas.microsoft.com/office/drawing/2014/main" id="{BD53C7F2-CB6E-4EB2-8EE5-545A9BB1C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6CEB6-D661-4300-9646-9E4AC170413F}"/>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975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ACC9-BE44-40BE-8100-251EEBA4F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B6F4DD-1E61-4B4C-B4C7-BFF6C6366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A9333E-0F63-4A12-B3AA-4624807BB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FD15F0-1E81-4DA4-BE27-FC977A2EB077}"/>
              </a:ext>
            </a:extLst>
          </p:cNvPr>
          <p:cNvSpPr>
            <a:spLocks noGrp="1"/>
          </p:cNvSpPr>
          <p:nvPr>
            <p:ph type="dt" sz="half" idx="10"/>
          </p:nvPr>
        </p:nvSpPr>
        <p:spPr/>
        <p:txBody>
          <a:bodyPr/>
          <a:lstStyle/>
          <a:p>
            <a:fld id="{A0E91A94-F19F-40CA-AA51-DB498FD38CEA}" type="datetimeFigureOut">
              <a:rPr lang="en-US" smtClean="0"/>
              <a:t>9/29/2024</a:t>
            </a:fld>
            <a:endParaRPr lang="en-US"/>
          </a:p>
        </p:txBody>
      </p:sp>
      <p:sp>
        <p:nvSpPr>
          <p:cNvPr id="6" name="Footer Placeholder 5">
            <a:extLst>
              <a:ext uri="{FF2B5EF4-FFF2-40B4-BE49-F238E27FC236}">
                <a16:creationId xmlns:a16="http://schemas.microsoft.com/office/drawing/2014/main" id="{309197CE-7A8E-42D7-B21F-94FDEA5FA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62155-98EF-4276-ABB6-025380EBDBE3}"/>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9081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AB8B98-7208-4D9E-BF98-093718E09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3A9A1D-087B-4235-8AA5-BF59A1677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DCEE0-F4AB-42F5-A826-A561928A9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91A94-F19F-40CA-AA51-DB498FD38CEA}" type="datetimeFigureOut">
              <a:rPr lang="en-US" smtClean="0"/>
              <a:t>9/29/2024</a:t>
            </a:fld>
            <a:endParaRPr lang="en-US"/>
          </a:p>
        </p:txBody>
      </p:sp>
      <p:sp>
        <p:nvSpPr>
          <p:cNvPr id="5" name="Footer Placeholder 4">
            <a:extLst>
              <a:ext uri="{FF2B5EF4-FFF2-40B4-BE49-F238E27FC236}">
                <a16:creationId xmlns:a16="http://schemas.microsoft.com/office/drawing/2014/main" id="{E450861F-10ED-468D-BCD5-ACA3E7508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9EE955-4D10-4733-AF56-2AB0E7F05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8471-409B-4229-AF22-C823B0CD064E}" type="slidenum">
              <a:rPr lang="en-US" smtClean="0"/>
              <a:t>‹#›</a:t>
            </a:fld>
            <a:endParaRPr lang="en-US"/>
          </a:p>
        </p:txBody>
      </p:sp>
    </p:spTree>
    <p:extLst>
      <p:ext uri="{BB962C8B-B14F-4D97-AF65-F5344CB8AC3E}">
        <p14:creationId xmlns:p14="http://schemas.microsoft.com/office/powerpoint/2010/main" val="364916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1169F05-AE73-425E-91DC-6307D63E3EAC}"/>
              </a:ext>
            </a:extLst>
          </p:cNvPr>
          <p:cNvPicPr>
            <a:picLocks noChangeAspect="1"/>
          </p:cNvPicPr>
          <p:nvPr/>
        </p:nvPicPr>
        <p:blipFill>
          <a:blip r:embed="rId2">
            <a:extLst>
              <a:ext uri="{28A0092B-C50C-407E-A947-70E740481C1C}">
                <a14:useLocalDpi xmlns:a14="http://schemas.microsoft.com/office/drawing/2010/main" val="0"/>
              </a:ext>
            </a:extLst>
          </a:blip>
          <a:srcRect t="7654" b="7654"/>
          <a:stretch/>
        </p:blipFill>
        <p:spPr>
          <a:xfrm>
            <a:off x="20" y="1"/>
            <a:ext cx="12191980" cy="6857999"/>
          </a:xfrm>
          <a:prstGeom prst="rect">
            <a:avLst/>
          </a:prstGeom>
        </p:spPr>
      </p:pic>
      <p:sp>
        <p:nvSpPr>
          <p:cNvPr id="2" name="Title 1">
            <a:extLst>
              <a:ext uri="{FF2B5EF4-FFF2-40B4-BE49-F238E27FC236}">
                <a16:creationId xmlns:a16="http://schemas.microsoft.com/office/drawing/2014/main" id="{6BC7102C-2669-4028-8681-91F769FD22B8}"/>
              </a:ext>
            </a:extLst>
          </p:cNvPr>
          <p:cNvSpPr>
            <a:spLocks noGrp="1"/>
          </p:cNvSpPr>
          <p:nvPr>
            <p:ph type="ctrTitle"/>
          </p:nvPr>
        </p:nvSpPr>
        <p:spPr>
          <a:xfrm>
            <a:off x="1524000" y="1122362"/>
            <a:ext cx="9144000" cy="1689849"/>
          </a:xfrm>
        </p:spPr>
        <p:txBody>
          <a:bodyPr>
            <a:normAutofit/>
          </a:bodyPr>
          <a:lstStyle/>
          <a:p>
            <a:br>
              <a:rPr lang="nl-BE" sz="4400" dirty="0">
                <a:solidFill>
                  <a:srgbClr val="FFFFFF"/>
                </a:solidFill>
              </a:rPr>
            </a:br>
            <a:r>
              <a:rPr lang="nl-BE" sz="4400" dirty="0">
                <a:solidFill>
                  <a:srgbClr val="FFFFFF"/>
                </a:solidFill>
              </a:rPr>
              <a:t>Programmeren in C# </a:t>
            </a:r>
          </a:p>
        </p:txBody>
      </p:sp>
      <p:sp>
        <p:nvSpPr>
          <p:cNvPr id="3" name="Subtitle 2">
            <a:extLst>
              <a:ext uri="{FF2B5EF4-FFF2-40B4-BE49-F238E27FC236}">
                <a16:creationId xmlns:a16="http://schemas.microsoft.com/office/drawing/2014/main" id="{D59F3AE0-57DA-4D52-AE40-3287F6824262}"/>
              </a:ext>
            </a:extLst>
          </p:cNvPr>
          <p:cNvSpPr>
            <a:spLocks noGrp="1"/>
          </p:cNvSpPr>
          <p:nvPr>
            <p:ph type="subTitle" idx="1"/>
          </p:nvPr>
        </p:nvSpPr>
        <p:spPr>
          <a:xfrm>
            <a:off x="1524000" y="4159404"/>
            <a:ext cx="9144000" cy="1576234"/>
          </a:xfrm>
        </p:spPr>
        <p:txBody>
          <a:bodyPr>
            <a:normAutofit/>
          </a:bodyPr>
          <a:lstStyle/>
          <a:p>
            <a:r>
              <a:rPr lang="en-US" sz="8800" dirty="0">
                <a:solidFill>
                  <a:srgbClr val="FFFFFF"/>
                </a:solidFill>
              </a:rPr>
              <a:t>LINQ</a:t>
            </a:r>
            <a:endParaRPr lang="nl-BE" sz="8800" dirty="0">
              <a:solidFill>
                <a:srgbClr val="FFFFFF"/>
              </a:solidFill>
            </a:endParaRPr>
          </a:p>
        </p:txBody>
      </p:sp>
    </p:spTree>
    <p:extLst>
      <p:ext uri="{BB962C8B-B14F-4D97-AF65-F5344CB8AC3E}">
        <p14:creationId xmlns:p14="http://schemas.microsoft.com/office/powerpoint/2010/main" val="16317466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79462"/>
            <a:ext cx="10515600" cy="709301"/>
          </a:xfrm>
        </p:spPr>
        <p:txBody>
          <a:bodyPr>
            <a:normAutofit/>
          </a:bodyPr>
          <a:lstStyle/>
          <a:p>
            <a:r>
              <a:rPr lang="nl-BE" dirty="0"/>
              <a:t>Generische types gebruiken</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888764"/>
            <a:ext cx="10515600" cy="5691498"/>
          </a:xfrm>
        </p:spPr>
        <p:txBody>
          <a:bodyPr>
            <a:normAutofit/>
          </a:bodyPr>
          <a:lstStyle/>
          <a:p>
            <a:pPr>
              <a:tabLst>
                <a:tab pos="5521325" algn="l"/>
              </a:tabLst>
            </a:pPr>
            <a:r>
              <a:rPr lang="nl-BE" dirty="0"/>
              <a:t>Classes en functies kunnen meerdere generische types declareren.</a:t>
            </a:r>
          </a:p>
          <a:p>
            <a:pPr lvl="1">
              <a:tabLst>
                <a:tab pos="5521325" algn="l"/>
              </a:tabLst>
            </a:pPr>
            <a:r>
              <a:rPr lang="nl-BE" dirty="0"/>
              <a:t>Functies die meerdere generische types </a:t>
            </a:r>
            <a:r>
              <a:rPr lang="nl-BE" dirty="0" err="1"/>
              <a:t>overloaden</a:t>
            </a:r>
            <a:r>
              <a:rPr lang="nl-BE" dirty="0"/>
              <a:t> hebben dan ook een andere vorm dan functies met dezelfde naam die minder of geen types declareren</a:t>
            </a:r>
          </a:p>
          <a:p>
            <a:pPr marL="914400" lvl="2" indent="0">
              <a:buNone/>
              <a:tabLst>
                <a:tab pos="5521325" algn="l"/>
              </a:tabLst>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Dictionary</a:t>
            </a:r>
            <a:r>
              <a:rPr lang="en-US" sz="1600" dirty="0">
                <a:solidFill>
                  <a:srgbClr val="000000"/>
                </a:solidFill>
                <a:latin typeface="Consolas" panose="020B0609020204030204" pitchFamily="49" charset="0"/>
              </a:rPr>
              <a:t>&lt;</a:t>
            </a:r>
            <a:r>
              <a:rPr lang="en-US" sz="1600" dirty="0" err="1">
                <a:solidFill>
                  <a:srgbClr val="2B91AF"/>
                </a:solidFill>
                <a:latin typeface="Consolas" panose="020B0609020204030204" pitchFamily="49" charset="0"/>
              </a:rPr>
              <a:t>TKey</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TValue</a:t>
            </a:r>
            <a:r>
              <a:rPr lang="en-US" sz="1600" dirty="0">
                <a:solidFill>
                  <a:srgbClr val="000000"/>
                </a:solidFill>
                <a:latin typeface="Consolas" panose="020B0609020204030204" pitchFamily="49" charset="0"/>
              </a:rPr>
              <a:t>&gt;</a:t>
            </a:r>
            <a:endParaRPr lang="nl-BE" sz="1600" dirty="0"/>
          </a:p>
          <a:p>
            <a:pPr>
              <a:tabLst>
                <a:tab pos="5521325" algn="l"/>
              </a:tabLst>
            </a:pPr>
            <a:r>
              <a:rPr lang="nl-BE" dirty="0"/>
              <a:t>Default value van een generisch type kan niet </a:t>
            </a:r>
            <a:r>
              <a:rPr lang="nl-BE" dirty="0" err="1"/>
              <a:t>null</a:t>
            </a:r>
            <a:r>
              <a:rPr lang="nl-BE" dirty="0"/>
              <a:t> zijn aangezien we niet weten of het een value type is of een reference type.</a:t>
            </a:r>
          </a:p>
          <a:p>
            <a:pPr lvl="1">
              <a:tabLst>
                <a:tab pos="5521325" algn="l"/>
              </a:tabLst>
            </a:pPr>
            <a:r>
              <a:rPr lang="nl-BE" dirty="0"/>
              <a:t>Daarom gebruiken we de default() </a:t>
            </a:r>
            <a:r>
              <a:rPr lang="nl-BE" dirty="0" err="1"/>
              <a:t>keyword</a:t>
            </a:r>
            <a:endParaRPr lang="nl-BE" dirty="0"/>
          </a:p>
          <a:p>
            <a:pPr marL="914400" lvl="2" indent="0">
              <a:buNone/>
              <a:tabLst>
                <a:tab pos="5521325" algn="l"/>
              </a:tabLst>
            </a:pPr>
            <a:r>
              <a:rPr lang="en-US" sz="1600" dirty="0">
                <a:solidFill>
                  <a:srgbClr val="008000"/>
                </a:solidFill>
                <a:latin typeface="Consolas" panose="020B0609020204030204" pitchFamily="49" charset="0"/>
              </a:rPr>
              <a:t>T</a:t>
            </a:r>
            <a:r>
              <a:rPr lang="en-US" sz="1600" dirty="0">
                <a:solidFill>
                  <a:srgbClr val="000000"/>
                </a:solidFill>
                <a:latin typeface="Consolas" panose="020B0609020204030204" pitchFamily="49" charset="0"/>
              </a:rPr>
              <a:t> _item = </a:t>
            </a:r>
            <a:r>
              <a:rPr lang="en-US" sz="1600" dirty="0">
                <a:solidFill>
                  <a:srgbClr val="0000FF"/>
                </a:solidFill>
                <a:latin typeface="Consolas" panose="020B0609020204030204" pitchFamily="49" charset="0"/>
              </a:rPr>
              <a:t>default</a:t>
            </a:r>
            <a:r>
              <a:rPr lang="en-US" sz="1600" dirty="0">
                <a:solidFill>
                  <a:srgbClr val="000000"/>
                </a:solidFill>
                <a:latin typeface="Consolas" panose="020B0609020204030204" pitchFamily="49" charset="0"/>
              </a:rPr>
              <a:t>(T); </a:t>
            </a:r>
            <a:r>
              <a:rPr lang="en-US" sz="1600" dirty="0">
                <a:solidFill>
                  <a:srgbClr val="008000"/>
                </a:solidFill>
                <a:latin typeface="Consolas" panose="020B0609020204030204" pitchFamily="49" charset="0"/>
              </a:rPr>
              <a:t>// int = 0, ref types = null</a:t>
            </a:r>
            <a:endParaRPr lang="nl-BE" sz="1600" dirty="0"/>
          </a:p>
          <a:p>
            <a:pPr>
              <a:tabLst>
                <a:tab pos="5521325" algn="l"/>
              </a:tabLst>
            </a:pPr>
            <a:r>
              <a:rPr lang="nl-BE" dirty="0"/>
              <a:t>We kunnen beperkingen opleggen aan het generisch type met het </a:t>
            </a:r>
            <a:r>
              <a:rPr lang="nl-BE" dirty="0" err="1"/>
              <a:t>keyword</a:t>
            </a:r>
            <a:r>
              <a:rPr lang="nl-BE" dirty="0"/>
              <a:t> </a:t>
            </a:r>
            <a:r>
              <a:rPr lang="nl-BE" b="1" dirty="0" err="1"/>
              <a:t>where</a:t>
            </a:r>
            <a:r>
              <a:rPr lang="nl-BE" dirty="0"/>
              <a:t>. Dit noemen we </a:t>
            </a:r>
            <a:r>
              <a:rPr lang="nl-BE" dirty="0" err="1"/>
              <a:t>generic</a:t>
            </a:r>
            <a:r>
              <a:rPr lang="nl-BE" dirty="0"/>
              <a:t> </a:t>
            </a:r>
            <a:r>
              <a:rPr lang="nl-BE" dirty="0" err="1"/>
              <a:t>constraints</a:t>
            </a:r>
            <a:r>
              <a:rPr lang="nl-BE" dirty="0"/>
              <a:t>.</a:t>
            </a:r>
          </a:p>
          <a:p>
            <a:pPr lvl="1">
              <a:tabLst>
                <a:tab pos="5521325" algn="l"/>
              </a:tabLst>
            </a:pPr>
            <a:r>
              <a:rPr lang="nl-BE" dirty="0" err="1"/>
              <a:t>Constraints</a:t>
            </a:r>
            <a:r>
              <a:rPr lang="nl-BE" dirty="0"/>
              <a:t>: base-class, interface, class, </a:t>
            </a:r>
            <a:r>
              <a:rPr lang="nl-BE" dirty="0" err="1"/>
              <a:t>struct</a:t>
            </a:r>
            <a:r>
              <a:rPr lang="nl-BE" dirty="0"/>
              <a:t>, new()</a:t>
            </a:r>
          </a:p>
          <a:p>
            <a:pPr marL="914400" lvl="2" indent="0">
              <a:buNone/>
              <a:tabLst>
                <a:tab pos="5521325" algn="l"/>
              </a:tabLst>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ArrayList</a:t>
            </a:r>
            <a:r>
              <a:rPr lang="en-US" sz="1600" dirty="0">
                <a:solidFill>
                  <a:srgbClr val="000000"/>
                </a:solidFill>
                <a:latin typeface="Consolas" panose="020B0609020204030204" pitchFamily="49" charset="0"/>
              </a:rPr>
              <a:t>&lt;</a:t>
            </a:r>
            <a:r>
              <a:rPr lang="en-US" sz="1600" dirty="0">
                <a:solidFill>
                  <a:srgbClr val="2B91AF"/>
                </a:solidFill>
                <a:latin typeface="Consolas" panose="020B0609020204030204" pitchFamily="49" charset="0"/>
              </a:rPr>
              <a:t>T</a:t>
            </a:r>
            <a:r>
              <a:rPr lang="en-US" sz="1600" dirty="0">
                <a:solidFill>
                  <a:srgbClr val="000000"/>
                </a:solidFill>
                <a:latin typeface="Consolas" panose="020B0609020204030204" pitchFamily="49" charset="0"/>
              </a:rPr>
              <a:t>&gt; </a:t>
            </a:r>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T :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endParaRPr lang="nl-BE" dirty="0"/>
          </a:p>
        </p:txBody>
      </p:sp>
    </p:spTree>
    <p:extLst>
      <p:ext uri="{BB962C8B-B14F-4D97-AF65-F5344CB8AC3E}">
        <p14:creationId xmlns:p14="http://schemas.microsoft.com/office/powerpoint/2010/main" val="424770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79462"/>
            <a:ext cx="10515600" cy="572569"/>
          </a:xfrm>
        </p:spPr>
        <p:txBody>
          <a:bodyPr>
            <a:normAutofit fontScale="90000"/>
          </a:bodyPr>
          <a:lstStyle/>
          <a:p>
            <a:r>
              <a:rPr lang="nl-BE" dirty="0"/>
              <a:t>Generische </a:t>
            </a:r>
            <a:r>
              <a:rPr lang="nl-BE" dirty="0" err="1"/>
              <a:t>delegate</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752031"/>
            <a:ext cx="10515600" cy="5926507"/>
          </a:xfrm>
        </p:spPr>
        <p:txBody>
          <a:bodyPr>
            <a:normAutofit lnSpcReduction="10000"/>
          </a:bodyPr>
          <a:lstStyle/>
          <a:p>
            <a:r>
              <a:rPr lang="nl-BE" dirty="0"/>
              <a:t>Het is ook mogelijk om generische parameters te gebruiken in </a:t>
            </a:r>
            <a:r>
              <a:rPr lang="nl-BE" dirty="0" err="1"/>
              <a:t>delegates</a:t>
            </a:r>
            <a:r>
              <a:rPr lang="nl-BE" dirty="0"/>
              <a:t>.</a:t>
            </a:r>
          </a:p>
          <a:p>
            <a:r>
              <a:rPr lang="nl-BE" dirty="0"/>
              <a:t>Dit geeft de mogelijkheid om een </a:t>
            </a:r>
            <a:r>
              <a:rPr lang="nl-BE" dirty="0" err="1"/>
              <a:t>delegate</a:t>
            </a:r>
            <a:r>
              <a:rPr lang="nl-BE" dirty="0"/>
              <a:t> functie te maken die kan gelden voor elk type.</a:t>
            </a:r>
          </a:p>
          <a:p>
            <a:pPr marL="914400" lvl="2" indent="0">
              <a:buNone/>
            </a:pPr>
            <a:r>
              <a:rPr lang="de-DE" sz="1400" b="1" dirty="0" err="1">
                <a:solidFill>
                  <a:srgbClr val="0000FF"/>
                </a:solidFill>
                <a:latin typeface="Consolas" panose="020B0609020204030204" pitchFamily="49" charset="0"/>
              </a:rPr>
              <a:t>public</a:t>
            </a:r>
            <a:r>
              <a:rPr lang="de-DE" sz="1400" b="1" dirty="0">
                <a:solidFill>
                  <a:srgbClr val="000000"/>
                </a:solidFill>
                <a:latin typeface="Consolas" panose="020B0609020204030204" pitchFamily="49" charset="0"/>
              </a:rPr>
              <a:t> </a:t>
            </a:r>
            <a:r>
              <a:rPr lang="de-DE" sz="1400" b="1" dirty="0" err="1">
                <a:solidFill>
                  <a:srgbClr val="0000FF"/>
                </a:solidFill>
                <a:latin typeface="Consolas" panose="020B0609020204030204" pitchFamily="49" charset="0"/>
              </a:rPr>
              <a:t>delegate</a:t>
            </a:r>
            <a:r>
              <a:rPr lang="de-DE" sz="1400" b="1" dirty="0">
                <a:solidFill>
                  <a:srgbClr val="000000"/>
                </a:solidFill>
                <a:latin typeface="Consolas" panose="020B0609020204030204" pitchFamily="49" charset="0"/>
              </a:rPr>
              <a:t> T </a:t>
            </a:r>
            <a:r>
              <a:rPr lang="de-DE" sz="1400" b="1" dirty="0" err="1">
                <a:solidFill>
                  <a:srgbClr val="2B91AF"/>
                </a:solidFill>
                <a:latin typeface="Consolas" panose="020B0609020204030204" pitchFamily="49" charset="0"/>
              </a:rPr>
              <a:t>IsGreatherThen</a:t>
            </a:r>
            <a:r>
              <a:rPr lang="de-DE" sz="1400" b="1" dirty="0">
                <a:solidFill>
                  <a:srgbClr val="000000"/>
                </a:solidFill>
                <a:latin typeface="Consolas" panose="020B0609020204030204" pitchFamily="49" charset="0"/>
              </a:rPr>
              <a:t>&lt;</a:t>
            </a:r>
            <a:r>
              <a:rPr lang="de-DE" sz="1400" b="1" dirty="0">
                <a:solidFill>
                  <a:srgbClr val="2B91AF"/>
                </a:solidFill>
                <a:latin typeface="Consolas" panose="020B0609020204030204" pitchFamily="49" charset="0"/>
              </a:rPr>
              <a:t>T</a:t>
            </a:r>
            <a:r>
              <a:rPr lang="de-DE" sz="1400" b="1" dirty="0">
                <a:solidFill>
                  <a:srgbClr val="000000"/>
                </a:solidFill>
                <a:latin typeface="Consolas" panose="020B0609020204030204" pitchFamily="49" charset="0"/>
              </a:rPr>
              <a:t>&gt;(T t1,T t2);</a:t>
            </a:r>
          </a:p>
          <a:p>
            <a:pPr marL="914400" lvl="2"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ArrayList</a:t>
            </a:r>
            <a:r>
              <a:rPr lang="en-US" sz="1400" dirty="0">
                <a:solidFill>
                  <a:srgbClr val="000000"/>
                </a:solidFill>
                <a:latin typeface="Consolas" panose="020B0609020204030204" pitchFamily="49" charset="0"/>
              </a:rPr>
              <a:t>&lt;</a:t>
            </a:r>
            <a:r>
              <a:rPr lang="en-US" sz="1400" dirty="0">
                <a:solidFill>
                  <a:srgbClr val="2B91AF"/>
                </a:solidFill>
                <a:latin typeface="Consolas" panose="020B0609020204030204" pitchFamily="49" charset="0"/>
              </a:rPr>
              <a:t>T</a:t>
            </a:r>
            <a:r>
              <a:rPr lang="en-US" sz="1400" dirty="0">
                <a:solidFill>
                  <a:srgbClr val="000000"/>
                </a:solidFill>
                <a:latin typeface="Consolas" panose="020B0609020204030204" pitchFamily="49" charset="0"/>
              </a:rPr>
              <a:t>&gt; </a:t>
            </a:r>
            <a:r>
              <a:rPr lang="en-US" sz="1400" dirty="0">
                <a:solidFill>
                  <a:srgbClr val="0000FF"/>
                </a:solidFill>
                <a:latin typeface="Consolas" panose="020B0609020204030204" pitchFamily="49" charset="0"/>
              </a:rPr>
              <a:t>where</a:t>
            </a:r>
            <a:r>
              <a:rPr lang="en-US" sz="1400" dirty="0">
                <a:solidFill>
                  <a:srgbClr val="000000"/>
                </a:solidFill>
                <a:latin typeface="Consolas" panose="020B0609020204030204" pitchFamily="49" charset="0"/>
              </a:rPr>
              <a:t> T :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T[] _items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_</a:t>
            </a:r>
            <a:r>
              <a:rPr lang="en-US" sz="1400" dirty="0" err="1">
                <a:solidFill>
                  <a:srgbClr val="000000"/>
                </a:solidFill>
                <a:latin typeface="Consolas" panose="020B0609020204030204" pitchFamily="49" charset="0"/>
              </a:rPr>
              <a:t>currentPos</a:t>
            </a:r>
            <a:r>
              <a:rPr lang="en-US" sz="1400" dirty="0">
                <a:solidFill>
                  <a:srgbClr val="000000"/>
                </a:solidFill>
                <a:latin typeface="Consolas" panose="020B0609020204030204" pitchFamily="49" charset="0"/>
              </a:rPr>
              <a:t> = 0;</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ArrayList</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capacity=0) {</a:t>
            </a:r>
          </a:p>
          <a:p>
            <a:pPr marL="914400" lvl="2" indent="0">
              <a:buNone/>
            </a:pPr>
            <a:r>
              <a:rPr lang="en-US" sz="1400" dirty="0">
                <a:solidFill>
                  <a:srgbClr val="000000"/>
                </a:solidFill>
                <a:latin typeface="Consolas" panose="020B0609020204030204" pitchFamily="49" charset="0"/>
              </a:rPr>
              <a:t>    _items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T[capacity &gt; 0 ? capacity : 1];</a:t>
            </a:r>
          </a:p>
          <a:p>
            <a:pPr marL="914400" lvl="2" indent="0">
              <a:buNone/>
            </a:pP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Sort(</a:t>
            </a:r>
            <a:r>
              <a:rPr lang="en-US" sz="1400" dirty="0" err="1">
                <a:solidFill>
                  <a:srgbClr val="000000"/>
                </a:solidFill>
                <a:latin typeface="Consolas" panose="020B0609020204030204" pitchFamily="49" charset="0"/>
              </a:rPr>
              <a:t>IsGreatherThen</a:t>
            </a:r>
            <a:r>
              <a:rPr lang="en-US" sz="1400" dirty="0">
                <a:solidFill>
                  <a:srgbClr val="000000"/>
                </a:solidFill>
                <a:latin typeface="Consolas" panose="020B0609020204030204" pitchFamily="49" charset="0"/>
              </a:rPr>
              <a:t>&lt;T&gt; </a:t>
            </a:r>
            <a:r>
              <a:rPr lang="en-US" sz="1400" dirty="0" err="1">
                <a:solidFill>
                  <a:srgbClr val="000000"/>
                </a:solidFill>
                <a:latin typeface="Consolas" panose="020B0609020204030204" pitchFamily="49" charset="0"/>
              </a:rPr>
              <a:t>sortFunction</a:t>
            </a:r>
            <a:r>
              <a:rPr lang="en-US" sz="1400" dirty="0">
                <a:solidFill>
                  <a:srgbClr val="000000"/>
                </a:solidFill>
                <a:latin typeface="Consolas" panose="020B0609020204030204" pitchFamily="49" charset="0"/>
              </a:rPr>
              <a:t>) { … }</a:t>
            </a:r>
          </a:p>
          <a:p>
            <a:pPr marL="914400" lvl="2" indent="0">
              <a:buNone/>
            </a:pP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a:t>
            </a:r>
          </a:p>
          <a:p>
            <a:pPr marL="914400" lvl="2"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CompareList</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t1,</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t2) {</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string</a:t>
            </a:r>
            <a:r>
              <a:rPr lang="en-US" sz="1400" dirty="0" err="1">
                <a:solidFill>
                  <a:srgbClr val="000000"/>
                </a:solidFill>
                <a:latin typeface="Consolas" panose="020B0609020204030204" pitchFamily="49" charset="0"/>
              </a:rPr>
              <a:t>.Compare</a:t>
            </a:r>
            <a:r>
              <a:rPr lang="en-US" sz="1400" dirty="0">
                <a:solidFill>
                  <a:srgbClr val="000000"/>
                </a:solidFill>
                <a:latin typeface="Consolas" panose="020B0609020204030204" pitchFamily="49" charset="0"/>
              </a:rPr>
              <a:t>(t1,t2) &lt;0 ? t1 : t2;</a:t>
            </a:r>
          </a:p>
          <a:p>
            <a:pPr marL="914400" lvl="2" indent="0">
              <a:buNone/>
            </a:pP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a:t>
            </a:r>
          </a:p>
          <a:p>
            <a:pPr marL="914400" lvl="2" indent="0">
              <a:buNone/>
            </a:pPr>
            <a:r>
              <a:rPr lang="en-US" sz="1400" dirty="0" err="1">
                <a:solidFill>
                  <a:srgbClr val="628C98"/>
                </a:solidFill>
                <a:latin typeface="Consolas" panose="020B0609020204030204" pitchFamily="49" charset="0"/>
              </a:rPr>
              <a:t>ArrayList</a:t>
            </a:r>
            <a:r>
              <a:rPr lang="en-US" sz="1400" dirty="0">
                <a:solidFill>
                  <a:srgbClr val="000000"/>
                </a:solidFill>
                <a:latin typeface="Consolas" panose="020B0609020204030204" pitchFamily="49" charset="0"/>
              </a:rPr>
              <a:t>&lt;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myList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ArrayList</a:t>
            </a:r>
            <a:r>
              <a:rPr lang="en-US" sz="1400" dirty="0">
                <a:solidFill>
                  <a:srgbClr val="000000"/>
                </a:solidFill>
                <a:latin typeface="Consolas" panose="020B0609020204030204" pitchFamily="49" charset="0"/>
              </a:rPr>
              <a:t>&lt;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a:t>
            </a:r>
          </a:p>
          <a:p>
            <a:pPr marL="914400" lvl="2" indent="0">
              <a:buNone/>
            </a:pPr>
            <a:r>
              <a:rPr lang="en-US" sz="1400" dirty="0" err="1">
                <a:solidFill>
                  <a:srgbClr val="000000"/>
                </a:solidFill>
                <a:latin typeface="Consolas" panose="020B0609020204030204" pitchFamily="49" charset="0"/>
              </a:rPr>
              <a:t>myList.Sort</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CompareList</a:t>
            </a:r>
            <a:r>
              <a:rPr lang="en-US" sz="1400" dirty="0">
                <a:solidFill>
                  <a:srgbClr val="000000"/>
                </a:solidFill>
                <a:latin typeface="Consolas" panose="020B0609020204030204" pitchFamily="49" charset="0"/>
              </a:rPr>
              <a:t>);</a:t>
            </a:r>
          </a:p>
          <a:p>
            <a:pPr lvl="2"/>
            <a:endParaRPr lang="nl-BE" sz="1400" dirty="0"/>
          </a:p>
          <a:p>
            <a:endParaRPr lang="nl-BE" dirty="0"/>
          </a:p>
        </p:txBody>
      </p:sp>
    </p:spTree>
    <p:extLst>
      <p:ext uri="{BB962C8B-B14F-4D97-AF65-F5344CB8AC3E}">
        <p14:creationId xmlns:p14="http://schemas.microsoft.com/office/powerpoint/2010/main" val="75529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247829"/>
            <a:ext cx="10515600" cy="743484"/>
          </a:xfrm>
        </p:spPr>
        <p:txBody>
          <a:bodyPr/>
          <a:lstStyle/>
          <a:p>
            <a:r>
              <a:rPr lang="nl-BE" dirty="0"/>
              <a:t>‘</a:t>
            </a:r>
            <a:r>
              <a:rPr lang="nl-BE" dirty="0" err="1"/>
              <a:t>Func</a:t>
            </a:r>
            <a:r>
              <a:rPr lang="nl-BE" dirty="0"/>
              <a:t>’ en ‘Action’ </a:t>
            </a:r>
            <a:r>
              <a:rPr lang="nl-BE" dirty="0" err="1"/>
              <a:t>delegates</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04202" y="1076770"/>
            <a:ext cx="11485548" cy="5533401"/>
          </a:xfrm>
        </p:spPr>
        <p:txBody>
          <a:bodyPr>
            <a:normAutofit/>
          </a:bodyPr>
          <a:lstStyle/>
          <a:p>
            <a:r>
              <a:rPr lang="nl-BE" dirty="0"/>
              <a:t>In de .Net System </a:t>
            </a:r>
            <a:r>
              <a:rPr lang="nl-BE" dirty="0" err="1"/>
              <a:t>namespace</a:t>
            </a:r>
            <a:r>
              <a:rPr lang="nl-BE" dirty="0"/>
              <a:t> zijn een set van generische </a:t>
            </a:r>
            <a:r>
              <a:rPr lang="nl-BE" dirty="0" err="1"/>
              <a:t>delegates</a:t>
            </a:r>
            <a:r>
              <a:rPr lang="nl-BE" dirty="0"/>
              <a:t> gespecifieerd die bijna elke vorm van functies kunnen aannemen.</a:t>
            </a:r>
          </a:p>
          <a:p>
            <a:pPr marL="914400" lvl="2" indent="0">
              <a:buNone/>
            </a:pPr>
            <a:r>
              <a:rPr lang="fr-FR" sz="1600" dirty="0">
                <a:solidFill>
                  <a:srgbClr val="0000FF"/>
                </a:solidFill>
                <a:latin typeface="Consolas" panose="020B0609020204030204" pitchFamily="49" charset="0"/>
              </a:rPr>
              <a:t>public</a:t>
            </a:r>
            <a:r>
              <a:rPr lang="fr-FR" sz="1600" dirty="0">
                <a:solidFill>
                  <a:srgbClr val="000000"/>
                </a:solidFill>
                <a:latin typeface="Consolas" panose="020B0609020204030204" pitchFamily="49" charset="0"/>
              </a:rPr>
              <a:t> </a:t>
            </a:r>
            <a:r>
              <a:rPr lang="fr-FR" sz="1600" dirty="0" err="1">
                <a:solidFill>
                  <a:srgbClr val="0000FF"/>
                </a:solidFill>
                <a:latin typeface="Consolas" panose="020B0609020204030204" pitchFamily="49" charset="0"/>
              </a:rPr>
              <a:t>delegate</a:t>
            </a:r>
            <a:r>
              <a:rPr lang="fr-FR" sz="1600" dirty="0">
                <a:solidFill>
                  <a:srgbClr val="000000"/>
                </a:solidFill>
                <a:latin typeface="Consolas" panose="020B0609020204030204" pitchFamily="49" charset="0"/>
              </a:rPr>
              <a:t> </a:t>
            </a:r>
            <a:r>
              <a:rPr lang="fr-FR" sz="1600" dirty="0" err="1">
                <a:solidFill>
                  <a:srgbClr val="0000FF"/>
                </a:solidFill>
                <a:latin typeface="Consolas" panose="020B0609020204030204" pitchFamily="49" charset="0"/>
              </a:rPr>
              <a:t>void</a:t>
            </a:r>
            <a:r>
              <a:rPr lang="fr-FR" sz="1600" dirty="0">
                <a:solidFill>
                  <a:srgbClr val="000000"/>
                </a:solidFill>
                <a:latin typeface="Consolas" panose="020B0609020204030204" pitchFamily="49" charset="0"/>
              </a:rPr>
              <a:t> </a:t>
            </a:r>
            <a:r>
              <a:rPr lang="fr-FR" sz="1600" dirty="0">
                <a:solidFill>
                  <a:srgbClr val="2B91AF"/>
                </a:solidFill>
                <a:latin typeface="Consolas" panose="020B0609020204030204" pitchFamily="49" charset="0"/>
              </a:rPr>
              <a:t>Action</a:t>
            </a:r>
            <a:r>
              <a:rPr lang="fr-FR" sz="1600" dirty="0">
                <a:solidFill>
                  <a:srgbClr val="000000"/>
                </a:solidFill>
                <a:latin typeface="Consolas" panose="020B0609020204030204" pitchFamily="49" charset="0"/>
              </a:rPr>
              <a:t>&lt;</a:t>
            </a:r>
            <a:r>
              <a:rPr lang="fr-FR" sz="1600" dirty="0">
                <a:solidFill>
                  <a:srgbClr val="0000FF"/>
                </a:solidFill>
                <a:latin typeface="Consolas" panose="020B0609020204030204" pitchFamily="49" charset="0"/>
              </a:rPr>
              <a:t>in</a:t>
            </a:r>
            <a:r>
              <a:rPr lang="fr-FR" sz="1600" dirty="0">
                <a:solidFill>
                  <a:srgbClr val="000000"/>
                </a:solidFill>
                <a:latin typeface="Consolas" panose="020B0609020204030204" pitchFamily="49" charset="0"/>
              </a:rPr>
              <a:t> </a:t>
            </a:r>
            <a:r>
              <a:rPr lang="fr-FR" sz="1600" dirty="0">
                <a:solidFill>
                  <a:srgbClr val="2B91AF"/>
                </a:solidFill>
                <a:latin typeface="Consolas" panose="020B0609020204030204" pitchFamily="49" charset="0"/>
              </a:rPr>
              <a:t>T</a:t>
            </a:r>
            <a:r>
              <a:rPr lang="fr-FR" sz="1600" dirty="0">
                <a:solidFill>
                  <a:srgbClr val="000000"/>
                </a:solidFill>
                <a:latin typeface="Consolas" panose="020B0609020204030204" pitchFamily="49" charset="0"/>
              </a:rPr>
              <a:t>&gt;(T </a:t>
            </a:r>
            <a:r>
              <a:rPr lang="fr-FR" sz="1600" dirty="0" err="1">
                <a:solidFill>
                  <a:srgbClr val="000000"/>
                </a:solidFill>
                <a:latin typeface="Consolas" panose="020B0609020204030204" pitchFamily="49" charset="0"/>
              </a:rPr>
              <a:t>obj</a:t>
            </a:r>
            <a:r>
              <a:rPr lang="fr-FR" sz="1600" dirty="0">
                <a:solidFill>
                  <a:srgbClr val="000000"/>
                </a:solidFill>
                <a:latin typeface="Consolas" panose="020B0609020204030204" pitchFamily="49" charset="0"/>
              </a:rPr>
              <a:t>);</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delegate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Action</a:t>
            </a:r>
            <a:r>
              <a:rPr lang="en-US" sz="1600" dirty="0">
                <a:solidFill>
                  <a:srgbClr val="000000"/>
                </a:solidFill>
                <a:latin typeface="Consolas" panose="020B0609020204030204" pitchFamily="49" charset="0"/>
              </a:rPr>
              <a:t>&lt;</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T1</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T2</a:t>
            </a:r>
            <a:r>
              <a:rPr lang="en-US" sz="1600" dirty="0">
                <a:solidFill>
                  <a:srgbClr val="000000"/>
                </a:solidFill>
                <a:latin typeface="Consolas" panose="020B0609020204030204" pitchFamily="49" charset="0"/>
              </a:rPr>
              <a:t>&gt;(T1 arg1,T2 arg2);</a:t>
            </a:r>
          </a:p>
          <a:p>
            <a:pPr marL="914400" lvl="2" indent="0">
              <a:buNone/>
            </a:pPr>
            <a:r>
              <a:rPr lang="en-US" sz="1600" dirty="0">
                <a:solidFill>
                  <a:srgbClr val="000000"/>
                </a:solidFill>
                <a:latin typeface="Consolas" panose="020B0609020204030204" pitchFamily="49" charset="0"/>
              </a:rPr>
              <a:t>…</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delegate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TResult</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Func</a:t>
            </a:r>
            <a:r>
              <a:rPr lang="en-US" sz="1600" dirty="0">
                <a:solidFill>
                  <a:srgbClr val="000000"/>
                </a:solidFill>
                <a:latin typeface="Consolas" panose="020B0609020204030204" pitchFamily="49" charset="0"/>
              </a:rPr>
              <a:t>&lt;</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out</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TResult</a:t>
            </a:r>
            <a:r>
              <a:rPr lang="en-US" sz="1600" dirty="0">
                <a:solidFill>
                  <a:srgbClr val="000000"/>
                </a:solidFill>
                <a:latin typeface="Consolas" panose="020B0609020204030204" pitchFamily="49" charset="0"/>
              </a:rPr>
              <a:t>&gt;(T </a:t>
            </a:r>
            <a:r>
              <a:rPr lang="en-US" sz="1600" dirty="0" err="1">
                <a:solidFill>
                  <a:srgbClr val="000000"/>
                </a:solidFill>
                <a:latin typeface="Consolas" panose="020B0609020204030204" pitchFamily="49" charset="0"/>
              </a:rPr>
              <a:t>arg</a:t>
            </a:r>
            <a:r>
              <a:rPr lang="en-US" sz="1600" dirty="0">
                <a:solidFill>
                  <a:srgbClr val="000000"/>
                </a:solidFill>
                <a:latin typeface="Consolas" panose="020B0609020204030204" pitchFamily="49" charset="0"/>
              </a:rPr>
              <a:t>);</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delegate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TResult</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Func</a:t>
            </a:r>
            <a:r>
              <a:rPr lang="en-US" sz="1600" dirty="0">
                <a:solidFill>
                  <a:srgbClr val="000000"/>
                </a:solidFill>
                <a:latin typeface="Consolas" panose="020B0609020204030204" pitchFamily="49" charset="0"/>
              </a:rPr>
              <a:t>&lt;</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T1</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T2</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out</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TResult</a:t>
            </a:r>
            <a:r>
              <a:rPr lang="en-US" sz="1600" dirty="0">
                <a:solidFill>
                  <a:srgbClr val="000000"/>
                </a:solidFill>
                <a:latin typeface="Consolas" panose="020B0609020204030204" pitchFamily="49" charset="0"/>
              </a:rPr>
              <a:t>&gt;(T1 arg1,T2 arg2);</a:t>
            </a:r>
          </a:p>
          <a:p>
            <a:pPr marL="914400" lvl="2" indent="0">
              <a:buNone/>
            </a:pPr>
            <a:r>
              <a:rPr lang="nl-BE" sz="1600" dirty="0"/>
              <a:t>…</a:t>
            </a:r>
            <a:endParaRPr lang="nl-BE" dirty="0"/>
          </a:p>
          <a:p>
            <a:r>
              <a:rPr lang="nl-BE" dirty="0"/>
              <a:t>Deze </a:t>
            </a:r>
            <a:r>
              <a:rPr lang="nl-BE" dirty="0" err="1"/>
              <a:t>delegates</a:t>
            </a:r>
            <a:r>
              <a:rPr lang="nl-BE" dirty="0"/>
              <a:t> zijn beperkt doordat ze </a:t>
            </a:r>
            <a:r>
              <a:rPr lang="nl-BE" b="1" dirty="0"/>
              <a:t>geen ref </a:t>
            </a:r>
            <a:r>
              <a:rPr lang="nl-BE" dirty="0"/>
              <a:t>of </a:t>
            </a:r>
            <a:r>
              <a:rPr lang="nl-BE" b="1" dirty="0"/>
              <a:t>out</a:t>
            </a:r>
            <a:r>
              <a:rPr lang="nl-BE" dirty="0"/>
              <a:t> </a:t>
            </a:r>
            <a:r>
              <a:rPr lang="nl-BE" b="1" dirty="0"/>
              <a:t>parameters</a:t>
            </a:r>
            <a:r>
              <a:rPr lang="nl-BE" dirty="0"/>
              <a:t> aanvaarden.</a:t>
            </a:r>
          </a:p>
          <a:p>
            <a:r>
              <a:rPr lang="nl-BE" dirty="0"/>
              <a:t>Omdat we generische functies kunnen </a:t>
            </a:r>
            <a:r>
              <a:rPr lang="nl-BE" dirty="0" err="1"/>
              <a:t>overloaden</a:t>
            </a:r>
            <a:r>
              <a:rPr lang="nl-BE" dirty="0"/>
              <a:t> kunnen </a:t>
            </a:r>
            <a:r>
              <a:rPr lang="nl-BE" dirty="0" err="1"/>
              <a:t>Func</a:t>
            </a:r>
            <a:r>
              <a:rPr lang="nl-BE" dirty="0"/>
              <a:t> en Action gebruikt worden tot 16 parameters.</a:t>
            </a:r>
          </a:p>
          <a:p>
            <a:r>
              <a:rPr lang="nl-BE" dirty="0"/>
              <a:t>De in- en </a:t>
            </a:r>
            <a:r>
              <a:rPr lang="nl-BE" dirty="0" err="1"/>
              <a:t>outkeywords</a:t>
            </a:r>
            <a:r>
              <a:rPr lang="nl-BE" dirty="0"/>
              <a:t> kunnen gebruikt worden om aan te duiden dat het enkel gaat om input of output </a:t>
            </a:r>
            <a:r>
              <a:rPr lang="nl-BE" dirty="0" err="1"/>
              <a:t>generics</a:t>
            </a:r>
            <a:r>
              <a:rPr lang="nl-BE" dirty="0"/>
              <a:t>. Dit noemen we </a:t>
            </a:r>
            <a:r>
              <a:rPr lang="nl-BE" b="1" dirty="0"/>
              <a:t>parameter </a:t>
            </a:r>
            <a:r>
              <a:rPr lang="nl-BE" b="1" dirty="0" err="1"/>
              <a:t>variance</a:t>
            </a:r>
            <a:endParaRPr lang="nl-BE" b="1" dirty="0"/>
          </a:p>
        </p:txBody>
      </p:sp>
    </p:spTree>
    <p:extLst>
      <p:ext uri="{BB962C8B-B14F-4D97-AF65-F5344CB8AC3E}">
        <p14:creationId xmlns:p14="http://schemas.microsoft.com/office/powerpoint/2010/main" val="147223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nl-BE" dirty="0"/>
              <a:t>Gebruik van ‘</a:t>
            </a:r>
            <a:r>
              <a:rPr lang="nl-BE" dirty="0" err="1"/>
              <a:t>Func</a:t>
            </a:r>
            <a:r>
              <a:rPr lang="nl-BE" dirty="0"/>
              <a:t>’ en ‘Action’</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358923" y="1275126"/>
            <a:ext cx="11759013" cy="5092117"/>
          </a:xfrm>
        </p:spPr>
        <p:txBody>
          <a:bodyPr>
            <a:normAutofit/>
          </a:bodyPr>
          <a:lstStyle/>
          <a:p>
            <a:r>
              <a:rPr lang="nl-NL" dirty="0"/>
              <a:t>Bij een reguliere </a:t>
            </a:r>
            <a:r>
              <a:rPr lang="nl-NL" dirty="0" err="1"/>
              <a:t>delegate</a:t>
            </a:r>
            <a:r>
              <a:rPr lang="nl-NL" dirty="0"/>
              <a:t> moet je expliciet een type, wat betekent dat je voor elke verschillend gebruik een nieuw </a:t>
            </a:r>
            <a:r>
              <a:rPr lang="nl-NL" dirty="0" err="1"/>
              <a:t>delegate</a:t>
            </a:r>
            <a:r>
              <a:rPr lang="nl-NL" dirty="0"/>
              <a:t> type moet maken.</a:t>
            </a:r>
          </a:p>
          <a:p>
            <a:r>
              <a:rPr lang="nl-NL" dirty="0" err="1"/>
              <a:t>Func</a:t>
            </a:r>
            <a:r>
              <a:rPr lang="nl-NL" dirty="0"/>
              <a:t> en Action zijn ingebouwde generieke </a:t>
            </a:r>
            <a:r>
              <a:rPr lang="nl-NL" dirty="0" err="1"/>
              <a:t>delegates</a:t>
            </a:r>
            <a:r>
              <a:rPr lang="nl-NL" dirty="0"/>
              <a:t>, wat betekent dat je geen aparte </a:t>
            </a:r>
            <a:r>
              <a:rPr lang="nl-NL" dirty="0" err="1"/>
              <a:t>delegate</a:t>
            </a:r>
            <a:r>
              <a:rPr lang="nl-NL" dirty="0"/>
              <a:t> types hoeft te definiëren. Dit maakt het eenvoudiger en bespaart code.</a:t>
            </a:r>
          </a:p>
          <a:p>
            <a:endParaRPr lang="nl-NL" dirty="0"/>
          </a:p>
        </p:txBody>
      </p:sp>
    </p:spTree>
    <p:extLst>
      <p:ext uri="{BB962C8B-B14F-4D97-AF65-F5344CB8AC3E}">
        <p14:creationId xmlns:p14="http://schemas.microsoft.com/office/powerpoint/2010/main" val="258763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nl-BE" dirty="0"/>
              <a:t>Extension </a:t>
            </a:r>
            <a:r>
              <a:rPr lang="nl-BE" dirty="0" err="1"/>
              <a:t>methods</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a:bodyPr>
          <a:lstStyle/>
          <a:p>
            <a:r>
              <a:rPr lang="nl-BE" dirty="0"/>
              <a:t>Met extension </a:t>
            </a:r>
            <a:r>
              <a:rPr lang="nl-BE" dirty="0" err="1"/>
              <a:t>methods</a:t>
            </a:r>
            <a:r>
              <a:rPr lang="nl-BE" dirty="0"/>
              <a:t> kunnen we bestaande types uitbreiden met nieuwe functies zonder het originele type te wijzigen.</a:t>
            </a:r>
          </a:p>
          <a:p>
            <a:r>
              <a:rPr lang="nl-BE" dirty="0"/>
              <a:t>Opbouw van een extension </a:t>
            </a:r>
            <a:r>
              <a:rPr lang="nl-BE" dirty="0" err="1"/>
              <a:t>method</a:t>
            </a:r>
            <a:r>
              <a:rPr lang="nl-BE" dirty="0"/>
              <a:t>:</a:t>
            </a:r>
          </a:p>
          <a:p>
            <a:pPr lvl="1"/>
            <a:r>
              <a:rPr lang="nl-BE" dirty="0"/>
              <a:t>Een extension </a:t>
            </a:r>
            <a:r>
              <a:rPr lang="nl-BE" dirty="0" err="1"/>
              <a:t>method</a:t>
            </a:r>
            <a:r>
              <a:rPr lang="nl-BE" dirty="0"/>
              <a:t> moet altijd een </a:t>
            </a:r>
            <a:r>
              <a:rPr lang="nl-BE" b="1" dirty="0"/>
              <a:t>statische functie</a:t>
            </a:r>
            <a:r>
              <a:rPr lang="nl-BE" dirty="0"/>
              <a:t> zijn.</a:t>
            </a:r>
          </a:p>
          <a:p>
            <a:pPr lvl="1"/>
            <a:r>
              <a:rPr lang="nl-BE" dirty="0"/>
              <a:t>Het moet ook </a:t>
            </a:r>
            <a:r>
              <a:rPr lang="nl-BE" b="1" dirty="0"/>
              <a:t>gedeclareerd</a:t>
            </a:r>
            <a:r>
              <a:rPr lang="nl-BE" dirty="0"/>
              <a:t> worden </a:t>
            </a:r>
            <a:r>
              <a:rPr lang="nl-BE" b="1" dirty="0"/>
              <a:t>in</a:t>
            </a:r>
            <a:r>
              <a:rPr lang="nl-BE" dirty="0"/>
              <a:t> een </a:t>
            </a:r>
            <a:r>
              <a:rPr lang="nl-BE" b="1" dirty="0"/>
              <a:t>statische klasse.</a:t>
            </a:r>
          </a:p>
          <a:p>
            <a:pPr lvl="1"/>
            <a:r>
              <a:rPr lang="nl-BE" dirty="0"/>
              <a:t>De eerste parameter moet het type zijn dat wordt uitgebreid en met het </a:t>
            </a:r>
            <a:r>
              <a:rPr lang="nl-BE" dirty="0" err="1"/>
              <a:t>keyword</a:t>
            </a:r>
            <a:r>
              <a:rPr lang="nl-BE" dirty="0"/>
              <a:t> </a:t>
            </a:r>
            <a:r>
              <a:rPr lang="nl-BE" b="1" dirty="0" err="1"/>
              <a:t>this</a:t>
            </a:r>
            <a:r>
              <a:rPr lang="nl-BE" dirty="0"/>
              <a:t> gedecoreerd worden</a:t>
            </a:r>
          </a:p>
          <a:p>
            <a:pPr lvl="2"/>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MyExtensions</a:t>
            </a:r>
            <a:r>
              <a:rPr lang="en-US" sz="1600" dirty="0">
                <a:solidFill>
                  <a:srgbClr val="000000"/>
                </a:solidFill>
                <a:latin typeface="Consolas" panose="020B0609020204030204" pitchFamily="49" charset="0"/>
              </a:rPr>
              <a:t> {</a:t>
            </a:r>
          </a:p>
          <a:p>
            <a:pPr lvl="2"/>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NotNullOrEmpty</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str) {</a:t>
            </a:r>
          </a:p>
          <a:p>
            <a:pPr lvl="2"/>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string</a:t>
            </a:r>
            <a:r>
              <a:rPr lang="en-US" sz="1600" dirty="0" err="1">
                <a:solidFill>
                  <a:srgbClr val="000000"/>
                </a:solidFill>
                <a:latin typeface="Consolas" panose="020B0609020204030204" pitchFamily="49" charset="0"/>
              </a:rPr>
              <a:t>.IsNullOrEmpty</a:t>
            </a:r>
            <a:r>
              <a:rPr lang="en-US" sz="1600" dirty="0">
                <a:solidFill>
                  <a:srgbClr val="000000"/>
                </a:solidFill>
                <a:latin typeface="Consolas" panose="020B0609020204030204" pitchFamily="49" charset="0"/>
              </a:rPr>
              <a:t>(str);</a:t>
            </a:r>
          </a:p>
          <a:p>
            <a:pPr lvl="2"/>
            <a:r>
              <a:rPr lang="en-US" sz="1600" dirty="0">
                <a:solidFill>
                  <a:srgbClr val="000000"/>
                </a:solidFill>
                <a:latin typeface="Consolas" panose="020B0609020204030204" pitchFamily="49" charset="0"/>
              </a:rPr>
              <a:t>    }</a:t>
            </a:r>
          </a:p>
          <a:p>
            <a:pPr lvl="2"/>
            <a:r>
              <a:rPr lang="en-US" sz="1600" dirty="0">
                <a:solidFill>
                  <a:srgbClr val="000000"/>
                </a:solidFill>
                <a:latin typeface="Consolas" panose="020B0609020204030204" pitchFamily="49" charset="0"/>
              </a:rPr>
              <a:t>  }</a:t>
            </a:r>
          </a:p>
          <a:p>
            <a:pPr lvl="2"/>
            <a:r>
              <a:rPr lang="en-US" sz="1600" dirty="0">
                <a:solidFill>
                  <a:srgbClr val="000000"/>
                </a:solidFill>
                <a:latin typeface="Consolas" panose="020B0609020204030204" pitchFamily="49" charset="0"/>
              </a:rPr>
              <a:t>…</a:t>
            </a:r>
          </a:p>
          <a:p>
            <a:pPr lvl="2"/>
            <a:r>
              <a:rPr lang="en-US" sz="1600" dirty="0" err="1">
                <a:solidFill>
                  <a:srgbClr val="2B91AF"/>
                </a:solidFill>
                <a:latin typeface="Consolas" panose="020B0609020204030204" pitchFamily="49" charset="0"/>
              </a:rPr>
              <a:t>Console</a:t>
            </a:r>
            <a:r>
              <a:rPr lang="en-US" sz="1600" dirty="0" err="1">
                <a:solidFill>
                  <a:srgbClr val="000000"/>
                </a:solidFill>
                <a:latin typeface="Consolas" panose="020B0609020204030204" pitchFamily="49" charset="0"/>
              </a:rPr>
              <a:t>.WriteLine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Lege</a:t>
            </a:r>
            <a:r>
              <a:rPr lang="en-US" sz="1600" dirty="0">
                <a:solidFill>
                  <a:srgbClr val="A31515"/>
                </a:solidFill>
                <a:latin typeface="Consolas" panose="020B0609020204030204" pitchFamily="49" charset="0"/>
              </a:rPr>
              <a:t> string"</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NotNullOrEmpty</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"Vol"</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Leeg</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endParaRPr lang="nl-BE" sz="1600" dirty="0"/>
          </a:p>
          <a:p>
            <a:pPr lvl="1"/>
            <a:endParaRPr lang="nl-BE" dirty="0"/>
          </a:p>
        </p:txBody>
      </p:sp>
    </p:spTree>
    <p:extLst>
      <p:ext uri="{BB962C8B-B14F-4D97-AF65-F5344CB8AC3E}">
        <p14:creationId xmlns:p14="http://schemas.microsoft.com/office/powerpoint/2010/main" val="193252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Rectangle 148">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3781515D-CBDF-469D-B6D3-F399E0BE2638}"/>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t="19920" b="19920"/>
          <a:stretch/>
        </p:blipFill>
        <p:spPr>
          <a:xfrm>
            <a:off x="-1" y="10"/>
            <a:ext cx="12192001" cy="6857990"/>
          </a:xfrm>
          <a:prstGeom prst="rect">
            <a:avLst/>
          </a:prstGeom>
        </p:spPr>
      </p:pic>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1198181" y="728906"/>
            <a:ext cx="9792471" cy="2057037"/>
          </a:xfrm>
        </p:spPr>
        <p:txBody>
          <a:bodyPr>
            <a:normAutofit/>
          </a:bodyPr>
          <a:lstStyle/>
          <a:p>
            <a:r>
              <a:rPr lang="nl-BE">
                <a:solidFill>
                  <a:srgbClr val="FFFFFF"/>
                </a:solidFill>
              </a:rPr>
              <a:t>Labo</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1198181" y="2957665"/>
            <a:ext cx="9792471" cy="3171423"/>
          </a:xfrm>
        </p:spPr>
        <p:txBody>
          <a:bodyPr>
            <a:normAutofit/>
          </a:bodyPr>
          <a:lstStyle/>
          <a:p>
            <a:r>
              <a:rPr lang="nl-BE" sz="1700" dirty="0">
                <a:solidFill>
                  <a:srgbClr val="FFFFFF"/>
                </a:solidFill>
              </a:rPr>
              <a:t>Maak een dubbel gelinkte </a:t>
            </a:r>
            <a:r>
              <a:rPr lang="nl-BE" sz="1700" dirty="0" err="1">
                <a:solidFill>
                  <a:srgbClr val="FFFFFF"/>
                </a:solidFill>
              </a:rPr>
              <a:t>dictionary</a:t>
            </a:r>
            <a:r>
              <a:rPr lang="nl-BE" sz="1700" dirty="0">
                <a:solidFill>
                  <a:srgbClr val="FFFFFF"/>
                </a:solidFill>
              </a:rPr>
              <a:t> lijst:</a:t>
            </a:r>
          </a:p>
          <a:p>
            <a:pPr lvl="1"/>
            <a:r>
              <a:rPr lang="nl-BE" sz="1700" dirty="0">
                <a:solidFill>
                  <a:srgbClr val="FFFFFF"/>
                </a:solidFill>
              </a:rPr>
              <a:t>heeft een link naar het volgende item</a:t>
            </a:r>
          </a:p>
          <a:p>
            <a:pPr lvl="1"/>
            <a:r>
              <a:rPr lang="nl-BE" sz="1700" dirty="0">
                <a:solidFill>
                  <a:srgbClr val="FFFFFF"/>
                </a:solidFill>
              </a:rPr>
              <a:t>Heeft een link naar het vorige item</a:t>
            </a:r>
          </a:p>
          <a:p>
            <a:pPr lvl="1"/>
            <a:r>
              <a:rPr lang="nl-BE" sz="1700" dirty="0">
                <a:solidFill>
                  <a:srgbClr val="FFFFFF"/>
                </a:solidFill>
              </a:rPr>
              <a:t>Heeft zowel een waarde (</a:t>
            </a:r>
            <a:r>
              <a:rPr lang="nl-BE" sz="1700" dirty="0" err="1">
                <a:solidFill>
                  <a:srgbClr val="FFFFFF"/>
                </a:solidFill>
              </a:rPr>
              <a:t>value</a:t>
            </a:r>
            <a:r>
              <a:rPr lang="nl-BE" sz="1700" dirty="0">
                <a:solidFill>
                  <a:srgbClr val="FFFFFF"/>
                </a:solidFill>
              </a:rPr>
              <a:t>) als een </a:t>
            </a:r>
            <a:r>
              <a:rPr lang="nl-BE" sz="1700" dirty="0" err="1">
                <a:solidFill>
                  <a:srgbClr val="FFFFFF"/>
                </a:solidFill>
              </a:rPr>
              <a:t>key</a:t>
            </a:r>
            <a:r>
              <a:rPr lang="nl-BE" sz="1700" dirty="0">
                <a:solidFill>
                  <a:srgbClr val="FFFFFF"/>
                </a:solidFill>
              </a:rPr>
              <a:t>. De gebruiker kan bepalen welke Types dit zijn.</a:t>
            </a:r>
          </a:p>
          <a:p>
            <a:r>
              <a:rPr lang="nl-BE" sz="1700" dirty="0">
                <a:solidFill>
                  <a:srgbClr val="FFFFFF"/>
                </a:solidFill>
              </a:rPr>
              <a:t>Voorzie</a:t>
            </a:r>
            <a:r>
              <a:rPr lang="en-US" sz="1700" dirty="0">
                <a:solidFill>
                  <a:srgbClr val="FFFFFF"/>
                </a:solidFill>
              </a:rPr>
              <a:t> </a:t>
            </a:r>
            <a:r>
              <a:rPr lang="nl-BE" sz="1700" dirty="0">
                <a:solidFill>
                  <a:srgbClr val="FFFFFF"/>
                </a:solidFill>
              </a:rPr>
              <a:t>een </a:t>
            </a:r>
            <a:r>
              <a:rPr lang="nl-BE" sz="1700">
                <a:solidFill>
                  <a:srgbClr val="FFFFFF"/>
                </a:solidFill>
              </a:rPr>
              <a:t>delegate</a:t>
            </a:r>
            <a:r>
              <a:rPr lang="nl-BE" sz="1700" dirty="0">
                <a:solidFill>
                  <a:srgbClr val="FFFFFF"/>
                </a:solidFill>
              </a:rPr>
              <a:t> die de waarde vergelijkt</a:t>
            </a:r>
            <a:r>
              <a:rPr lang="en-US" sz="1700" dirty="0">
                <a:solidFill>
                  <a:srgbClr val="FFFFFF"/>
                </a:solidFill>
              </a:rPr>
              <a:t> </a:t>
            </a:r>
            <a:r>
              <a:rPr lang="nl-BE" sz="1700" dirty="0">
                <a:solidFill>
                  <a:srgbClr val="FFFFFF"/>
                </a:solidFill>
              </a:rPr>
              <a:t>tussen</a:t>
            </a:r>
            <a:r>
              <a:rPr lang="en-US" sz="1700" dirty="0">
                <a:solidFill>
                  <a:srgbClr val="FFFFFF"/>
                </a:solidFill>
              </a:rPr>
              <a:t> </a:t>
            </a:r>
            <a:r>
              <a:rPr lang="nl-BE" sz="1700" dirty="0">
                <a:solidFill>
                  <a:srgbClr val="FFFFFF"/>
                </a:solidFill>
              </a:rPr>
              <a:t>2 waarden (</a:t>
            </a:r>
            <a:r>
              <a:rPr lang="nl-BE" sz="1700" dirty="0" err="1">
                <a:solidFill>
                  <a:srgbClr val="FFFFFF"/>
                </a:solidFill>
              </a:rPr>
              <a:t>values</a:t>
            </a:r>
            <a:r>
              <a:rPr lang="nl-BE" sz="1700" dirty="0">
                <a:solidFill>
                  <a:srgbClr val="FFFFFF"/>
                </a:solidFill>
              </a:rPr>
              <a:t>) in de lijst en maak een </a:t>
            </a:r>
            <a:r>
              <a:rPr lang="nl-BE" sz="1700" dirty="0" err="1">
                <a:solidFill>
                  <a:srgbClr val="FFFFFF"/>
                </a:solidFill>
              </a:rPr>
              <a:t>sort</a:t>
            </a:r>
            <a:r>
              <a:rPr lang="nl-BE" sz="1700" dirty="0">
                <a:solidFill>
                  <a:srgbClr val="FFFFFF"/>
                </a:solidFill>
              </a:rPr>
              <a:t> functie</a:t>
            </a:r>
          </a:p>
          <a:p>
            <a:r>
              <a:rPr lang="nl-BE" sz="1700" dirty="0">
                <a:solidFill>
                  <a:srgbClr val="FFFFFF"/>
                </a:solidFill>
              </a:rPr>
              <a:t>Maak een zoek functie die een </a:t>
            </a:r>
            <a:r>
              <a:rPr lang="nl-BE" sz="1700" dirty="0" err="1">
                <a:solidFill>
                  <a:srgbClr val="FFFFFF"/>
                </a:solidFill>
              </a:rPr>
              <a:t>Func</a:t>
            </a:r>
            <a:r>
              <a:rPr lang="nl-BE" sz="1700" dirty="0">
                <a:solidFill>
                  <a:srgbClr val="FFFFFF"/>
                </a:solidFill>
              </a:rPr>
              <a:t> aanvaard waar men aan de hand van de </a:t>
            </a:r>
            <a:r>
              <a:rPr lang="nl-BE" sz="1700" dirty="0" err="1">
                <a:solidFill>
                  <a:srgbClr val="FFFFFF"/>
                </a:solidFill>
              </a:rPr>
              <a:t>value</a:t>
            </a:r>
            <a:r>
              <a:rPr lang="nl-BE" sz="1700" dirty="0">
                <a:solidFill>
                  <a:srgbClr val="FFFFFF"/>
                </a:solidFill>
              </a:rPr>
              <a:t> een List&lt;T&gt; teruggeeft </a:t>
            </a:r>
          </a:p>
          <a:p>
            <a:r>
              <a:rPr lang="nl-BE" sz="1700" dirty="0">
                <a:solidFill>
                  <a:srgbClr val="FFFFFF"/>
                </a:solidFill>
              </a:rPr>
              <a:t>Voorzie de nodige functies om items te kunnen toevoegen, verwijderen en de grootte van de lijst op te vragen.</a:t>
            </a:r>
          </a:p>
          <a:p>
            <a:r>
              <a:rPr lang="nl-BE" sz="1700" dirty="0">
                <a:solidFill>
                  <a:srgbClr val="FFFFFF"/>
                </a:solidFill>
              </a:rPr>
              <a:t>EXTRA: We willen de lijst ook in een </a:t>
            </a:r>
            <a:r>
              <a:rPr lang="nl-BE" sz="1700" dirty="0" err="1">
                <a:solidFill>
                  <a:srgbClr val="FFFFFF"/>
                </a:solidFill>
              </a:rPr>
              <a:t>foreach</a:t>
            </a:r>
            <a:r>
              <a:rPr lang="nl-BE" sz="1700" dirty="0">
                <a:solidFill>
                  <a:srgbClr val="FFFFFF"/>
                </a:solidFill>
              </a:rPr>
              <a:t> kunnen gebruiken.</a:t>
            </a:r>
          </a:p>
        </p:txBody>
      </p:sp>
    </p:spTree>
    <p:extLst>
      <p:ext uri="{BB962C8B-B14F-4D97-AF65-F5344CB8AC3E}">
        <p14:creationId xmlns:p14="http://schemas.microsoft.com/office/powerpoint/2010/main" val="191047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1169F05-AE73-425E-91DC-6307D63E3EAC}"/>
              </a:ext>
            </a:extLst>
          </p:cNvPr>
          <p:cNvPicPr>
            <a:picLocks noChangeAspect="1"/>
          </p:cNvPicPr>
          <p:nvPr/>
        </p:nvPicPr>
        <p:blipFill>
          <a:blip r:embed="rId2">
            <a:extLst>
              <a:ext uri="{28A0092B-C50C-407E-A947-70E740481C1C}">
                <a14:useLocalDpi xmlns:a14="http://schemas.microsoft.com/office/drawing/2010/main" val="0"/>
              </a:ext>
            </a:extLst>
          </a:blip>
          <a:srcRect t="14848" b="4217"/>
          <a:stretch/>
        </p:blipFill>
        <p:spPr>
          <a:xfrm>
            <a:off x="-3047" y="10"/>
            <a:ext cx="12191999" cy="6857990"/>
          </a:xfrm>
          <a:prstGeom prst="rect">
            <a:avLst/>
          </a:prstGeom>
        </p:spPr>
      </p:pic>
      <p:sp>
        <p:nvSpPr>
          <p:cNvPr id="55" name="Rectangle 54">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7102C-2669-4028-8681-91F769FD22B8}"/>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br>
              <a:rPr lang="nl-BE" sz="5200">
                <a:solidFill>
                  <a:srgbClr val="FFFFFF"/>
                </a:solidFill>
              </a:rPr>
            </a:br>
            <a:r>
              <a:rPr lang="nl-BE" sz="5200">
                <a:solidFill>
                  <a:srgbClr val="FFFFFF"/>
                </a:solidFill>
              </a:rPr>
              <a:t>Lambda expressies</a:t>
            </a:r>
            <a:endParaRPr lang="nl-BE" sz="5200" dirty="0">
              <a:solidFill>
                <a:srgbClr val="FFFFFF"/>
              </a:solidFill>
            </a:endParaRPr>
          </a:p>
        </p:txBody>
      </p:sp>
      <p:sp>
        <p:nvSpPr>
          <p:cNvPr id="3" name="Subtitle 2">
            <a:extLst>
              <a:ext uri="{FF2B5EF4-FFF2-40B4-BE49-F238E27FC236}">
                <a16:creationId xmlns:a16="http://schemas.microsoft.com/office/drawing/2014/main" id="{D59F3AE0-57DA-4D52-AE40-3287F6824262}"/>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nl-BE">
              <a:solidFill>
                <a:srgbClr val="FFFFFF"/>
              </a:solidFill>
            </a:endParaRPr>
          </a:p>
        </p:txBody>
      </p:sp>
    </p:spTree>
    <p:extLst>
      <p:ext uri="{BB962C8B-B14F-4D97-AF65-F5344CB8AC3E}">
        <p14:creationId xmlns:p14="http://schemas.microsoft.com/office/powerpoint/2010/main" val="171103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nodePh="1">
                                  <p:stCondLst>
                                    <p:cond delay="1500"/>
                                  </p:stCondLst>
                                  <p:endCondLst>
                                    <p:cond evt="begin" delay="0">
                                      <p:tn val="8"/>
                                    </p:cond>
                                  </p:end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550607" y="308399"/>
            <a:ext cx="10515600" cy="794204"/>
          </a:xfrm>
        </p:spPr>
        <p:txBody>
          <a:bodyPr/>
          <a:lstStyle/>
          <a:p>
            <a:r>
              <a:rPr lang="en-US" dirty="0"/>
              <a:t>Wat </a:t>
            </a:r>
            <a:r>
              <a:rPr lang="en-US" dirty="0" err="1"/>
              <a:t>zijn</a:t>
            </a:r>
            <a:r>
              <a:rPr lang="en-US" dirty="0"/>
              <a:t> lambda-</a:t>
            </a:r>
            <a:r>
              <a:rPr lang="en-US" dirty="0" err="1"/>
              <a:t>expressies</a:t>
            </a:r>
            <a:r>
              <a:rPr lang="en-US" dirty="0"/>
              <a:t>?</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50607" y="1216328"/>
            <a:ext cx="11307096" cy="5150916"/>
          </a:xfrm>
        </p:spPr>
        <p:txBody>
          <a:bodyPr>
            <a:normAutofit/>
          </a:bodyPr>
          <a:lstStyle/>
          <a:p>
            <a:r>
              <a:rPr lang="nl-NL" dirty="0"/>
              <a:t>Lambda-expressies zijn een compacte manier om </a:t>
            </a:r>
            <a:r>
              <a:rPr lang="nl-NL" b="1" dirty="0"/>
              <a:t>anonieme functies</a:t>
            </a:r>
            <a:r>
              <a:rPr lang="nl-NL" dirty="0"/>
              <a:t> te schrijven in C#. </a:t>
            </a:r>
          </a:p>
          <a:p>
            <a:r>
              <a:rPr lang="nl-NL" dirty="0"/>
              <a:t>Ze bieden een kortere syntaxis voor het </a:t>
            </a:r>
            <a:r>
              <a:rPr lang="nl-NL" b="1" dirty="0"/>
              <a:t>definiëren van een functie die je direct kunt gebruiken</a:t>
            </a:r>
            <a:r>
              <a:rPr lang="nl-NL" dirty="0"/>
              <a:t> zonder een expliciete methodenaam te geven. </a:t>
            </a:r>
          </a:p>
          <a:p>
            <a:r>
              <a:rPr lang="nl-NL" dirty="0"/>
              <a:t>Vorm:</a:t>
            </a:r>
          </a:p>
          <a:p>
            <a:pPr lvl="1"/>
            <a:r>
              <a:rPr lang="nl-NL" dirty="0"/>
              <a:t>Een </a:t>
            </a:r>
            <a:r>
              <a:rPr lang="nl-NL" dirty="0" err="1"/>
              <a:t>lambda</a:t>
            </a:r>
            <a:r>
              <a:rPr lang="nl-NL" dirty="0"/>
              <a:t>-expressie bestaat uit een lijst van parameters, een pijltje (=&gt;), en een expressie of blok code.</a:t>
            </a:r>
          </a:p>
          <a:p>
            <a:pPr lvl="1"/>
            <a:r>
              <a:rPr lang="nl-NL" dirty="0"/>
              <a:t>Voorbeeld:</a:t>
            </a:r>
          </a:p>
          <a:p>
            <a:pPr lvl="2"/>
            <a:r>
              <a:rPr lang="en-US" sz="2400" b="1" dirty="0"/>
              <a:t>x =&gt; x * x</a:t>
            </a:r>
          </a:p>
          <a:p>
            <a:pPr lvl="2"/>
            <a:r>
              <a:rPr lang="nl-NL" dirty="0"/>
              <a:t>Dit is een </a:t>
            </a:r>
            <a:r>
              <a:rPr lang="nl-NL" dirty="0" err="1"/>
              <a:t>lambda</a:t>
            </a:r>
            <a:r>
              <a:rPr lang="nl-NL" dirty="0"/>
              <a:t>-expressie die één parameter (x) heeft en het kwadraat van die parameter teruggeeft.</a:t>
            </a:r>
            <a:endParaRPr lang="nl-BE" dirty="0"/>
          </a:p>
        </p:txBody>
      </p:sp>
    </p:spTree>
    <p:extLst>
      <p:ext uri="{BB962C8B-B14F-4D97-AF65-F5344CB8AC3E}">
        <p14:creationId xmlns:p14="http://schemas.microsoft.com/office/powerpoint/2010/main" val="109743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550607" y="189781"/>
            <a:ext cx="10515600" cy="794204"/>
          </a:xfrm>
        </p:spPr>
        <p:txBody>
          <a:bodyPr/>
          <a:lstStyle/>
          <a:p>
            <a:r>
              <a:rPr lang="en-US" dirty="0"/>
              <a:t>Wat </a:t>
            </a:r>
            <a:r>
              <a:rPr lang="en-US" dirty="0" err="1"/>
              <a:t>zijn</a:t>
            </a:r>
            <a:r>
              <a:rPr lang="en-US" dirty="0"/>
              <a:t> lambda-</a:t>
            </a:r>
            <a:r>
              <a:rPr lang="en-US" dirty="0" err="1"/>
              <a:t>expressies</a:t>
            </a:r>
            <a:r>
              <a:rPr lang="en-US" dirty="0"/>
              <a:t>?</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42452" y="983985"/>
            <a:ext cx="11307096" cy="5393093"/>
          </a:xfrm>
        </p:spPr>
        <p:txBody>
          <a:bodyPr>
            <a:normAutofit/>
          </a:bodyPr>
          <a:lstStyle/>
          <a:p>
            <a:r>
              <a:rPr lang="nl-BE" dirty="0"/>
              <a:t>Een Lambda expressie is eigenlijk een anonieme methode die gebruikt wordt in plaats van een ‘</a:t>
            </a:r>
            <a:r>
              <a:rPr lang="nl-BE" dirty="0" err="1"/>
              <a:t>delegate</a:t>
            </a:r>
            <a:r>
              <a:rPr lang="nl-BE" dirty="0"/>
              <a:t>’ instantie.</a:t>
            </a:r>
          </a:p>
          <a:p>
            <a:pPr lvl="1"/>
            <a:r>
              <a:rPr lang="nl-BE" dirty="0"/>
              <a:t>De compiler zet een </a:t>
            </a:r>
            <a:r>
              <a:rPr lang="nl-BE" dirty="0" err="1"/>
              <a:t>delegate</a:t>
            </a:r>
            <a:r>
              <a:rPr lang="nl-BE" dirty="0"/>
              <a:t> om tot een invulling van een </a:t>
            </a:r>
            <a:r>
              <a:rPr lang="nl-BE" dirty="0" err="1"/>
              <a:t>delegate</a:t>
            </a:r>
            <a:r>
              <a:rPr lang="nl-BE" dirty="0"/>
              <a:t>.</a:t>
            </a:r>
          </a:p>
          <a:p>
            <a:pPr lvl="1"/>
            <a:r>
              <a:rPr lang="nl-BE" dirty="0"/>
              <a:t>Het kan ook zijn dat een </a:t>
            </a:r>
            <a:r>
              <a:rPr lang="nl-BE" dirty="0" err="1"/>
              <a:t>delegate</a:t>
            </a:r>
            <a:r>
              <a:rPr lang="nl-BE" dirty="0"/>
              <a:t> expressie moet omgezet worden</a:t>
            </a:r>
          </a:p>
          <a:p>
            <a:r>
              <a:rPr lang="nl-NL" dirty="0"/>
              <a:t>Een </a:t>
            </a:r>
            <a:r>
              <a:rPr lang="nl-NL" dirty="0" err="1"/>
              <a:t>expression</a:t>
            </a:r>
            <a:r>
              <a:rPr lang="nl-NL" dirty="0"/>
              <a:t> tree in C# is in feite een representatie van een Lambda-expressie als een objectmodel. </a:t>
            </a:r>
          </a:p>
          <a:p>
            <a:pPr lvl="1"/>
            <a:r>
              <a:rPr lang="nl-NL" dirty="0"/>
              <a:t>De </a:t>
            </a:r>
            <a:r>
              <a:rPr lang="nl-NL" dirty="0" err="1"/>
              <a:t>lambda</a:t>
            </a:r>
            <a:r>
              <a:rPr lang="nl-NL" dirty="0"/>
              <a:t>-expressie zelf wordt niet uitgevoerd, maar wordt omgezet in een boom die kan worden doorgelopen en geanalyseerd.</a:t>
            </a:r>
          </a:p>
          <a:p>
            <a:pPr lvl="1"/>
            <a:r>
              <a:rPr lang="nl-NL" dirty="0" err="1"/>
              <a:t>Expression</a:t>
            </a:r>
            <a:r>
              <a:rPr lang="nl-NL" dirty="0"/>
              <a:t> trees worden vooral gebruikt wanneer je een </a:t>
            </a:r>
            <a:r>
              <a:rPr lang="nl-NL" dirty="0" err="1"/>
              <a:t>lambda</a:t>
            </a:r>
            <a:r>
              <a:rPr lang="nl-NL" dirty="0"/>
              <a:t>-expressies op een abstract niveau wilt vastleggen en manipuleren zonder ze meteen uit te voeren.</a:t>
            </a:r>
          </a:p>
          <a:p>
            <a:r>
              <a:rPr lang="nl-NL" dirty="0"/>
              <a:t>Een voorbeeld van een </a:t>
            </a:r>
            <a:r>
              <a:rPr lang="nl-NL" dirty="0" err="1"/>
              <a:t>delegate</a:t>
            </a:r>
            <a:r>
              <a:rPr lang="nl-NL" dirty="0"/>
              <a:t> met een Lambda expressie:</a:t>
            </a:r>
          </a:p>
          <a:p>
            <a:pPr marL="914400" lvl="2" indent="0">
              <a:buNone/>
            </a:pPr>
            <a:r>
              <a:rPr lang="nl-NL" sz="2400" b="1" dirty="0" err="1"/>
              <a:t>Func</a:t>
            </a:r>
            <a:r>
              <a:rPr lang="nl-NL" sz="2400" b="1" dirty="0"/>
              <a:t>&lt;int, int&gt; </a:t>
            </a:r>
            <a:r>
              <a:rPr lang="nl-NL" sz="2400" b="1" dirty="0" err="1"/>
              <a:t>sqr</a:t>
            </a:r>
            <a:r>
              <a:rPr lang="nl-NL" sz="2400" b="1" dirty="0"/>
              <a:t> = x =&gt; x * x;</a:t>
            </a:r>
          </a:p>
          <a:p>
            <a:pPr marL="914400" lvl="2" indent="0">
              <a:buNone/>
            </a:pPr>
            <a:r>
              <a:rPr lang="nl-BE" b="1" dirty="0" err="1"/>
              <a:t>Console.WriteLine</a:t>
            </a:r>
            <a:r>
              <a:rPr lang="nl-BE" b="1" dirty="0"/>
              <a:t>(</a:t>
            </a:r>
            <a:r>
              <a:rPr lang="nl-BE" b="1" dirty="0" err="1"/>
              <a:t>sqr</a:t>
            </a:r>
            <a:r>
              <a:rPr lang="nl-BE" b="1" dirty="0"/>
              <a:t>(5));		</a:t>
            </a:r>
            <a:r>
              <a:rPr lang="nl-BE" b="1" dirty="0">
                <a:solidFill>
                  <a:schemeClr val="tx1">
                    <a:lumMod val="50000"/>
                    <a:lumOff val="50000"/>
                  </a:schemeClr>
                </a:solidFill>
              </a:rPr>
              <a:t>// output is  25</a:t>
            </a:r>
          </a:p>
        </p:txBody>
      </p:sp>
    </p:spTree>
    <p:extLst>
      <p:ext uri="{BB962C8B-B14F-4D97-AF65-F5344CB8AC3E}">
        <p14:creationId xmlns:p14="http://schemas.microsoft.com/office/powerpoint/2010/main" val="67114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550607" y="398445"/>
            <a:ext cx="10515600" cy="794204"/>
          </a:xfrm>
        </p:spPr>
        <p:txBody>
          <a:bodyPr/>
          <a:lstStyle/>
          <a:p>
            <a:r>
              <a:rPr lang="en-US" dirty="0"/>
              <a:t>Lambda Parameters</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50607" y="1275126"/>
            <a:ext cx="11307096" cy="5092117"/>
          </a:xfrm>
        </p:spPr>
        <p:txBody>
          <a:bodyPr>
            <a:normAutofit/>
          </a:bodyPr>
          <a:lstStyle/>
          <a:p>
            <a:r>
              <a:rPr lang="nl-BE" dirty="0"/>
              <a:t>Impliciete parameters</a:t>
            </a:r>
          </a:p>
          <a:p>
            <a:pPr lvl="1"/>
            <a:r>
              <a:rPr lang="nl-BE" dirty="0"/>
              <a:t>Als de compiler het automatisch het type van de parameter kan bepalen aan de hand van de context, hoeft het type niet gezet te worden</a:t>
            </a:r>
          </a:p>
          <a:p>
            <a:pPr marL="914400" lvl="2" indent="0">
              <a:buNone/>
            </a:pPr>
            <a:r>
              <a:rPr lang="nl-NL" b="1" dirty="0"/>
              <a:t>  </a:t>
            </a:r>
            <a:r>
              <a:rPr lang="nl-NL" b="1" dirty="0" err="1"/>
              <a:t>Func</a:t>
            </a:r>
            <a:r>
              <a:rPr lang="nl-NL" b="1" dirty="0"/>
              <a:t>&lt;int, int&gt; kwadraat =  x =&gt; x * x;</a:t>
            </a:r>
          </a:p>
          <a:p>
            <a:pPr lvl="2"/>
            <a:r>
              <a:rPr lang="nl-NL" dirty="0"/>
              <a:t>We hebben niet gezegd dat x van het type int is, maar de compiler leidt dit af omdat we de </a:t>
            </a:r>
            <a:r>
              <a:rPr lang="nl-NL" dirty="0" err="1"/>
              <a:t>lambda</a:t>
            </a:r>
            <a:r>
              <a:rPr lang="nl-NL" dirty="0"/>
              <a:t> toewijzen aan een </a:t>
            </a:r>
            <a:r>
              <a:rPr lang="nl-NL" dirty="0" err="1"/>
              <a:t>Func</a:t>
            </a:r>
            <a:r>
              <a:rPr lang="nl-NL" dirty="0"/>
              <a:t>&lt;int, int&gt;, wat aangeeft dat zowel de parameter als de return-waarde van het type int moeten zijn.</a:t>
            </a:r>
            <a:endParaRPr lang="nl-BE" b="1" dirty="0"/>
          </a:p>
          <a:p>
            <a:r>
              <a:rPr lang="nl-BE" dirty="0"/>
              <a:t>Expliciete parameters</a:t>
            </a:r>
          </a:p>
          <a:p>
            <a:pPr lvl="1"/>
            <a:r>
              <a:rPr lang="nl-BE" dirty="0"/>
              <a:t>Je kunt ervoor kiezen om het type van de parameters expliciet te bepalen in </a:t>
            </a:r>
            <a:r>
              <a:rPr lang="nl-BE" dirty="0" err="1"/>
              <a:t>lambda</a:t>
            </a:r>
            <a:r>
              <a:rPr lang="nl-BE" dirty="0"/>
              <a:t>-expressies. </a:t>
            </a:r>
          </a:p>
          <a:p>
            <a:pPr lvl="1"/>
            <a:r>
              <a:rPr lang="nl-BE" dirty="0"/>
              <a:t>Voorbeeld:</a:t>
            </a:r>
          </a:p>
          <a:p>
            <a:pPr marL="914400" lvl="2" indent="0">
              <a:buNone/>
            </a:pPr>
            <a:r>
              <a:rPr lang="nl-BE" dirty="0"/>
              <a:t>   </a:t>
            </a:r>
            <a:r>
              <a:rPr lang="nl-BE" b="1" dirty="0" err="1"/>
              <a:t>Func</a:t>
            </a:r>
            <a:r>
              <a:rPr lang="nl-BE" b="1" dirty="0"/>
              <a:t>&lt;int, int&gt; kwadraat = (int x) =&gt; x * x;</a:t>
            </a:r>
          </a:p>
          <a:p>
            <a:pPr lvl="2"/>
            <a:r>
              <a:rPr lang="nl-BE" dirty="0"/>
              <a:t>Hier specificeren we expliciet dat x van het type int is.</a:t>
            </a:r>
          </a:p>
        </p:txBody>
      </p:sp>
    </p:spTree>
    <p:extLst>
      <p:ext uri="{BB962C8B-B14F-4D97-AF65-F5344CB8AC3E}">
        <p14:creationId xmlns:p14="http://schemas.microsoft.com/office/powerpoint/2010/main" val="297686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4597C528-27F1-4CCE-8C90-8F931776DCED}"/>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t="3000" r="-1" b="12392"/>
          <a:stretch/>
        </p:blipFill>
        <p:spPr>
          <a:xfrm>
            <a:off x="20" y="10"/>
            <a:ext cx="12188930" cy="6857990"/>
          </a:xfrm>
          <a:prstGeom prst="rect">
            <a:avLst/>
          </a:prstGeom>
        </p:spPr>
      </p:pic>
      <p:sp>
        <p:nvSpPr>
          <p:cNvPr id="11" name="Titel 1">
            <a:extLst>
              <a:ext uri="{FF2B5EF4-FFF2-40B4-BE49-F238E27FC236}">
                <a16:creationId xmlns:a16="http://schemas.microsoft.com/office/drawing/2014/main" id="{4355865D-EE50-493F-AC56-B05ED5AAFDF9}"/>
              </a:ext>
            </a:extLst>
          </p:cNvPr>
          <p:cNvSpPr txBox="1">
            <a:spLocks/>
          </p:cNvSpPr>
          <p:nvPr/>
        </p:nvSpPr>
        <p:spPr>
          <a:xfrm>
            <a:off x="1524000" y="1122363"/>
            <a:ext cx="9144000" cy="3063240"/>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600" b="1" dirty="0">
                <a:solidFill>
                  <a:schemeClr val="bg1"/>
                </a:solidFill>
              </a:rPr>
              <a:t>Wat is LINQ</a:t>
            </a:r>
          </a:p>
        </p:txBody>
      </p:sp>
      <p:sp>
        <p:nvSpPr>
          <p:cNvPr id="44"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781035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550607" y="398445"/>
            <a:ext cx="10515600" cy="794204"/>
          </a:xfrm>
        </p:spPr>
        <p:txBody>
          <a:bodyPr/>
          <a:lstStyle/>
          <a:p>
            <a:r>
              <a:rPr lang="en-US" dirty="0"/>
              <a:t>Lambda Parameters</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50607" y="1275126"/>
            <a:ext cx="11307096" cy="5092117"/>
          </a:xfrm>
        </p:spPr>
        <p:txBody>
          <a:bodyPr>
            <a:normAutofit/>
          </a:bodyPr>
          <a:lstStyle/>
          <a:p>
            <a:r>
              <a:rPr lang="nl-BE" dirty="0"/>
              <a:t>Gevangen parameters</a:t>
            </a:r>
          </a:p>
          <a:p>
            <a:pPr lvl="1"/>
            <a:r>
              <a:rPr lang="nl-BE" dirty="0"/>
              <a:t>Gevangen parameters (</a:t>
            </a:r>
            <a:r>
              <a:rPr lang="nl-BE" dirty="0" err="1"/>
              <a:t>captured</a:t>
            </a:r>
            <a:r>
              <a:rPr lang="nl-BE" dirty="0"/>
              <a:t> variables) verwijzen naar variabelen die in de omliggende scope van de </a:t>
            </a:r>
            <a:r>
              <a:rPr lang="nl-BE" dirty="0" err="1"/>
              <a:t>lambda</a:t>
            </a:r>
            <a:r>
              <a:rPr lang="nl-BE" dirty="0"/>
              <a:t>-expressie bestaan en binnen de expressie worden gebruikt. </a:t>
            </a:r>
          </a:p>
          <a:p>
            <a:pPr lvl="1"/>
            <a:r>
              <a:rPr lang="nl-BE" dirty="0"/>
              <a:t>Voorbeeld:</a:t>
            </a:r>
          </a:p>
          <a:p>
            <a:pPr marL="914400" lvl="2" indent="0">
              <a:buNone/>
            </a:pPr>
            <a:r>
              <a:rPr lang="nl-BE" dirty="0"/>
              <a:t>  </a:t>
            </a:r>
          </a:p>
          <a:p>
            <a:pPr marL="914400" lvl="2" indent="0">
              <a:buNone/>
            </a:pPr>
            <a:r>
              <a:rPr lang="nl-BE" dirty="0"/>
              <a:t> int m = 3; </a:t>
            </a:r>
          </a:p>
          <a:p>
            <a:pPr marL="914400" lvl="2" indent="0">
              <a:buNone/>
            </a:pPr>
            <a:r>
              <a:rPr lang="nl-BE" dirty="0"/>
              <a:t> </a:t>
            </a:r>
            <a:r>
              <a:rPr lang="nl-BE" dirty="0" err="1"/>
              <a:t>Func</a:t>
            </a:r>
            <a:r>
              <a:rPr lang="nl-BE" dirty="0"/>
              <a:t>&lt;int, int&gt; multiple = x =&gt; x * m;</a:t>
            </a:r>
          </a:p>
          <a:p>
            <a:pPr marL="914400" lvl="2" indent="0">
              <a:buNone/>
            </a:pPr>
            <a:endParaRPr lang="nl-BE" dirty="0"/>
          </a:p>
          <a:p>
            <a:pPr lvl="2">
              <a:buFont typeface="Wingdings" panose="05000000000000000000" pitchFamily="2" charset="2"/>
              <a:buChar char="ü"/>
            </a:pPr>
            <a:r>
              <a:rPr lang="nl-BE" sz="2400" dirty="0"/>
              <a:t>In dit geval "vangt" de </a:t>
            </a:r>
            <a:r>
              <a:rPr lang="nl-BE" sz="2400" dirty="0" err="1"/>
              <a:t>lambda</a:t>
            </a:r>
            <a:r>
              <a:rPr lang="nl-BE" sz="2400" dirty="0"/>
              <a:t>-expressie de variabele multiplier van buiten de expressie en gebruikt deze binnen de </a:t>
            </a:r>
            <a:r>
              <a:rPr lang="nl-BE" sz="2400" dirty="0" err="1"/>
              <a:t>lambda</a:t>
            </a:r>
            <a:r>
              <a:rPr lang="nl-BE" sz="2400" dirty="0"/>
              <a:t>.</a:t>
            </a:r>
          </a:p>
        </p:txBody>
      </p:sp>
    </p:spTree>
    <p:extLst>
      <p:ext uri="{BB962C8B-B14F-4D97-AF65-F5344CB8AC3E}">
        <p14:creationId xmlns:p14="http://schemas.microsoft.com/office/powerpoint/2010/main" val="264788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550607" y="398445"/>
            <a:ext cx="10515600" cy="794204"/>
          </a:xfrm>
        </p:spPr>
        <p:txBody>
          <a:bodyPr/>
          <a:lstStyle/>
          <a:p>
            <a:r>
              <a:rPr lang="en-US" dirty="0"/>
              <a:t>Lambda Parameters</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50607" y="1275126"/>
            <a:ext cx="11307096" cy="5381706"/>
          </a:xfrm>
        </p:spPr>
        <p:txBody>
          <a:bodyPr>
            <a:normAutofit/>
          </a:bodyPr>
          <a:lstStyle/>
          <a:p>
            <a:r>
              <a:rPr lang="nl-BE" dirty="0"/>
              <a:t>Pas op, soms kunnen gevangen parameters onverwachte gedragingen vertonen.</a:t>
            </a:r>
          </a:p>
          <a:p>
            <a:pPr lvl="1"/>
            <a:r>
              <a:rPr lang="nl-NL" dirty="0"/>
              <a:t>Dit komt doordat de variabelen die in een </a:t>
            </a:r>
            <a:r>
              <a:rPr lang="nl-NL" dirty="0" err="1"/>
              <a:t>lambda</a:t>
            </a:r>
            <a:r>
              <a:rPr lang="nl-NL" dirty="0"/>
              <a:t> worden gevangen, door verwijzing worden vastgelegd in plaats van door waarde. </a:t>
            </a:r>
          </a:p>
          <a:p>
            <a:pPr lvl="1"/>
            <a:r>
              <a:rPr lang="nl-NL" dirty="0"/>
              <a:t>In een </a:t>
            </a:r>
            <a:r>
              <a:rPr lang="nl-NL" dirty="0" err="1"/>
              <a:t>for</a:t>
            </a:r>
            <a:r>
              <a:rPr lang="nl-NL" dirty="0"/>
              <a:t>-lus betekent dit dat elke </a:t>
            </a:r>
            <a:r>
              <a:rPr lang="nl-NL" dirty="0" err="1"/>
              <a:t>lambda</a:t>
            </a:r>
            <a:r>
              <a:rPr lang="nl-NL" dirty="0"/>
              <a:t>-expressie de zelfde instantie van de </a:t>
            </a:r>
            <a:r>
              <a:rPr lang="nl-NL" dirty="0" err="1"/>
              <a:t>lusvariabele</a:t>
            </a:r>
            <a:r>
              <a:rPr lang="nl-NL" dirty="0"/>
              <a:t> gebruikt, zelfs nadat de lus is voltooid.</a:t>
            </a:r>
          </a:p>
          <a:p>
            <a:pPr marL="914400" lvl="2" indent="0">
              <a:buNone/>
            </a:pPr>
            <a:r>
              <a:rPr lang="en-US" dirty="0"/>
              <a:t> </a:t>
            </a:r>
            <a:r>
              <a:rPr lang="en-US" dirty="0">
                <a:solidFill>
                  <a:srgbClr val="0000FF"/>
                </a:solidFill>
              </a:rPr>
              <a:t>int</a:t>
            </a:r>
            <a:r>
              <a:rPr lang="en-US" dirty="0"/>
              <a:t> v = 5;</a:t>
            </a:r>
          </a:p>
          <a:p>
            <a:pPr marL="914400" lvl="2" indent="0">
              <a:buNone/>
            </a:pPr>
            <a:r>
              <a:rPr lang="en-US" dirty="0"/>
              <a:t>  </a:t>
            </a:r>
            <a:r>
              <a:rPr lang="en-US" dirty="0">
                <a:solidFill>
                  <a:schemeClr val="accent6"/>
                </a:solidFill>
              </a:rPr>
              <a:t>Action</a:t>
            </a:r>
            <a:r>
              <a:rPr lang="en-US" dirty="0"/>
              <a:t>[] actions = new </a:t>
            </a:r>
            <a:r>
              <a:rPr lang="en-US" dirty="0">
                <a:solidFill>
                  <a:schemeClr val="accent6"/>
                </a:solidFill>
              </a:rPr>
              <a:t>Action</a:t>
            </a:r>
            <a:r>
              <a:rPr lang="en-US" dirty="0"/>
              <a:t>[3];</a:t>
            </a:r>
          </a:p>
          <a:p>
            <a:pPr marL="914400" lvl="2" indent="0">
              <a:buNone/>
            </a:pPr>
            <a:r>
              <a:rPr lang="en-US" dirty="0"/>
              <a:t>  for (</a:t>
            </a:r>
            <a:r>
              <a:rPr lang="en-US" dirty="0">
                <a:solidFill>
                  <a:srgbClr val="0000FF"/>
                </a:solidFill>
              </a:rPr>
              <a:t>int</a:t>
            </a:r>
            <a:r>
              <a:rPr lang="en-US" dirty="0"/>
              <a:t> </a:t>
            </a:r>
            <a:r>
              <a:rPr lang="en-US" dirty="0" err="1"/>
              <a:t>i</a:t>
            </a:r>
            <a:r>
              <a:rPr lang="en-US" dirty="0"/>
              <a:t> = 0;i &lt; </a:t>
            </a:r>
            <a:r>
              <a:rPr lang="en-US" dirty="0" err="1">
                <a:solidFill>
                  <a:srgbClr val="2B91AF"/>
                </a:solidFill>
              </a:rPr>
              <a:t>actions</a:t>
            </a:r>
            <a:r>
              <a:rPr lang="en-US" dirty="0" err="1"/>
              <a:t>.Length</a:t>
            </a:r>
            <a:r>
              <a:rPr lang="en-US" dirty="0"/>
              <a:t>; </a:t>
            </a:r>
            <a:r>
              <a:rPr lang="en-US" dirty="0" err="1"/>
              <a:t>i</a:t>
            </a:r>
            <a:r>
              <a:rPr lang="en-US" dirty="0"/>
              <a:t>++) { </a:t>
            </a:r>
            <a:r>
              <a:rPr lang="en-US" dirty="0">
                <a:solidFill>
                  <a:srgbClr val="2B91AF"/>
                </a:solidFill>
              </a:rPr>
              <a:t>actions</a:t>
            </a:r>
            <a:r>
              <a:rPr lang="en-US" dirty="0"/>
              <a:t>[</a:t>
            </a:r>
            <a:r>
              <a:rPr lang="en-US" dirty="0" err="1"/>
              <a:t>i</a:t>
            </a:r>
            <a:r>
              <a:rPr lang="en-US" dirty="0"/>
              <a:t>] = () =&gt; </a:t>
            </a:r>
            <a:r>
              <a:rPr lang="en-US" dirty="0" err="1">
                <a:solidFill>
                  <a:schemeClr val="accent6"/>
                </a:solidFill>
              </a:rPr>
              <a:t>Console</a:t>
            </a:r>
            <a:r>
              <a:rPr lang="en-US" dirty="0" err="1"/>
              <a:t>.WriteLine</a:t>
            </a:r>
            <a:r>
              <a:rPr lang="en-US" dirty="0"/>
              <a:t>(v); }</a:t>
            </a:r>
          </a:p>
          <a:p>
            <a:pPr marL="914400" lvl="2" indent="0">
              <a:buNone/>
            </a:pPr>
            <a:r>
              <a:rPr lang="en-US" dirty="0"/>
              <a:t>  foreach(</a:t>
            </a:r>
            <a:r>
              <a:rPr lang="en-US" dirty="0">
                <a:solidFill>
                  <a:srgbClr val="0000FF"/>
                </a:solidFill>
              </a:rPr>
              <a:t>var</a:t>
            </a:r>
            <a:r>
              <a:rPr lang="en-US" dirty="0"/>
              <a:t> </a:t>
            </a:r>
            <a:r>
              <a:rPr lang="en-US" dirty="0">
                <a:solidFill>
                  <a:srgbClr val="2B91AF"/>
                </a:solidFill>
              </a:rPr>
              <a:t>action</a:t>
            </a:r>
            <a:r>
              <a:rPr lang="en-US" dirty="0"/>
              <a:t> in </a:t>
            </a:r>
            <a:r>
              <a:rPr lang="en-US" dirty="0">
                <a:solidFill>
                  <a:srgbClr val="319089"/>
                </a:solidFill>
              </a:rPr>
              <a:t>actions</a:t>
            </a:r>
            <a:r>
              <a:rPr lang="en-US" dirty="0"/>
              <a:t>){ </a:t>
            </a:r>
            <a:r>
              <a:rPr lang="en-US" dirty="0">
                <a:solidFill>
                  <a:srgbClr val="319089"/>
                </a:solidFill>
              </a:rPr>
              <a:t>action</a:t>
            </a:r>
            <a:r>
              <a:rPr lang="en-US" dirty="0"/>
              <a:t>();}</a:t>
            </a:r>
            <a:endParaRPr lang="nl-NL" dirty="0"/>
          </a:p>
          <a:p>
            <a:pPr lvl="2"/>
            <a:endParaRPr lang="nl-NL" dirty="0"/>
          </a:p>
          <a:p>
            <a:pPr lvl="2">
              <a:buFont typeface="Wingdings" panose="05000000000000000000" pitchFamily="2" charset="2"/>
              <a:buChar char="Ø"/>
            </a:pPr>
            <a:r>
              <a:rPr lang="nl-NL" dirty="0"/>
              <a:t>Wat is het resultaat van deze functie ?</a:t>
            </a:r>
          </a:p>
          <a:p>
            <a:pPr lvl="3">
              <a:buFont typeface="Wingdings" panose="05000000000000000000" pitchFamily="2" charset="2"/>
              <a:buChar char="ü"/>
            </a:pPr>
            <a:r>
              <a:rPr lang="nl-NL" dirty="0"/>
              <a:t>En het resultaat is …</a:t>
            </a:r>
          </a:p>
          <a:p>
            <a:pPr marL="2743200" lvl="6" indent="0">
              <a:buNone/>
            </a:pPr>
            <a:r>
              <a:rPr lang="nl-NL" sz="2800" b="1" dirty="0"/>
              <a:t>555</a:t>
            </a:r>
            <a:endParaRPr lang="nl-NL" b="1" dirty="0"/>
          </a:p>
          <a:p>
            <a:pPr lvl="1"/>
            <a:endParaRPr lang="nl-NL" dirty="0"/>
          </a:p>
          <a:p>
            <a:pPr lvl="1"/>
            <a:endParaRPr lang="nl-BE" dirty="0"/>
          </a:p>
        </p:txBody>
      </p:sp>
    </p:spTree>
    <p:extLst>
      <p:ext uri="{BB962C8B-B14F-4D97-AF65-F5344CB8AC3E}">
        <p14:creationId xmlns:p14="http://schemas.microsoft.com/office/powerpoint/2010/main" val="368569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par>
                          <p:cTn id="36" fill="hold">
                            <p:stCondLst>
                              <p:cond delay="500"/>
                            </p:stCondLst>
                            <p:childTnLst>
                              <p:par>
                                <p:cTn id="37" presetID="10" presetClass="entr" presetSubtype="0" fill="hold" grpId="0" nodeType="afterEffect">
                                  <p:stCondLst>
                                    <p:cond delay="200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1169F05-AE73-425E-91DC-6307D63E3EAC}"/>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t="24581" r="1" b="32529"/>
          <a:stretch/>
        </p:blipFill>
        <p:spPr>
          <a:xfrm>
            <a:off x="20" y="1"/>
            <a:ext cx="12191980" cy="6857999"/>
          </a:xfrm>
          <a:prstGeom prst="rect">
            <a:avLst/>
          </a:prstGeom>
        </p:spPr>
      </p:pic>
      <p:sp>
        <p:nvSpPr>
          <p:cNvPr id="2" name="Title 1">
            <a:extLst>
              <a:ext uri="{FF2B5EF4-FFF2-40B4-BE49-F238E27FC236}">
                <a16:creationId xmlns:a16="http://schemas.microsoft.com/office/drawing/2014/main" id="{6BC7102C-2669-4028-8681-91F769FD22B8}"/>
              </a:ext>
            </a:extLst>
          </p:cNvPr>
          <p:cNvSpPr>
            <a:spLocks noGrp="1"/>
          </p:cNvSpPr>
          <p:nvPr>
            <p:ph type="ctrTitle"/>
          </p:nvPr>
        </p:nvSpPr>
        <p:spPr>
          <a:xfrm>
            <a:off x="1524000" y="1122362"/>
            <a:ext cx="9144000" cy="2900518"/>
          </a:xfrm>
        </p:spPr>
        <p:txBody>
          <a:bodyPr>
            <a:normAutofit/>
          </a:bodyPr>
          <a:lstStyle/>
          <a:p>
            <a:br>
              <a:rPr lang="nl-BE">
                <a:solidFill>
                  <a:srgbClr val="FFFFFF"/>
                </a:solidFill>
              </a:rPr>
            </a:br>
            <a:r>
              <a:rPr lang="nl-BE">
                <a:solidFill>
                  <a:srgbClr val="FFFFFF"/>
                </a:solidFill>
              </a:rPr>
              <a:t>Basisprincipes</a:t>
            </a:r>
          </a:p>
        </p:txBody>
      </p:sp>
      <p:sp>
        <p:nvSpPr>
          <p:cNvPr id="3" name="Subtitle 2">
            <a:extLst>
              <a:ext uri="{FF2B5EF4-FFF2-40B4-BE49-F238E27FC236}">
                <a16:creationId xmlns:a16="http://schemas.microsoft.com/office/drawing/2014/main" id="{D59F3AE0-57DA-4D52-AE40-3287F6824262}"/>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Werken met LINQ</a:t>
            </a:r>
            <a:endParaRPr lang="nl-BE">
              <a:solidFill>
                <a:srgbClr val="FFFFFF"/>
              </a:solidFill>
            </a:endParaRPr>
          </a:p>
        </p:txBody>
      </p:sp>
    </p:spTree>
    <p:extLst>
      <p:ext uri="{BB962C8B-B14F-4D97-AF65-F5344CB8AC3E}">
        <p14:creationId xmlns:p14="http://schemas.microsoft.com/office/powerpoint/2010/main" val="1909013616"/>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27289" y="123914"/>
            <a:ext cx="10923661" cy="794204"/>
          </a:xfrm>
        </p:spPr>
        <p:txBody>
          <a:bodyPr/>
          <a:lstStyle/>
          <a:p>
            <a:r>
              <a:rPr lang="nl-BE" dirty="0"/>
              <a:t>De werking van LINQ: kort overzicht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27289" y="1085316"/>
            <a:ext cx="11331723" cy="5648770"/>
          </a:xfrm>
        </p:spPr>
        <p:txBody>
          <a:bodyPr>
            <a:normAutofit/>
          </a:bodyPr>
          <a:lstStyle/>
          <a:p>
            <a:r>
              <a:rPr lang="nl-BE" dirty="0"/>
              <a:t>Om LINQ te gebruiken moeten we </a:t>
            </a:r>
            <a:r>
              <a:rPr lang="nl-BE" dirty="0" err="1"/>
              <a:t>using</a:t>
            </a:r>
            <a:r>
              <a:rPr lang="nl-BE" dirty="0"/>
              <a:t> </a:t>
            </a:r>
            <a:r>
              <a:rPr lang="nl-BE" dirty="0" err="1"/>
              <a:t>System.Linq</a:t>
            </a:r>
            <a:r>
              <a:rPr lang="nl-BE" dirty="0"/>
              <a:t>; declareren</a:t>
            </a:r>
          </a:p>
          <a:p>
            <a:r>
              <a:rPr lang="nl-BE" dirty="0"/>
              <a:t>De belangrijkste bouwstenen van LINQ zijn extension </a:t>
            </a:r>
            <a:r>
              <a:rPr lang="nl-BE" dirty="0" err="1"/>
              <a:t>methods</a:t>
            </a:r>
            <a:r>
              <a:rPr lang="nl-BE" dirty="0"/>
              <a:t> en </a:t>
            </a:r>
            <a:r>
              <a:rPr lang="nl-BE" dirty="0" err="1"/>
              <a:t>Lambda</a:t>
            </a:r>
            <a:r>
              <a:rPr lang="nl-BE" dirty="0"/>
              <a:t> expressies.</a:t>
            </a:r>
          </a:p>
          <a:p>
            <a:r>
              <a:rPr lang="nl-BE" dirty="0"/>
              <a:t>Deze bouwstenen worden gebruikt om expressies aan elkaar te rijgen tot een query.</a:t>
            </a:r>
          </a:p>
          <a:p>
            <a:r>
              <a:rPr lang="nl-BE" dirty="0"/>
              <a:t>We kunnen LINQ in 2 varianten gebruiken:</a:t>
            </a:r>
          </a:p>
          <a:p>
            <a:pPr lvl="1"/>
            <a:r>
              <a:rPr lang="nl-BE" dirty="0" err="1"/>
              <a:t>Fluent</a:t>
            </a:r>
            <a:r>
              <a:rPr lang="nl-BE" dirty="0"/>
              <a:t> syntax:</a:t>
            </a:r>
          </a:p>
          <a:p>
            <a:pPr marL="914400" lvl="2" indent="0">
              <a:buNone/>
            </a:pP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items =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fiets</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"auto"</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kettingzaag</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vliegtuig</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p>
          <a:p>
            <a:pPr marL="914400" lvl="2" indent="0">
              <a:buNone/>
            </a:pP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res=</a:t>
            </a:r>
            <a:r>
              <a:rPr lang="en-US" sz="1400" dirty="0" err="1">
                <a:solidFill>
                  <a:srgbClr val="000000"/>
                </a:solidFill>
                <a:latin typeface="Consolas" panose="020B0609020204030204" pitchFamily="49" charset="0"/>
              </a:rPr>
              <a:t>items.Where</a:t>
            </a:r>
            <a:r>
              <a:rPr lang="en-US" sz="1400" dirty="0">
                <a:solidFill>
                  <a:srgbClr val="000000"/>
                </a:solidFill>
                <a:latin typeface="Consolas" panose="020B0609020204030204" pitchFamily="49" charset="0"/>
              </a:rPr>
              <a:t>(t =&gt; </a:t>
            </a:r>
            <a:r>
              <a:rPr lang="en-US" sz="1400" dirty="0" err="1">
                <a:solidFill>
                  <a:srgbClr val="000000"/>
                </a:solidFill>
                <a:latin typeface="Consolas" panose="020B0609020204030204" pitchFamily="49" charset="0"/>
              </a:rPr>
              <a:t>t.ToLower</a:t>
            </a:r>
            <a:r>
              <a:rPr lang="en-US" sz="1400" dirty="0">
                <a:solidFill>
                  <a:srgbClr val="000000"/>
                </a:solidFill>
                <a:latin typeface="Consolas" panose="020B0609020204030204" pitchFamily="49" charset="0"/>
              </a:rPr>
              <a:t>().Contains(</a:t>
            </a:r>
            <a:r>
              <a:rPr lang="en-US" sz="1400" dirty="0">
                <a:solidFill>
                  <a:srgbClr val="A31515"/>
                </a:solidFill>
                <a:latin typeface="Consolas" panose="020B0609020204030204" pitchFamily="49" charset="0"/>
              </a:rPr>
              <a:t>"et"</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OrderBy</a:t>
            </a:r>
            <a:r>
              <a:rPr lang="en-US" sz="1400" dirty="0">
                <a:solidFill>
                  <a:srgbClr val="000000"/>
                </a:solidFill>
                <a:latin typeface="Consolas" panose="020B0609020204030204" pitchFamily="49" charset="0"/>
              </a:rPr>
              <a:t>(t =&gt; </a:t>
            </a:r>
            <a:r>
              <a:rPr lang="en-US" sz="1400" dirty="0" err="1">
                <a:solidFill>
                  <a:srgbClr val="000000"/>
                </a:solidFill>
                <a:latin typeface="Consolas" panose="020B0609020204030204" pitchFamily="49" charset="0"/>
              </a:rPr>
              <a:t>t.Length</a:t>
            </a:r>
            <a:r>
              <a:rPr lang="en-US" sz="1400" dirty="0">
                <a:solidFill>
                  <a:srgbClr val="000000"/>
                </a:solidFill>
                <a:latin typeface="Consolas" panose="020B0609020204030204" pitchFamily="49" charset="0"/>
              </a:rPr>
              <a:t>).Select(t =&gt; </a:t>
            </a:r>
            <a:r>
              <a:rPr lang="en-US" sz="1400" dirty="0" err="1">
                <a:solidFill>
                  <a:srgbClr val="000000"/>
                </a:solidFill>
                <a:latin typeface="Consolas" panose="020B0609020204030204" pitchFamily="49" charset="0"/>
              </a:rPr>
              <a:t>t.ToLower</a:t>
            </a:r>
            <a:r>
              <a:rPr lang="en-US" sz="1400" dirty="0">
                <a:solidFill>
                  <a:srgbClr val="000000"/>
                </a:solidFill>
                <a:latin typeface="Consolas" panose="020B0609020204030204" pitchFamily="49" charset="0"/>
              </a:rPr>
              <a:t>());</a:t>
            </a:r>
            <a:endParaRPr lang="nl-BE" sz="1400" dirty="0"/>
          </a:p>
          <a:p>
            <a:pPr lvl="1"/>
            <a:r>
              <a:rPr lang="nl-BE" dirty="0"/>
              <a:t>Query </a:t>
            </a:r>
            <a:r>
              <a:rPr lang="nl-BE" dirty="0" err="1"/>
              <a:t>expression</a:t>
            </a:r>
            <a:r>
              <a:rPr lang="nl-BE" dirty="0"/>
              <a:t>:</a:t>
            </a:r>
          </a:p>
          <a:p>
            <a:pPr marL="914400" lvl="2" indent="0">
              <a:buNone/>
            </a:pP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res =</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items</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where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i.ToLower</a:t>
            </a:r>
            <a:r>
              <a:rPr lang="en-US" sz="1400" dirty="0">
                <a:solidFill>
                  <a:srgbClr val="000000"/>
                </a:solidFill>
                <a:latin typeface="Consolas" panose="020B0609020204030204" pitchFamily="49" charset="0"/>
              </a:rPr>
              <a:t>().Contains(</a:t>
            </a:r>
            <a:r>
              <a:rPr lang="en-US" sz="1400" dirty="0">
                <a:solidFill>
                  <a:srgbClr val="A31515"/>
                </a:solidFill>
                <a:latin typeface="Consolas" panose="020B0609020204030204" pitchFamily="49" charset="0"/>
              </a:rPr>
              <a:t>"et"</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orderby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i.Length</a:t>
            </a:r>
            <a:endParaRPr lang="en-US"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select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i.ToLower</a:t>
            </a:r>
            <a:r>
              <a:rPr lang="en-US" sz="1400" dirty="0">
                <a:solidFill>
                  <a:srgbClr val="000000"/>
                </a:solidFill>
                <a:latin typeface="Consolas" panose="020B0609020204030204" pitchFamily="49" charset="0"/>
              </a:rPr>
              <a:t>();</a:t>
            </a:r>
            <a:endParaRPr lang="nl-BE" sz="1400" dirty="0"/>
          </a:p>
        </p:txBody>
      </p:sp>
    </p:spTree>
    <p:extLst>
      <p:ext uri="{BB962C8B-B14F-4D97-AF65-F5344CB8AC3E}">
        <p14:creationId xmlns:p14="http://schemas.microsoft.com/office/powerpoint/2010/main" val="339812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376727" y="159243"/>
            <a:ext cx="10515600" cy="626970"/>
          </a:xfrm>
        </p:spPr>
        <p:txBody>
          <a:bodyPr>
            <a:normAutofit fontScale="90000"/>
          </a:bodyPr>
          <a:lstStyle/>
          <a:p>
            <a:r>
              <a:rPr lang="nl-BE" dirty="0"/>
              <a:t>De werking van LINQ: </a:t>
            </a:r>
            <a:r>
              <a:rPr lang="nl-BE" b="1" dirty="0" err="1"/>
              <a:t>Fluent</a:t>
            </a:r>
            <a:r>
              <a:rPr lang="nl-BE" b="1" dirty="0"/>
              <a:t> syntax</a:t>
            </a:r>
            <a:r>
              <a:rPr lang="nl-BE" dirty="0"/>
              <a: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78564" y="846035"/>
            <a:ext cx="11169354" cy="5947872"/>
          </a:xfrm>
        </p:spPr>
        <p:txBody>
          <a:bodyPr>
            <a:normAutofit/>
          </a:bodyPr>
          <a:lstStyle/>
          <a:p>
            <a:r>
              <a:rPr lang="nl-BE" dirty="0"/>
              <a:t>De bouwstenen van LINQ worden als volgt opgebouwd:</a:t>
            </a:r>
          </a:p>
          <a:p>
            <a:pPr lvl="1"/>
            <a:r>
              <a:rPr lang="nl-BE" dirty="0"/>
              <a:t>Filter: 			.</a:t>
            </a:r>
            <a:r>
              <a:rPr lang="nl-BE" dirty="0" err="1"/>
              <a:t>Where</a:t>
            </a:r>
            <a:r>
              <a:rPr lang="nl-BE" dirty="0"/>
              <a:t>()		</a:t>
            </a:r>
            <a:r>
              <a:rPr lang="nl-BE" dirty="0" err="1"/>
              <a:t>where</a:t>
            </a:r>
            <a:endParaRPr lang="nl-BE" dirty="0"/>
          </a:p>
          <a:p>
            <a:pPr lvl="1"/>
            <a:r>
              <a:rPr lang="nl-BE" dirty="0" err="1"/>
              <a:t>Sorter</a:t>
            </a:r>
            <a:r>
              <a:rPr lang="nl-BE" dirty="0"/>
              <a:t>:			.</a:t>
            </a:r>
            <a:r>
              <a:rPr lang="nl-BE" dirty="0" err="1"/>
              <a:t>OrderBy</a:t>
            </a:r>
            <a:r>
              <a:rPr lang="nl-BE" dirty="0"/>
              <a:t>()		</a:t>
            </a:r>
            <a:r>
              <a:rPr lang="nl-BE" dirty="0" err="1"/>
              <a:t>orderby</a:t>
            </a:r>
            <a:endParaRPr lang="nl-BE" dirty="0"/>
          </a:p>
          <a:p>
            <a:pPr lvl="1"/>
            <a:r>
              <a:rPr lang="nl-BE" dirty="0"/>
              <a:t>Projector:		.Select()		select</a:t>
            </a:r>
          </a:p>
          <a:p>
            <a:r>
              <a:rPr lang="nl-BE" dirty="0"/>
              <a:t>Als we de verschillende onderdelen lostrekken krijgen we:</a:t>
            </a:r>
          </a:p>
          <a:p>
            <a:pPr marL="914400" lvl="2" indent="0">
              <a:buNone/>
            </a:pPr>
            <a:r>
              <a:rPr lang="en-US" sz="1600" dirty="0" err="1">
                <a:solidFill>
                  <a:srgbClr val="2B91AF"/>
                </a:solidFill>
                <a:latin typeface="Consolas" panose="020B0609020204030204" pitchFamily="49" charset="0"/>
              </a:rPr>
              <a:t>IEnumerable</a:t>
            </a:r>
            <a:r>
              <a:rPr lang="en-US" sz="1600" dirty="0">
                <a:solidFill>
                  <a:srgbClr val="000000"/>
                </a:solidFill>
                <a:latin typeface="Consolas" panose="020B0609020204030204" pitchFamily="49" charset="0"/>
              </a:rPr>
              <a:t>&lt;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 filter = 	</a:t>
            </a:r>
            <a:r>
              <a:rPr lang="en-US" sz="1600" dirty="0" err="1">
                <a:solidFill>
                  <a:srgbClr val="000000"/>
                </a:solidFill>
                <a:latin typeface="Consolas" panose="020B0609020204030204" pitchFamily="49" charset="0"/>
              </a:rPr>
              <a:t>items.Where</a:t>
            </a:r>
            <a:r>
              <a:rPr lang="en-US" sz="1600" dirty="0">
                <a:solidFill>
                  <a:srgbClr val="000000"/>
                </a:solidFill>
                <a:latin typeface="Consolas" panose="020B0609020204030204" pitchFamily="49" charset="0"/>
              </a:rPr>
              <a:t>(t =&gt; </a:t>
            </a:r>
            <a:r>
              <a:rPr lang="en-US" sz="1600" dirty="0" err="1">
                <a:solidFill>
                  <a:srgbClr val="000000"/>
                </a:solidFill>
                <a:latin typeface="Consolas" panose="020B0609020204030204" pitchFamily="49" charset="0"/>
              </a:rPr>
              <a:t>t.ToLower</a:t>
            </a:r>
            <a:r>
              <a:rPr lang="en-US" sz="1600" dirty="0">
                <a:solidFill>
                  <a:srgbClr val="000000"/>
                </a:solidFill>
                <a:latin typeface="Consolas" panose="020B0609020204030204" pitchFamily="49" charset="0"/>
              </a:rPr>
              <a:t>().Contains(</a:t>
            </a:r>
            <a:r>
              <a:rPr lang="en-US" sz="1600" dirty="0">
                <a:solidFill>
                  <a:srgbClr val="A31515"/>
                </a:solidFill>
                <a:latin typeface="Consolas" panose="020B0609020204030204" pitchFamily="49" charset="0"/>
              </a:rPr>
              <a:t>"et"</a:t>
            </a:r>
            <a:r>
              <a:rPr lang="en-US" sz="1600" dirty="0">
                <a:solidFill>
                  <a:srgbClr val="000000"/>
                </a:solidFill>
                <a:latin typeface="Consolas" panose="020B0609020204030204" pitchFamily="49" charset="0"/>
              </a:rPr>
              <a:t>));</a:t>
            </a:r>
          </a:p>
          <a:p>
            <a:pPr marL="914400" lvl="2" indent="0">
              <a:buNone/>
            </a:pPr>
            <a:r>
              <a:rPr lang="en-US" sz="1600" dirty="0" err="1">
                <a:solidFill>
                  <a:srgbClr val="2B91AF"/>
                </a:solidFill>
                <a:latin typeface="Consolas" panose="020B0609020204030204" pitchFamily="49" charset="0"/>
              </a:rPr>
              <a:t>IEnumerable</a:t>
            </a:r>
            <a:r>
              <a:rPr lang="en-US" sz="1600" dirty="0">
                <a:solidFill>
                  <a:srgbClr val="000000"/>
                </a:solidFill>
                <a:latin typeface="Consolas" panose="020B0609020204030204" pitchFamily="49" charset="0"/>
              </a:rPr>
              <a:t>&lt;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 order = 	</a:t>
            </a:r>
            <a:r>
              <a:rPr lang="en-US" sz="1600" b="1" dirty="0" err="1">
                <a:solidFill>
                  <a:srgbClr val="000000"/>
                </a:solidFill>
                <a:latin typeface="Consolas" panose="020B0609020204030204" pitchFamily="49" charset="0"/>
              </a:rPr>
              <a:t>filter</a:t>
            </a:r>
            <a:r>
              <a:rPr lang="en-US" sz="1600" dirty="0" err="1">
                <a:solidFill>
                  <a:srgbClr val="000000"/>
                </a:solidFill>
                <a:latin typeface="Consolas" panose="020B0609020204030204" pitchFamily="49" charset="0"/>
              </a:rPr>
              <a:t>.OrderBy</a:t>
            </a:r>
            <a:r>
              <a:rPr lang="en-US" sz="1600" dirty="0">
                <a:solidFill>
                  <a:srgbClr val="000000"/>
                </a:solidFill>
                <a:latin typeface="Consolas" panose="020B0609020204030204" pitchFamily="49" charset="0"/>
              </a:rPr>
              <a:t>(t =&gt; </a:t>
            </a:r>
            <a:r>
              <a:rPr lang="en-US" sz="1600" dirty="0" err="1">
                <a:solidFill>
                  <a:srgbClr val="000000"/>
                </a:solidFill>
                <a:latin typeface="Consolas" panose="020B0609020204030204" pitchFamily="49" charset="0"/>
              </a:rPr>
              <a:t>t.Length</a:t>
            </a:r>
            <a:r>
              <a:rPr lang="en-US" sz="1600" dirty="0">
                <a:solidFill>
                  <a:srgbClr val="000000"/>
                </a:solidFill>
                <a:latin typeface="Consolas" panose="020B0609020204030204" pitchFamily="49" charset="0"/>
              </a:rPr>
              <a:t>);</a:t>
            </a:r>
          </a:p>
          <a:p>
            <a:pPr marL="914400" lvl="2" indent="0">
              <a:buNone/>
            </a:pPr>
            <a:r>
              <a:rPr lang="en-US" sz="1600" dirty="0" err="1">
                <a:solidFill>
                  <a:srgbClr val="2B91AF"/>
                </a:solidFill>
                <a:latin typeface="Consolas" panose="020B0609020204030204" pitchFamily="49" charset="0"/>
              </a:rPr>
              <a:t>IEnumerable</a:t>
            </a:r>
            <a:r>
              <a:rPr lang="en-US" sz="1600" dirty="0">
                <a:solidFill>
                  <a:srgbClr val="000000"/>
                </a:solidFill>
                <a:latin typeface="Consolas" panose="020B0609020204030204" pitchFamily="49" charset="0"/>
              </a:rPr>
              <a:t>&lt;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 res = 	</a:t>
            </a:r>
            <a:r>
              <a:rPr lang="en-US" sz="1600" b="1" dirty="0" err="1">
                <a:solidFill>
                  <a:srgbClr val="000000"/>
                </a:solidFill>
                <a:latin typeface="Consolas" panose="020B0609020204030204" pitchFamily="49" charset="0"/>
              </a:rPr>
              <a:t>order</a:t>
            </a:r>
            <a:r>
              <a:rPr lang="en-US" sz="1600" dirty="0" err="1">
                <a:solidFill>
                  <a:srgbClr val="000000"/>
                </a:solidFill>
                <a:latin typeface="Consolas" panose="020B0609020204030204" pitchFamily="49" charset="0"/>
              </a:rPr>
              <a:t>.Select</a:t>
            </a:r>
            <a:r>
              <a:rPr lang="en-US" sz="1600" dirty="0">
                <a:solidFill>
                  <a:srgbClr val="000000"/>
                </a:solidFill>
                <a:latin typeface="Consolas" panose="020B0609020204030204" pitchFamily="49" charset="0"/>
              </a:rPr>
              <a:t>(t =&gt; </a:t>
            </a:r>
            <a:r>
              <a:rPr lang="en-US" sz="1600" dirty="0" err="1">
                <a:solidFill>
                  <a:srgbClr val="000000"/>
                </a:solidFill>
                <a:latin typeface="Consolas" panose="020B0609020204030204" pitchFamily="49" charset="0"/>
              </a:rPr>
              <a:t>t.ToLower</a:t>
            </a:r>
            <a:r>
              <a:rPr lang="en-US" sz="1600" dirty="0">
                <a:solidFill>
                  <a:srgbClr val="000000"/>
                </a:solidFill>
                <a:latin typeface="Consolas" panose="020B0609020204030204" pitchFamily="49" charset="0"/>
              </a:rPr>
              <a:t>());</a:t>
            </a:r>
            <a:endParaRPr lang="nl-BE" sz="1600" dirty="0"/>
          </a:p>
          <a:p>
            <a:r>
              <a:rPr lang="nl-BE" dirty="0"/>
              <a:t>Zonder extension functies te gebruiken krijgen we:</a:t>
            </a:r>
          </a:p>
          <a:p>
            <a:pPr marL="914400" lvl="2" indent="0">
              <a:buNone/>
            </a:pPr>
            <a:r>
              <a:rPr lang="en-US" sz="1400" dirty="0" err="1">
                <a:solidFill>
                  <a:srgbClr val="2B91AF"/>
                </a:solidFill>
                <a:latin typeface="Consolas" panose="020B0609020204030204" pitchFamily="49" charset="0"/>
              </a:rPr>
              <a:t>IEnumerable</a:t>
            </a:r>
            <a:r>
              <a:rPr lang="en-US" sz="1400" dirty="0">
                <a:solidFill>
                  <a:srgbClr val="000000"/>
                </a:solidFill>
                <a:latin typeface="Consolas" panose="020B0609020204030204" pitchFamily="49" charset="0"/>
              </a:rPr>
              <a:t>&lt;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query = </a:t>
            </a:r>
            <a:r>
              <a:rPr lang="en-US" sz="1400" dirty="0" err="1">
                <a:solidFill>
                  <a:srgbClr val="000000"/>
                </a:solidFill>
                <a:latin typeface="Consolas" panose="020B0609020204030204" pitchFamily="49" charset="0"/>
              </a:rPr>
              <a:t>Enumerable.Select</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Enumerable</a:t>
            </a:r>
            <a:r>
              <a:rPr lang="en-US" sz="1400" dirty="0" err="1">
                <a:solidFill>
                  <a:srgbClr val="000000"/>
                </a:solidFill>
                <a:latin typeface="Consolas" panose="020B0609020204030204" pitchFamily="49" charset="0"/>
              </a:rPr>
              <a:t>.OrderBy</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Enumerable</a:t>
            </a:r>
            <a:r>
              <a:rPr lang="en-US" sz="1400" dirty="0" err="1">
                <a:solidFill>
                  <a:srgbClr val="000000"/>
                </a:solidFill>
                <a:latin typeface="Consolas" panose="020B0609020204030204" pitchFamily="49" charset="0"/>
              </a:rPr>
              <a:t>.Where</a:t>
            </a:r>
            <a:r>
              <a:rPr lang="en-US" sz="1400" dirty="0">
                <a:solidFill>
                  <a:srgbClr val="000000"/>
                </a:solidFill>
                <a:latin typeface="Consolas" panose="020B0609020204030204" pitchFamily="49" charset="0"/>
              </a:rPr>
              <a:t>(</a:t>
            </a:r>
          </a:p>
          <a:p>
            <a:pPr marL="914400" lvl="2" indent="0">
              <a:buNone/>
            </a:pP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items,t</a:t>
            </a:r>
            <a:r>
              <a:rPr lang="fr-FR" sz="1400" dirty="0">
                <a:solidFill>
                  <a:srgbClr val="000000"/>
                </a:solidFill>
                <a:latin typeface="Consolas" panose="020B0609020204030204" pitchFamily="49" charset="0"/>
              </a:rPr>
              <a:t> =&gt; </a:t>
            </a:r>
            <a:r>
              <a:rPr lang="fr-FR" sz="1400" dirty="0" err="1">
                <a:solidFill>
                  <a:srgbClr val="000000"/>
                </a:solidFill>
                <a:latin typeface="Consolas" panose="020B0609020204030204" pitchFamily="49" charset="0"/>
              </a:rPr>
              <a:t>t.ToLower</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Contains</a:t>
            </a:r>
            <a:r>
              <a:rPr lang="fr-FR" sz="1400" dirty="0">
                <a:solidFill>
                  <a:srgbClr val="000000"/>
                </a:solidFill>
                <a:latin typeface="Consolas" panose="020B0609020204030204" pitchFamily="49" charset="0"/>
              </a:rPr>
              <a:t>(</a:t>
            </a:r>
            <a:r>
              <a:rPr lang="fr-FR" sz="1400" dirty="0">
                <a:solidFill>
                  <a:srgbClr val="A31515"/>
                </a:solidFill>
                <a:latin typeface="Consolas" panose="020B0609020204030204" pitchFamily="49" charset="0"/>
              </a:rPr>
              <a:t>"et"</a:t>
            </a:r>
            <a:r>
              <a:rPr lang="fr-FR"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),t =&gt; </a:t>
            </a:r>
            <a:r>
              <a:rPr lang="en-US" sz="1400" dirty="0" err="1">
                <a:solidFill>
                  <a:srgbClr val="000000"/>
                </a:solidFill>
                <a:latin typeface="Consolas" panose="020B0609020204030204" pitchFamily="49" charset="0"/>
              </a:rPr>
              <a:t>t.Length</a:t>
            </a:r>
            <a:endParaRPr lang="en-US"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),t =&gt; </a:t>
            </a:r>
            <a:r>
              <a:rPr lang="en-US" sz="1400" dirty="0" err="1">
                <a:solidFill>
                  <a:srgbClr val="000000"/>
                </a:solidFill>
                <a:latin typeface="Consolas" panose="020B0609020204030204" pitchFamily="49" charset="0"/>
              </a:rPr>
              <a:t>t.ToLower</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a:t>
            </a:r>
            <a:endParaRPr lang="nl-BE" sz="1400" dirty="0"/>
          </a:p>
          <a:p>
            <a:pPr lvl="1"/>
            <a:endParaRPr lang="nl-BE" dirty="0"/>
          </a:p>
        </p:txBody>
      </p:sp>
      <p:cxnSp>
        <p:nvCxnSpPr>
          <p:cNvPr id="5" name="Connector: Curved 4">
            <a:extLst>
              <a:ext uri="{FF2B5EF4-FFF2-40B4-BE49-F238E27FC236}">
                <a16:creationId xmlns:a16="http://schemas.microsoft.com/office/drawing/2014/main" id="{6DD94E1D-3739-474E-A5BC-94C1160FCB87}"/>
              </a:ext>
            </a:extLst>
          </p:cNvPr>
          <p:cNvCxnSpPr>
            <a:cxnSpLocks/>
          </p:cNvCxnSpPr>
          <p:nvPr/>
        </p:nvCxnSpPr>
        <p:spPr>
          <a:xfrm rot="10800000">
            <a:off x="4511040" y="3230881"/>
            <a:ext cx="530980" cy="172483"/>
          </a:xfrm>
          <a:prstGeom prst="curvedConnector3">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B5035A96-8E61-4353-A9E4-F57F8182E0ED}"/>
              </a:ext>
            </a:extLst>
          </p:cNvPr>
          <p:cNvCxnSpPr>
            <a:cxnSpLocks/>
          </p:cNvCxnSpPr>
          <p:nvPr/>
        </p:nvCxnSpPr>
        <p:spPr>
          <a:xfrm rot="10800000">
            <a:off x="4511040" y="3454638"/>
            <a:ext cx="530980" cy="223282"/>
          </a:xfrm>
          <a:prstGeom prst="curvedConnector3">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01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6" presetClass="emph" presetSubtype="0" fill="hold" nodeType="withEffect">
                                  <p:stCondLst>
                                    <p:cond delay="0"/>
                                  </p:stCondLst>
                                  <p:childTnLst>
                                    <p:animScale>
                                      <p:cBhvr>
                                        <p:cTn id="40" dur="500" fill="hold"/>
                                        <p:tgtEl>
                                          <p:spTgt spid="5"/>
                                        </p:tgtEl>
                                      </p:cBhvr>
                                      <p:by x="150000" y="150000"/>
                                    </p:animScale>
                                  </p:childTnLst>
                                </p:cTn>
                              </p:par>
                              <p:par>
                                <p:cTn id="41" presetID="6" presetClass="emph" presetSubtype="0" fill="hold" nodeType="withEffect">
                                  <p:stCondLst>
                                    <p:cond delay="0"/>
                                  </p:stCondLst>
                                  <p:childTnLst>
                                    <p:animScale>
                                      <p:cBhvr>
                                        <p:cTn id="42" dur="500" fill="hold"/>
                                        <p:tgtEl>
                                          <p:spTgt spid="8"/>
                                        </p:tgtEl>
                                      </p:cBhvr>
                                      <p:by x="150000" y="150000"/>
                                    </p:animScale>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500"/>
                                        <p:tgtEl>
                                          <p:spTgt spid="3">
                                            <p:txEl>
                                              <p:pRg st="11" end="11"/>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Effect transition="in" filter="fade">
                                      <p:cBhvr>
                                        <p:cTn id="59" dur="500"/>
                                        <p:tgtEl>
                                          <p:spTgt spid="3">
                                            <p:txEl>
                                              <p:pRg st="12" end="12"/>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Effect transition="in" filter="fade">
                                      <p:cBhvr>
                                        <p:cTn id="65" dur="500"/>
                                        <p:tgtEl>
                                          <p:spTgt spid="3">
                                            <p:txEl>
                                              <p:pRg st="14" end="14"/>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
                                            <p:txEl>
                                              <p:pRg st="15" end="15"/>
                                            </p:txEl>
                                          </p:spTgt>
                                        </p:tgtEl>
                                        <p:attrNameLst>
                                          <p:attrName>style.visibility</p:attrName>
                                        </p:attrNameLst>
                                      </p:cBhvr>
                                      <p:to>
                                        <p:strVal val="visible"/>
                                      </p:to>
                                    </p:set>
                                    <p:animEffect transition="in" filter="fade">
                                      <p:cBhvr>
                                        <p:cTn id="68"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367469" y="219063"/>
            <a:ext cx="11365907" cy="794204"/>
          </a:xfrm>
        </p:spPr>
        <p:txBody>
          <a:bodyPr>
            <a:normAutofit/>
          </a:bodyPr>
          <a:lstStyle/>
          <a:p>
            <a:r>
              <a:rPr lang="nl-BE" dirty="0"/>
              <a:t>De werking van LINQ: </a:t>
            </a:r>
            <a:r>
              <a:rPr lang="nl-BE" b="1" dirty="0"/>
              <a:t>Query </a:t>
            </a:r>
            <a:r>
              <a:rPr lang="nl-BE" b="1" dirty="0" err="1"/>
              <a:t>expressions</a:t>
            </a:r>
            <a:r>
              <a:rPr lang="nl-BE" dirty="0"/>
              <a: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367469" y="1013267"/>
            <a:ext cx="11365907" cy="5515719"/>
          </a:xfrm>
        </p:spPr>
        <p:txBody>
          <a:bodyPr>
            <a:normAutofit/>
          </a:bodyPr>
          <a:lstStyle/>
          <a:p>
            <a:r>
              <a:rPr lang="nl-BE" dirty="0"/>
              <a:t>Ondanks de naam soms doet geloven betekent query </a:t>
            </a:r>
            <a:r>
              <a:rPr lang="nl-BE" dirty="0" err="1"/>
              <a:t>expression</a:t>
            </a:r>
            <a:r>
              <a:rPr lang="nl-BE" dirty="0"/>
              <a:t> niet het integreren van SQL  in  C# .Net</a:t>
            </a:r>
          </a:p>
          <a:p>
            <a:r>
              <a:rPr lang="nl-BE" dirty="0"/>
              <a:t>De Query syntax start steeds met een </a:t>
            </a:r>
            <a:r>
              <a:rPr lang="nl-BE" dirty="0" err="1"/>
              <a:t>from</a:t>
            </a:r>
            <a:r>
              <a:rPr lang="nl-BE" dirty="0"/>
              <a:t> </a:t>
            </a:r>
            <a:r>
              <a:rPr lang="nl-BE" dirty="0" err="1"/>
              <a:t>keyword</a:t>
            </a:r>
            <a:r>
              <a:rPr lang="nl-BE" dirty="0"/>
              <a:t> met een parameter en een </a:t>
            </a:r>
            <a:r>
              <a:rPr lang="nl-BE" dirty="0" err="1"/>
              <a:t>instance</a:t>
            </a:r>
            <a:r>
              <a:rPr lang="nl-BE" dirty="0"/>
              <a:t>.</a:t>
            </a:r>
          </a:p>
          <a:p>
            <a:r>
              <a:rPr lang="nl-BE" dirty="0"/>
              <a:t>Daarna kan je optioneel  een </a:t>
            </a:r>
            <a:r>
              <a:rPr lang="nl-BE" dirty="0" err="1"/>
              <a:t>where</a:t>
            </a:r>
            <a:r>
              <a:rPr lang="nl-BE" dirty="0"/>
              <a:t>, </a:t>
            </a:r>
            <a:r>
              <a:rPr lang="nl-BE" dirty="0" err="1"/>
              <a:t>orderby</a:t>
            </a:r>
            <a:r>
              <a:rPr lang="nl-BE" dirty="0"/>
              <a:t>, let of een </a:t>
            </a:r>
            <a:r>
              <a:rPr lang="nl-BE" dirty="0" err="1"/>
              <a:t>join</a:t>
            </a:r>
            <a:r>
              <a:rPr lang="nl-BE" dirty="0"/>
              <a:t> </a:t>
            </a:r>
            <a:r>
              <a:rPr lang="nl-BE" dirty="0" err="1"/>
              <a:t>keyword</a:t>
            </a:r>
            <a:r>
              <a:rPr lang="nl-BE" dirty="0"/>
              <a:t> gebruiken.</a:t>
            </a:r>
          </a:p>
          <a:p>
            <a:r>
              <a:rPr lang="nl-BE" dirty="0"/>
              <a:t>Je sluit de expressie af met een select of </a:t>
            </a:r>
            <a:r>
              <a:rPr lang="nl-BE" dirty="0" err="1"/>
              <a:t>group</a:t>
            </a:r>
            <a:r>
              <a:rPr lang="nl-BE" dirty="0"/>
              <a:t> </a:t>
            </a:r>
            <a:r>
              <a:rPr lang="nl-BE" dirty="0" err="1"/>
              <a:t>keyword</a:t>
            </a:r>
            <a:r>
              <a:rPr lang="nl-BE" dirty="0"/>
              <a:t>.</a:t>
            </a:r>
          </a:p>
          <a:p>
            <a:pPr marL="914400" lvl="2" indent="0">
              <a:buNone/>
            </a:pP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res =</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items</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where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i.ToLower</a:t>
            </a:r>
            <a:r>
              <a:rPr lang="en-US" sz="1400" dirty="0">
                <a:solidFill>
                  <a:srgbClr val="000000"/>
                </a:solidFill>
                <a:latin typeface="Consolas" panose="020B0609020204030204" pitchFamily="49" charset="0"/>
              </a:rPr>
              <a:t>().Contains(</a:t>
            </a:r>
            <a:r>
              <a:rPr lang="en-US" sz="1400" dirty="0">
                <a:solidFill>
                  <a:srgbClr val="A31515"/>
                </a:solidFill>
                <a:latin typeface="Consolas" panose="020B0609020204030204" pitchFamily="49" charset="0"/>
              </a:rPr>
              <a:t>"et"</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orderby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i.Length</a:t>
            </a:r>
            <a:endParaRPr lang="en-US"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select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i.ToLower</a:t>
            </a:r>
            <a:r>
              <a:rPr lang="en-US" sz="1400" dirty="0">
                <a:solidFill>
                  <a:srgbClr val="000000"/>
                </a:solidFill>
                <a:latin typeface="Consolas" panose="020B0609020204030204" pitchFamily="49" charset="0"/>
              </a:rPr>
              <a:t>();</a:t>
            </a:r>
            <a:endParaRPr lang="nl-BE" dirty="0"/>
          </a:p>
          <a:p>
            <a:endParaRPr lang="nl-BE" b="1" u="sng" dirty="0"/>
          </a:p>
          <a:p>
            <a:r>
              <a:rPr lang="nl-BE" b="1" u="sng" dirty="0"/>
              <a:t>De compiler vertaalt een query expressie naar een </a:t>
            </a:r>
            <a:r>
              <a:rPr lang="nl-BE" b="1" u="sng" dirty="0" err="1"/>
              <a:t>fluent</a:t>
            </a:r>
            <a:r>
              <a:rPr lang="nl-BE" b="1" u="sng" dirty="0"/>
              <a:t> syntax!</a:t>
            </a:r>
          </a:p>
        </p:txBody>
      </p:sp>
    </p:spTree>
    <p:extLst>
      <p:ext uri="{BB962C8B-B14F-4D97-AF65-F5344CB8AC3E}">
        <p14:creationId xmlns:p14="http://schemas.microsoft.com/office/powerpoint/2010/main" val="61371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1169F05-AE73-425E-91DC-6307D63E3EAC}"/>
              </a:ext>
            </a:extLst>
          </p:cNvPr>
          <p:cNvPicPr>
            <a:picLocks noChangeAspect="1"/>
          </p:cNvPicPr>
          <p:nvPr/>
        </p:nvPicPr>
        <p:blipFill>
          <a:blip r:embed="rId2">
            <a:extLst>
              <a:ext uri="{28A0092B-C50C-407E-A947-70E740481C1C}">
                <a14:useLocalDpi xmlns:a14="http://schemas.microsoft.com/office/drawing/2010/main" val="0"/>
              </a:ext>
            </a:extLst>
          </a:blip>
          <a:srcRect t="14623" b="14623"/>
          <a:stretch/>
        </p:blipFill>
        <p:spPr>
          <a:xfrm>
            <a:off x="-3047" y="10"/>
            <a:ext cx="12191999" cy="6857990"/>
          </a:xfrm>
          <a:prstGeom prst="rect">
            <a:avLst/>
          </a:prstGeom>
        </p:spPr>
      </p:pic>
      <p:sp>
        <p:nvSpPr>
          <p:cNvPr id="24" name="Rectangle 2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7102C-2669-4028-8681-91F769FD22B8}"/>
              </a:ext>
            </a:extLst>
          </p:cNvPr>
          <p:cNvSpPr>
            <a:spLocks noGrp="1"/>
          </p:cNvSpPr>
          <p:nvPr>
            <p:ph type="ctrTitle"/>
          </p:nvPr>
        </p:nvSpPr>
        <p:spPr>
          <a:xfrm>
            <a:off x="982980" y="1794970"/>
            <a:ext cx="10058400" cy="3574778"/>
          </a:xfrm>
          <a:effectLst>
            <a:outerShdw blurRad="50800" dist="38100" dir="2700000" algn="tl" rotWithShape="0">
              <a:prstClr val="black">
                <a:alpha val="40000"/>
              </a:prstClr>
            </a:outerShdw>
          </a:effectLst>
        </p:spPr>
        <p:txBody>
          <a:bodyPr>
            <a:normAutofit/>
          </a:bodyPr>
          <a:lstStyle/>
          <a:p>
            <a:br>
              <a:rPr lang="nl-BE" sz="5200" dirty="0">
                <a:solidFill>
                  <a:srgbClr val="FFFFFF"/>
                </a:solidFill>
              </a:rPr>
            </a:br>
            <a:r>
              <a:rPr lang="nl-BE" sz="5200" dirty="0">
                <a:solidFill>
                  <a:srgbClr val="FFFFFF"/>
                </a:solidFill>
              </a:rPr>
              <a:t>Een blik onder de motorkap</a:t>
            </a:r>
          </a:p>
        </p:txBody>
      </p:sp>
      <p:sp>
        <p:nvSpPr>
          <p:cNvPr id="3" name="Subtitle 2">
            <a:extLst>
              <a:ext uri="{FF2B5EF4-FFF2-40B4-BE49-F238E27FC236}">
                <a16:creationId xmlns:a16="http://schemas.microsoft.com/office/drawing/2014/main" id="{D59F3AE0-57DA-4D52-AE40-3287F6824262}"/>
              </a:ext>
            </a:extLst>
          </p:cNvPr>
          <p:cNvSpPr>
            <a:spLocks noGrp="1"/>
          </p:cNvSpPr>
          <p:nvPr>
            <p:ph type="subTitle" idx="1"/>
          </p:nvPr>
        </p:nvSpPr>
        <p:spPr>
          <a:xfrm>
            <a:off x="825627" y="3786477"/>
            <a:ext cx="10058400" cy="1282707"/>
          </a:xfrm>
          <a:effectLst>
            <a:outerShdw blurRad="50800" dist="38100" dir="2700000" algn="tl" rotWithShape="0">
              <a:prstClr val="black">
                <a:alpha val="40000"/>
              </a:prstClr>
            </a:outerShdw>
          </a:effectLst>
        </p:spPr>
        <p:txBody>
          <a:bodyPr>
            <a:normAutofit/>
          </a:bodyPr>
          <a:lstStyle/>
          <a:p>
            <a:r>
              <a:rPr lang="en-US" sz="4400" dirty="0">
                <a:solidFill>
                  <a:srgbClr val="FFFFFF"/>
                </a:solidFill>
              </a:rPr>
              <a:t>Hoe </a:t>
            </a:r>
            <a:r>
              <a:rPr lang="en-US" sz="4400" dirty="0" err="1">
                <a:solidFill>
                  <a:srgbClr val="FFFFFF"/>
                </a:solidFill>
              </a:rPr>
              <a:t>werkt</a:t>
            </a:r>
            <a:r>
              <a:rPr lang="en-US" sz="4400" dirty="0">
                <a:solidFill>
                  <a:srgbClr val="FFFFFF"/>
                </a:solidFill>
              </a:rPr>
              <a:t> LINQ?</a:t>
            </a:r>
            <a:endParaRPr lang="nl-BE" sz="4400" dirty="0">
              <a:solidFill>
                <a:srgbClr val="FFFFFF"/>
              </a:solidFill>
            </a:endParaRPr>
          </a:p>
        </p:txBody>
      </p:sp>
    </p:spTree>
    <p:extLst>
      <p:ext uri="{BB962C8B-B14F-4D97-AF65-F5344CB8AC3E}">
        <p14:creationId xmlns:p14="http://schemas.microsoft.com/office/powerpoint/2010/main" val="1107612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550606" y="93655"/>
            <a:ext cx="11307095" cy="794204"/>
          </a:xfrm>
        </p:spPr>
        <p:txBody>
          <a:bodyPr/>
          <a:lstStyle/>
          <a:p>
            <a:r>
              <a:rPr lang="nl-BE" dirty="0"/>
              <a:t>LINQ – </a:t>
            </a:r>
            <a:r>
              <a:rPr lang="nl-BE" dirty="0" err="1"/>
              <a:t>Fluent</a:t>
            </a:r>
            <a:r>
              <a:rPr lang="nl-BE" dirty="0"/>
              <a:t> Syntax intern</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50607" y="1066800"/>
            <a:ext cx="11307096" cy="5300443"/>
          </a:xfrm>
        </p:spPr>
        <p:txBody>
          <a:bodyPr>
            <a:normAutofit/>
          </a:bodyPr>
          <a:lstStyle/>
          <a:p>
            <a:r>
              <a:rPr lang="nl-NL" dirty="0" err="1"/>
              <a:t>Fluent</a:t>
            </a:r>
            <a:r>
              <a:rPr lang="nl-NL" dirty="0"/>
              <a:t> syntax in LINQ is een manier om query's op een kettingachtige manier te schrijven, waarbij methoden op een object kunnen worden aangeroepen en elke methode een resultaat teruggeeft dat weer door een volgende methode kan worden gebruikt.</a:t>
            </a:r>
          </a:p>
          <a:p>
            <a:pPr lvl="1"/>
            <a:r>
              <a:rPr lang="nl-NL" dirty="0"/>
              <a:t>Het is dus een trein van methoden, waar elke volgende methode aan de vorige is gekoppeld als een wagon aan de trein.</a:t>
            </a:r>
          </a:p>
          <a:p>
            <a:r>
              <a:rPr lang="nl-NL" dirty="0"/>
              <a:t>Dit wordt mogelijk gemaakt door een combinatie van </a:t>
            </a:r>
            <a:r>
              <a:rPr lang="nl-NL" dirty="0" err="1"/>
              <a:t>generics</a:t>
            </a:r>
            <a:r>
              <a:rPr lang="nl-NL" dirty="0"/>
              <a:t>, </a:t>
            </a:r>
            <a:r>
              <a:rPr lang="nl-NL" dirty="0" err="1"/>
              <a:t>delegates</a:t>
            </a:r>
            <a:r>
              <a:rPr lang="nl-NL" dirty="0"/>
              <a:t> en extensiemethoden.</a:t>
            </a:r>
            <a:endParaRPr lang="nl-BE" dirty="0"/>
          </a:p>
        </p:txBody>
      </p:sp>
    </p:spTree>
    <p:extLst>
      <p:ext uri="{BB962C8B-B14F-4D97-AF65-F5344CB8AC3E}">
        <p14:creationId xmlns:p14="http://schemas.microsoft.com/office/powerpoint/2010/main" val="312049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550606" y="93655"/>
            <a:ext cx="11307095" cy="794204"/>
          </a:xfrm>
        </p:spPr>
        <p:txBody>
          <a:bodyPr/>
          <a:lstStyle/>
          <a:p>
            <a:r>
              <a:rPr lang="nl-BE" dirty="0"/>
              <a:t>LINQ – </a:t>
            </a:r>
            <a:r>
              <a:rPr lang="nl-BE" dirty="0" err="1"/>
              <a:t>Fluent</a:t>
            </a:r>
            <a:r>
              <a:rPr lang="nl-BE" dirty="0"/>
              <a:t> Syntax intern</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50607" y="971550"/>
            <a:ext cx="11307096" cy="5695950"/>
          </a:xfrm>
        </p:spPr>
        <p:txBody>
          <a:bodyPr>
            <a:normAutofit fontScale="92500" lnSpcReduction="10000"/>
          </a:bodyPr>
          <a:lstStyle/>
          <a:p>
            <a:r>
              <a:rPr lang="nl-NL" b="1" dirty="0"/>
              <a:t>Extensiemethoden</a:t>
            </a:r>
          </a:p>
          <a:p>
            <a:pPr lvl="1"/>
            <a:r>
              <a:rPr lang="nl-NL" dirty="0"/>
              <a:t>LINQ werkt met extensiemethoden (een methode die "toegevoegd" wordt aan een bestaand type zonder dat je het type zelf hoeft te wijzigen). </a:t>
            </a:r>
          </a:p>
          <a:p>
            <a:pPr lvl="1"/>
            <a:r>
              <a:rPr lang="nl-NL" dirty="0"/>
              <a:t>In het geval van LINQ worden extensiemethoden toegevoegd aan interfaces zoals IEnumerable&lt;T&gt;.</a:t>
            </a:r>
          </a:p>
          <a:p>
            <a:pPr lvl="1"/>
            <a:r>
              <a:rPr lang="nl-NL" dirty="0"/>
              <a:t>Het resultaat van deze extensiemethode is hetzelfde als de source, zodanig dat we een trein kunnen creëren, waar we meerdere wagons kunnen aan koppelen. </a:t>
            </a:r>
          </a:p>
          <a:p>
            <a:r>
              <a:rPr lang="en-US" b="1" dirty="0"/>
              <a:t>Generics</a:t>
            </a:r>
          </a:p>
          <a:p>
            <a:pPr lvl="1"/>
            <a:r>
              <a:rPr lang="nl-NL" dirty="0"/>
              <a:t>LINQ maakt veel gebruik van </a:t>
            </a:r>
            <a:r>
              <a:rPr lang="nl-NL" b="1" dirty="0" err="1"/>
              <a:t>generics</a:t>
            </a:r>
            <a:r>
              <a:rPr lang="nl-NL" dirty="0"/>
              <a:t> om flexibel te kunnen werken met verschillende datatypes zonder dat je aparte methoden hoeft te definiëren voor elk type.</a:t>
            </a:r>
          </a:p>
          <a:p>
            <a:r>
              <a:rPr lang="nl-NL" dirty="0"/>
              <a:t>Voorbeeld:</a:t>
            </a:r>
          </a:p>
          <a:p>
            <a:pPr marL="0" indent="0">
              <a:buNone/>
            </a:pPr>
            <a:r>
              <a:rPr lang="en-US" dirty="0">
                <a:solidFill>
                  <a:srgbClr val="000000"/>
                </a:solidFill>
                <a:latin typeface="Cascadia Mono" panose="020B0609020000020004" pitchFamily="49" charset="0"/>
              </a:rPr>
              <a:t>	</a:t>
            </a:r>
            <a:r>
              <a:rPr lang="en-US" sz="1500" dirty="0">
                <a:solidFill>
                  <a:srgbClr val="000000"/>
                </a:solidFill>
                <a:latin typeface="Cascadia Mono" panose="020B0609020000020004" pitchFamily="49" charset="0"/>
              </a:rPr>
              <a:t>public static IEnumerable&lt;T&gt; Where&lt;T&gt;(this IEnumerable&lt;T&gt; data, </a:t>
            </a:r>
            <a:r>
              <a:rPr lang="en-US" sz="1500" dirty="0" err="1">
                <a:solidFill>
                  <a:srgbClr val="000000"/>
                </a:solidFill>
                <a:latin typeface="Cascadia Mono" panose="020B0609020000020004" pitchFamily="49" charset="0"/>
              </a:rPr>
              <a:t>Func</a:t>
            </a:r>
            <a:r>
              <a:rPr lang="en-US" sz="1500" dirty="0">
                <a:solidFill>
                  <a:srgbClr val="000000"/>
                </a:solidFill>
                <a:latin typeface="Cascadia Mono" panose="020B0609020000020004" pitchFamily="49" charset="0"/>
              </a:rPr>
              <a:t>&lt;T, bool&gt; p)</a:t>
            </a:r>
            <a:r>
              <a:rPr lang="nl-BE" sz="1500" dirty="0">
                <a:solidFill>
                  <a:srgbClr val="000000"/>
                </a:solidFill>
                <a:latin typeface="Cascadia Mono" panose="020B0609020000020004" pitchFamily="49" charset="0"/>
              </a:rPr>
              <a:t>{</a:t>
            </a:r>
          </a:p>
          <a:p>
            <a:pPr marL="0" indent="0">
              <a:buNone/>
            </a:pPr>
            <a:r>
              <a:rPr lang="nl-BE" sz="1500" dirty="0">
                <a:solidFill>
                  <a:srgbClr val="000000"/>
                </a:solidFill>
                <a:latin typeface="Cascadia Mono" panose="020B0609020000020004" pitchFamily="49" charset="0"/>
              </a:rPr>
              <a:t>	</a:t>
            </a:r>
            <a:r>
              <a:rPr lang="en-US" sz="1500" dirty="0">
                <a:solidFill>
                  <a:srgbClr val="000000"/>
                </a:solidFill>
                <a:latin typeface="Cascadia Mono" panose="020B0609020000020004" pitchFamily="49" charset="0"/>
              </a:rPr>
              <a:t>  foreach(var item in data)</a:t>
            </a:r>
            <a:r>
              <a:rPr lang="nl-BE" sz="1500" dirty="0">
                <a:solidFill>
                  <a:srgbClr val="000000"/>
                </a:solidFill>
                <a:latin typeface="Cascadia Mono" panose="020B0609020000020004" pitchFamily="49" charset="0"/>
              </a:rPr>
              <a:t>{</a:t>
            </a:r>
          </a:p>
          <a:p>
            <a:pPr marL="0" indent="0">
              <a:buNone/>
            </a:pPr>
            <a:r>
              <a:rPr lang="nl-BE" sz="1500" dirty="0">
                <a:solidFill>
                  <a:srgbClr val="000000"/>
                </a:solidFill>
                <a:latin typeface="Cascadia Mono" panose="020B0609020000020004" pitchFamily="49" charset="0"/>
              </a:rPr>
              <a:t>	    </a:t>
            </a:r>
            <a:r>
              <a:rPr lang="nl-BE" sz="1800" b="1" dirty="0">
                <a:solidFill>
                  <a:srgbClr val="000000"/>
                </a:solidFill>
                <a:latin typeface="Cascadia Mono" panose="020B0609020000020004" pitchFamily="49" charset="0"/>
              </a:rPr>
              <a:t>…</a:t>
            </a:r>
          </a:p>
          <a:p>
            <a:pPr marL="0" indent="0">
              <a:buNone/>
            </a:pPr>
            <a:r>
              <a:rPr lang="nl-BE" sz="1500" dirty="0">
                <a:solidFill>
                  <a:srgbClr val="000000"/>
                </a:solidFill>
                <a:latin typeface="Cascadia Mono" panose="020B0609020000020004" pitchFamily="49" charset="0"/>
              </a:rPr>
              <a:t>	  }</a:t>
            </a:r>
          </a:p>
          <a:p>
            <a:pPr marL="0" indent="0">
              <a:buNone/>
            </a:pPr>
            <a:r>
              <a:rPr lang="nl-BE" sz="1500" dirty="0">
                <a:solidFill>
                  <a:srgbClr val="000000"/>
                </a:solidFill>
                <a:latin typeface="Cascadia Mono" panose="020B0609020000020004" pitchFamily="49" charset="0"/>
              </a:rPr>
              <a:t>	}</a:t>
            </a:r>
            <a:endParaRPr lang="nl-NL" sz="1500" dirty="0"/>
          </a:p>
          <a:p>
            <a:pPr lvl="1"/>
            <a:endParaRPr lang="nl-BE" dirty="0"/>
          </a:p>
        </p:txBody>
      </p:sp>
    </p:spTree>
    <p:extLst>
      <p:ext uri="{BB962C8B-B14F-4D97-AF65-F5344CB8AC3E}">
        <p14:creationId xmlns:p14="http://schemas.microsoft.com/office/powerpoint/2010/main" val="144201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550606" y="93655"/>
            <a:ext cx="11307095" cy="794204"/>
          </a:xfrm>
        </p:spPr>
        <p:txBody>
          <a:bodyPr/>
          <a:lstStyle/>
          <a:p>
            <a:r>
              <a:rPr lang="nl-BE" dirty="0"/>
              <a:t>LINQ – </a:t>
            </a:r>
            <a:r>
              <a:rPr lang="nl-BE" dirty="0" err="1"/>
              <a:t>Fluent</a:t>
            </a:r>
            <a:r>
              <a:rPr lang="nl-BE" dirty="0"/>
              <a:t> Syntax intern</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342900" y="887859"/>
            <a:ext cx="11649075" cy="5970141"/>
          </a:xfrm>
        </p:spPr>
        <p:txBody>
          <a:bodyPr>
            <a:normAutofit fontScale="92500" lnSpcReduction="20000"/>
          </a:bodyPr>
          <a:lstStyle/>
          <a:p>
            <a:r>
              <a:rPr lang="nl-NL" dirty="0"/>
              <a:t> </a:t>
            </a:r>
            <a:r>
              <a:rPr lang="nl-NL" b="1" dirty="0" err="1"/>
              <a:t>Delegates</a:t>
            </a:r>
            <a:endParaRPr lang="nl-NL" b="1" dirty="0"/>
          </a:p>
          <a:p>
            <a:pPr lvl="1"/>
            <a:r>
              <a:rPr lang="nl-NL" dirty="0"/>
              <a:t>LINQ-methoden zoals </a:t>
            </a:r>
            <a:r>
              <a:rPr lang="nl-NL" dirty="0" err="1"/>
              <a:t>Where</a:t>
            </a:r>
            <a:r>
              <a:rPr lang="nl-NL" dirty="0"/>
              <a:t>, Select, en </a:t>
            </a:r>
            <a:r>
              <a:rPr lang="nl-NL" dirty="0" err="1"/>
              <a:t>OrderBy</a:t>
            </a:r>
            <a:r>
              <a:rPr lang="nl-NL" dirty="0"/>
              <a:t> gebruiken </a:t>
            </a:r>
            <a:r>
              <a:rPr lang="nl-NL" dirty="0" err="1"/>
              <a:t>delegates</a:t>
            </a:r>
            <a:r>
              <a:rPr lang="nl-NL" dirty="0"/>
              <a:t> om functies als parameters te accepteren. </a:t>
            </a:r>
          </a:p>
          <a:p>
            <a:pPr lvl="1"/>
            <a:r>
              <a:rPr lang="nl-NL" dirty="0"/>
              <a:t>Dit maakt LINQ zo flexibel, omdat je zelf kunt bepalen welke logica je wilt toepassen op de gegevens.</a:t>
            </a:r>
          </a:p>
          <a:p>
            <a:pPr lvl="1"/>
            <a:r>
              <a:rPr lang="nl-NL" dirty="0"/>
              <a:t>Een </a:t>
            </a:r>
            <a:r>
              <a:rPr lang="nl-NL" dirty="0" err="1"/>
              <a:t>delegate</a:t>
            </a:r>
            <a:r>
              <a:rPr lang="nl-NL" dirty="0"/>
              <a:t> is een soort "plaatsvervanger" voor een methode. Je kunt een methode doorgeven als parameter naar een andere methode, en deze methode kan worden uitgevoerd wanneer dat nodig is.</a:t>
            </a:r>
          </a:p>
          <a:p>
            <a:pPr lvl="1"/>
            <a:r>
              <a:rPr lang="nl-NL" dirty="0"/>
              <a:t>Bij de </a:t>
            </a:r>
            <a:r>
              <a:rPr lang="nl-NL" dirty="0" err="1"/>
              <a:t>Where</a:t>
            </a:r>
            <a:r>
              <a:rPr lang="nl-NL" dirty="0"/>
              <a:t>-methode is de </a:t>
            </a:r>
            <a:r>
              <a:rPr lang="nl-NL" dirty="0" err="1"/>
              <a:t>delegate</a:t>
            </a:r>
            <a:r>
              <a:rPr lang="nl-NL" dirty="0"/>
              <a:t> een </a:t>
            </a:r>
            <a:r>
              <a:rPr lang="nl-NL" dirty="0" err="1"/>
              <a:t>Func</a:t>
            </a:r>
            <a:r>
              <a:rPr lang="nl-NL" dirty="0"/>
              <a:t>&lt;T, </a:t>
            </a:r>
            <a:r>
              <a:rPr lang="nl-NL" dirty="0" err="1"/>
              <a:t>bool</a:t>
            </a:r>
            <a:r>
              <a:rPr lang="nl-NL" dirty="0"/>
              <a:t>&gt;. </a:t>
            </a:r>
          </a:p>
          <a:p>
            <a:pPr lvl="2"/>
            <a:r>
              <a:rPr lang="nl-NL" dirty="0"/>
              <a:t>Dit betekent dat de </a:t>
            </a:r>
            <a:r>
              <a:rPr lang="nl-NL" dirty="0" err="1"/>
              <a:t>Where</a:t>
            </a:r>
            <a:r>
              <a:rPr lang="nl-NL" dirty="0"/>
              <a:t>-methode een functie als parameter verwacht die een T-object (zoals een getal in een lijst) accepteert en een </a:t>
            </a:r>
            <a:r>
              <a:rPr lang="nl-NL" dirty="0" err="1"/>
              <a:t>bool</a:t>
            </a:r>
            <a:r>
              <a:rPr lang="nl-NL" dirty="0"/>
              <a:t> teruggeeft als return waarde.</a:t>
            </a:r>
          </a:p>
          <a:p>
            <a:pPr lvl="2"/>
            <a:r>
              <a:rPr lang="nl-NL" dirty="0"/>
              <a:t>Voorbeeld:</a:t>
            </a:r>
          </a:p>
          <a:p>
            <a:pPr marL="1371600" lvl="3" indent="0">
              <a:buNone/>
            </a:pPr>
            <a:r>
              <a:rPr lang="nl-BE" dirty="0"/>
              <a:t> public </a:t>
            </a:r>
            <a:r>
              <a:rPr lang="nl-BE" dirty="0" err="1"/>
              <a:t>static</a:t>
            </a:r>
            <a:r>
              <a:rPr lang="nl-BE" dirty="0"/>
              <a:t> IEnumerable&lt;T&gt; </a:t>
            </a:r>
            <a:r>
              <a:rPr lang="nl-BE" dirty="0" err="1"/>
              <a:t>SimpleWhere</a:t>
            </a:r>
            <a:r>
              <a:rPr lang="nl-BE" dirty="0"/>
              <a:t>&lt;T&gt;(</a:t>
            </a:r>
            <a:r>
              <a:rPr lang="nl-BE" dirty="0" err="1"/>
              <a:t>this</a:t>
            </a:r>
            <a:r>
              <a:rPr lang="nl-BE" dirty="0"/>
              <a:t> IEnumerable&lt;T&gt; data, </a:t>
            </a:r>
            <a:r>
              <a:rPr lang="nl-BE" dirty="0" err="1"/>
              <a:t>Func</a:t>
            </a:r>
            <a:r>
              <a:rPr lang="nl-BE" dirty="0"/>
              <a:t>&lt;T, </a:t>
            </a:r>
            <a:r>
              <a:rPr lang="nl-BE" dirty="0" err="1"/>
              <a:t>bool</a:t>
            </a:r>
            <a:r>
              <a:rPr lang="nl-BE" dirty="0"/>
              <a:t>&gt; p) {</a:t>
            </a:r>
          </a:p>
          <a:p>
            <a:pPr marL="1371600" lvl="3" indent="0">
              <a:buNone/>
            </a:pPr>
            <a:r>
              <a:rPr lang="nl-BE" dirty="0"/>
              <a:t>     List&lt;T&gt; </a:t>
            </a:r>
            <a:r>
              <a:rPr lang="nl-BE" dirty="0" err="1"/>
              <a:t>result</a:t>
            </a:r>
            <a:r>
              <a:rPr lang="nl-BE" dirty="0"/>
              <a:t> = new List&lt;T&gt;();</a:t>
            </a:r>
          </a:p>
          <a:p>
            <a:pPr marL="1371600" lvl="3" indent="0">
              <a:buNone/>
            </a:pPr>
            <a:r>
              <a:rPr lang="nl-BE" dirty="0"/>
              <a:t>     </a:t>
            </a:r>
            <a:r>
              <a:rPr lang="nl-BE" dirty="0" err="1"/>
              <a:t>foreach</a:t>
            </a:r>
            <a:r>
              <a:rPr lang="nl-BE" dirty="0"/>
              <a:t>(var item in data) {</a:t>
            </a:r>
          </a:p>
          <a:p>
            <a:pPr marL="1371600" lvl="3" indent="0">
              <a:buNone/>
            </a:pPr>
            <a:r>
              <a:rPr lang="nl-BE" dirty="0"/>
              <a:t>         </a:t>
            </a:r>
            <a:r>
              <a:rPr lang="nl-BE" dirty="0" err="1"/>
              <a:t>if</a:t>
            </a:r>
            <a:r>
              <a:rPr lang="nl-BE" dirty="0"/>
              <a:t>(p(item)) {</a:t>
            </a:r>
          </a:p>
          <a:p>
            <a:pPr marL="1371600" lvl="3" indent="0">
              <a:buNone/>
            </a:pPr>
            <a:r>
              <a:rPr lang="nl-BE" dirty="0"/>
              <a:t>             </a:t>
            </a:r>
            <a:r>
              <a:rPr lang="nl-BE" dirty="0" err="1"/>
              <a:t>result.Add</a:t>
            </a:r>
            <a:r>
              <a:rPr lang="nl-BE" dirty="0"/>
              <a:t>(item);</a:t>
            </a:r>
          </a:p>
          <a:p>
            <a:pPr marL="1371600" lvl="3" indent="0">
              <a:buNone/>
            </a:pPr>
            <a:r>
              <a:rPr lang="nl-BE" dirty="0"/>
              <a:t>         }</a:t>
            </a:r>
          </a:p>
          <a:p>
            <a:pPr marL="1371600" lvl="3" indent="0">
              <a:buNone/>
            </a:pPr>
            <a:r>
              <a:rPr lang="nl-BE" dirty="0"/>
              <a:t>     }</a:t>
            </a:r>
          </a:p>
          <a:p>
            <a:pPr marL="1371600" lvl="3" indent="0">
              <a:buNone/>
            </a:pPr>
            <a:r>
              <a:rPr lang="nl-BE" dirty="0"/>
              <a:t>     return </a:t>
            </a:r>
            <a:r>
              <a:rPr lang="nl-BE" dirty="0" err="1"/>
              <a:t>result</a:t>
            </a:r>
            <a:r>
              <a:rPr lang="nl-BE" dirty="0"/>
              <a:t>;</a:t>
            </a:r>
          </a:p>
          <a:p>
            <a:pPr marL="1371600" lvl="3" indent="0">
              <a:buNone/>
            </a:pPr>
            <a:r>
              <a:rPr lang="nl-BE" dirty="0"/>
              <a:t> }</a:t>
            </a:r>
          </a:p>
        </p:txBody>
      </p:sp>
    </p:spTree>
    <p:extLst>
      <p:ext uri="{BB962C8B-B14F-4D97-AF65-F5344CB8AC3E}">
        <p14:creationId xmlns:p14="http://schemas.microsoft.com/office/powerpoint/2010/main" val="418814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500"/>
                                        <p:tgtEl>
                                          <p:spTgt spid="3">
                                            <p:txEl>
                                              <p:pRg st="13" end="13"/>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500"/>
                                        <p:tgtEl>
                                          <p:spTgt spid="3">
                                            <p:txEl>
                                              <p:pRg st="14" end="14"/>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15" end="15"/>
                                            </p:txEl>
                                          </p:spTgt>
                                        </p:tgtEl>
                                        <p:attrNameLst>
                                          <p:attrName>style.visibility</p:attrName>
                                        </p:attrNameLst>
                                      </p:cBhvr>
                                      <p:to>
                                        <p:strVal val="visible"/>
                                      </p:to>
                                    </p:set>
                                    <p:animEffect transition="in" filter="fade">
                                      <p:cBhvr>
                                        <p:cTn id="64"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648419" y="234542"/>
            <a:ext cx="10515600" cy="794204"/>
          </a:xfrm>
        </p:spPr>
        <p:txBody>
          <a:bodyPr/>
          <a:lstStyle/>
          <a:p>
            <a:r>
              <a:rPr lang="nl-BE" dirty="0"/>
              <a:t>Wat is LINQ?</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50607" y="1275126"/>
            <a:ext cx="11307096" cy="5092117"/>
          </a:xfrm>
        </p:spPr>
        <p:txBody>
          <a:bodyPr>
            <a:normAutofit/>
          </a:bodyPr>
          <a:lstStyle/>
          <a:p>
            <a:r>
              <a:rPr lang="nl-NL" b="1" dirty="0"/>
              <a:t>Language </a:t>
            </a:r>
            <a:r>
              <a:rPr lang="nl-NL" b="1" dirty="0" err="1"/>
              <a:t>Integrated</a:t>
            </a:r>
            <a:r>
              <a:rPr lang="nl-NL" b="1" dirty="0"/>
              <a:t> Query (LINQ) </a:t>
            </a:r>
            <a:r>
              <a:rPr lang="nl-NL" dirty="0"/>
              <a:t>is een krachtige en flexibele functie in C# die het mogelijk maakt om gegevens op een declaratieve manier te verwerken. </a:t>
            </a:r>
          </a:p>
          <a:p>
            <a:r>
              <a:rPr lang="nl-NL" dirty="0"/>
              <a:t>LINQ maakt het mogelijk om in C# code data op te zoeken en te bewerken door het gebruik van query functies. Die data kan uit verschillende soorten gegevensbronnen kunnen komen, zoals arrays, lijsten, XML-documenten, databases, enz...</a:t>
            </a:r>
          </a:p>
          <a:p>
            <a:r>
              <a:rPr lang="nl-NL" dirty="0"/>
              <a:t>LINQ biedt dus een uniforme manier om met verschillende soorten gegevensverzamelingen te werken, waardoor het een essentieel hulpmiddel is voor elke C#-ontwikkelaar.</a:t>
            </a:r>
            <a:endParaRPr lang="nl-BE" dirty="0"/>
          </a:p>
        </p:txBody>
      </p:sp>
    </p:spTree>
    <p:extLst>
      <p:ext uri="{BB962C8B-B14F-4D97-AF65-F5344CB8AC3E}">
        <p14:creationId xmlns:p14="http://schemas.microsoft.com/office/powerpoint/2010/main" val="351212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550606" y="93655"/>
            <a:ext cx="11307095" cy="794204"/>
          </a:xfrm>
        </p:spPr>
        <p:txBody>
          <a:bodyPr/>
          <a:lstStyle/>
          <a:p>
            <a:r>
              <a:rPr lang="nl-BE" dirty="0"/>
              <a:t>LINQ – </a:t>
            </a:r>
            <a:r>
              <a:rPr lang="nl-BE" dirty="0" err="1"/>
              <a:t>Fluent</a:t>
            </a:r>
            <a:r>
              <a:rPr lang="nl-BE" dirty="0"/>
              <a:t> Syntax intern</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50607" y="1066800"/>
            <a:ext cx="11307096" cy="5300443"/>
          </a:xfrm>
        </p:spPr>
        <p:txBody>
          <a:bodyPr>
            <a:normAutofit lnSpcReduction="10000"/>
          </a:bodyPr>
          <a:lstStyle/>
          <a:p>
            <a:r>
              <a:rPr lang="nl-BE" dirty="0"/>
              <a:t>LAMBDA functies</a:t>
            </a:r>
          </a:p>
          <a:p>
            <a:pPr lvl="1"/>
            <a:r>
              <a:rPr lang="nl-BE" dirty="0"/>
              <a:t>In de context van LINQ gebruik je </a:t>
            </a:r>
            <a:r>
              <a:rPr lang="nl-BE" dirty="0" err="1"/>
              <a:t>lambda’s</a:t>
            </a:r>
            <a:r>
              <a:rPr lang="nl-BE" dirty="0"/>
              <a:t> om logica door te geven aan methoden zoals </a:t>
            </a:r>
            <a:r>
              <a:rPr lang="nl-BE" dirty="0" err="1"/>
              <a:t>Where</a:t>
            </a:r>
            <a:r>
              <a:rPr lang="nl-BE" dirty="0"/>
              <a:t>, Select, </a:t>
            </a:r>
            <a:r>
              <a:rPr lang="nl-BE" dirty="0" err="1"/>
              <a:t>OrderBy</a:t>
            </a:r>
            <a:r>
              <a:rPr lang="nl-BE" dirty="0"/>
              <a:t>, enzovoort. </a:t>
            </a:r>
          </a:p>
          <a:p>
            <a:pPr lvl="1"/>
            <a:r>
              <a:rPr lang="nl-BE" dirty="0" err="1"/>
              <a:t>Lambda's</a:t>
            </a:r>
            <a:r>
              <a:rPr lang="nl-BE" dirty="0"/>
              <a:t> maken LINQ flexibeler en leesbaarder.</a:t>
            </a:r>
          </a:p>
          <a:p>
            <a:pPr lvl="1"/>
            <a:r>
              <a:rPr lang="nl-BE" dirty="0" err="1"/>
              <a:t>Lambda's</a:t>
            </a:r>
            <a:r>
              <a:rPr lang="nl-BE" dirty="0"/>
              <a:t> hebben de volgende syntaxis:</a:t>
            </a:r>
          </a:p>
          <a:p>
            <a:pPr marL="914400" lvl="2" indent="0">
              <a:buNone/>
            </a:pPr>
            <a:r>
              <a:rPr lang="nl-BE" dirty="0"/>
              <a:t>(parameters) =&gt; { expressie of blok code }</a:t>
            </a:r>
          </a:p>
          <a:p>
            <a:pPr marL="914400" lvl="2" indent="0">
              <a:buNone/>
            </a:pPr>
            <a:r>
              <a:rPr lang="en-US" dirty="0"/>
              <a:t>	x       =&gt;    x % 2 == 0</a:t>
            </a:r>
            <a:endParaRPr lang="nl-BE" dirty="0"/>
          </a:p>
          <a:p>
            <a:pPr marL="914400" lvl="2" indent="0">
              <a:buNone/>
            </a:pPr>
            <a:r>
              <a:rPr lang="nl-BE" dirty="0"/>
              <a:t>	 </a:t>
            </a:r>
          </a:p>
          <a:p>
            <a:pPr marL="914400" lvl="2" indent="0">
              <a:buNone/>
            </a:pPr>
            <a:endParaRPr lang="nl-BE" dirty="0"/>
          </a:p>
          <a:p>
            <a:pPr marL="914400" lvl="2" indent="0">
              <a:buNone/>
            </a:pPr>
            <a:r>
              <a:rPr lang="nl-BE" dirty="0" err="1"/>
              <a:t>Func</a:t>
            </a:r>
            <a:r>
              <a:rPr lang="nl-BE" dirty="0"/>
              <a:t>&lt;int, </a:t>
            </a:r>
            <a:r>
              <a:rPr lang="nl-BE" dirty="0" err="1"/>
              <a:t>bool</a:t>
            </a:r>
            <a:r>
              <a:rPr lang="nl-BE" dirty="0"/>
              <a:t>&gt; </a:t>
            </a:r>
            <a:r>
              <a:rPr lang="nl-BE" dirty="0" err="1"/>
              <a:t>isEven</a:t>
            </a:r>
            <a:r>
              <a:rPr lang="nl-BE" dirty="0"/>
              <a:t> = x =&gt; x % 2 == 0;</a:t>
            </a:r>
          </a:p>
          <a:p>
            <a:pPr lvl="2">
              <a:buFont typeface="Wingdings" panose="05000000000000000000" pitchFamily="2" charset="2"/>
              <a:buChar char="ü"/>
            </a:pPr>
            <a:r>
              <a:rPr lang="nl-NL" dirty="0"/>
              <a:t>De </a:t>
            </a:r>
            <a:r>
              <a:rPr lang="nl-NL" dirty="0" err="1"/>
              <a:t>Func</a:t>
            </a:r>
            <a:r>
              <a:rPr lang="nl-NL" dirty="0"/>
              <a:t> </a:t>
            </a:r>
            <a:r>
              <a:rPr lang="nl-NL" dirty="0" err="1"/>
              <a:t>delegate</a:t>
            </a:r>
            <a:r>
              <a:rPr lang="nl-NL" dirty="0"/>
              <a:t> heeft 1 parameter van het type int en geeft een </a:t>
            </a:r>
            <a:r>
              <a:rPr lang="nl-NL" dirty="0" err="1"/>
              <a:t>bool</a:t>
            </a:r>
            <a:r>
              <a:rPr lang="nl-NL" dirty="0"/>
              <a:t> terug. De </a:t>
            </a:r>
            <a:r>
              <a:rPr lang="nl-NL" dirty="0" err="1"/>
              <a:t>lambda</a:t>
            </a:r>
            <a:r>
              <a:rPr lang="nl-NL" dirty="0"/>
              <a:t>-expressie x =&gt; x % 2 == 0 wordt doorgegeven aan de FUNC en controleert of een getal even is.</a:t>
            </a:r>
          </a:p>
          <a:p>
            <a:pPr marL="914400" lvl="2" indent="0">
              <a:buNone/>
            </a:pPr>
            <a:endParaRPr lang="nl-BE" dirty="0"/>
          </a:p>
          <a:p>
            <a:pPr lvl="1"/>
            <a:r>
              <a:rPr lang="nl-NL" dirty="0"/>
              <a:t>De </a:t>
            </a:r>
            <a:r>
              <a:rPr lang="nl-NL" dirty="0" err="1"/>
              <a:t>Where</a:t>
            </a:r>
            <a:r>
              <a:rPr lang="nl-NL" dirty="0"/>
              <a:t>-methode filtert een collectie op basis van een voorwaarde en die wordt doorgegeven als een </a:t>
            </a:r>
            <a:r>
              <a:rPr lang="nl-NL" dirty="0" err="1"/>
              <a:t>lambda</a:t>
            </a:r>
            <a:r>
              <a:rPr lang="nl-NL" dirty="0"/>
              <a:t> die voldoet aan de </a:t>
            </a:r>
            <a:r>
              <a:rPr lang="nl-NL" dirty="0" err="1"/>
              <a:t>Func</a:t>
            </a:r>
            <a:r>
              <a:rPr lang="nl-NL" dirty="0"/>
              <a:t>&lt;T, </a:t>
            </a:r>
            <a:r>
              <a:rPr lang="nl-NL" dirty="0" err="1"/>
              <a:t>bool</a:t>
            </a:r>
            <a:r>
              <a:rPr lang="nl-NL" dirty="0"/>
              <a:t>&gt; </a:t>
            </a:r>
            <a:r>
              <a:rPr lang="nl-NL" dirty="0" err="1"/>
              <a:t>delegate</a:t>
            </a:r>
            <a:r>
              <a:rPr lang="nl-NL" dirty="0"/>
              <a:t>.</a:t>
            </a:r>
            <a:endParaRPr lang="nl-BE" dirty="0"/>
          </a:p>
        </p:txBody>
      </p:sp>
      <p:sp>
        <p:nvSpPr>
          <p:cNvPr id="4" name="Arrow: Down 3">
            <a:extLst>
              <a:ext uri="{FF2B5EF4-FFF2-40B4-BE49-F238E27FC236}">
                <a16:creationId xmlns:a16="http://schemas.microsoft.com/office/drawing/2014/main" id="{96FFCB43-BA2F-8799-27A9-49149EE5C11C}"/>
              </a:ext>
            </a:extLst>
          </p:cNvPr>
          <p:cNvSpPr/>
          <p:nvPr/>
        </p:nvSpPr>
        <p:spPr>
          <a:xfrm>
            <a:off x="3495675" y="3496692"/>
            <a:ext cx="609600" cy="5238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70965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76702-A554-EB47-06B8-4EDBC4622B40}"/>
              </a:ext>
            </a:extLst>
          </p:cNvPr>
          <p:cNvSpPr>
            <a:spLocks noGrp="1"/>
          </p:cNvSpPr>
          <p:nvPr>
            <p:ph type="title"/>
          </p:nvPr>
        </p:nvSpPr>
        <p:spPr/>
        <p:txBody>
          <a:bodyPr/>
          <a:lstStyle/>
          <a:p>
            <a:r>
              <a:rPr lang="nl-BE" dirty="0"/>
              <a:t>LINQ – </a:t>
            </a:r>
            <a:r>
              <a:rPr lang="nl-BE" dirty="0" err="1"/>
              <a:t>Deferred</a:t>
            </a:r>
            <a:r>
              <a:rPr lang="nl-BE" dirty="0"/>
              <a:t> </a:t>
            </a:r>
            <a:r>
              <a:rPr lang="nl-BE" dirty="0" err="1"/>
              <a:t>Execution</a:t>
            </a:r>
            <a:endParaRPr lang="nl-BE" dirty="0"/>
          </a:p>
        </p:txBody>
      </p:sp>
      <p:sp>
        <p:nvSpPr>
          <p:cNvPr id="3" name="Content Placeholder 2">
            <a:extLst>
              <a:ext uri="{FF2B5EF4-FFF2-40B4-BE49-F238E27FC236}">
                <a16:creationId xmlns:a16="http://schemas.microsoft.com/office/drawing/2014/main" id="{DAA2E6A1-FDFD-EC3F-F54B-76F5ECFE9844}"/>
              </a:ext>
            </a:extLst>
          </p:cNvPr>
          <p:cNvSpPr>
            <a:spLocks noGrp="1"/>
          </p:cNvSpPr>
          <p:nvPr>
            <p:ph idx="1"/>
          </p:nvPr>
        </p:nvSpPr>
        <p:spPr>
          <a:xfrm>
            <a:off x="838199" y="1347107"/>
            <a:ext cx="10887075" cy="4829856"/>
          </a:xfrm>
        </p:spPr>
        <p:txBody>
          <a:bodyPr/>
          <a:lstStyle/>
          <a:p>
            <a:r>
              <a:rPr lang="nl-NL" dirty="0" err="1"/>
              <a:t>Deferred</a:t>
            </a:r>
            <a:r>
              <a:rPr lang="nl-NL" dirty="0"/>
              <a:t> </a:t>
            </a:r>
            <a:r>
              <a:rPr lang="nl-NL" dirty="0" err="1"/>
              <a:t>execution</a:t>
            </a:r>
            <a:r>
              <a:rPr lang="nl-NL" dirty="0"/>
              <a:t> houdt in dat de query pas wordt uitgevoerd op het moment dat de gegevens daadwerkelijk worden opgevraagd.</a:t>
            </a:r>
          </a:p>
          <a:p>
            <a:r>
              <a:rPr lang="nl-NL" dirty="0"/>
              <a:t> Wanneer je een LINQ-query maakt, wordt de query niet direct uitgevoerd, er wordt alleen een beschrijving van de query opgeslagen.</a:t>
            </a:r>
          </a:p>
          <a:p>
            <a:r>
              <a:rPr lang="nl-NL" dirty="0"/>
              <a:t>LINQ-methoden zoals </a:t>
            </a:r>
            <a:r>
              <a:rPr lang="nl-NL" b="1" dirty="0" err="1"/>
              <a:t>where</a:t>
            </a:r>
            <a:r>
              <a:rPr lang="nl-NL" dirty="0"/>
              <a:t> geven niet direct de gefilterde of gewijzigde verzameling terug, maar ze geven een ‘</a:t>
            </a:r>
            <a:r>
              <a:rPr lang="nl-NL" dirty="0" err="1"/>
              <a:t>lazy</a:t>
            </a:r>
            <a:r>
              <a:rPr lang="nl-NL" dirty="0"/>
              <a:t>’ object dat de query-beschrijving bevat terug in de plaats. </a:t>
            </a:r>
          </a:p>
          <a:p>
            <a:r>
              <a:rPr lang="nl-NL" dirty="0"/>
              <a:t>Dit object implementeert IEnumerable&lt;T&gt; en bevat de logica die nodig is om de query uit te voeren wanneer dat nodig is.</a:t>
            </a:r>
            <a:endParaRPr lang="nl-BE" dirty="0"/>
          </a:p>
        </p:txBody>
      </p:sp>
    </p:spTree>
    <p:extLst>
      <p:ext uri="{BB962C8B-B14F-4D97-AF65-F5344CB8AC3E}">
        <p14:creationId xmlns:p14="http://schemas.microsoft.com/office/powerpoint/2010/main" val="67478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76702-A554-EB47-06B8-4EDBC4622B40}"/>
              </a:ext>
            </a:extLst>
          </p:cNvPr>
          <p:cNvSpPr>
            <a:spLocks noGrp="1"/>
          </p:cNvSpPr>
          <p:nvPr>
            <p:ph type="title"/>
          </p:nvPr>
        </p:nvSpPr>
        <p:spPr/>
        <p:txBody>
          <a:bodyPr/>
          <a:lstStyle/>
          <a:p>
            <a:r>
              <a:rPr lang="nl-BE" dirty="0"/>
              <a:t>LINQ – </a:t>
            </a:r>
            <a:r>
              <a:rPr lang="nl-BE" dirty="0" err="1"/>
              <a:t>Deferred</a:t>
            </a:r>
            <a:r>
              <a:rPr lang="nl-BE" dirty="0"/>
              <a:t> </a:t>
            </a:r>
            <a:r>
              <a:rPr lang="nl-BE" dirty="0" err="1"/>
              <a:t>Execution</a:t>
            </a:r>
            <a:endParaRPr lang="nl-BE" dirty="0"/>
          </a:p>
        </p:txBody>
      </p:sp>
      <p:sp>
        <p:nvSpPr>
          <p:cNvPr id="3" name="Content Placeholder 2">
            <a:extLst>
              <a:ext uri="{FF2B5EF4-FFF2-40B4-BE49-F238E27FC236}">
                <a16:creationId xmlns:a16="http://schemas.microsoft.com/office/drawing/2014/main" id="{DAA2E6A1-FDFD-EC3F-F54B-76F5ECFE9844}"/>
              </a:ext>
            </a:extLst>
          </p:cNvPr>
          <p:cNvSpPr>
            <a:spLocks noGrp="1"/>
          </p:cNvSpPr>
          <p:nvPr>
            <p:ph idx="1"/>
          </p:nvPr>
        </p:nvSpPr>
        <p:spPr>
          <a:xfrm>
            <a:off x="838199" y="1347107"/>
            <a:ext cx="10887075" cy="4829856"/>
          </a:xfrm>
        </p:spPr>
        <p:txBody>
          <a:bodyPr/>
          <a:lstStyle/>
          <a:p>
            <a:r>
              <a:rPr lang="nl-BE" dirty="0"/>
              <a:t>Voorbeeld:</a:t>
            </a:r>
          </a:p>
          <a:p>
            <a:pPr marL="457200" lvl="1" indent="0">
              <a:buNone/>
            </a:pPr>
            <a:r>
              <a:rPr lang="nl-BE" dirty="0"/>
              <a:t>private </a:t>
            </a:r>
            <a:r>
              <a:rPr lang="nl-BE" dirty="0" err="1"/>
              <a:t>void</a:t>
            </a:r>
            <a:r>
              <a:rPr lang="nl-BE" dirty="0"/>
              <a:t> </a:t>
            </a:r>
            <a:r>
              <a:rPr lang="nl-BE" dirty="0" err="1"/>
              <a:t>TestDeferred</a:t>
            </a:r>
            <a:r>
              <a:rPr lang="nl-BE" dirty="0"/>
              <a:t>(){</a:t>
            </a:r>
          </a:p>
          <a:p>
            <a:pPr marL="457200" lvl="1" indent="0">
              <a:buNone/>
            </a:pPr>
            <a:r>
              <a:rPr lang="nl-BE" dirty="0"/>
              <a:t>    List&lt;int&gt; </a:t>
            </a:r>
            <a:r>
              <a:rPr lang="nl-BE" dirty="0" err="1"/>
              <a:t>numbers</a:t>
            </a:r>
            <a:r>
              <a:rPr lang="nl-BE" dirty="0"/>
              <a:t> = [1, 2, 3, 4, 5, 6];</a:t>
            </a:r>
          </a:p>
          <a:p>
            <a:pPr marL="457200" lvl="1" indent="0">
              <a:buNone/>
            </a:pPr>
            <a:r>
              <a:rPr lang="nl-BE" dirty="0"/>
              <a:t>    var </a:t>
            </a:r>
            <a:r>
              <a:rPr lang="nl-BE" dirty="0" err="1"/>
              <a:t>result</a:t>
            </a:r>
            <a:r>
              <a:rPr lang="nl-BE" dirty="0"/>
              <a:t> = </a:t>
            </a:r>
            <a:r>
              <a:rPr lang="nl-BE" dirty="0" err="1"/>
              <a:t>numbers.Where</a:t>
            </a:r>
            <a:r>
              <a:rPr lang="nl-BE" dirty="0"/>
              <a:t>(x =&gt; x % 2 == 0);</a:t>
            </a:r>
          </a:p>
          <a:p>
            <a:pPr marL="457200" lvl="1" indent="0">
              <a:buNone/>
            </a:pPr>
            <a:r>
              <a:rPr lang="nl-BE" dirty="0"/>
              <a:t>    </a:t>
            </a:r>
            <a:r>
              <a:rPr lang="nl-BE" dirty="0" err="1"/>
              <a:t>numbers.AddRange</a:t>
            </a:r>
            <a:r>
              <a:rPr lang="nl-BE" dirty="0"/>
              <a:t>([7, 8, 10,11,12]);</a:t>
            </a:r>
          </a:p>
          <a:p>
            <a:pPr marL="457200" lvl="1" indent="0">
              <a:buNone/>
            </a:pPr>
            <a:r>
              <a:rPr lang="nl-BE" dirty="0"/>
              <a:t>    </a:t>
            </a:r>
            <a:r>
              <a:rPr lang="nl-BE" dirty="0" err="1"/>
              <a:t>foreach</a:t>
            </a:r>
            <a:r>
              <a:rPr lang="nl-BE" dirty="0"/>
              <a:t>(var item in </a:t>
            </a:r>
            <a:r>
              <a:rPr lang="nl-BE" dirty="0" err="1"/>
              <a:t>result</a:t>
            </a:r>
            <a:r>
              <a:rPr lang="nl-BE" dirty="0"/>
              <a:t>)  {</a:t>
            </a:r>
          </a:p>
          <a:p>
            <a:pPr marL="457200" lvl="1" indent="0">
              <a:buNone/>
            </a:pPr>
            <a:r>
              <a:rPr lang="nl-BE" dirty="0"/>
              <a:t>        </a:t>
            </a:r>
            <a:r>
              <a:rPr lang="nl-BE" dirty="0" err="1"/>
              <a:t>Console.WriteLine</a:t>
            </a:r>
            <a:r>
              <a:rPr lang="nl-BE" dirty="0"/>
              <a:t>(item);</a:t>
            </a:r>
          </a:p>
          <a:p>
            <a:pPr marL="457200" lvl="1" indent="0">
              <a:buNone/>
            </a:pPr>
            <a:r>
              <a:rPr lang="nl-BE" dirty="0"/>
              <a:t>    }</a:t>
            </a:r>
          </a:p>
          <a:p>
            <a:pPr marL="457200" lvl="1" indent="0">
              <a:buNone/>
            </a:pPr>
            <a:r>
              <a:rPr lang="nl-BE" dirty="0"/>
              <a:t>    </a:t>
            </a:r>
            <a:r>
              <a:rPr lang="nl-BE" dirty="0" err="1"/>
              <a:t>numbers.AddRange</a:t>
            </a:r>
            <a:r>
              <a:rPr lang="nl-BE" dirty="0"/>
              <a:t>([13, 14, 15, 16]);</a:t>
            </a:r>
          </a:p>
          <a:p>
            <a:pPr marL="457200" lvl="1" indent="0">
              <a:buNone/>
            </a:pPr>
            <a:r>
              <a:rPr lang="nl-BE" dirty="0"/>
              <a:t>}</a:t>
            </a:r>
          </a:p>
          <a:p>
            <a:endParaRPr lang="nl-BE" dirty="0"/>
          </a:p>
          <a:p>
            <a:endParaRPr lang="nl-BE" dirty="0"/>
          </a:p>
          <a:p>
            <a:endParaRPr lang="nl-BE" dirty="0"/>
          </a:p>
        </p:txBody>
      </p:sp>
      <p:sp>
        <p:nvSpPr>
          <p:cNvPr id="4" name="Arrow: Right 3">
            <a:extLst>
              <a:ext uri="{FF2B5EF4-FFF2-40B4-BE49-F238E27FC236}">
                <a16:creationId xmlns:a16="http://schemas.microsoft.com/office/drawing/2014/main" id="{C8E9643A-E772-FC0B-78CF-CD038AF0E769}"/>
              </a:ext>
            </a:extLst>
          </p:cNvPr>
          <p:cNvSpPr/>
          <p:nvPr/>
        </p:nvSpPr>
        <p:spPr>
          <a:xfrm>
            <a:off x="7496175" y="3019425"/>
            <a:ext cx="1000125" cy="8667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TextBox 6">
            <a:extLst>
              <a:ext uri="{FF2B5EF4-FFF2-40B4-BE49-F238E27FC236}">
                <a16:creationId xmlns:a16="http://schemas.microsoft.com/office/drawing/2014/main" id="{66A72270-48EC-6B1E-BDA9-AE81AEBA78B5}"/>
              </a:ext>
            </a:extLst>
          </p:cNvPr>
          <p:cNvSpPr txBox="1"/>
          <p:nvPr/>
        </p:nvSpPr>
        <p:spPr>
          <a:xfrm>
            <a:off x="9172575" y="2126217"/>
            <a:ext cx="523876" cy="1938992"/>
          </a:xfrm>
          <a:prstGeom prst="rect">
            <a:avLst/>
          </a:prstGeom>
          <a:noFill/>
        </p:spPr>
        <p:txBody>
          <a:bodyPr wrap="square" rtlCol="0">
            <a:spAutoFit/>
          </a:bodyPr>
          <a:lstStyle/>
          <a:p>
            <a:r>
              <a:rPr lang="nl-BE" sz="2000" b="1" dirty="0"/>
              <a:t>2</a:t>
            </a:r>
          </a:p>
          <a:p>
            <a:r>
              <a:rPr lang="nl-BE" sz="2000" b="1" dirty="0"/>
              <a:t>4</a:t>
            </a:r>
          </a:p>
          <a:p>
            <a:r>
              <a:rPr lang="nl-BE" sz="2000" b="1" dirty="0"/>
              <a:t>6</a:t>
            </a:r>
          </a:p>
          <a:p>
            <a:r>
              <a:rPr lang="nl-BE" sz="2000" b="1" dirty="0"/>
              <a:t>8</a:t>
            </a:r>
          </a:p>
          <a:p>
            <a:r>
              <a:rPr lang="nl-BE" sz="2000" b="1" dirty="0"/>
              <a:t>10</a:t>
            </a:r>
          </a:p>
          <a:p>
            <a:r>
              <a:rPr lang="nl-BE" sz="2000" b="1" dirty="0"/>
              <a:t>12</a:t>
            </a:r>
            <a:endParaRPr lang="nl-BE" b="1" dirty="0"/>
          </a:p>
        </p:txBody>
      </p:sp>
    </p:spTree>
    <p:extLst>
      <p:ext uri="{BB962C8B-B14F-4D97-AF65-F5344CB8AC3E}">
        <p14:creationId xmlns:p14="http://schemas.microsoft.com/office/powerpoint/2010/main" val="263557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76702-A554-EB47-06B8-4EDBC4622B40}"/>
              </a:ext>
            </a:extLst>
          </p:cNvPr>
          <p:cNvSpPr>
            <a:spLocks noGrp="1"/>
          </p:cNvSpPr>
          <p:nvPr>
            <p:ph type="title"/>
          </p:nvPr>
        </p:nvSpPr>
        <p:spPr/>
        <p:txBody>
          <a:bodyPr/>
          <a:lstStyle/>
          <a:p>
            <a:r>
              <a:rPr lang="nl-BE" dirty="0"/>
              <a:t>LINQ – </a:t>
            </a:r>
            <a:r>
              <a:rPr lang="nl-BE" dirty="0" err="1"/>
              <a:t>Deferred</a:t>
            </a:r>
            <a:r>
              <a:rPr lang="nl-BE" dirty="0"/>
              <a:t> </a:t>
            </a:r>
            <a:r>
              <a:rPr lang="nl-BE" dirty="0" err="1"/>
              <a:t>Execution</a:t>
            </a:r>
            <a:endParaRPr lang="nl-BE" dirty="0"/>
          </a:p>
        </p:txBody>
      </p:sp>
      <p:sp>
        <p:nvSpPr>
          <p:cNvPr id="3" name="Content Placeholder 2">
            <a:extLst>
              <a:ext uri="{FF2B5EF4-FFF2-40B4-BE49-F238E27FC236}">
                <a16:creationId xmlns:a16="http://schemas.microsoft.com/office/drawing/2014/main" id="{DAA2E6A1-FDFD-EC3F-F54B-76F5ECFE9844}"/>
              </a:ext>
            </a:extLst>
          </p:cNvPr>
          <p:cNvSpPr>
            <a:spLocks noGrp="1"/>
          </p:cNvSpPr>
          <p:nvPr>
            <p:ph idx="1"/>
          </p:nvPr>
        </p:nvSpPr>
        <p:spPr>
          <a:xfrm>
            <a:off x="838199" y="1347107"/>
            <a:ext cx="10887075" cy="4829856"/>
          </a:xfrm>
        </p:spPr>
        <p:txBody>
          <a:bodyPr>
            <a:normAutofit fontScale="92500"/>
          </a:bodyPr>
          <a:lstStyle/>
          <a:p>
            <a:r>
              <a:rPr lang="nl-NL" dirty="0"/>
              <a:t>De kern van een </a:t>
            </a:r>
            <a:r>
              <a:rPr lang="nl-NL" dirty="0" err="1"/>
              <a:t>deferred</a:t>
            </a:r>
            <a:r>
              <a:rPr lang="nl-NL" dirty="0"/>
              <a:t> </a:t>
            </a:r>
            <a:r>
              <a:rPr lang="nl-NL" dirty="0" err="1"/>
              <a:t>execution</a:t>
            </a:r>
            <a:r>
              <a:rPr lang="nl-NL" dirty="0"/>
              <a:t> zit in het gebruik van de </a:t>
            </a:r>
            <a:r>
              <a:rPr lang="nl-NL" dirty="0" err="1"/>
              <a:t>yield</a:t>
            </a:r>
            <a:r>
              <a:rPr lang="nl-NL" dirty="0"/>
              <a:t> return instructie. </a:t>
            </a:r>
          </a:p>
          <a:p>
            <a:pPr lvl="1"/>
            <a:r>
              <a:rPr lang="nl-NL" dirty="0"/>
              <a:t>Deze pauzeert de uitvoering en het huidige element teruggeeft wanneer de query wordt uitgevoerd, zonder dat de volledige lijst eerst in het geheugen wordt geladen. </a:t>
            </a:r>
          </a:p>
          <a:p>
            <a:pPr lvl="1"/>
            <a:r>
              <a:rPr lang="nl-NL" dirty="0"/>
              <a:t>Het resultaat wordt gegenereerd on-</a:t>
            </a:r>
            <a:r>
              <a:rPr lang="nl-NL" dirty="0" err="1"/>
              <a:t>demand</a:t>
            </a:r>
            <a:r>
              <a:rPr lang="nl-NL" dirty="0"/>
              <a:t>.</a:t>
            </a:r>
          </a:p>
          <a:p>
            <a:pPr lvl="1"/>
            <a:r>
              <a:rPr lang="nl-NL" dirty="0"/>
              <a:t>Zodra je over het resultaat begint te itereren met een </a:t>
            </a:r>
            <a:r>
              <a:rPr lang="nl-NL" dirty="0" err="1"/>
              <a:t>foreach</a:t>
            </a:r>
            <a:r>
              <a:rPr lang="nl-NL" dirty="0"/>
              <a:t>-lus of wanneer je </a:t>
            </a:r>
            <a:r>
              <a:rPr lang="nl-NL" dirty="0" err="1"/>
              <a:t>ToList</a:t>
            </a:r>
            <a:r>
              <a:rPr lang="nl-NL" dirty="0"/>
              <a:t>() aanroept, dan pas wordt de </a:t>
            </a:r>
            <a:r>
              <a:rPr lang="nl-NL" dirty="0" err="1"/>
              <a:t>yield</a:t>
            </a:r>
            <a:r>
              <a:rPr lang="nl-NL" dirty="0"/>
              <a:t> return binnen de query daadwerkelijk uitgevoerd.</a:t>
            </a:r>
          </a:p>
          <a:p>
            <a:pPr marL="914400" lvl="2" indent="0">
              <a:buNone/>
            </a:pPr>
            <a:r>
              <a:rPr lang="nl-BE" b="1" dirty="0"/>
              <a:t> public </a:t>
            </a:r>
            <a:r>
              <a:rPr lang="nl-BE" b="1" dirty="0" err="1"/>
              <a:t>static</a:t>
            </a:r>
            <a:r>
              <a:rPr lang="nl-BE" b="1" dirty="0"/>
              <a:t> IEnumerable&lt;T&gt; </a:t>
            </a:r>
            <a:r>
              <a:rPr lang="nl-BE" b="1" dirty="0" err="1"/>
              <a:t>Where</a:t>
            </a:r>
            <a:r>
              <a:rPr lang="nl-BE" b="1" dirty="0"/>
              <a:t>&lt;T&gt;(</a:t>
            </a:r>
            <a:r>
              <a:rPr lang="nl-BE" b="1" dirty="0" err="1"/>
              <a:t>this</a:t>
            </a:r>
            <a:r>
              <a:rPr lang="nl-BE" b="1" dirty="0"/>
              <a:t> IEnumerable&lt;T&gt; data, </a:t>
            </a:r>
            <a:r>
              <a:rPr lang="nl-BE" b="1" dirty="0" err="1"/>
              <a:t>Func</a:t>
            </a:r>
            <a:r>
              <a:rPr lang="nl-BE" b="1" dirty="0"/>
              <a:t>&lt;T, </a:t>
            </a:r>
            <a:r>
              <a:rPr lang="nl-BE" b="1" dirty="0" err="1"/>
              <a:t>bool</a:t>
            </a:r>
            <a:r>
              <a:rPr lang="nl-BE" b="1" dirty="0"/>
              <a:t>&gt; p) {</a:t>
            </a:r>
          </a:p>
          <a:p>
            <a:pPr marL="914400" lvl="2" indent="0">
              <a:buNone/>
            </a:pPr>
            <a:r>
              <a:rPr lang="nl-BE" b="1" dirty="0"/>
              <a:t>     </a:t>
            </a:r>
            <a:r>
              <a:rPr lang="nl-BE" b="1" dirty="0" err="1"/>
              <a:t>foreach</a:t>
            </a:r>
            <a:r>
              <a:rPr lang="nl-BE" b="1" dirty="0"/>
              <a:t>(var item in data)   {</a:t>
            </a:r>
          </a:p>
          <a:p>
            <a:pPr marL="914400" lvl="2" indent="0">
              <a:buNone/>
            </a:pPr>
            <a:r>
              <a:rPr lang="nl-BE" b="1" dirty="0"/>
              <a:t>         </a:t>
            </a:r>
            <a:r>
              <a:rPr lang="nl-BE" b="1" dirty="0" err="1"/>
              <a:t>if</a:t>
            </a:r>
            <a:r>
              <a:rPr lang="nl-BE" b="1" dirty="0"/>
              <a:t>(p(item))  {</a:t>
            </a:r>
          </a:p>
          <a:p>
            <a:pPr marL="914400" lvl="2" indent="0">
              <a:buNone/>
            </a:pPr>
            <a:r>
              <a:rPr lang="nl-BE" b="1" dirty="0"/>
              <a:t>             </a:t>
            </a:r>
            <a:r>
              <a:rPr lang="nl-BE" b="1" dirty="0" err="1"/>
              <a:t>yield</a:t>
            </a:r>
            <a:r>
              <a:rPr lang="nl-BE" b="1" dirty="0"/>
              <a:t> return item;</a:t>
            </a:r>
          </a:p>
          <a:p>
            <a:pPr marL="914400" lvl="2" indent="0">
              <a:buNone/>
            </a:pPr>
            <a:r>
              <a:rPr lang="nl-BE" b="1" dirty="0"/>
              <a:t>         }</a:t>
            </a:r>
          </a:p>
          <a:p>
            <a:pPr marL="914400" lvl="2" indent="0">
              <a:buNone/>
            </a:pPr>
            <a:r>
              <a:rPr lang="nl-BE" b="1" dirty="0"/>
              <a:t>     }</a:t>
            </a:r>
          </a:p>
          <a:p>
            <a:pPr marL="914400" lvl="2" indent="0">
              <a:buNone/>
            </a:pPr>
            <a:r>
              <a:rPr lang="nl-BE" b="1" dirty="0"/>
              <a:t> }</a:t>
            </a:r>
          </a:p>
          <a:p>
            <a:endParaRPr lang="nl-BE" dirty="0"/>
          </a:p>
          <a:p>
            <a:endParaRPr lang="nl-BE" dirty="0"/>
          </a:p>
        </p:txBody>
      </p:sp>
    </p:spTree>
    <p:extLst>
      <p:ext uri="{BB962C8B-B14F-4D97-AF65-F5344CB8AC3E}">
        <p14:creationId xmlns:p14="http://schemas.microsoft.com/office/powerpoint/2010/main" val="396957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76702-A554-EB47-06B8-4EDBC4622B40}"/>
              </a:ext>
            </a:extLst>
          </p:cNvPr>
          <p:cNvSpPr>
            <a:spLocks noGrp="1"/>
          </p:cNvSpPr>
          <p:nvPr>
            <p:ph type="title"/>
          </p:nvPr>
        </p:nvSpPr>
        <p:spPr/>
        <p:txBody>
          <a:bodyPr/>
          <a:lstStyle/>
          <a:p>
            <a:r>
              <a:rPr lang="nl-BE" dirty="0"/>
              <a:t>LINQ – </a:t>
            </a:r>
            <a:r>
              <a:rPr lang="nl-BE" dirty="0" err="1"/>
              <a:t>Deferred</a:t>
            </a:r>
            <a:r>
              <a:rPr lang="nl-BE" dirty="0"/>
              <a:t> </a:t>
            </a:r>
            <a:r>
              <a:rPr lang="nl-BE" dirty="0" err="1"/>
              <a:t>Execution</a:t>
            </a:r>
            <a:endParaRPr lang="nl-BE" dirty="0"/>
          </a:p>
        </p:txBody>
      </p:sp>
      <p:sp>
        <p:nvSpPr>
          <p:cNvPr id="3" name="Content Placeholder 2">
            <a:extLst>
              <a:ext uri="{FF2B5EF4-FFF2-40B4-BE49-F238E27FC236}">
                <a16:creationId xmlns:a16="http://schemas.microsoft.com/office/drawing/2014/main" id="{DAA2E6A1-FDFD-EC3F-F54B-76F5ECFE9844}"/>
              </a:ext>
            </a:extLst>
          </p:cNvPr>
          <p:cNvSpPr>
            <a:spLocks noGrp="1"/>
          </p:cNvSpPr>
          <p:nvPr>
            <p:ph idx="1"/>
          </p:nvPr>
        </p:nvSpPr>
        <p:spPr>
          <a:xfrm>
            <a:off x="838199" y="1347107"/>
            <a:ext cx="10887075" cy="4829856"/>
          </a:xfrm>
        </p:spPr>
        <p:txBody>
          <a:bodyPr>
            <a:normAutofit/>
          </a:bodyPr>
          <a:lstStyle/>
          <a:p>
            <a:r>
              <a:rPr lang="nl-NL" dirty="0" err="1"/>
              <a:t>Immediate</a:t>
            </a:r>
            <a:r>
              <a:rPr lang="nl-NL" dirty="0"/>
              <a:t> </a:t>
            </a:r>
            <a:r>
              <a:rPr lang="nl-NL" dirty="0" err="1"/>
              <a:t>Execution</a:t>
            </a:r>
            <a:r>
              <a:rPr lang="nl-NL" dirty="0"/>
              <a:t>:</a:t>
            </a:r>
          </a:p>
          <a:p>
            <a:pPr lvl="1"/>
            <a:r>
              <a:rPr lang="nl-NL" dirty="0"/>
              <a:t>Sommige methoden in LINQ zorgen ervoor dat de query onmiddellijk wordt uitgevoerd in plaats van uitgesteld. </a:t>
            </a:r>
          </a:p>
          <a:p>
            <a:pPr lvl="1"/>
            <a:r>
              <a:rPr lang="nl-NL" dirty="0"/>
              <a:t>Dit noemen we geforceerde of directe executie. </a:t>
            </a:r>
          </a:p>
          <a:p>
            <a:pPr lvl="1"/>
            <a:r>
              <a:rPr lang="nl-NL" dirty="0"/>
              <a:t>Deze methoden "materialiseren" de resultaten, wat betekent dat de query volledig wordt uitgevoerd en alle resultaten in het geheugen worden geladen.</a:t>
            </a:r>
          </a:p>
          <a:p>
            <a:pPr lvl="1"/>
            <a:r>
              <a:rPr lang="nl-NL" dirty="0"/>
              <a:t> Enkele methoden die dit doen zijn:</a:t>
            </a:r>
          </a:p>
          <a:p>
            <a:pPr lvl="2">
              <a:buFont typeface="Wingdings" panose="05000000000000000000" pitchFamily="2" charset="2"/>
              <a:buChar char="ü"/>
            </a:pPr>
            <a:r>
              <a:rPr lang="nl-NL" dirty="0" err="1"/>
              <a:t>ToList</a:t>
            </a:r>
            <a:r>
              <a:rPr lang="nl-NL" dirty="0"/>
              <a:t>()</a:t>
            </a:r>
          </a:p>
          <a:p>
            <a:pPr lvl="2">
              <a:buFont typeface="Wingdings" panose="05000000000000000000" pitchFamily="2" charset="2"/>
              <a:buChar char="ü"/>
            </a:pPr>
            <a:r>
              <a:rPr lang="nl-NL" dirty="0" err="1"/>
              <a:t>ToArray</a:t>
            </a:r>
            <a:r>
              <a:rPr lang="nl-NL" dirty="0"/>
              <a:t>() </a:t>
            </a:r>
          </a:p>
          <a:p>
            <a:pPr lvl="2">
              <a:buFont typeface="Wingdings" panose="05000000000000000000" pitchFamily="2" charset="2"/>
              <a:buChar char="ü"/>
            </a:pPr>
            <a:r>
              <a:rPr lang="nl-NL" dirty="0" err="1"/>
              <a:t>Count</a:t>
            </a:r>
            <a:r>
              <a:rPr lang="nl-NL" dirty="0"/>
              <a:t>() </a:t>
            </a:r>
          </a:p>
          <a:p>
            <a:pPr lvl="2">
              <a:buFont typeface="Wingdings" panose="05000000000000000000" pitchFamily="2" charset="2"/>
              <a:buChar char="ü"/>
            </a:pPr>
            <a:r>
              <a:rPr lang="nl-NL" dirty="0"/>
              <a:t>First() en </a:t>
            </a:r>
            <a:r>
              <a:rPr lang="nl-NL" dirty="0" err="1"/>
              <a:t>FirstOrDefault</a:t>
            </a:r>
            <a:r>
              <a:rPr lang="nl-NL" dirty="0"/>
              <a:t>()</a:t>
            </a:r>
          </a:p>
          <a:p>
            <a:pPr lvl="2">
              <a:buFont typeface="Wingdings" panose="05000000000000000000" pitchFamily="2" charset="2"/>
              <a:buChar char="ü"/>
            </a:pPr>
            <a:r>
              <a:rPr lang="nl-NL" dirty="0"/>
              <a:t>…</a:t>
            </a:r>
            <a:endParaRPr lang="nl-BE" dirty="0"/>
          </a:p>
          <a:p>
            <a:endParaRPr lang="nl-BE" dirty="0"/>
          </a:p>
        </p:txBody>
      </p:sp>
    </p:spTree>
    <p:extLst>
      <p:ext uri="{BB962C8B-B14F-4D97-AF65-F5344CB8AC3E}">
        <p14:creationId xmlns:p14="http://schemas.microsoft.com/office/powerpoint/2010/main" val="277334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1169F05-AE73-425E-91DC-6307D63E3EAC}"/>
              </a:ext>
            </a:extLst>
          </p:cNvPr>
          <p:cNvPicPr>
            <a:picLocks noChangeAspect="1"/>
          </p:cNvPicPr>
          <p:nvPr/>
        </p:nvPicPr>
        <p:blipFill>
          <a:blip r:embed="rId2">
            <a:extLst>
              <a:ext uri="{28A0092B-C50C-407E-A947-70E740481C1C}">
                <a14:useLocalDpi xmlns:a14="http://schemas.microsoft.com/office/drawing/2010/main" val="0"/>
              </a:ext>
            </a:extLst>
          </a:blip>
          <a:srcRect t="13682" b="13682"/>
          <a:stretch/>
        </p:blipFill>
        <p:spPr>
          <a:xfrm>
            <a:off x="-3047" y="10"/>
            <a:ext cx="12191999" cy="6857990"/>
          </a:xfrm>
          <a:prstGeom prst="rect">
            <a:avLst/>
          </a:prstGeom>
        </p:spPr>
      </p:pic>
      <p:sp>
        <p:nvSpPr>
          <p:cNvPr id="24" name="Rectangle 2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7102C-2669-4028-8681-91F769FD22B8}"/>
              </a:ext>
            </a:extLst>
          </p:cNvPr>
          <p:cNvSpPr>
            <a:spLocks noGrp="1"/>
          </p:cNvSpPr>
          <p:nvPr>
            <p:ph type="ctrTitle"/>
          </p:nvPr>
        </p:nvSpPr>
        <p:spPr>
          <a:xfrm>
            <a:off x="982980" y="1794970"/>
            <a:ext cx="10058400" cy="3574778"/>
          </a:xfrm>
          <a:effectLst>
            <a:outerShdw blurRad="50800" dist="38100" dir="2700000" algn="tl" rotWithShape="0">
              <a:prstClr val="black">
                <a:alpha val="40000"/>
              </a:prstClr>
            </a:outerShdw>
          </a:effectLst>
        </p:spPr>
        <p:txBody>
          <a:bodyPr>
            <a:normAutofit/>
          </a:bodyPr>
          <a:lstStyle/>
          <a:p>
            <a:br>
              <a:rPr lang="nl-BE" sz="5200">
                <a:solidFill>
                  <a:srgbClr val="FFFFFF"/>
                </a:solidFill>
              </a:rPr>
            </a:br>
            <a:endParaRPr lang="nl-BE" sz="5200" dirty="0">
              <a:solidFill>
                <a:srgbClr val="FFFFFF"/>
              </a:solidFill>
            </a:endParaRPr>
          </a:p>
        </p:txBody>
      </p:sp>
      <p:sp>
        <p:nvSpPr>
          <p:cNvPr id="3" name="Subtitle 2">
            <a:extLst>
              <a:ext uri="{FF2B5EF4-FFF2-40B4-BE49-F238E27FC236}">
                <a16:creationId xmlns:a16="http://schemas.microsoft.com/office/drawing/2014/main" id="{D59F3AE0-57DA-4D52-AE40-3287F6824262}"/>
              </a:ext>
            </a:extLst>
          </p:cNvPr>
          <p:cNvSpPr>
            <a:spLocks noGrp="1"/>
          </p:cNvSpPr>
          <p:nvPr>
            <p:ph type="subTitle" idx="1"/>
          </p:nvPr>
        </p:nvSpPr>
        <p:spPr>
          <a:xfrm>
            <a:off x="825627" y="3786477"/>
            <a:ext cx="10058400" cy="1282707"/>
          </a:xfrm>
          <a:effectLst>
            <a:outerShdw blurRad="50800" dist="38100" dir="2700000" algn="tl" rotWithShape="0">
              <a:prstClr val="black">
                <a:alpha val="40000"/>
              </a:prstClr>
            </a:outerShdw>
          </a:effectLst>
        </p:spPr>
        <p:txBody>
          <a:bodyPr>
            <a:normAutofit/>
          </a:bodyPr>
          <a:lstStyle/>
          <a:p>
            <a:r>
              <a:rPr lang="en-US" sz="4400">
                <a:solidFill>
                  <a:srgbClr val="FFFFFF"/>
                </a:solidFill>
              </a:rPr>
              <a:t>LINQ Operators</a:t>
            </a:r>
            <a:endParaRPr lang="nl-BE" sz="4400" dirty="0">
              <a:solidFill>
                <a:srgbClr val="FFFFFF"/>
              </a:solidFill>
            </a:endParaRPr>
          </a:p>
        </p:txBody>
      </p:sp>
    </p:spTree>
    <p:extLst>
      <p:ext uri="{BB962C8B-B14F-4D97-AF65-F5344CB8AC3E}">
        <p14:creationId xmlns:p14="http://schemas.microsoft.com/office/powerpoint/2010/main" val="4005118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C1D0-08C9-34CB-0075-8754011EB220}"/>
              </a:ext>
            </a:extLst>
          </p:cNvPr>
          <p:cNvSpPr>
            <a:spLocks noGrp="1"/>
          </p:cNvSpPr>
          <p:nvPr>
            <p:ph type="title"/>
          </p:nvPr>
        </p:nvSpPr>
        <p:spPr/>
        <p:txBody>
          <a:bodyPr/>
          <a:lstStyle/>
          <a:p>
            <a:r>
              <a:rPr lang="en-US" dirty="0"/>
              <a:t>Projection Operators</a:t>
            </a:r>
            <a:endParaRPr lang="nl-BE" dirty="0"/>
          </a:p>
        </p:txBody>
      </p:sp>
      <p:sp>
        <p:nvSpPr>
          <p:cNvPr id="3" name="Content Placeholder 2">
            <a:extLst>
              <a:ext uri="{FF2B5EF4-FFF2-40B4-BE49-F238E27FC236}">
                <a16:creationId xmlns:a16="http://schemas.microsoft.com/office/drawing/2014/main" id="{CEA6B72C-F0EC-5D0D-4035-46A6C4C8EE76}"/>
              </a:ext>
            </a:extLst>
          </p:cNvPr>
          <p:cNvSpPr>
            <a:spLocks noGrp="1"/>
          </p:cNvSpPr>
          <p:nvPr>
            <p:ph idx="1"/>
          </p:nvPr>
        </p:nvSpPr>
        <p:spPr>
          <a:xfrm>
            <a:off x="390525" y="1347106"/>
            <a:ext cx="10963275" cy="5320393"/>
          </a:xfrm>
        </p:spPr>
        <p:txBody>
          <a:bodyPr>
            <a:normAutofit lnSpcReduction="10000"/>
          </a:bodyPr>
          <a:lstStyle/>
          <a:p>
            <a:r>
              <a:rPr lang="nl-NL" dirty="0"/>
              <a:t>Select</a:t>
            </a:r>
          </a:p>
          <a:p>
            <a:pPr lvl="1"/>
            <a:r>
              <a:rPr lang="nl-NL" dirty="0"/>
              <a:t>De Select-operator projecteert elk element in een nieuwe vorm. </a:t>
            </a:r>
          </a:p>
          <a:p>
            <a:pPr lvl="1"/>
            <a:r>
              <a:rPr lang="nl-NL" dirty="0"/>
              <a:t>Je kan gegevens transformeren naar een ander type of een subset van hun eigenschappen teruggeven.</a:t>
            </a:r>
          </a:p>
          <a:p>
            <a:pPr lvl="1"/>
            <a:endParaRPr lang="nl-NL" dirty="0"/>
          </a:p>
          <a:p>
            <a:pPr marL="914400" lvl="2" indent="0">
              <a:buNone/>
            </a:pPr>
            <a:r>
              <a:rPr lang="nl-NL" dirty="0"/>
              <a:t>   var kwadraten = </a:t>
            </a:r>
            <a:r>
              <a:rPr lang="nl-NL" dirty="0" err="1"/>
              <a:t>cijfers.Select</a:t>
            </a:r>
            <a:r>
              <a:rPr lang="nl-NL" dirty="0"/>
              <a:t>(x =&gt; x * x);</a:t>
            </a:r>
          </a:p>
          <a:p>
            <a:pPr lvl="2">
              <a:buFont typeface="Wingdings" panose="05000000000000000000" pitchFamily="2" charset="2"/>
              <a:buChar char="Ø"/>
            </a:pPr>
            <a:r>
              <a:rPr lang="nl-NL" dirty="0"/>
              <a:t>Dit voorbeeld geeft een nieuwe lijst met de kwadraten van elk getal terug in de originele lijst.</a:t>
            </a:r>
          </a:p>
          <a:p>
            <a:pPr lvl="2"/>
            <a:endParaRPr lang="nl-NL" dirty="0"/>
          </a:p>
          <a:p>
            <a:r>
              <a:rPr lang="nl-NL" dirty="0" err="1"/>
              <a:t>SelectMany</a:t>
            </a:r>
            <a:endParaRPr lang="nl-NL" dirty="0"/>
          </a:p>
          <a:p>
            <a:pPr lvl="1"/>
            <a:r>
              <a:rPr lang="nl-NL" dirty="0" err="1"/>
              <a:t>SelectMany</a:t>
            </a:r>
            <a:r>
              <a:rPr lang="nl-NL" dirty="0"/>
              <a:t> wordt gebruikt om gegevens van geneste collecties af te vlakken. Als een element zelf een collectie bevat, voegt </a:t>
            </a:r>
            <a:r>
              <a:rPr lang="nl-NL" dirty="0" err="1"/>
              <a:t>SelectMany</a:t>
            </a:r>
            <a:r>
              <a:rPr lang="nl-NL" dirty="0"/>
              <a:t> alle elementen van die </a:t>
            </a:r>
            <a:r>
              <a:rPr lang="nl-NL" dirty="0" err="1"/>
              <a:t>subcollectie</a:t>
            </a:r>
            <a:r>
              <a:rPr lang="nl-NL" dirty="0"/>
              <a:t> samen in één enkele lijst.</a:t>
            </a:r>
          </a:p>
          <a:p>
            <a:pPr lvl="1"/>
            <a:endParaRPr lang="nl-NL" dirty="0"/>
          </a:p>
          <a:p>
            <a:pPr marL="914400" lvl="2" indent="0">
              <a:buNone/>
            </a:pPr>
            <a:r>
              <a:rPr lang="nl-NL" dirty="0"/>
              <a:t>   var woorden = </a:t>
            </a:r>
            <a:r>
              <a:rPr lang="nl-NL" dirty="0" err="1"/>
              <a:t>zinnen.SelectMany</a:t>
            </a:r>
            <a:r>
              <a:rPr lang="nl-NL" dirty="0"/>
              <a:t>(zin =&gt; </a:t>
            </a:r>
            <a:r>
              <a:rPr lang="nl-NL" dirty="0" err="1"/>
              <a:t>zin.Split</a:t>
            </a:r>
            <a:r>
              <a:rPr lang="nl-NL" dirty="0"/>
              <a:t>(' ‘));</a:t>
            </a:r>
          </a:p>
          <a:p>
            <a:pPr lvl="2">
              <a:buFont typeface="Wingdings" panose="05000000000000000000" pitchFamily="2" charset="2"/>
              <a:buChar char="Ø"/>
            </a:pPr>
            <a:r>
              <a:rPr lang="nl-NL" dirty="0"/>
              <a:t>Dit voorbeeld splitst zinnen op woorden en voegt ze samen in één lijst.</a:t>
            </a:r>
            <a:endParaRPr lang="nl-BE" dirty="0"/>
          </a:p>
        </p:txBody>
      </p:sp>
    </p:spTree>
    <p:extLst>
      <p:ext uri="{BB962C8B-B14F-4D97-AF65-F5344CB8AC3E}">
        <p14:creationId xmlns:p14="http://schemas.microsoft.com/office/powerpoint/2010/main" val="381932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68946"/>
            <a:ext cx="10515600" cy="794204"/>
          </a:xfrm>
        </p:spPr>
        <p:txBody>
          <a:bodyPr/>
          <a:lstStyle/>
          <a:p>
            <a:r>
              <a:rPr lang="nl-BE" dirty="0" err="1"/>
              <a:t>Sorting</a:t>
            </a:r>
            <a:r>
              <a:rPr lang="nl-BE" dirty="0"/>
              <a:t> Operators</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76250" y="1275126"/>
            <a:ext cx="11334750" cy="5413928"/>
          </a:xfrm>
        </p:spPr>
        <p:txBody>
          <a:bodyPr>
            <a:normAutofit fontScale="92500" lnSpcReduction="10000"/>
          </a:bodyPr>
          <a:lstStyle/>
          <a:p>
            <a:r>
              <a:rPr lang="nl-BE" dirty="0" err="1"/>
              <a:t>OrderBy</a:t>
            </a:r>
            <a:endParaRPr lang="nl-BE" dirty="0"/>
          </a:p>
          <a:p>
            <a:pPr lvl="1"/>
            <a:r>
              <a:rPr lang="nl-BE" dirty="0" err="1"/>
              <a:t>OrderBy</a:t>
            </a:r>
            <a:r>
              <a:rPr lang="nl-BE" dirty="0"/>
              <a:t> sorteert de elementen in oplopende volgorde op basis van een bepaalde sleutel.</a:t>
            </a:r>
          </a:p>
          <a:p>
            <a:pPr marL="914400" lvl="2" indent="0">
              <a:buNone/>
            </a:pPr>
            <a:r>
              <a:rPr lang="nl-BE" dirty="0"/>
              <a:t>   var </a:t>
            </a:r>
            <a:r>
              <a:rPr lang="nl-BE" dirty="0" err="1"/>
              <a:t>sorted</a:t>
            </a:r>
            <a:r>
              <a:rPr lang="nl-BE" dirty="0"/>
              <a:t> = </a:t>
            </a:r>
            <a:r>
              <a:rPr lang="nl-BE" dirty="0" err="1"/>
              <a:t>numbers.OrderBy</a:t>
            </a:r>
            <a:r>
              <a:rPr lang="nl-BE" dirty="0"/>
              <a:t>(x =&gt; x);</a:t>
            </a:r>
          </a:p>
          <a:p>
            <a:pPr lvl="2">
              <a:buFont typeface="Wingdings" panose="05000000000000000000" pitchFamily="2" charset="2"/>
              <a:buChar char="Ø"/>
            </a:pPr>
            <a:r>
              <a:rPr lang="nl-BE" dirty="0"/>
              <a:t>Hier worden de cijfers in oplopende volgorde gesorteerd.</a:t>
            </a:r>
          </a:p>
          <a:p>
            <a:pPr lvl="2"/>
            <a:endParaRPr lang="nl-BE" dirty="0"/>
          </a:p>
          <a:p>
            <a:r>
              <a:rPr lang="nl-BE" dirty="0" err="1"/>
              <a:t>OrderByDescending</a:t>
            </a:r>
            <a:endParaRPr lang="nl-BE" dirty="0"/>
          </a:p>
          <a:p>
            <a:pPr lvl="1"/>
            <a:r>
              <a:rPr lang="nl-BE" dirty="0" err="1"/>
              <a:t>OrderByDescending</a:t>
            </a:r>
            <a:r>
              <a:rPr lang="nl-BE" dirty="0"/>
              <a:t> sorteert de elementen in aflopende volgorde.</a:t>
            </a:r>
          </a:p>
          <a:p>
            <a:pPr marL="914400" lvl="2" indent="0">
              <a:buNone/>
            </a:pPr>
            <a:r>
              <a:rPr lang="nl-BE" dirty="0"/>
              <a:t>  var </a:t>
            </a:r>
            <a:r>
              <a:rPr lang="nl-BE" dirty="0" err="1"/>
              <a:t>gesorteerdeCijfers</a:t>
            </a:r>
            <a:r>
              <a:rPr lang="nl-BE" dirty="0"/>
              <a:t> = </a:t>
            </a:r>
            <a:r>
              <a:rPr lang="nl-BE" dirty="0" err="1"/>
              <a:t>cijfers.OrderByDescending</a:t>
            </a:r>
            <a:r>
              <a:rPr lang="nl-BE" dirty="0"/>
              <a:t>(x =&gt; x);</a:t>
            </a:r>
          </a:p>
          <a:p>
            <a:pPr lvl="2">
              <a:buFont typeface="Wingdings" panose="05000000000000000000" pitchFamily="2" charset="2"/>
              <a:buChar char="Ø"/>
            </a:pPr>
            <a:r>
              <a:rPr lang="nl-BE" dirty="0"/>
              <a:t>Dit voorbeeld sorteert de lijst in aflopende volgorde.</a:t>
            </a:r>
          </a:p>
          <a:p>
            <a:pPr lvl="2"/>
            <a:endParaRPr lang="nl-BE" dirty="0"/>
          </a:p>
          <a:p>
            <a:r>
              <a:rPr lang="nl-BE" dirty="0" err="1"/>
              <a:t>ThenBy</a:t>
            </a:r>
            <a:endParaRPr lang="nl-BE" dirty="0"/>
          </a:p>
          <a:p>
            <a:pPr lvl="1"/>
            <a:r>
              <a:rPr lang="nl-BE" dirty="0" err="1"/>
              <a:t>ThenBy</a:t>
            </a:r>
            <a:r>
              <a:rPr lang="nl-BE" dirty="0"/>
              <a:t> wordt gebruikt om bijkomende sortering toe te passen nadat </a:t>
            </a:r>
            <a:r>
              <a:rPr lang="nl-BE" dirty="0" err="1"/>
              <a:t>OrderBy</a:t>
            </a:r>
            <a:r>
              <a:rPr lang="nl-BE" dirty="0"/>
              <a:t> is gebruikt. </a:t>
            </a:r>
          </a:p>
          <a:p>
            <a:pPr lvl="1"/>
            <a:r>
              <a:rPr lang="nl-BE" dirty="0"/>
              <a:t>Hiermee kun je sorteren op meerdere niveaus.</a:t>
            </a:r>
          </a:p>
          <a:p>
            <a:pPr marL="914400" lvl="2" indent="0">
              <a:buNone/>
            </a:pPr>
            <a:r>
              <a:rPr lang="nl-BE" dirty="0"/>
              <a:t>  var </a:t>
            </a:r>
            <a:r>
              <a:rPr lang="nl-BE" dirty="0" err="1"/>
              <a:t>gesorteerdeLijst</a:t>
            </a:r>
            <a:r>
              <a:rPr lang="nl-BE" dirty="0"/>
              <a:t> = </a:t>
            </a:r>
            <a:r>
              <a:rPr lang="nl-BE" dirty="0" err="1"/>
              <a:t>personen.OrderBy</a:t>
            </a:r>
            <a:r>
              <a:rPr lang="nl-BE" dirty="0"/>
              <a:t>(p =&gt; </a:t>
            </a:r>
            <a:r>
              <a:rPr lang="nl-BE" dirty="0" err="1"/>
              <a:t>p.Achternaam</a:t>
            </a:r>
            <a:r>
              <a:rPr lang="nl-BE" dirty="0"/>
              <a:t>).</a:t>
            </a:r>
            <a:r>
              <a:rPr lang="nl-BE" dirty="0" err="1"/>
              <a:t>ThenBy</a:t>
            </a:r>
            <a:r>
              <a:rPr lang="nl-BE" dirty="0"/>
              <a:t>(p =&gt; </a:t>
            </a:r>
            <a:r>
              <a:rPr lang="nl-BE" dirty="0" err="1"/>
              <a:t>p.Voornaam</a:t>
            </a:r>
            <a:r>
              <a:rPr lang="nl-BE" dirty="0"/>
              <a:t>);</a:t>
            </a:r>
          </a:p>
          <a:p>
            <a:pPr lvl="2">
              <a:buFont typeface="Wingdings" panose="05000000000000000000" pitchFamily="2" charset="2"/>
              <a:buChar char="Ø"/>
            </a:pPr>
            <a:r>
              <a:rPr lang="nl-BE" dirty="0"/>
              <a:t>Dit sorteert eerst op achternaam en vervolgens op voornaam.</a:t>
            </a:r>
          </a:p>
        </p:txBody>
      </p:sp>
    </p:spTree>
    <p:extLst>
      <p:ext uri="{BB962C8B-B14F-4D97-AF65-F5344CB8AC3E}">
        <p14:creationId xmlns:p14="http://schemas.microsoft.com/office/powerpoint/2010/main" val="232825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68946"/>
            <a:ext cx="10515600" cy="794204"/>
          </a:xfrm>
        </p:spPr>
        <p:txBody>
          <a:bodyPr/>
          <a:lstStyle/>
          <a:p>
            <a:r>
              <a:rPr lang="en-US" dirty="0"/>
              <a:t>Grouping Operators </a:t>
            </a:r>
            <a:r>
              <a:rPr lang="nl-BE" dirty="0"/>
              <a: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a:bodyPr>
          <a:lstStyle/>
          <a:p>
            <a:r>
              <a:rPr lang="nl-NL" dirty="0" err="1"/>
              <a:t>GroupBy</a:t>
            </a:r>
            <a:endParaRPr lang="nl-NL" dirty="0"/>
          </a:p>
          <a:p>
            <a:pPr lvl="1"/>
            <a:r>
              <a:rPr lang="nl-NL" dirty="0"/>
              <a:t>De </a:t>
            </a:r>
            <a:r>
              <a:rPr lang="nl-NL" dirty="0" err="1"/>
              <a:t>GroupBy</a:t>
            </a:r>
            <a:r>
              <a:rPr lang="nl-NL" dirty="0"/>
              <a:t>-operator groepeert elementen op basis van een sleutel.</a:t>
            </a:r>
          </a:p>
          <a:p>
            <a:pPr marL="914400" lvl="2" indent="0">
              <a:buNone/>
            </a:pPr>
            <a:r>
              <a:rPr lang="nl-NL" dirty="0"/>
              <a:t>  var groepen = </a:t>
            </a:r>
            <a:r>
              <a:rPr lang="nl-NL" dirty="0" err="1"/>
              <a:t>cijfers.GroupBy</a:t>
            </a:r>
            <a:r>
              <a:rPr lang="nl-NL" dirty="0"/>
              <a:t>(x =&gt; x % 2);</a:t>
            </a:r>
          </a:p>
          <a:p>
            <a:pPr lvl="2"/>
            <a:r>
              <a:rPr lang="nl-NL" dirty="0"/>
              <a:t>Dit groepeert de cijfers op basis van of ze even of oneven zijn.</a:t>
            </a:r>
            <a:endParaRPr lang="nl-BE" dirty="0"/>
          </a:p>
        </p:txBody>
      </p:sp>
    </p:spTree>
    <p:extLst>
      <p:ext uri="{BB962C8B-B14F-4D97-AF65-F5344CB8AC3E}">
        <p14:creationId xmlns:p14="http://schemas.microsoft.com/office/powerpoint/2010/main" val="51739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68946"/>
            <a:ext cx="10515600" cy="794204"/>
          </a:xfrm>
        </p:spPr>
        <p:txBody>
          <a:bodyPr/>
          <a:lstStyle/>
          <a:p>
            <a:r>
              <a:rPr lang="en-US" dirty="0"/>
              <a:t>Set Operators </a:t>
            </a:r>
            <a:r>
              <a:rPr lang="nl-BE" dirty="0"/>
              <a: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fontScale="85000" lnSpcReduction="20000"/>
          </a:bodyPr>
          <a:lstStyle/>
          <a:p>
            <a:r>
              <a:rPr lang="nl-NL" dirty="0" err="1"/>
              <a:t>Distinct</a:t>
            </a:r>
            <a:endParaRPr lang="nl-NL" dirty="0"/>
          </a:p>
          <a:p>
            <a:pPr lvl="1"/>
            <a:r>
              <a:rPr lang="nl-NL" dirty="0" err="1"/>
              <a:t>Distinct</a:t>
            </a:r>
            <a:r>
              <a:rPr lang="nl-NL" dirty="0"/>
              <a:t> verwijdert dubbele elementen uit de collectie en geeft alleen unieke waarden terug.</a:t>
            </a:r>
          </a:p>
          <a:p>
            <a:pPr marL="914400" lvl="2" indent="0">
              <a:buNone/>
            </a:pPr>
            <a:r>
              <a:rPr lang="nl-NL" dirty="0"/>
              <a:t>  var </a:t>
            </a:r>
            <a:r>
              <a:rPr lang="nl-NL" dirty="0" err="1"/>
              <a:t>uniqueNumbers</a:t>
            </a:r>
            <a:r>
              <a:rPr lang="nl-NL" dirty="0"/>
              <a:t> = </a:t>
            </a:r>
            <a:r>
              <a:rPr lang="nl-NL" dirty="0" err="1"/>
              <a:t>numbers.Distinct</a:t>
            </a:r>
            <a:r>
              <a:rPr lang="nl-NL" dirty="0"/>
              <a:t>();</a:t>
            </a:r>
          </a:p>
          <a:p>
            <a:pPr lvl="2"/>
            <a:r>
              <a:rPr lang="nl-NL" dirty="0"/>
              <a:t>Hier worden alle unieke cijfers uit de lijst gehaald.</a:t>
            </a:r>
          </a:p>
          <a:p>
            <a:r>
              <a:rPr lang="nl-NL" dirty="0"/>
              <a:t>Union</a:t>
            </a:r>
          </a:p>
          <a:p>
            <a:pPr lvl="1"/>
            <a:r>
              <a:rPr lang="nl-NL" dirty="0"/>
              <a:t>Union combineert twee collecties en geeft de unieke elementen van beide collecties terug.</a:t>
            </a:r>
          </a:p>
          <a:p>
            <a:pPr marL="914400" lvl="2" indent="0">
              <a:buNone/>
            </a:pPr>
            <a:r>
              <a:rPr lang="nl-NL" dirty="0"/>
              <a:t>  var </a:t>
            </a:r>
            <a:r>
              <a:rPr lang="nl-NL" dirty="0" err="1"/>
              <a:t>AllNumbers</a:t>
            </a:r>
            <a:r>
              <a:rPr lang="nl-NL" dirty="0"/>
              <a:t> = Numbers1.Union(Numbers2);</a:t>
            </a:r>
          </a:p>
          <a:p>
            <a:pPr lvl="2"/>
            <a:r>
              <a:rPr lang="nl-NL" dirty="0"/>
              <a:t>Dit voegt de twee lijsten samen en verwijdert eventuele duplicaten.</a:t>
            </a:r>
          </a:p>
          <a:p>
            <a:r>
              <a:rPr lang="nl-NL" dirty="0" err="1"/>
              <a:t>Intersect</a:t>
            </a:r>
            <a:endParaRPr lang="nl-NL" dirty="0"/>
          </a:p>
          <a:p>
            <a:pPr lvl="1"/>
            <a:r>
              <a:rPr lang="nl-NL" dirty="0" err="1"/>
              <a:t>Intersect</a:t>
            </a:r>
            <a:r>
              <a:rPr lang="nl-NL" dirty="0"/>
              <a:t> geeft alleen de elementen die in beide collecties aanwezig zijn.</a:t>
            </a:r>
          </a:p>
          <a:p>
            <a:pPr marL="914400" lvl="2" indent="0">
              <a:buNone/>
            </a:pPr>
            <a:r>
              <a:rPr lang="nl-NL" dirty="0"/>
              <a:t>  var </a:t>
            </a:r>
            <a:r>
              <a:rPr lang="nl-NL" dirty="0" err="1"/>
              <a:t>commonNumbers</a:t>
            </a:r>
            <a:r>
              <a:rPr lang="nl-NL" dirty="0"/>
              <a:t> = numbers1.Intersect(numbers2);</a:t>
            </a:r>
          </a:p>
          <a:p>
            <a:pPr lvl="2"/>
            <a:r>
              <a:rPr lang="nl-NL" dirty="0"/>
              <a:t>Dit geeft de cijfers terug die in beide lijsten voorkomen.</a:t>
            </a:r>
          </a:p>
          <a:p>
            <a:r>
              <a:rPr lang="nl-NL" dirty="0" err="1"/>
              <a:t>Except</a:t>
            </a:r>
            <a:endParaRPr lang="nl-NL" dirty="0"/>
          </a:p>
          <a:p>
            <a:pPr lvl="1"/>
            <a:r>
              <a:rPr lang="nl-NL" dirty="0" err="1"/>
              <a:t>Except</a:t>
            </a:r>
            <a:r>
              <a:rPr lang="nl-NL" dirty="0"/>
              <a:t> geeft de elementen van de eerste collectie die niet in de tweede collectie aanwezig zijn terug.</a:t>
            </a:r>
          </a:p>
          <a:p>
            <a:pPr marL="914400" lvl="2" indent="0">
              <a:buNone/>
            </a:pPr>
            <a:r>
              <a:rPr lang="nl-NL" dirty="0"/>
              <a:t>  var </a:t>
            </a:r>
            <a:r>
              <a:rPr lang="nl-NL" dirty="0" err="1"/>
              <a:t>exclusiveNumbers</a:t>
            </a:r>
            <a:r>
              <a:rPr lang="nl-NL" dirty="0"/>
              <a:t> = numbers1.Except(numbers2);</a:t>
            </a:r>
          </a:p>
          <a:p>
            <a:pPr lvl="2"/>
            <a:r>
              <a:rPr lang="nl-NL" dirty="0"/>
              <a:t>Dit geeft de cijfers terug die wel in de eerste, maar niet in de tweede lijst zitten.</a:t>
            </a:r>
            <a:endParaRPr lang="nl-BE" dirty="0"/>
          </a:p>
        </p:txBody>
      </p:sp>
    </p:spTree>
    <p:extLst>
      <p:ext uri="{BB962C8B-B14F-4D97-AF65-F5344CB8AC3E}">
        <p14:creationId xmlns:p14="http://schemas.microsoft.com/office/powerpoint/2010/main" val="365515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fade">
                                      <p:cBhvr>
                                        <p:cTn id="58"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 name="Picture 1" descr="A group of boys sitting at desks&#10;&#10;Description automatically generated">
            <a:extLst>
              <a:ext uri="{FF2B5EF4-FFF2-40B4-BE49-F238E27FC236}">
                <a16:creationId xmlns:a16="http://schemas.microsoft.com/office/drawing/2014/main" id="{6BFA3507-810F-4C78-999D-29CBDDEEB07B}"/>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t="18399" b="37585"/>
          <a:stretch/>
        </p:blipFill>
        <p:spPr>
          <a:xfrm>
            <a:off x="-1" y="10"/>
            <a:ext cx="12192001" cy="6857990"/>
          </a:xfrm>
          <a:prstGeom prst="rect">
            <a:avLst/>
          </a:prstGeom>
        </p:spPr>
      </p:pic>
      <p:sp>
        <p:nvSpPr>
          <p:cNvPr id="11" name="Titel 1">
            <a:extLst>
              <a:ext uri="{FF2B5EF4-FFF2-40B4-BE49-F238E27FC236}">
                <a16:creationId xmlns:a16="http://schemas.microsoft.com/office/drawing/2014/main" id="{4355865D-EE50-493F-AC56-B05ED5AAFDF9}"/>
              </a:ext>
            </a:extLst>
          </p:cNvPr>
          <p:cNvSpPr txBox="1">
            <a:spLocks/>
          </p:cNvSpPr>
          <p:nvPr/>
        </p:nvSpPr>
        <p:spPr>
          <a:xfrm>
            <a:off x="1198181" y="1122363"/>
            <a:ext cx="9795637" cy="2220775"/>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b="1">
                <a:solidFill>
                  <a:srgbClr val="FFFFFF"/>
                </a:solidFill>
              </a:rPr>
              <a:t>Een korte herhaling van sommige principes</a:t>
            </a:r>
          </a:p>
        </p:txBody>
      </p:sp>
    </p:spTree>
    <p:extLst>
      <p:ext uri="{BB962C8B-B14F-4D97-AF65-F5344CB8AC3E}">
        <p14:creationId xmlns:p14="http://schemas.microsoft.com/office/powerpoint/2010/main" val="12752161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68946"/>
            <a:ext cx="10515600" cy="794204"/>
          </a:xfrm>
        </p:spPr>
        <p:txBody>
          <a:bodyPr/>
          <a:lstStyle/>
          <a:p>
            <a:r>
              <a:rPr lang="en-US" dirty="0"/>
              <a:t>Quantifying Operators </a:t>
            </a:r>
            <a:r>
              <a:rPr lang="nl-BE" dirty="0"/>
              <a: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a:bodyPr>
          <a:lstStyle/>
          <a:p>
            <a:r>
              <a:rPr lang="nl-NL" dirty="0" err="1"/>
              <a:t>Any</a:t>
            </a:r>
            <a:endParaRPr lang="nl-NL" dirty="0"/>
          </a:p>
          <a:p>
            <a:pPr lvl="1"/>
            <a:r>
              <a:rPr lang="nl-NL" dirty="0" err="1"/>
              <a:t>Any</a:t>
            </a:r>
            <a:r>
              <a:rPr lang="nl-NL" dirty="0"/>
              <a:t> controleert of er ten minste één element in de collectie voldoet aan een bepaalde voorwaarde.</a:t>
            </a:r>
          </a:p>
          <a:p>
            <a:pPr marL="914400" lvl="2" indent="0">
              <a:buNone/>
            </a:pPr>
            <a:r>
              <a:rPr lang="nl-NL" dirty="0"/>
              <a:t>  </a:t>
            </a:r>
            <a:r>
              <a:rPr lang="nl-NL" dirty="0" err="1"/>
              <a:t>bool</a:t>
            </a:r>
            <a:r>
              <a:rPr lang="nl-NL" dirty="0"/>
              <a:t> </a:t>
            </a:r>
            <a:r>
              <a:rPr lang="nl-NL" dirty="0" err="1"/>
              <a:t>evenNumbers</a:t>
            </a:r>
            <a:r>
              <a:rPr lang="nl-NL" dirty="0"/>
              <a:t> = </a:t>
            </a:r>
            <a:r>
              <a:rPr lang="nl-NL" dirty="0" err="1"/>
              <a:t>numbers.Any</a:t>
            </a:r>
            <a:r>
              <a:rPr lang="nl-NL" dirty="0"/>
              <a:t>(x =&gt; x % 2 == 0);</a:t>
            </a:r>
          </a:p>
          <a:p>
            <a:pPr lvl="2"/>
            <a:r>
              <a:rPr lang="nl-NL" dirty="0"/>
              <a:t>Dit controleert of er even cijfers in de lijst zijn.</a:t>
            </a:r>
          </a:p>
          <a:p>
            <a:r>
              <a:rPr lang="nl-NL" dirty="0" err="1"/>
              <a:t>All</a:t>
            </a:r>
            <a:endParaRPr lang="nl-NL" dirty="0"/>
          </a:p>
          <a:p>
            <a:pPr lvl="1"/>
            <a:r>
              <a:rPr lang="nl-NL" dirty="0" err="1"/>
              <a:t>All</a:t>
            </a:r>
            <a:r>
              <a:rPr lang="nl-NL" dirty="0"/>
              <a:t> controleert of alle elementen in de collectie voldoen aan een bepaalde voorwaarde.</a:t>
            </a:r>
          </a:p>
          <a:p>
            <a:pPr marL="914400" lvl="2" indent="0">
              <a:buNone/>
            </a:pPr>
            <a:r>
              <a:rPr lang="nl-NL" dirty="0"/>
              <a:t>  </a:t>
            </a:r>
            <a:r>
              <a:rPr lang="nl-NL" dirty="0" err="1"/>
              <a:t>bool</a:t>
            </a:r>
            <a:r>
              <a:rPr lang="nl-NL" dirty="0"/>
              <a:t> </a:t>
            </a:r>
            <a:r>
              <a:rPr lang="nl-NL" dirty="0" err="1"/>
              <a:t>areAllNumbersEven</a:t>
            </a:r>
            <a:r>
              <a:rPr lang="nl-NL" dirty="0"/>
              <a:t> = </a:t>
            </a:r>
            <a:r>
              <a:rPr lang="nl-NL" dirty="0" err="1"/>
              <a:t>numbers.All</a:t>
            </a:r>
            <a:r>
              <a:rPr lang="nl-NL" dirty="0"/>
              <a:t>(x =&gt; x % 2 == 0);</a:t>
            </a:r>
          </a:p>
          <a:p>
            <a:pPr lvl="2"/>
            <a:r>
              <a:rPr lang="nl-NL" dirty="0"/>
              <a:t>Dit controleert of alle cijfers even zijn.</a:t>
            </a:r>
            <a:endParaRPr lang="nl-BE" dirty="0"/>
          </a:p>
        </p:txBody>
      </p:sp>
    </p:spTree>
    <p:extLst>
      <p:ext uri="{BB962C8B-B14F-4D97-AF65-F5344CB8AC3E}">
        <p14:creationId xmlns:p14="http://schemas.microsoft.com/office/powerpoint/2010/main" val="422401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68946"/>
            <a:ext cx="10515600" cy="794204"/>
          </a:xfrm>
        </p:spPr>
        <p:txBody>
          <a:bodyPr/>
          <a:lstStyle/>
          <a:p>
            <a:r>
              <a:rPr lang="en-US" dirty="0"/>
              <a:t>Conversion Operators</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lnSpcReduction="10000"/>
          </a:bodyPr>
          <a:lstStyle/>
          <a:p>
            <a:r>
              <a:rPr lang="nl-NL" dirty="0" err="1"/>
              <a:t>ToList</a:t>
            </a:r>
            <a:endParaRPr lang="nl-NL" dirty="0"/>
          </a:p>
          <a:p>
            <a:pPr lvl="1"/>
            <a:r>
              <a:rPr lang="nl-NL" dirty="0"/>
              <a:t>De </a:t>
            </a:r>
            <a:r>
              <a:rPr lang="nl-NL" dirty="0" err="1"/>
              <a:t>ToList</a:t>
            </a:r>
            <a:r>
              <a:rPr lang="nl-NL" dirty="0"/>
              <a:t>-operator converteert een IEnumerable&lt;T&gt;-bron (zoals een LINQ-query of een array) naar een lijst (List&lt;T&gt;). </a:t>
            </a:r>
          </a:p>
          <a:p>
            <a:pPr lvl="1"/>
            <a:r>
              <a:rPr lang="nl-NL" dirty="0"/>
              <a:t>Dit is een van de meest gebruikte methoden om het resultaat van een LINQ-query te materialiseren.</a:t>
            </a:r>
          </a:p>
          <a:p>
            <a:pPr lvl="2"/>
            <a:r>
              <a:rPr lang="nl-NL" dirty="0"/>
              <a:t>var list = </a:t>
            </a:r>
            <a:r>
              <a:rPr lang="nl-NL" dirty="0" err="1"/>
              <a:t>numbers.Where</a:t>
            </a:r>
            <a:r>
              <a:rPr lang="nl-NL" dirty="0"/>
              <a:t>(x =&gt; x % 2 == 0).</a:t>
            </a:r>
            <a:r>
              <a:rPr lang="nl-NL" dirty="0" err="1"/>
              <a:t>ToList</a:t>
            </a:r>
            <a:r>
              <a:rPr lang="nl-NL" dirty="0"/>
              <a:t>();</a:t>
            </a:r>
          </a:p>
          <a:p>
            <a:pPr lvl="2"/>
            <a:r>
              <a:rPr lang="nl-NL" dirty="0"/>
              <a:t>In dit voorbeeld worden de even getallen uit de lijst cijfers gefilterd en omgezet naar een nieuwe lijst (List&lt;int&gt;). </a:t>
            </a:r>
          </a:p>
          <a:p>
            <a:pPr lvl="2"/>
            <a:r>
              <a:rPr lang="nl-NL" dirty="0"/>
              <a:t>Het gebruik van </a:t>
            </a:r>
            <a:r>
              <a:rPr lang="nl-NL" dirty="0" err="1"/>
              <a:t>ToList</a:t>
            </a:r>
            <a:r>
              <a:rPr lang="nl-NL" dirty="0"/>
              <a:t> zorgt ervoor dat de query direct wordt uitgevoerd en het resultaat als lijst wordt opgeslagen.</a:t>
            </a:r>
          </a:p>
          <a:p>
            <a:r>
              <a:rPr lang="nl-NL" dirty="0" err="1"/>
              <a:t>ToArray</a:t>
            </a:r>
            <a:endParaRPr lang="nl-NL" dirty="0"/>
          </a:p>
          <a:p>
            <a:pPr lvl="1"/>
            <a:r>
              <a:rPr lang="nl-NL" dirty="0"/>
              <a:t>De </a:t>
            </a:r>
            <a:r>
              <a:rPr lang="nl-NL" dirty="0" err="1"/>
              <a:t>ToArray</a:t>
            </a:r>
            <a:r>
              <a:rPr lang="nl-NL" dirty="0"/>
              <a:t>-operator werkt op dezelfde manier als </a:t>
            </a:r>
            <a:r>
              <a:rPr lang="nl-NL" dirty="0" err="1"/>
              <a:t>ToList</a:t>
            </a:r>
            <a:r>
              <a:rPr lang="nl-NL" dirty="0"/>
              <a:t>, maar converteert de bron naar een array (T[]).</a:t>
            </a:r>
          </a:p>
          <a:p>
            <a:pPr lvl="2"/>
            <a:r>
              <a:rPr lang="nl-NL" dirty="0"/>
              <a:t>var array = </a:t>
            </a:r>
            <a:r>
              <a:rPr lang="nl-NL" dirty="0" err="1"/>
              <a:t>numbers.Where</a:t>
            </a:r>
            <a:r>
              <a:rPr lang="nl-NL" dirty="0"/>
              <a:t>(x =&gt; x % 2 == 0).</a:t>
            </a:r>
            <a:r>
              <a:rPr lang="nl-NL" dirty="0" err="1"/>
              <a:t>ToArray</a:t>
            </a:r>
            <a:r>
              <a:rPr lang="nl-NL" dirty="0"/>
              <a:t>();</a:t>
            </a:r>
          </a:p>
          <a:p>
            <a:pPr lvl="2"/>
            <a:r>
              <a:rPr lang="nl-NL" dirty="0"/>
              <a:t>Dit converteert de gefilterde cijfers naar een array van integers.</a:t>
            </a:r>
            <a:endParaRPr lang="nl-BE" dirty="0"/>
          </a:p>
        </p:txBody>
      </p:sp>
    </p:spTree>
    <p:extLst>
      <p:ext uri="{BB962C8B-B14F-4D97-AF65-F5344CB8AC3E}">
        <p14:creationId xmlns:p14="http://schemas.microsoft.com/office/powerpoint/2010/main" val="133864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68946"/>
            <a:ext cx="10515600" cy="794204"/>
          </a:xfrm>
        </p:spPr>
        <p:txBody>
          <a:bodyPr/>
          <a:lstStyle/>
          <a:p>
            <a:r>
              <a:rPr lang="nl-NL" dirty="0"/>
              <a:t>Element Operators </a:t>
            </a:r>
            <a:r>
              <a:rPr lang="nl-BE" dirty="0"/>
              <a: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66725" y="1095376"/>
            <a:ext cx="11306175" cy="5505450"/>
          </a:xfrm>
        </p:spPr>
        <p:txBody>
          <a:bodyPr>
            <a:normAutofit lnSpcReduction="10000"/>
          </a:bodyPr>
          <a:lstStyle/>
          <a:p>
            <a:r>
              <a:rPr lang="nl-NL" dirty="0"/>
              <a:t>First</a:t>
            </a:r>
          </a:p>
          <a:p>
            <a:pPr lvl="1"/>
            <a:r>
              <a:rPr lang="nl-NL" dirty="0"/>
              <a:t>First geeft het eerste element in een collectie dat voldoet aan een bepaalde voorwaarde.</a:t>
            </a:r>
          </a:p>
          <a:p>
            <a:pPr marL="914400" lvl="2" indent="0">
              <a:buNone/>
            </a:pPr>
            <a:r>
              <a:rPr lang="nl-NL" dirty="0"/>
              <a:t>  var </a:t>
            </a:r>
            <a:r>
              <a:rPr lang="nl-NL" dirty="0" err="1"/>
              <a:t>firstEvenNumber</a:t>
            </a:r>
            <a:r>
              <a:rPr lang="nl-NL" dirty="0"/>
              <a:t>= </a:t>
            </a:r>
            <a:r>
              <a:rPr lang="nl-NL" dirty="0" err="1"/>
              <a:t>numbers.First</a:t>
            </a:r>
            <a:r>
              <a:rPr lang="nl-NL" dirty="0"/>
              <a:t>(x =&gt; x % 2 == 0);</a:t>
            </a:r>
          </a:p>
          <a:p>
            <a:pPr lvl="2"/>
            <a:r>
              <a:rPr lang="nl-NL" dirty="0"/>
              <a:t>Dit geeft het eerste even getal in de lijst.</a:t>
            </a:r>
          </a:p>
          <a:p>
            <a:r>
              <a:rPr lang="nl-NL" dirty="0" err="1"/>
              <a:t>FirstOrDefault</a:t>
            </a:r>
            <a:endParaRPr lang="nl-NL" dirty="0"/>
          </a:p>
          <a:p>
            <a:pPr lvl="1"/>
            <a:r>
              <a:rPr lang="nl-NL" dirty="0" err="1"/>
              <a:t>FirstOrDefault</a:t>
            </a:r>
            <a:r>
              <a:rPr lang="nl-NL" dirty="0"/>
              <a:t> geeft het eerste element dat voldoet aan een voorwaarde of de standaardwaarde als geen enkel element voldoet.</a:t>
            </a:r>
          </a:p>
          <a:p>
            <a:pPr marL="914400" lvl="2" indent="0">
              <a:buNone/>
            </a:pPr>
            <a:r>
              <a:rPr lang="nl-NL" dirty="0"/>
              <a:t>  var </a:t>
            </a:r>
            <a:r>
              <a:rPr lang="nl-NL" dirty="0" err="1"/>
              <a:t>firstEvenNumber</a:t>
            </a:r>
            <a:r>
              <a:rPr lang="nl-NL" dirty="0"/>
              <a:t> = </a:t>
            </a:r>
            <a:r>
              <a:rPr lang="nl-NL" dirty="0" err="1"/>
              <a:t>numbers.FirstOrDefault</a:t>
            </a:r>
            <a:r>
              <a:rPr lang="nl-NL" dirty="0"/>
              <a:t>(x =&gt; x % 2 == 0);</a:t>
            </a:r>
          </a:p>
          <a:p>
            <a:pPr lvl="2"/>
            <a:r>
              <a:rPr lang="nl-NL" dirty="0"/>
              <a:t>Als er geen even getallen zijn, geeft dit 0 terug (de standaardwaarde voor int).</a:t>
            </a:r>
          </a:p>
          <a:p>
            <a:r>
              <a:rPr lang="nl-NL" dirty="0"/>
              <a:t>Single</a:t>
            </a:r>
          </a:p>
          <a:p>
            <a:pPr lvl="1"/>
            <a:r>
              <a:rPr lang="nl-NL" dirty="0"/>
              <a:t>Single geeft het enige element dat voldoet aan een voorwaarde. </a:t>
            </a:r>
          </a:p>
          <a:p>
            <a:pPr lvl="1"/>
            <a:r>
              <a:rPr lang="nl-NL" dirty="0"/>
              <a:t>Het geeft een foutmelding als er meer dan één element voldoet. </a:t>
            </a:r>
          </a:p>
          <a:p>
            <a:pPr marL="914400" lvl="2" indent="0">
              <a:buNone/>
            </a:pPr>
            <a:r>
              <a:rPr lang="nl-NL" dirty="0"/>
              <a:t>  var </a:t>
            </a:r>
            <a:r>
              <a:rPr lang="nl-NL" dirty="0" err="1"/>
              <a:t>specificNumber</a:t>
            </a:r>
            <a:r>
              <a:rPr lang="nl-NL" dirty="0"/>
              <a:t> = </a:t>
            </a:r>
            <a:r>
              <a:rPr lang="nl-NL" dirty="0" err="1"/>
              <a:t>numbers.Single</a:t>
            </a:r>
            <a:r>
              <a:rPr lang="nl-NL" dirty="0"/>
              <a:t>(x =&gt; x == 5);</a:t>
            </a:r>
          </a:p>
          <a:p>
            <a:pPr lvl="2"/>
            <a:r>
              <a:rPr lang="nl-NL" dirty="0"/>
              <a:t>Dit geeft het getal 5 als dat precies één keer voorkomt terug.</a:t>
            </a:r>
            <a:endParaRPr lang="nl-BE" dirty="0"/>
          </a:p>
        </p:txBody>
      </p:sp>
    </p:spTree>
    <p:extLst>
      <p:ext uri="{BB962C8B-B14F-4D97-AF65-F5344CB8AC3E}">
        <p14:creationId xmlns:p14="http://schemas.microsoft.com/office/powerpoint/2010/main" val="139642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68946"/>
            <a:ext cx="10515600" cy="794204"/>
          </a:xfrm>
        </p:spPr>
        <p:txBody>
          <a:bodyPr/>
          <a:lstStyle/>
          <a:p>
            <a:r>
              <a:rPr lang="en-US" dirty="0"/>
              <a:t>Limiting Operators </a:t>
            </a:r>
            <a:r>
              <a:rPr lang="nl-BE" dirty="0"/>
              <a: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28625" y="963150"/>
            <a:ext cx="11429999" cy="5725904"/>
          </a:xfrm>
        </p:spPr>
        <p:txBody>
          <a:bodyPr>
            <a:normAutofit fontScale="92500" lnSpcReduction="10000"/>
          </a:bodyPr>
          <a:lstStyle/>
          <a:p>
            <a:r>
              <a:rPr lang="nl-NL" dirty="0"/>
              <a:t>Take</a:t>
            </a:r>
          </a:p>
          <a:p>
            <a:pPr lvl="1"/>
            <a:r>
              <a:rPr lang="nl-NL" dirty="0"/>
              <a:t>De Take-operator wordt gebruikt om een opgegeven aantal elementen uit de collectie te nemen, beginnend vanaf het eerste element. </a:t>
            </a:r>
          </a:p>
          <a:p>
            <a:pPr lvl="1"/>
            <a:r>
              <a:rPr lang="nl-NL" dirty="0"/>
              <a:t>Het wordt vaak gebruikt om bijvoorbeeld de bovenste 5 of 10 resultaten van een query te selecteren.</a:t>
            </a:r>
          </a:p>
          <a:p>
            <a:pPr lvl="2"/>
            <a:r>
              <a:rPr lang="nl-NL" dirty="0"/>
              <a:t>var </a:t>
            </a:r>
            <a:r>
              <a:rPr lang="nl-NL" dirty="0" err="1"/>
              <a:t>firstNumbers</a:t>
            </a:r>
            <a:r>
              <a:rPr lang="nl-NL" dirty="0"/>
              <a:t>= </a:t>
            </a:r>
            <a:r>
              <a:rPr lang="nl-NL" dirty="0" err="1"/>
              <a:t>numbers.Take</a:t>
            </a:r>
            <a:r>
              <a:rPr lang="nl-NL" dirty="0"/>
              <a:t>(3);</a:t>
            </a:r>
          </a:p>
          <a:p>
            <a:pPr lvl="2"/>
            <a:r>
              <a:rPr lang="nl-NL" dirty="0"/>
              <a:t>Dit geeft de eerste drie elementen uit de lijst cijfers terug.</a:t>
            </a:r>
          </a:p>
          <a:p>
            <a:r>
              <a:rPr lang="nl-NL" dirty="0"/>
              <a:t>Skip</a:t>
            </a:r>
          </a:p>
          <a:p>
            <a:pPr lvl="1"/>
            <a:r>
              <a:rPr lang="nl-NL" dirty="0"/>
              <a:t>Skip slaat een opgegeven aantal elementen over en geeft de rest terug.</a:t>
            </a:r>
          </a:p>
          <a:p>
            <a:pPr lvl="2"/>
            <a:r>
              <a:rPr lang="nl-NL" dirty="0"/>
              <a:t>var </a:t>
            </a:r>
            <a:r>
              <a:rPr lang="nl-NL" dirty="0" err="1"/>
              <a:t>afterThree</a:t>
            </a:r>
            <a:r>
              <a:rPr lang="nl-NL" dirty="0"/>
              <a:t> = </a:t>
            </a:r>
            <a:r>
              <a:rPr lang="nl-NL" dirty="0" err="1"/>
              <a:t>numbers.Skip</a:t>
            </a:r>
            <a:r>
              <a:rPr lang="nl-NL" dirty="0"/>
              <a:t>(3);</a:t>
            </a:r>
          </a:p>
          <a:p>
            <a:pPr lvl="2"/>
            <a:r>
              <a:rPr lang="nl-NL" dirty="0"/>
              <a:t>Dit geeft alle elementen na de eerste drie terug.</a:t>
            </a:r>
          </a:p>
          <a:p>
            <a:r>
              <a:rPr lang="nl-NL" dirty="0" err="1"/>
              <a:t>TakeWhile</a:t>
            </a:r>
            <a:endParaRPr lang="nl-NL" dirty="0"/>
          </a:p>
          <a:p>
            <a:pPr lvl="1"/>
            <a:r>
              <a:rPr lang="nl-NL" dirty="0"/>
              <a:t>De </a:t>
            </a:r>
            <a:r>
              <a:rPr lang="nl-NL" dirty="0" err="1"/>
              <a:t>TakeWhile</a:t>
            </a:r>
            <a:r>
              <a:rPr lang="nl-NL" dirty="0"/>
              <a:t>-operator neemt elementen zolang een bepaalde voorwaarde waar is. Zodra een element niet aan de voorwaarde voldoet, stopt het met het nemen van verdere elementen.</a:t>
            </a:r>
          </a:p>
          <a:p>
            <a:pPr marL="914400" lvl="2" indent="0">
              <a:buNone/>
            </a:pPr>
            <a:r>
              <a:rPr lang="nl-NL" dirty="0"/>
              <a:t>  var </a:t>
            </a:r>
            <a:r>
              <a:rPr lang="nl-NL" dirty="0" err="1"/>
              <a:t>smallerAsFive</a:t>
            </a:r>
            <a:r>
              <a:rPr lang="nl-NL" dirty="0"/>
              <a:t> = </a:t>
            </a:r>
            <a:r>
              <a:rPr lang="nl-NL" dirty="0" err="1"/>
              <a:t>numbers.TakeWhile</a:t>
            </a:r>
            <a:r>
              <a:rPr lang="nl-NL" dirty="0"/>
              <a:t>(x =&gt; x &lt; 5);</a:t>
            </a:r>
          </a:p>
          <a:p>
            <a:pPr lvl="2"/>
            <a:r>
              <a:rPr lang="nl-NL" dirty="0"/>
              <a:t>Dit neemt de elementen totdat een cijfer groter of gelijk aan 5 wordt gevonden.</a:t>
            </a:r>
            <a:endParaRPr lang="nl-BE" dirty="0"/>
          </a:p>
        </p:txBody>
      </p:sp>
    </p:spTree>
    <p:extLst>
      <p:ext uri="{BB962C8B-B14F-4D97-AF65-F5344CB8AC3E}">
        <p14:creationId xmlns:p14="http://schemas.microsoft.com/office/powerpoint/2010/main" val="310852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68946"/>
            <a:ext cx="10515600" cy="794204"/>
          </a:xfrm>
        </p:spPr>
        <p:txBody>
          <a:bodyPr/>
          <a:lstStyle/>
          <a:p>
            <a:r>
              <a:rPr lang="en-US" dirty="0"/>
              <a:t>Joining Operators </a:t>
            </a:r>
            <a:r>
              <a:rPr lang="nl-BE" dirty="0"/>
              <a: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a:bodyPr>
          <a:lstStyle/>
          <a:p>
            <a:r>
              <a:rPr lang="nl-NL" dirty="0" err="1"/>
              <a:t>Join</a:t>
            </a:r>
            <a:endParaRPr lang="nl-NL" dirty="0"/>
          </a:p>
          <a:p>
            <a:pPr lvl="1"/>
            <a:r>
              <a:rPr lang="nl-NL" dirty="0"/>
              <a:t>De </a:t>
            </a:r>
            <a:r>
              <a:rPr lang="nl-NL" dirty="0" err="1"/>
              <a:t>Join</a:t>
            </a:r>
            <a:r>
              <a:rPr lang="nl-NL" dirty="0"/>
              <a:t>-operator wordt gebruikt om gegevens van twee verschillende collecties te combineren op basis van een gemeenschappelijke sleutel.</a:t>
            </a:r>
          </a:p>
          <a:p>
            <a:pPr marL="914400" lvl="2" indent="0">
              <a:buNone/>
            </a:pPr>
            <a:r>
              <a:rPr lang="nl-NL" dirty="0"/>
              <a:t>var </a:t>
            </a:r>
            <a:r>
              <a:rPr lang="nl-NL" dirty="0" err="1"/>
              <a:t>studentScores</a:t>
            </a:r>
            <a:r>
              <a:rPr lang="nl-NL" dirty="0"/>
              <a:t> = </a:t>
            </a:r>
            <a:r>
              <a:rPr lang="nl-NL" dirty="0" err="1"/>
              <a:t>studenten.Join</a:t>
            </a:r>
            <a:r>
              <a:rPr lang="nl-NL" dirty="0"/>
              <a:t>(scores,    </a:t>
            </a:r>
          </a:p>
          <a:p>
            <a:pPr marL="914400" lvl="2" indent="0">
              <a:buNone/>
            </a:pPr>
            <a:r>
              <a:rPr lang="nl-NL" dirty="0"/>
              <a:t>	student =&gt; </a:t>
            </a:r>
            <a:r>
              <a:rPr lang="nl-NL" dirty="0" err="1"/>
              <a:t>student.Id</a:t>
            </a:r>
            <a:r>
              <a:rPr lang="nl-NL" dirty="0"/>
              <a:t>,</a:t>
            </a:r>
          </a:p>
          <a:p>
            <a:pPr marL="914400" lvl="2" indent="0">
              <a:buNone/>
            </a:pPr>
            <a:r>
              <a:rPr lang="nl-NL" dirty="0"/>
              <a:t>	score =&gt; </a:t>
            </a:r>
            <a:r>
              <a:rPr lang="nl-NL" dirty="0" err="1"/>
              <a:t>score.StudentId</a:t>
            </a:r>
            <a:r>
              <a:rPr lang="nl-NL" dirty="0"/>
              <a:t>,</a:t>
            </a:r>
          </a:p>
          <a:p>
            <a:pPr marL="914400" lvl="2" indent="0">
              <a:buNone/>
            </a:pPr>
            <a:r>
              <a:rPr lang="nl-NL" dirty="0"/>
              <a:t>	(student, score) =&gt; new { </a:t>
            </a:r>
            <a:r>
              <a:rPr lang="nl-NL" dirty="0" err="1"/>
              <a:t>student.Naam</a:t>
            </a:r>
            <a:r>
              <a:rPr lang="nl-NL" dirty="0"/>
              <a:t>, </a:t>
            </a:r>
            <a:r>
              <a:rPr lang="nl-NL" dirty="0" err="1"/>
              <a:t>score.Punt</a:t>
            </a:r>
            <a:r>
              <a:rPr lang="nl-NL" dirty="0"/>
              <a:t> });</a:t>
            </a:r>
          </a:p>
          <a:p>
            <a:pPr lvl="2"/>
            <a:r>
              <a:rPr lang="nl-NL" dirty="0"/>
              <a:t>Dit voorbeeld voegt de lijsten van studenten en hun scores samen op basis van hun ID.</a:t>
            </a:r>
            <a:endParaRPr lang="nl-BE" dirty="0"/>
          </a:p>
        </p:txBody>
      </p:sp>
    </p:spTree>
    <p:extLst>
      <p:ext uri="{BB962C8B-B14F-4D97-AF65-F5344CB8AC3E}">
        <p14:creationId xmlns:p14="http://schemas.microsoft.com/office/powerpoint/2010/main" val="407697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D6C8305F-5B1E-4D41-8577-2292AB1FBE3C}"/>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t="9721" b="16021"/>
          <a:stretch/>
        </p:blipFill>
        <p:spPr>
          <a:xfrm>
            <a:off x="-1" y="10"/>
            <a:ext cx="12192001" cy="6857990"/>
          </a:xfrm>
          <a:prstGeom prst="rect">
            <a:avLst/>
          </a:prstGeom>
        </p:spPr>
      </p:pic>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1198181" y="728906"/>
            <a:ext cx="9792471" cy="2057037"/>
          </a:xfrm>
        </p:spPr>
        <p:txBody>
          <a:bodyPr>
            <a:normAutofit/>
          </a:bodyPr>
          <a:lstStyle/>
          <a:p>
            <a:r>
              <a:rPr lang="nl-BE">
                <a:solidFill>
                  <a:srgbClr val="FFFFFF"/>
                </a:solidFill>
              </a:rPr>
              <a:t>Labo</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1198181" y="2957665"/>
            <a:ext cx="9792471" cy="3171423"/>
          </a:xfrm>
        </p:spPr>
        <p:txBody>
          <a:bodyPr>
            <a:normAutofit/>
          </a:bodyPr>
          <a:lstStyle/>
          <a:p>
            <a:r>
              <a:rPr lang="nl-BE" sz="2000">
                <a:solidFill>
                  <a:srgbClr val="FFFFFF"/>
                </a:solidFill>
              </a:rPr>
              <a:t>Maak een GUI waarin je via filters luchthavens kan opzoeken.</a:t>
            </a:r>
          </a:p>
          <a:p>
            <a:pPr lvl="1"/>
            <a:r>
              <a:rPr lang="nl-BE" sz="2000">
                <a:solidFill>
                  <a:srgbClr val="FFFFFF"/>
                </a:solidFill>
              </a:rPr>
              <a:t>De luchthavens kunnen gevonden worden op naam, locatie of id, ook als er maar een gedeelte van de naam of Id wordt opgegeven.</a:t>
            </a:r>
          </a:p>
          <a:p>
            <a:pPr lvl="1"/>
            <a:r>
              <a:rPr lang="nl-BE" sz="2000">
                <a:solidFill>
                  <a:srgbClr val="FFFFFF"/>
                </a:solidFill>
              </a:rPr>
              <a:t>De locatie kan ook opgevraagd worden in een bepaalde range</a:t>
            </a:r>
          </a:p>
          <a:p>
            <a:pPr lvl="1"/>
            <a:r>
              <a:rPr lang="nl-BE" sz="2000">
                <a:solidFill>
                  <a:srgbClr val="FFFFFF"/>
                </a:solidFill>
              </a:rPr>
              <a:t>Het is mogelijk om de luchthavens ook te sorteren op deze criteria</a:t>
            </a:r>
          </a:p>
          <a:p>
            <a:pPr lvl="1"/>
            <a:endParaRPr lang="nl-BE" sz="2000">
              <a:solidFill>
                <a:srgbClr val="FFFFFF"/>
              </a:solidFill>
            </a:endParaRPr>
          </a:p>
          <a:p>
            <a:r>
              <a:rPr lang="nl-BE" sz="2000">
                <a:solidFill>
                  <a:srgbClr val="FFFFFF"/>
                </a:solidFill>
              </a:rPr>
              <a:t>Een lijst van luchthavens kan gevonden worden in de solution en is in het Json formaat</a:t>
            </a:r>
          </a:p>
          <a:p>
            <a:pPr lvl="1"/>
            <a:r>
              <a:rPr lang="nl-BE" sz="2000">
                <a:solidFill>
                  <a:srgbClr val="FFFFFF"/>
                </a:solidFill>
              </a:rPr>
              <a:t>Importeer deze file in een lijst van luchthavens waar je de bewerkingen kan op uitvoeren.</a:t>
            </a:r>
          </a:p>
          <a:p>
            <a:endParaRPr lang="nl-BE" sz="2000">
              <a:solidFill>
                <a:srgbClr val="FFFFFF"/>
              </a:solidFill>
            </a:endParaRPr>
          </a:p>
        </p:txBody>
      </p:sp>
    </p:spTree>
    <p:extLst>
      <p:ext uri="{BB962C8B-B14F-4D97-AF65-F5344CB8AC3E}">
        <p14:creationId xmlns:p14="http://schemas.microsoft.com/office/powerpoint/2010/main" val="647201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nl-BE" dirty="0"/>
              <a: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a:bodyPr>
          <a:lstStyle/>
          <a:p>
            <a:endParaRPr lang="nl-BE" dirty="0"/>
          </a:p>
        </p:txBody>
      </p:sp>
    </p:spTree>
    <p:extLst>
      <p:ext uri="{BB962C8B-B14F-4D97-AF65-F5344CB8AC3E}">
        <p14:creationId xmlns:p14="http://schemas.microsoft.com/office/powerpoint/2010/main" val="236879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217918"/>
            <a:ext cx="10515600" cy="636661"/>
          </a:xfrm>
        </p:spPr>
        <p:txBody>
          <a:bodyPr>
            <a:normAutofit fontScale="90000"/>
          </a:bodyPr>
          <a:lstStyle/>
          <a:p>
            <a:r>
              <a:rPr lang="en-US" dirty="0"/>
              <a:t>Delegates</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155357"/>
            <a:ext cx="10515600" cy="5484725"/>
          </a:xfrm>
        </p:spPr>
        <p:txBody>
          <a:bodyPr>
            <a:normAutofit fontScale="92500" lnSpcReduction="10000"/>
          </a:bodyPr>
          <a:lstStyle/>
          <a:p>
            <a:r>
              <a:rPr lang="nl-BE" dirty="0"/>
              <a:t>C# (en .Net) laat toe dat we niet alleen referenties naar types maar ook referenties naar functies in types kunnen specifiëren.</a:t>
            </a:r>
          </a:p>
          <a:p>
            <a:r>
              <a:rPr lang="nl-BE" dirty="0"/>
              <a:t>Dit laat toe dat een type andere objecten kan contacteren zonder dat deze objecten moeten gekend zijn.</a:t>
            </a:r>
          </a:p>
          <a:p>
            <a:r>
              <a:rPr lang="nl-BE" dirty="0"/>
              <a:t>Eerst moeten we de functie declareren zodanig dat de betrokken partijen weten welke vorm dat die functie heeft. Zo een afspraak wordt voorafgegaan door het </a:t>
            </a:r>
            <a:r>
              <a:rPr lang="nl-BE" dirty="0" err="1"/>
              <a:t>keyword</a:t>
            </a:r>
            <a:r>
              <a:rPr lang="nl-BE" dirty="0"/>
              <a:t> ‘</a:t>
            </a:r>
            <a:r>
              <a:rPr lang="nl-BE" b="1" dirty="0" err="1"/>
              <a:t>delegate</a:t>
            </a:r>
            <a:r>
              <a:rPr lang="nl-BE" dirty="0"/>
              <a:t>’.</a:t>
            </a:r>
          </a:p>
          <a:p>
            <a:pPr marL="914400" lvl="2"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delegate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CallbackFunction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a:t>
            </a:r>
            <a:r>
              <a:rPr lang="en-US" dirty="0" err="1">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txt); </a:t>
            </a:r>
            <a:endParaRPr lang="nl-BE" sz="1200" dirty="0"/>
          </a:p>
          <a:p>
            <a:r>
              <a:rPr lang="nl-BE" dirty="0"/>
              <a:t>De class kan daarna de </a:t>
            </a:r>
            <a:r>
              <a:rPr lang="nl-BE" dirty="0" err="1"/>
              <a:t>delegate</a:t>
            </a:r>
            <a:r>
              <a:rPr lang="nl-BE" dirty="0"/>
              <a:t> functie declareren als een field of een property. Omdat het over een </a:t>
            </a:r>
            <a:r>
              <a:rPr lang="nl-BE" dirty="0" err="1"/>
              <a:t>reference</a:t>
            </a:r>
            <a:r>
              <a:rPr lang="nl-BE" dirty="0"/>
              <a:t> gaat kan de waarde ook </a:t>
            </a:r>
            <a:r>
              <a:rPr lang="nl-BE" dirty="0" err="1"/>
              <a:t>null</a:t>
            </a:r>
            <a:r>
              <a:rPr lang="nl-BE" dirty="0"/>
              <a:t> zijn.</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CallbackDemo</a:t>
            </a:r>
            <a:r>
              <a:rPr lang="en-US" sz="1600" dirty="0">
                <a:solidFill>
                  <a:srgbClr val="000000"/>
                </a:solidFill>
                <a:latin typeface="Consolas" panose="020B0609020204030204" pitchFamily="49" charset="0"/>
              </a:rPr>
              <a:t> {</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CallbackFunction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CallbackDemo</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CallbackFunction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cb</a:t>
            </a:r>
            <a:r>
              <a:rPr lang="en-US" sz="1600" dirty="0">
                <a:solidFill>
                  <a:srgbClr val="000000"/>
                </a:solidFill>
                <a:latin typeface="Consolas" panose="020B0609020204030204" pitchFamily="49" charset="0"/>
              </a:rPr>
              <a:t>; }</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DoSomeWork</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 {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(20,</a:t>
            </a:r>
            <a:r>
              <a:rPr lang="en-US" sz="1600" dirty="0">
                <a:solidFill>
                  <a:srgbClr val="A31515"/>
                </a:solidFill>
                <a:latin typeface="Consolas" panose="020B0609020204030204" pitchFamily="49" charset="0"/>
              </a:rPr>
              <a:t>"Charel"</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 </a:t>
            </a:r>
          </a:p>
          <a:p>
            <a:pPr marL="914400" lvl="2" indent="0">
              <a:buNone/>
            </a:pPr>
            <a:r>
              <a:rPr lang="en-US" sz="1600" dirty="0">
                <a:solidFill>
                  <a:srgbClr val="000000"/>
                </a:solidFill>
                <a:latin typeface="Consolas" panose="020B0609020204030204" pitchFamily="49" charset="0"/>
              </a:rPr>
              <a:t> }</a:t>
            </a:r>
            <a:endParaRPr lang="nl-BE" dirty="0"/>
          </a:p>
        </p:txBody>
      </p:sp>
    </p:spTree>
    <p:extLst>
      <p:ext uri="{BB962C8B-B14F-4D97-AF65-F5344CB8AC3E}">
        <p14:creationId xmlns:p14="http://schemas.microsoft.com/office/powerpoint/2010/main" val="423918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217918"/>
            <a:ext cx="10515600" cy="636661"/>
          </a:xfrm>
        </p:spPr>
        <p:txBody>
          <a:bodyPr>
            <a:normAutofit fontScale="90000"/>
          </a:bodyPr>
          <a:lstStyle/>
          <a:p>
            <a:r>
              <a:rPr lang="en-US" dirty="0"/>
              <a:t>Delegates</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155357"/>
            <a:ext cx="10515600" cy="5484725"/>
          </a:xfrm>
        </p:spPr>
        <p:txBody>
          <a:bodyPr>
            <a:normAutofit/>
          </a:bodyPr>
          <a:lstStyle/>
          <a:p>
            <a:r>
              <a:rPr lang="nl-BE" dirty="0"/>
              <a:t>Daarna kan een ander type een functie declareren die dezelfde lay-out heeft als de declaratie.</a:t>
            </a:r>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PrintClass</a:t>
            </a:r>
            <a:r>
              <a:rPr lang="en-US" sz="1600" dirty="0">
                <a:solidFill>
                  <a:srgbClr val="000000"/>
                </a:solidFill>
                <a:latin typeface="Consolas" panose="020B0609020204030204" pitchFamily="49" charset="0"/>
              </a:rPr>
              <a:t> {</a:t>
            </a:r>
          </a:p>
          <a:p>
            <a:pPr marL="1371600" lvl="3"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Print(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score,</a:t>
            </a:r>
            <a:r>
              <a:rPr lang="en-US" sz="1600" dirty="0" err="1">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name) {</a:t>
            </a:r>
          </a:p>
          <a:p>
            <a:pPr marL="1371600" lvl="3"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{name}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heeft</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{score}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punten</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pPr marL="1371600" lvl="3" indent="0">
              <a:buNone/>
            </a:pPr>
            <a:r>
              <a:rPr lang="en-US" sz="1600" dirty="0">
                <a:solidFill>
                  <a:srgbClr val="000000"/>
                </a:solidFill>
                <a:latin typeface="Consolas" panose="020B0609020204030204" pitchFamily="49" charset="0"/>
              </a:rPr>
              <a:t>  }</a:t>
            </a:r>
          </a:p>
          <a:p>
            <a:pPr marL="1371600" lvl="3" indent="0">
              <a:buNone/>
            </a:pPr>
            <a:r>
              <a:rPr lang="en-US" sz="1600" dirty="0">
                <a:solidFill>
                  <a:srgbClr val="000000"/>
                </a:solidFill>
                <a:latin typeface="Consolas" panose="020B0609020204030204" pitchFamily="49" charset="0"/>
              </a:rPr>
              <a:t>}</a:t>
            </a:r>
            <a:endParaRPr lang="nl-BE" sz="1600" dirty="0"/>
          </a:p>
          <a:p>
            <a:r>
              <a:rPr lang="nl-BE" dirty="0"/>
              <a:t>Bij het creëren van de instantie kan de ‘</a:t>
            </a:r>
            <a:r>
              <a:rPr lang="nl-BE" dirty="0" err="1"/>
              <a:t>delegate</a:t>
            </a:r>
            <a:r>
              <a:rPr lang="nl-BE" dirty="0"/>
              <a:t>’ meegegeven worden en daarna door de ontvangende class worden aangeroepen.</a:t>
            </a:r>
          </a:p>
          <a:p>
            <a:pPr marL="1371600" lvl="3" indent="0">
              <a:buNone/>
            </a:pP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 {</a:t>
            </a:r>
          </a:p>
          <a:p>
            <a:pPr marL="1371600" lvl="3"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CallbackDemo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cbDemo</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CallbackDemo</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PrintClass.Print</a:t>
            </a:r>
            <a:r>
              <a:rPr lang="en-US" sz="1600" dirty="0">
                <a:solidFill>
                  <a:srgbClr val="000000"/>
                </a:solidFill>
                <a:latin typeface="Consolas" panose="020B0609020204030204" pitchFamily="49" charset="0"/>
              </a:rPr>
              <a:t>);</a:t>
            </a:r>
          </a:p>
          <a:p>
            <a:pPr marL="1371600" lvl="3"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cbDemo.DoSomeWork</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Console output -&gt;  </a:t>
            </a:r>
            <a:r>
              <a:rPr lang="en-US" sz="1600" dirty="0" err="1">
                <a:solidFill>
                  <a:srgbClr val="008000"/>
                </a:solidFill>
                <a:latin typeface="Consolas" panose="020B0609020204030204" pitchFamily="49" charset="0"/>
              </a:rPr>
              <a:t>Charel</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heeft</a:t>
            </a:r>
            <a:r>
              <a:rPr lang="en-US" sz="1600" dirty="0">
                <a:solidFill>
                  <a:srgbClr val="008000"/>
                </a:solidFill>
                <a:latin typeface="Consolas" panose="020B0609020204030204" pitchFamily="49" charset="0"/>
              </a:rPr>
              <a:t> 20 </a:t>
            </a:r>
            <a:r>
              <a:rPr lang="en-US" sz="1600" dirty="0" err="1">
                <a:solidFill>
                  <a:srgbClr val="008000"/>
                </a:solidFill>
                <a:latin typeface="Consolas" panose="020B0609020204030204" pitchFamily="49" charset="0"/>
              </a:rPr>
              <a:t>punten</a:t>
            </a:r>
            <a:r>
              <a:rPr lang="en-US" sz="1600" dirty="0">
                <a:solidFill>
                  <a:srgbClr val="008000"/>
                </a:solidFill>
                <a:latin typeface="Consolas" panose="020B0609020204030204" pitchFamily="49" charset="0"/>
              </a:rPr>
              <a:t>!</a:t>
            </a:r>
            <a:endParaRPr lang="en-US" sz="1600" dirty="0">
              <a:solidFill>
                <a:srgbClr val="000000"/>
              </a:solidFill>
              <a:latin typeface="Consolas" panose="020B0609020204030204" pitchFamily="49" charset="0"/>
            </a:endParaRPr>
          </a:p>
          <a:p>
            <a:pPr marL="1371600" lvl="3" indent="0">
              <a:buNone/>
            </a:pPr>
            <a:r>
              <a:rPr lang="en-US" sz="1600" dirty="0">
                <a:solidFill>
                  <a:srgbClr val="000000"/>
                </a:solidFill>
                <a:latin typeface="Consolas" panose="020B0609020204030204" pitchFamily="49" charset="0"/>
              </a:rPr>
              <a:t>}</a:t>
            </a:r>
            <a:endParaRPr lang="nl-BE" dirty="0"/>
          </a:p>
          <a:p>
            <a:r>
              <a:rPr lang="nl-BE" dirty="0"/>
              <a:t>Een ‘</a:t>
            </a:r>
            <a:r>
              <a:rPr lang="nl-BE" dirty="0" err="1"/>
              <a:t>delegate</a:t>
            </a:r>
            <a:r>
              <a:rPr lang="nl-BE" dirty="0"/>
              <a:t>’ is zeer geschikt om ‘plug-in’ functies te maken!</a:t>
            </a:r>
          </a:p>
          <a:p>
            <a:endParaRPr lang="nl-BE" dirty="0"/>
          </a:p>
        </p:txBody>
      </p:sp>
    </p:spTree>
    <p:extLst>
      <p:ext uri="{BB962C8B-B14F-4D97-AF65-F5344CB8AC3E}">
        <p14:creationId xmlns:p14="http://schemas.microsoft.com/office/powerpoint/2010/main" val="18704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217918"/>
            <a:ext cx="10515600" cy="636661"/>
          </a:xfrm>
        </p:spPr>
        <p:txBody>
          <a:bodyPr>
            <a:normAutofit fontScale="90000"/>
          </a:bodyPr>
          <a:lstStyle/>
          <a:p>
            <a:r>
              <a:rPr lang="en-US" dirty="0"/>
              <a:t>Delegates</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155357"/>
            <a:ext cx="10515600" cy="5484725"/>
          </a:xfrm>
        </p:spPr>
        <p:txBody>
          <a:bodyPr>
            <a:normAutofit/>
          </a:bodyPr>
          <a:lstStyle/>
          <a:p>
            <a:r>
              <a:rPr lang="nl-BE" dirty="0"/>
              <a:t>Multicast</a:t>
            </a:r>
          </a:p>
          <a:p>
            <a:pPr lvl="1"/>
            <a:r>
              <a:rPr lang="nl-BE" dirty="0"/>
              <a:t>Het is mogelijk om meer dan 1 </a:t>
            </a:r>
            <a:r>
              <a:rPr lang="nl-BE" dirty="0" err="1"/>
              <a:t>delegate</a:t>
            </a:r>
            <a:r>
              <a:rPr lang="nl-BE" dirty="0"/>
              <a:t> toe te voegen aan de </a:t>
            </a:r>
            <a:r>
              <a:rPr lang="nl-BE" dirty="0" err="1"/>
              <a:t>delegate</a:t>
            </a:r>
            <a:r>
              <a:rPr lang="nl-BE" dirty="0"/>
              <a:t> </a:t>
            </a:r>
            <a:r>
              <a:rPr lang="nl-BE" dirty="0" err="1"/>
              <a:t>reference</a:t>
            </a:r>
            <a:r>
              <a:rPr lang="nl-BE" dirty="0"/>
              <a:t>.</a:t>
            </a:r>
          </a:p>
          <a:p>
            <a:pPr lvl="1"/>
            <a:r>
              <a:rPr lang="nl-BE" dirty="0"/>
              <a:t>Met += en -= kan men meerdere </a:t>
            </a:r>
            <a:r>
              <a:rPr lang="nl-BE" dirty="0" err="1"/>
              <a:t>delegates</a:t>
            </a:r>
            <a:r>
              <a:rPr lang="nl-BE" dirty="0"/>
              <a:t> toevoegen of verwijderen.</a:t>
            </a:r>
          </a:p>
          <a:p>
            <a:pPr lvl="1"/>
            <a:r>
              <a:rPr lang="nl-BE" dirty="0"/>
              <a:t>Bij de aanroep van de </a:t>
            </a:r>
            <a:r>
              <a:rPr lang="nl-BE" dirty="0" err="1"/>
              <a:t>delegate</a:t>
            </a:r>
            <a:r>
              <a:rPr lang="nl-BE" dirty="0"/>
              <a:t> functie worden alle ingevoegde </a:t>
            </a:r>
            <a:r>
              <a:rPr lang="nl-BE" dirty="0" err="1"/>
              <a:t>delegates</a:t>
            </a:r>
            <a:r>
              <a:rPr lang="nl-BE" dirty="0"/>
              <a:t> aangeroepen.</a:t>
            </a:r>
          </a:p>
          <a:p>
            <a:pPr marL="914400" lvl="2" indent="0">
              <a:buNone/>
            </a:pPr>
            <a:r>
              <a:rPr lang="en-US" sz="1600" dirty="0" err="1">
                <a:solidFill>
                  <a:schemeClr val="accent6">
                    <a:lumMod val="75000"/>
                  </a:schemeClr>
                </a:solidFill>
                <a:latin typeface="Consolas" panose="020B0609020204030204" pitchFamily="49" charset="0"/>
              </a:rPr>
              <a:t>CallbackDemo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cbDemo</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chemeClr val="accent6">
                    <a:lumMod val="75000"/>
                  </a:schemeClr>
                </a:solidFill>
                <a:latin typeface="Consolas" panose="020B0609020204030204" pitchFamily="49" charset="0"/>
              </a:rPr>
              <a:t>CallbackDemo</a:t>
            </a:r>
            <a:r>
              <a:rPr lang="en-US" sz="1600" dirty="0">
                <a:solidFill>
                  <a:srgbClr val="000000"/>
                </a:solidFill>
                <a:latin typeface="Consolas" panose="020B0609020204030204" pitchFamily="49" charset="0"/>
              </a:rPr>
              <a:t>(</a:t>
            </a:r>
            <a:r>
              <a:rPr lang="en-US" sz="1600" dirty="0" err="1">
                <a:solidFill>
                  <a:schemeClr val="accent6">
                    <a:lumMod val="75000"/>
                  </a:schemeClr>
                </a:solidFill>
                <a:latin typeface="Consolas" panose="020B0609020204030204" pitchFamily="49" charset="0"/>
              </a:rPr>
              <a:t>PrintClass</a:t>
            </a:r>
            <a:r>
              <a:rPr lang="en-US" sz="1600" dirty="0" err="1">
                <a:solidFill>
                  <a:srgbClr val="000000"/>
                </a:solidFill>
                <a:latin typeface="Consolas" panose="020B0609020204030204" pitchFamily="49" charset="0"/>
              </a:rPr>
              <a:t>.Print</a:t>
            </a:r>
            <a:r>
              <a:rPr lang="en-US" sz="1600" dirty="0">
                <a:solidFill>
                  <a:srgbClr val="000000"/>
                </a:solidFill>
                <a:latin typeface="Consolas" panose="020B0609020204030204" pitchFamily="49" charset="0"/>
              </a:rPr>
              <a:t>);</a:t>
            </a:r>
          </a:p>
          <a:p>
            <a:pPr marL="914400" lvl="2" indent="0">
              <a:buNone/>
            </a:pPr>
            <a:r>
              <a:rPr lang="en-US" sz="1600" dirty="0" err="1">
                <a:solidFill>
                  <a:srgbClr val="000000"/>
                </a:solidFill>
                <a:latin typeface="Consolas" panose="020B0609020204030204" pitchFamily="49" charset="0"/>
              </a:rPr>
              <a:t>cbDemo.myCallback</a:t>
            </a:r>
            <a:r>
              <a:rPr lang="en-US" sz="1600" dirty="0">
                <a:solidFill>
                  <a:srgbClr val="000000"/>
                </a:solidFill>
                <a:latin typeface="Consolas" panose="020B0609020204030204" pitchFamily="49" charset="0"/>
              </a:rPr>
              <a:t> += </a:t>
            </a:r>
            <a:r>
              <a:rPr lang="en-US" sz="1600" dirty="0" err="1">
                <a:solidFill>
                  <a:schemeClr val="accent6">
                    <a:lumMod val="75000"/>
                  </a:schemeClr>
                </a:solidFill>
                <a:latin typeface="Consolas" panose="020B0609020204030204" pitchFamily="49" charset="0"/>
              </a:rPr>
              <a:t>SuperPrintClass</a:t>
            </a:r>
            <a:r>
              <a:rPr lang="en-US" sz="1600" dirty="0" err="1">
                <a:solidFill>
                  <a:srgbClr val="000000"/>
                </a:solidFill>
                <a:latin typeface="Consolas" panose="020B0609020204030204" pitchFamily="49" charset="0"/>
              </a:rPr>
              <a:t>.Print</a:t>
            </a:r>
            <a:r>
              <a:rPr lang="en-US" sz="1600" dirty="0">
                <a:solidFill>
                  <a:srgbClr val="000000"/>
                </a:solidFill>
                <a:latin typeface="Consolas" panose="020B0609020204030204" pitchFamily="49" charset="0"/>
              </a:rPr>
              <a:t>;</a:t>
            </a:r>
          </a:p>
          <a:p>
            <a:pPr marL="914400" lvl="2" indent="0">
              <a:buNone/>
            </a:pPr>
            <a:r>
              <a:rPr lang="nl-NL" sz="1600" dirty="0" err="1">
                <a:solidFill>
                  <a:srgbClr val="000000"/>
                </a:solidFill>
                <a:latin typeface="Consolas" panose="020B0609020204030204" pitchFamily="49" charset="0"/>
              </a:rPr>
              <a:t>cbDemo.DoSomeWork</a:t>
            </a:r>
            <a:r>
              <a:rPr lang="nl-NL" sz="1600" dirty="0">
                <a:solidFill>
                  <a:srgbClr val="000000"/>
                </a:solidFill>
                <a:latin typeface="Consolas" panose="020B0609020204030204" pitchFamily="49" charset="0"/>
              </a:rPr>
              <a:t>(); </a:t>
            </a:r>
            <a:r>
              <a:rPr lang="nl-NL" sz="1600" dirty="0">
                <a:solidFill>
                  <a:srgbClr val="008000"/>
                </a:solidFill>
                <a:latin typeface="Consolas" panose="020B0609020204030204" pitchFamily="49" charset="0"/>
              </a:rPr>
              <a:t>// Beide </a:t>
            </a:r>
            <a:r>
              <a:rPr lang="nl-NL" sz="1600" dirty="0" err="1">
                <a:solidFill>
                  <a:srgbClr val="008000"/>
                </a:solidFill>
                <a:latin typeface="Consolas" panose="020B0609020204030204" pitchFamily="49" charset="0"/>
              </a:rPr>
              <a:t>callback</a:t>
            </a:r>
            <a:r>
              <a:rPr lang="nl-NL" sz="1600" dirty="0">
                <a:solidFill>
                  <a:srgbClr val="008000"/>
                </a:solidFill>
                <a:latin typeface="Consolas" panose="020B0609020204030204" pitchFamily="49" charset="0"/>
              </a:rPr>
              <a:t> functies worden aangeroepen</a:t>
            </a:r>
            <a:endParaRPr lang="nl-BE" sz="1600" dirty="0"/>
          </a:p>
          <a:p>
            <a:pPr lvl="1"/>
            <a:r>
              <a:rPr lang="nl-BE" dirty="0"/>
              <a:t>OPGEPAST! Indien de </a:t>
            </a:r>
            <a:r>
              <a:rPr lang="nl-BE" dirty="0" err="1"/>
              <a:t>delegate</a:t>
            </a:r>
            <a:r>
              <a:rPr lang="nl-BE" dirty="0"/>
              <a:t> een waarde teruggeeft zal enkel de waarde van de laatst aangeroepen </a:t>
            </a:r>
            <a:r>
              <a:rPr lang="nl-BE" dirty="0" err="1"/>
              <a:t>delegate</a:t>
            </a:r>
            <a:r>
              <a:rPr lang="nl-BE" dirty="0"/>
              <a:t> worden gebruikt. De rest van de </a:t>
            </a:r>
            <a:r>
              <a:rPr lang="nl-BE" dirty="0" err="1"/>
              <a:t>delegate</a:t>
            </a:r>
            <a:r>
              <a:rPr lang="nl-BE" dirty="0"/>
              <a:t> functies worden nog wel aangeroepen.</a:t>
            </a:r>
          </a:p>
          <a:p>
            <a:endParaRPr lang="nl-BE" dirty="0"/>
          </a:p>
        </p:txBody>
      </p:sp>
    </p:spTree>
    <p:extLst>
      <p:ext uri="{BB962C8B-B14F-4D97-AF65-F5344CB8AC3E}">
        <p14:creationId xmlns:p14="http://schemas.microsoft.com/office/powerpoint/2010/main" val="164898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217918"/>
            <a:ext cx="10515600" cy="636661"/>
          </a:xfrm>
        </p:spPr>
        <p:txBody>
          <a:bodyPr>
            <a:normAutofit fontScale="90000"/>
          </a:bodyPr>
          <a:lstStyle/>
          <a:p>
            <a:r>
              <a:rPr lang="nl-BE" dirty="0"/>
              <a:t>Generische types of </a:t>
            </a:r>
            <a:r>
              <a:rPr lang="en-US" dirty="0"/>
              <a:t>Generics</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948583"/>
            <a:ext cx="10515600" cy="5691499"/>
          </a:xfrm>
        </p:spPr>
        <p:txBody>
          <a:bodyPr>
            <a:normAutofit fontScale="92500" lnSpcReduction="10000"/>
          </a:bodyPr>
          <a:lstStyle/>
          <a:p>
            <a:r>
              <a:rPr lang="nl-BE" dirty="0"/>
              <a:t>Een generisch type is eigenlijk een voorlopige notatie die bij het declareren wordt vervangen door het echt gebruikte type.</a:t>
            </a:r>
          </a:p>
          <a:p>
            <a:r>
              <a:rPr lang="nl-BE" dirty="0"/>
              <a:t>Meestal aangeduid door de letter T en wordt geplaatst binnen groter en kleiner dan tekens: &lt;T&gt;</a:t>
            </a:r>
          </a:p>
          <a:p>
            <a:pPr marL="914400" lvl="2" indent="0">
              <a:buNone/>
            </a:pPr>
            <a:r>
              <a:rPr lang="en-US" sz="1700" dirty="0">
                <a:solidFill>
                  <a:srgbClr val="0000FF"/>
                </a:solidFill>
                <a:latin typeface="Consolas" panose="020B0609020204030204" pitchFamily="49" charset="0"/>
              </a:rPr>
              <a:t>public</a:t>
            </a:r>
            <a:r>
              <a:rPr lang="en-US" sz="1700" dirty="0">
                <a:solidFill>
                  <a:srgbClr val="000000"/>
                </a:solidFill>
                <a:latin typeface="Consolas" panose="020B0609020204030204" pitchFamily="49" charset="0"/>
              </a:rPr>
              <a:t> </a:t>
            </a:r>
            <a:r>
              <a:rPr lang="en-US" sz="1700" dirty="0">
                <a:solidFill>
                  <a:srgbClr val="0000FF"/>
                </a:solidFill>
                <a:latin typeface="Consolas" panose="020B0609020204030204" pitchFamily="49" charset="0"/>
              </a:rPr>
              <a:t>class</a:t>
            </a:r>
            <a:r>
              <a:rPr lang="en-US" sz="1700" dirty="0">
                <a:solidFill>
                  <a:srgbClr val="000000"/>
                </a:solidFill>
                <a:latin typeface="Consolas" panose="020B0609020204030204" pitchFamily="49" charset="0"/>
              </a:rPr>
              <a:t> </a:t>
            </a:r>
            <a:r>
              <a:rPr lang="en-US" sz="1700" dirty="0" err="1">
                <a:solidFill>
                  <a:srgbClr val="2B91AF"/>
                </a:solidFill>
                <a:latin typeface="Consolas" panose="020B0609020204030204" pitchFamily="49" charset="0"/>
              </a:rPr>
              <a:t>ArrayList</a:t>
            </a:r>
            <a:r>
              <a:rPr lang="en-US" sz="1700" dirty="0">
                <a:solidFill>
                  <a:srgbClr val="000000"/>
                </a:solidFill>
                <a:latin typeface="Consolas" panose="020B0609020204030204" pitchFamily="49" charset="0"/>
              </a:rPr>
              <a:t>&lt;</a:t>
            </a:r>
            <a:r>
              <a:rPr lang="en-US" sz="1700" dirty="0">
                <a:solidFill>
                  <a:srgbClr val="2B91AF"/>
                </a:solidFill>
                <a:latin typeface="Consolas" panose="020B0609020204030204" pitchFamily="49" charset="0"/>
              </a:rPr>
              <a:t>T</a:t>
            </a:r>
            <a:r>
              <a:rPr lang="en-US" sz="1700" dirty="0">
                <a:solidFill>
                  <a:srgbClr val="000000"/>
                </a:solidFill>
                <a:latin typeface="Consolas" panose="020B0609020204030204" pitchFamily="49" charset="0"/>
              </a:rPr>
              <a:t>&gt; {</a:t>
            </a:r>
          </a:p>
          <a:p>
            <a:pPr marL="914400" lvl="2" indent="0">
              <a:buNone/>
            </a:pPr>
            <a:r>
              <a:rPr lang="en-US" sz="1700" dirty="0">
                <a:solidFill>
                  <a:srgbClr val="000000"/>
                </a:solidFill>
                <a:latin typeface="Consolas" panose="020B0609020204030204" pitchFamily="49" charset="0"/>
              </a:rPr>
              <a:t>  T[] _items;</a:t>
            </a:r>
          </a:p>
          <a:p>
            <a:pPr marL="914400" lvl="2" indent="0">
              <a:buNone/>
            </a:pPr>
            <a:r>
              <a:rPr lang="en-US" sz="1700" dirty="0">
                <a:solidFill>
                  <a:srgbClr val="000000"/>
                </a:solidFill>
                <a:latin typeface="Consolas" panose="020B0609020204030204" pitchFamily="49" charset="0"/>
              </a:rPr>
              <a:t>  </a:t>
            </a:r>
            <a:r>
              <a:rPr lang="en-US" sz="1700" dirty="0">
                <a:solidFill>
                  <a:srgbClr val="0000FF"/>
                </a:solidFill>
                <a:latin typeface="Consolas" panose="020B0609020204030204" pitchFamily="49" charset="0"/>
              </a:rPr>
              <a:t>int</a:t>
            </a:r>
            <a:r>
              <a:rPr lang="en-US" sz="1700" dirty="0">
                <a:solidFill>
                  <a:srgbClr val="000000"/>
                </a:solidFill>
                <a:latin typeface="Consolas" panose="020B0609020204030204" pitchFamily="49" charset="0"/>
              </a:rPr>
              <a:t> _</a:t>
            </a:r>
            <a:r>
              <a:rPr lang="en-US" sz="1700" dirty="0" err="1">
                <a:solidFill>
                  <a:srgbClr val="000000"/>
                </a:solidFill>
                <a:latin typeface="Consolas" panose="020B0609020204030204" pitchFamily="49" charset="0"/>
              </a:rPr>
              <a:t>currentPos</a:t>
            </a:r>
            <a:r>
              <a:rPr lang="en-US" sz="1700" dirty="0">
                <a:solidFill>
                  <a:srgbClr val="000000"/>
                </a:solidFill>
                <a:latin typeface="Consolas" panose="020B0609020204030204" pitchFamily="49" charset="0"/>
              </a:rPr>
              <a:t> = 0;</a:t>
            </a:r>
          </a:p>
          <a:p>
            <a:pPr marL="914400" lvl="2" indent="0">
              <a:buNone/>
            </a:pPr>
            <a:r>
              <a:rPr lang="en-US" sz="1700" dirty="0">
                <a:solidFill>
                  <a:srgbClr val="000000"/>
                </a:solidFill>
                <a:latin typeface="Consolas" panose="020B0609020204030204" pitchFamily="49" charset="0"/>
              </a:rPr>
              <a:t>  </a:t>
            </a:r>
            <a:r>
              <a:rPr lang="en-US" sz="1700" dirty="0">
                <a:solidFill>
                  <a:srgbClr val="0000FF"/>
                </a:solidFill>
                <a:latin typeface="Consolas" panose="020B0609020204030204" pitchFamily="49" charset="0"/>
              </a:rPr>
              <a:t>public</a:t>
            </a: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ArrayList</a:t>
            </a:r>
            <a:r>
              <a:rPr lang="en-US" sz="1700" dirty="0">
                <a:solidFill>
                  <a:srgbClr val="000000"/>
                </a:solidFill>
                <a:latin typeface="Consolas" panose="020B0609020204030204" pitchFamily="49" charset="0"/>
              </a:rPr>
              <a:t>(</a:t>
            </a:r>
            <a:r>
              <a:rPr lang="en-US" sz="1700" dirty="0">
                <a:solidFill>
                  <a:srgbClr val="0000FF"/>
                </a:solidFill>
                <a:latin typeface="Consolas" panose="020B0609020204030204" pitchFamily="49" charset="0"/>
              </a:rPr>
              <a:t>int</a:t>
            </a:r>
            <a:r>
              <a:rPr lang="en-US" sz="1700" dirty="0">
                <a:solidFill>
                  <a:srgbClr val="000000"/>
                </a:solidFill>
                <a:latin typeface="Consolas" panose="020B0609020204030204" pitchFamily="49" charset="0"/>
              </a:rPr>
              <a:t> capacity=0) {</a:t>
            </a:r>
          </a:p>
          <a:p>
            <a:pPr marL="914400" lvl="2" indent="0">
              <a:buNone/>
            </a:pPr>
            <a:r>
              <a:rPr lang="en-US" sz="1500" dirty="0">
                <a:solidFill>
                  <a:srgbClr val="000000"/>
                </a:solidFill>
                <a:latin typeface="Consolas" panose="020B0609020204030204" pitchFamily="49" charset="0"/>
              </a:rPr>
              <a:t>    _items = </a:t>
            </a:r>
            <a:r>
              <a:rPr lang="en-US" sz="1500" dirty="0">
                <a:solidFill>
                  <a:srgbClr val="0000FF"/>
                </a:solidFill>
                <a:latin typeface="Consolas" panose="020B0609020204030204" pitchFamily="49" charset="0"/>
              </a:rPr>
              <a:t>new</a:t>
            </a:r>
            <a:r>
              <a:rPr lang="en-US" sz="1500" dirty="0">
                <a:solidFill>
                  <a:srgbClr val="000000"/>
                </a:solidFill>
                <a:latin typeface="Consolas" panose="020B0609020204030204" pitchFamily="49" charset="0"/>
              </a:rPr>
              <a:t> T[capacity &gt; 0 ? capacity : 1];</a:t>
            </a:r>
          </a:p>
          <a:p>
            <a:pPr marL="914400" lvl="2" indent="0">
              <a:buNone/>
            </a:pPr>
            <a:r>
              <a:rPr lang="en-US" sz="1700" dirty="0">
                <a:solidFill>
                  <a:srgbClr val="000000"/>
                </a:solidFill>
                <a:latin typeface="Consolas" panose="020B0609020204030204" pitchFamily="49" charset="0"/>
              </a:rPr>
              <a:t>  }</a:t>
            </a:r>
          </a:p>
          <a:p>
            <a:pPr marL="914400" lvl="2" indent="0">
              <a:buNone/>
            </a:pPr>
            <a:r>
              <a:rPr lang="en-US" sz="1700" dirty="0">
                <a:solidFill>
                  <a:srgbClr val="000000"/>
                </a:solidFill>
                <a:latin typeface="Consolas" panose="020B0609020204030204" pitchFamily="49" charset="0"/>
              </a:rPr>
              <a:t>  </a:t>
            </a:r>
            <a:r>
              <a:rPr lang="en-US" sz="1700" dirty="0">
                <a:solidFill>
                  <a:srgbClr val="0000FF"/>
                </a:solidFill>
                <a:latin typeface="Consolas" panose="020B0609020204030204" pitchFamily="49" charset="0"/>
              </a:rPr>
              <a:t>public</a:t>
            </a:r>
            <a:r>
              <a:rPr lang="en-US" sz="1700" dirty="0">
                <a:solidFill>
                  <a:srgbClr val="000000"/>
                </a:solidFill>
                <a:latin typeface="Consolas" panose="020B0609020204030204" pitchFamily="49" charset="0"/>
              </a:rPr>
              <a:t> </a:t>
            </a:r>
            <a:r>
              <a:rPr lang="en-US" sz="1700" dirty="0">
                <a:solidFill>
                  <a:srgbClr val="0000FF"/>
                </a:solidFill>
                <a:latin typeface="Consolas" panose="020B0609020204030204" pitchFamily="49" charset="0"/>
              </a:rPr>
              <a:t>void</a:t>
            </a:r>
            <a:r>
              <a:rPr lang="en-US" sz="1700" dirty="0">
                <a:solidFill>
                  <a:srgbClr val="000000"/>
                </a:solidFill>
                <a:latin typeface="Consolas" panose="020B0609020204030204" pitchFamily="49" charset="0"/>
              </a:rPr>
              <a:t> Add(T data) {</a:t>
            </a:r>
          </a:p>
          <a:p>
            <a:pPr marL="914400" lvl="2" indent="0">
              <a:buNone/>
            </a:pP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EnsureCapacity</a:t>
            </a:r>
            <a:r>
              <a:rPr lang="en-US" sz="1500" dirty="0">
                <a:solidFill>
                  <a:srgbClr val="000000"/>
                </a:solidFill>
                <a:latin typeface="Consolas" panose="020B0609020204030204" pitchFamily="49" charset="0"/>
              </a:rPr>
              <a:t>(_</a:t>
            </a:r>
            <a:r>
              <a:rPr lang="en-US" sz="1500" dirty="0" err="1">
                <a:solidFill>
                  <a:srgbClr val="000000"/>
                </a:solidFill>
                <a:latin typeface="Consolas" panose="020B0609020204030204" pitchFamily="49" charset="0"/>
              </a:rPr>
              <a:t>currentPos</a:t>
            </a:r>
            <a:r>
              <a:rPr lang="en-US" sz="1500" dirty="0">
                <a:solidFill>
                  <a:srgbClr val="000000"/>
                </a:solidFill>
                <a:latin typeface="Consolas" panose="020B0609020204030204" pitchFamily="49" charset="0"/>
              </a:rPr>
              <a:t>);</a:t>
            </a:r>
          </a:p>
          <a:p>
            <a:pPr marL="914400" lvl="2" indent="0">
              <a:buNone/>
            </a:pPr>
            <a:r>
              <a:rPr lang="en-US" sz="1500" dirty="0">
                <a:solidFill>
                  <a:srgbClr val="000000"/>
                </a:solidFill>
                <a:latin typeface="Consolas" panose="020B0609020204030204" pitchFamily="49" charset="0"/>
              </a:rPr>
              <a:t>    _items[_</a:t>
            </a:r>
            <a:r>
              <a:rPr lang="en-US" sz="1500" dirty="0" err="1">
                <a:solidFill>
                  <a:srgbClr val="000000"/>
                </a:solidFill>
                <a:latin typeface="Consolas" panose="020B0609020204030204" pitchFamily="49" charset="0"/>
              </a:rPr>
              <a:t>currentPos</a:t>
            </a:r>
            <a:r>
              <a:rPr lang="en-US" sz="1500" dirty="0">
                <a:solidFill>
                  <a:srgbClr val="000000"/>
                </a:solidFill>
                <a:latin typeface="Consolas" panose="020B0609020204030204" pitchFamily="49" charset="0"/>
              </a:rPr>
              <a:t>] = data;</a:t>
            </a:r>
          </a:p>
          <a:p>
            <a:pPr marL="914400" lvl="2" indent="0">
              <a:buNone/>
            </a:pPr>
            <a:r>
              <a:rPr lang="en-US" sz="1700" dirty="0">
                <a:solidFill>
                  <a:srgbClr val="000000"/>
                </a:solidFill>
                <a:latin typeface="Consolas" panose="020B0609020204030204" pitchFamily="49" charset="0"/>
              </a:rPr>
              <a:t>  }</a:t>
            </a:r>
            <a:endParaRPr lang="en-US" sz="1500" dirty="0">
              <a:solidFill>
                <a:srgbClr val="000000"/>
              </a:solidFill>
              <a:latin typeface="Consolas" panose="020B0609020204030204" pitchFamily="49" charset="0"/>
            </a:endParaRPr>
          </a:p>
          <a:p>
            <a:pPr marL="914400" lvl="2" indent="0">
              <a:buNone/>
            </a:pPr>
            <a:r>
              <a:rPr lang="en-US" sz="1500" dirty="0">
                <a:solidFill>
                  <a:srgbClr val="0000FF"/>
                </a:solidFill>
                <a:latin typeface="Consolas" panose="020B0609020204030204" pitchFamily="49" charset="0"/>
              </a:rPr>
              <a:t>  private</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EnsureCapacity</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int</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currentPos</a:t>
            </a:r>
            <a:r>
              <a:rPr lang="en-US" sz="1500" dirty="0">
                <a:solidFill>
                  <a:srgbClr val="000000"/>
                </a:solidFill>
                <a:latin typeface="Consolas" panose="020B0609020204030204" pitchFamily="49" charset="0"/>
              </a:rPr>
              <a:t>) { … }</a:t>
            </a:r>
          </a:p>
          <a:p>
            <a:pPr marL="914400" lvl="2" indent="0">
              <a:buNone/>
            </a:pPr>
            <a:r>
              <a:rPr lang="en-US" sz="1700" dirty="0">
                <a:solidFill>
                  <a:srgbClr val="000000"/>
                </a:solidFill>
                <a:latin typeface="Consolas" panose="020B0609020204030204" pitchFamily="49" charset="0"/>
              </a:rPr>
              <a:t>}</a:t>
            </a:r>
          </a:p>
          <a:p>
            <a:r>
              <a:rPr lang="nl-BE" dirty="0"/>
              <a:t>Bij de declaratie wordt het type T vervangen met het echte type. We spreken dan over ‘</a:t>
            </a:r>
            <a:r>
              <a:rPr lang="nl-BE" b="1" dirty="0"/>
              <a:t>open type</a:t>
            </a:r>
            <a:r>
              <a:rPr lang="nl-BE" dirty="0"/>
              <a:t>’ (= &lt;T&gt;) en ‘</a:t>
            </a:r>
            <a:r>
              <a:rPr lang="en-US" b="1" dirty="0"/>
              <a:t>closed</a:t>
            </a:r>
            <a:r>
              <a:rPr lang="nl-BE" b="1" dirty="0"/>
              <a:t> type</a:t>
            </a:r>
            <a:r>
              <a:rPr lang="nl-BE" dirty="0"/>
              <a:t>’ (=&lt;int&gt;,&lt;string&gt;…)</a:t>
            </a:r>
          </a:p>
          <a:p>
            <a:pPr lvl="2"/>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ArrayList</a:t>
            </a:r>
            <a:r>
              <a:rPr lang="en-US" sz="1600" dirty="0">
                <a:solidFill>
                  <a:srgbClr val="000000"/>
                </a:solidFill>
                <a:latin typeface="Consolas" panose="020B0609020204030204" pitchFamily="49" charset="0"/>
              </a:rPr>
              <a:t>&lt;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 </a:t>
            </a:r>
            <a:r>
              <a:rPr lang="en-US" sz="1600" dirty="0" err="1">
                <a:solidFill>
                  <a:srgbClr val="000000"/>
                </a:solidFill>
                <a:latin typeface="Consolas" panose="020B0609020204030204" pitchFamily="49" charset="0"/>
              </a:rPr>
              <a:t>myList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ArrayList</a:t>
            </a:r>
            <a:r>
              <a:rPr lang="en-US" sz="1600" dirty="0">
                <a:solidFill>
                  <a:srgbClr val="000000"/>
                </a:solidFill>
                <a:latin typeface="Consolas" panose="020B0609020204030204" pitchFamily="49" charset="0"/>
              </a:rPr>
              <a:t>&lt;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a:t>
            </a:r>
            <a:endParaRPr lang="nl-BE" sz="1600" dirty="0"/>
          </a:p>
          <a:p>
            <a:endParaRPr lang="nl-BE" dirty="0"/>
          </a:p>
          <a:p>
            <a:endParaRPr lang="nl-BE" dirty="0"/>
          </a:p>
        </p:txBody>
      </p:sp>
    </p:spTree>
    <p:extLst>
      <p:ext uri="{BB962C8B-B14F-4D97-AF65-F5344CB8AC3E}">
        <p14:creationId xmlns:p14="http://schemas.microsoft.com/office/powerpoint/2010/main" val="238048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fade">
                                      <p:cBhvr>
                                        <p:cTn id="5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96553"/>
            <a:ext cx="10515600" cy="683664"/>
          </a:xfrm>
        </p:spPr>
        <p:txBody>
          <a:bodyPr>
            <a:normAutofit fontScale="90000"/>
          </a:bodyPr>
          <a:lstStyle/>
          <a:p>
            <a:r>
              <a:rPr lang="nl-BE" dirty="0"/>
              <a:t>Gebruik van ‘</a:t>
            </a:r>
            <a:r>
              <a:rPr lang="en-US" dirty="0"/>
              <a:t>generics</a:t>
            </a:r>
            <a:r>
              <a:rPr lang="nl-BE" dirty="0"/>
              <a:t>’ in functies</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965675"/>
            <a:ext cx="10515600" cy="5554765"/>
          </a:xfrm>
        </p:spPr>
        <p:txBody>
          <a:bodyPr>
            <a:normAutofit lnSpcReduction="10000"/>
          </a:bodyPr>
          <a:lstStyle/>
          <a:p>
            <a:r>
              <a:rPr lang="nl-BE" dirty="0"/>
              <a:t>Het is ook mogelijk om generische parameters te gebruiken in functies.</a:t>
            </a:r>
          </a:p>
          <a:p>
            <a:r>
              <a:rPr lang="nl-BE" dirty="0"/>
              <a:t>We declareren net zoals bij een klasse de </a:t>
            </a:r>
            <a:r>
              <a:rPr lang="nl-BE" dirty="0" err="1"/>
              <a:t>generics</a:t>
            </a:r>
            <a:r>
              <a:rPr lang="nl-BE" dirty="0"/>
              <a:t> na de declaratie van de functie en kunnen dan generische parameters declareren:</a:t>
            </a:r>
            <a:endParaRPr lang="nl-BE" sz="1600" dirty="0"/>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Verwissel</a:t>
            </a:r>
            <a:r>
              <a:rPr lang="en-US" sz="1600" dirty="0">
                <a:solidFill>
                  <a:srgbClr val="000000"/>
                </a:solidFill>
                <a:latin typeface="Consolas" panose="020B0609020204030204" pitchFamily="49" charset="0"/>
              </a:rPr>
              <a:t>&lt;</a:t>
            </a:r>
            <a:r>
              <a:rPr lang="en-US" sz="1600" dirty="0">
                <a:solidFill>
                  <a:srgbClr val="2B91AF"/>
                </a:solidFill>
                <a:latin typeface="Consolas" panose="020B0609020204030204" pitchFamily="49" charset="0"/>
              </a:rPr>
              <a:t>T</a:t>
            </a:r>
            <a:r>
              <a:rPr lang="en-US" sz="1600" dirty="0">
                <a:solidFill>
                  <a:srgbClr val="000000"/>
                </a:solidFill>
                <a:latin typeface="Consolas" panose="020B0609020204030204" pitchFamily="49" charset="0"/>
              </a:rPr>
              <a:t>&gt;(</a:t>
            </a:r>
            <a:r>
              <a:rPr lang="en-US" sz="1600" dirty="0">
                <a:solidFill>
                  <a:srgbClr val="0000FF"/>
                </a:solidFill>
                <a:latin typeface="Consolas" panose="020B0609020204030204" pitchFamily="49" charset="0"/>
              </a:rPr>
              <a:t>ref</a:t>
            </a:r>
            <a:r>
              <a:rPr lang="en-US" sz="1600" dirty="0">
                <a:solidFill>
                  <a:srgbClr val="000000"/>
                </a:solidFill>
                <a:latin typeface="Consolas" panose="020B0609020204030204" pitchFamily="49" charset="0"/>
              </a:rPr>
              <a:t> T v1,</a:t>
            </a:r>
            <a:r>
              <a:rPr lang="en-US" sz="1600" dirty="0">
                <a:solidFill>
                  <a:srgbClr val="0000FF"/>
                </a:solidFill>
                <a:latin typeface="Consolas" panose="020B0609020204030204" pitchFamily="49" charset="0"/>
              </a:rPr>
              <a:t>ref</a:t>
            </a:r>
            <a:r>
              <a:rPr lang="en-US" sz="1600" dirty="0">
                <a:solidFill>
                  <a:srgbClr val="000000"/>
                </a:solidFill>
                <a:latin typeface="Consolas" panose="020B0609020204030204" pitchFamily="49" charset="0"/>
              </a:rPr>
              <a:t> T v2) {</a:t>
            </a:r>
          </a:p>
          <a:p>
            <a:pPr marL="914400" lvl="2" indent="0">
              <a:buNone/>
            </a:pPr>
            <a:r>
              <a:rPr lang="en-US" sz="1600" dirty="0">
                <a:solidFill>
                  <a:srgbClr val="000000"/>
                </a:solidFill>
                <a:latin typeface="Consolas" panose="020B0609020204030204" pitchFamily="49" charset="0"/>
              </a:rPr>
              <a:t>  T </a:t>
            </a:r>
            <a:r>
              <a:rPr lang="en-US" sz="1600" dirty="0" err="1">
                <a:solidFill>
                  <a:srgbClr val="000000"/>
                </a:solidFill>
                <a:latin typeface="Consolas" panose="020B0609020204030204" pitchFamily="49" charset="0"/>
              </a:rPr>
              <a:t>varRef</a:t>
            </a:r>
            <a:r>
              <a:rPr lang="en-US" sz="1600" dirty="0">
                <a:solidFill>
                  <a:srgbClr val="000000"/>
                </a:solidFill>
                <a:latin typeface="Consolas" panose="020B0609020204030204" pitchFamily="49" charset="0"/>
              </a:rPr>
              <a:t> = v1;</a:t>
            </a:r>
          </a:p>
          <a:p>
            <a:pPr marL="914400" lvl="2" indent="0">
              <a:buNone/>
            </a:pPr>
            <a:r>
              <a:rPr lang="en-US" sz="1600" dirty="0">
                <a:solidFill>
                  <a:srgbClr val="000000"/>
                </a:solidFill>
                <a:latin typeface="Consolas" panose="020B0609020204030204" pitchFamily="49" charset="0"/>
              </a:rPr>
              <a:t>  v1 = v2;</a:t>
            </a:r>
          </a:p>
          <a:p>
            <a:pPr marL="914400" lvl="2" indent="0">
              <a:buNone/>
            </a:pPr>
            <a:r>
              <a:rPr lang="en-US" sz="1600" dirty="0">
                <a:solidFill>
                  <a:srgbClr val="000000"/>
                </a:solidFill>
                <a:latin typeface="Consolas" panose="020B0609020204030204" pitchFamily="49" charset="0"/>
              </a:rPr>
              <a:t>  v2 = </a:t>
            </a:r>
            <a:r>
              <a:rPr lang="en-US" sz="1600" dirty="0" err="1">
                <a:solidFill>
                  <a:srgbClr val="000000"/>
                </a:solidFill>
                <a:latin typeface="Consolas" panose="020B0609020204030204" pitchFamily="49" charset="0"/>
              </a:rPr>
              <a:t>varRef</a:t>
            </a:r>
            <a:r>
              <a:rPr lang="en-US" sz="1600" dirty="0">
                <a:solidFill>
                  <a:srgbClr val="000000"/>
                </a:solidFill>
                <a:latin typeface="Consolas" panose="020B0609020204030204" pitchFamily="49" charset="0"/>
              </a:rPr>
              <a:t>;</a:t>
            </a:r>
          </a:p>
          <a:p>
            <a:pPr marL="914400" lvl="2" indent="0">
              <a:buNone/>
            </a:pPr>
            <a:r>
              <a:rPr lang="en-US" sz="1600" dirty="0">
                <a:solidFill>
                  <a:srgbClr val="000000"/>
                </a:solidFill>
                <a:latin typeface="Consolas" panose="020B0609020204030204" pitchFamily="49" charset="0"/>
              </a:rPr>
              <a:t>}</a:t>
            </a:r>
          </a:p>
          <a:p>
            <a:pPr marL="914400" lvl="2" indent="0">
              <a:buNone/>
            </a:pPr>
            <a:r>
              <a:rPr lang="en-US" sz="1600" dirty="0">
                <a:solidFill>
                  <a:srgbClr val="000000"/>
                </a:solidFill>
                <a:latin typeface="Consolas" panose="020B0609020204030204" pitchFamily="49" charset="0"/>
              </a:rPr>
              <a:t>…</a:t>
            </a:r>
          </a:p>
          <a:p>
            <a:pPr marL="914400" lvl="2" indent="0">
              <a:buNone/>
            </a:pPr>
            <a:r>
              <a:rPr lang="en-US" sz="1600" dirty="0">
                <a:solidFill>
                  <a:srgbClr val="0000FF"/>
                </a:solidFill>
                <a:latin typeface="Consolas" panose="020B0609020204030204" pitchFamily="49" charset="0"/>
              </a:rPr>
              <a:t>  int</a:t>
            </a:r>
            <a:r>
              <a:rPr lang="en-US" sz="1600" dirty="0">
                <a:solidFill>
                  <a:srgbClr val="000000"/>
                </a:solidFill>
                <a:latin typeface="Consolas" panose="020B0609020204030204" pitchFamily="49" charset="0"/>
              </a:rPr>
              <a:t> a = 1;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b = 2;</a:t>
            </a:r>
          </a:p>
          <a:p>
            <a:pPr marL="914400" lvl="2" indent="0">
              <a:buNone/>
            </a:pP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Verwissel</a:t>
            </a:r>
            <a:r>
              <a:rPr lang="de-DE" sz="1600" dirty="0">
                <a:solidFill>
                  <a:srgbClr val="000000"/>
                </a:solidFill>
                <a:latin typeface="Consolas" panose="020B0609020204030204" pitchFamily="49" charset="0"/>
              </a:rPr>
              <a:t>&lt;</a:t>
            </a:r>
            <a:r>
              <a:rPr lang="de-DE" sz="1600" dirty="0" err="1">
                <a:solidFill>
                  <a:srgbClr val="0000FF"/>
                </a:solidFill>
                <a:latin typeface="Consolas" panose="020B0609020204030204" pitchFamily="49" charset="0"/>
              </a:rPr>
              <a:t>int</a:t>
            </a:r>
            <a:r>
              <a:rPr lang="de-DE" sz="1600" dirty="0">
                <a:solidFill>
                  <a:srgbClr val="000000"/>
                </a:solidFill>
                <a:latin typeface="Consolas" panose="020B0609020204030204" pitchFamily="49" charset="0"/>
              </a:rPr>
              <a:t>&gt;(</a:t>
            </a:r>
            <a:r>
              <a:rPr lang="de-DE" sz="1600" dirty="0" err="1">
                <a:solidFill>
                  <a:srgbClr val="0000FF"/>
                </a:solidFill>
                <a:latin typeface="Consolas" panose="020B0609020204030204" pitchFamily="49" charset="0"/>
              </a:rPr>
              <a:t>ref</a:t>
            </a: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a,</a:t>
            </a:r>
            <a:r>
              <a:rPr lang="de-DE" sz="1600" dirty="0" err="1">
                <a:solidFill>
                  <a:srgbClr val="0000FF"/>
                </a:solidFill>
                <a:latin typeface="Consolas" panose="020B0609020204030204" pitchFamily="49" charset="0"/>
              </a:rPr>
              <a:t>ref</a:t>
            </a:r>
            <a:r>
              <a:rPr lang="de-DE" sz="1600" dirty="0">
                <a:solidFill>
                  <a:srgbClr val="000000"/>
                </a:solidFill>
                <a:latin typeface="Consolas" panose="020B0609020204030204" pitchFamily="49" charset="0"/>
              </a:rPr>
              <a:t> b);</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 = </a:t>
            </a:r>
            <a:r>
              <a:rPr lang="en-US" sz="1600" dirty="0">
                <a:solidFill>
                  <a:srgbClr val="000000"/>
                </a:solidFill>
                <a:latin typeface="Consolas" panose="020B0609020204030204" pitchFamily="49" charset="0"/>
              </a:rPr>
              <a:t>{a}</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en</a:t>
            </a:r>
            <a:r>
              <a:rPr lang="en-US" sz="1600" dirty="0">
                <a:solidFill>
                  <a:srgbClr val="A31515"/>
                </a:solidFill>
                <a:latin typeface="Consolas" panose="020B0609020204030204" pitchFamily="49" charset="0"/>
              </a:rPr>
              <a:t> b = </a:t>
            </a:r>
            <a:r>
              <a:rPr lang="en-US" sz="1600" dirty="0">
                <a:solidFill>
                  <a:srgbClr val="000000"/>
                </a:solidFill>
                <a:latin typeface="Consolas" panose="020B0609020204030204" pitchFamily="49" charset="0"/>
              </a:rPr>
              <a:t>{b}</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endParaRPr lang="nl-BE" sz="1600" dirty="0"/>
          </a:p>
          <a:p>
            <a:r>
              <a:rPr lang="nl-BE" dirty="0"/>
              <a:t>Enkel functies kunnen generische types declareren, fields, </a:t>
            </a:r>
            <a:r>
              <a:rPr lang="nl-BE" dirty="0" err="1"/>
              <a:t>constructors</a:t>
            </a:r>
            <a:r>
              <a:rPr lang="nl-BE" dirty="0"/>
              <a:t>, operators, events,… kunnen dit niet maar ze kunnen generische types die op klas niveau zijn gedeclareerd wel gebruiken!</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T </a:t>
            </a:r>
            <a:r>
              <a:rPr lang="en-US" sz="1600" dirty="0" err="1">
                <a:solidFill>
                  <a:srgbClr val="000000"/>
                </a:solidFill>
                <a:latin typeface="Consolas" panose="020B0609020204030204" pitchFamily="49" charset="0"/>
              </a:rPr>
              <a:t>CurrentData</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_items[_</a:t>
            </a:r>
            <a:r>
              <a:rPr lang="en-US" sz="1600" dirty="0" err="1">
                <a:solidFill>
                  <a:srgbClr val="000000"/>
                </a:solidFill>
                <a:latin typeface="Consolas" panose="020B0609020204030204" pitchFamily="49" charset="0"/>
              </a:rPr>
              <a:t>currentPos</a:t>
            </a:r>
            <a:r>
              <a:rPr lang="en-US" sz="1600" dirty="0">
                <a:solidFill>
                  <a:srgbClr val="000000"/>
                </a:solidFill>
                <a:latin typeface="Consolas" panose="020B0609020204030204" pitchFamily="49" charset="0"/>
              </a:rPr>
              <a:t>]; } }</a:t>
            </a:r>
            <a:endParaRPr lang="nl-BE" sz="1600" dirty="0"/>
          </a:p>
        </p:txBody>
      </p:sp>
    </p:spTree>
    <p:extLst>
      <p:ext uri="{BB962C8B-B14F-4D97-AF65-F5344CB8AC3E}">
        <p14:creationId xmlns:p14="http://schemas.microsoft.com/office/powerpoint/2010/main" val="426665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4746</Words>
  <Application>Microsoft Office PowerPoint</Application>
  <PresentationFormat>Widescreen</PresentationFormat>
  <Paragraphs>448</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Cascadia Mono</vt:lpstr>
      <vt:lpstr>Consolas</vt:lpstr>
      <vt:lpstr>Wingdings</vt:lpstr>
      <vt:lpstr>Office Theme</vt:lpstr>
      <vt:lpstr> Programmeren in C# </vt:lpstr>
      <vt:lpstr>PowerPoint Presentation</vt:lpstr>
      <vt:lpstr>Wat is LINQ?</vt:lpstr>
      <vt:lpstr>PowerPoint Presentation</vt:lpstr>
      <vt:lpstr>Delegates</vt:lpstr>
      <vt:lpstr>Delegates</vt:lpstr>
      <vt:lpstr>Delegates</vt:lpstr>
      <vt:lpstr>Generische types of Generics</vt:lpstr>
      <vt:lpstr>Gebruik van ‘generics’ in functies</vt:lpstr>
      <vt:lpstr>Generische types gebruiken</vt:lpstr>
      <vt:lpstr>Generische delegate</vt:lpstr>
      <vt:lpstr>‘Func’ en ‘Action’ delegates</vt:lpstr>
      <vt:lpstr>Gebruik van ‘Func’ en ‘Action’</vt:lpstr>
      <vt:lpstr>Extension methods</vt:lpstr>
      <vt:lpstr>Labo</vt:lpstr>
      <vt:lpstr> Lambda expressies</vt:lpstr>
      <vt:lpstr>Wat zijn lambda-expressies?</vt:lpstr>
      <vt:lpstr>Wat zijn lambda-expressies?</vt:lpstr>
      <vt:lpstr>Lambda Parameters</vt:lpstr>
      <vt:lpstr>Lambda Parameters</vt:lpstr>
      <vt:lpstr>Lambda Parameters</vt:lpstr>
      <vt:lpstr> Basisprincipes</vt:lpstr>
      <vt:lpstr>De werking van LINQ: kort overzicht </vt:lpstr>
      <vt:lpstr>De werking van LINQ: Fluent syntax </vt:lpstr>
      <vt:lpstr>De werking van LINQ: Query expressions </vt:lpstr>
      <vt:lpstr> Een blik onder de motorkap</vt:lpstr>
      <vt:lpstr>LINQ – Fluent Syntax intern</vt:lpstr>
      <vt:lpstr>LINQ – Fluent Syntax intern</vt:lpstr>
      <vt:lpstr>LINQ – Fluent Syntax intern</vt:lpstr>
      <vt:lpstr>LINQ – Fluent Syntax intern</vt:lpstr>
      <vt:lpstr>LINQ – Deferred Execution</vt:lpstr>
      <vt:lpstr>LINQ – Deferred Execution</vt:lpstr>
      <vt:lpstr>LINQ – Deferred Execution</vt:lpstr>
      <vt:lpstr>LINQ – Deferred Execution</vt:lpstr>
      <vt:lpstr> </vt:lpstr>
      <vt:lpstr>Projection Operators</vt:lpstr>
      <vt:lpstr>Sorting Operators</vt:lpstr>
      <vt:lpstr>Grouping Operators  </vt:lpstr>
      <vt:lpstr>Set Operators  </vt:lpstr>
      <vt:lpstr>Quantifying Operators  </vt:lpstr>
      <vt:lpstr>Conversion Operators</vt:lpstr>
      <vt:lpstr>Element Operators  </vt:lpstr>
      <vt:lpstr>Limiting Operators  </vt:lpstr>
      <vt:lpstr>Joining Operators  </vt:lpstr>
      <vt:lpstr>Labo</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Programmeren in C#</dc:title>
  <dc:creator>filip geens</dc:creator>
  <cp:lastModifiedBy>Filip Geens</cp:lastModifiedBy>
  <cp:revision>6</cp:revision>
  <dcterms:created xsi:type="dcterms:W3CDTF">2020-10-12T21:30:02Z</dcterms:created>
  <dcterms:modified xsi:type="dcterms:W3CDTF">2024-09-29T21:32:01Z</dcterms:modified>
</cp:coreProperties>
</file>