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7" r:id="rId4"/>
    <p:sldId id="261" r:id="rId5"/>
    <p:sldId id="262" r:id="rId6"/>
    <p:sldId id="260"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82" autoAdjust="0"/>
  </p:normalViewPr>
  <p:slideViewPr>
    <p:cSldViewPr>
      <p:cViewPr varScale="1">
        <p:scale>
          <a:sx n="95" d="100"/>
          <a:sy n="95" d="100"/>
        </p:scale>
        <p:origin x="-53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FE2FB0-7E73-4AA2-8150-33F49396550F}" type="datetimeFigureOut">
              <a:rPr lang="en-US" smtClean="0"/>
              <a:t>2/18/2018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D21B9C-8A01-410C-B2A0-356494AC807D}" type="slidenum">
              <a:rPr lang="en-US" smtClean="0"/>
              <a:t>‹#›</a:t>
            </a:fld>
            <a:endParaRPr lang="en-US"/>
          </a:p>
        </p:txBody>
      </p:sp>
    </p:spTree>
    <p:extLst>
      <p:ext uri="{BB962C8B-B14F-4D97-AF65-F5344CB8AC3E}">
        <p14:creationId xmlns:p14="http://schemas.microsoft.com/office/powerpoint/2010/main" val="3617877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Drop</a:t>
            </a:r>
            <a:r>
              <a:rPr lang="en-US" baseline="0" dirty="0" smtClean="0"/>
              <a:t> Table Team and, as you guys know by now, our project is the survey system.</a:t>
            </a:r>
            <a:endParaRPr lang="en-US" dirty="0"/>
          </a:p>
        </p:txBody>
      </p:sp>
      <p:sp>
        <p:nvSpPr>
          <p:cNvPr id="4" name="Slide Number Placeholder 3"/>
          <p:cNvSpPr>
            <a:spLocks noGrp="1"/>
          </p:cNvSpPr>
          <p:nvPr>
            <p:ph type="sldNum" sz="quarter" idx="10"/>
          </p:nvPr>
        </p:nvSpPr>
        <p:spPr/>
        <p:txBody>
          <a:bodyPr/>
          <a:lstStyle/>
          <a:p>
            <a:fld id="{59D21B9C-8A01-410C-B2A0-356494AC807D}" type="slidenum">
              <a:rPr lang="en-US" smtClean="0"/>
              <a:t>1</a:t>
            </a:fld>
            <a:endParaRPr lang="en-US"/>
          </a:p>
        </p:txBody>
      </p:sp>
    </p:spTree>
    <p:extLst>
      <p:ext uri="{BB962C8B-B14F-4D97-AF65-F5344CB8AC3E}">
        <p14:creationId xmlns:p14="http://schemas.microsoft.com/office/powerpoint/2010/main" val="229334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are the details of this project?</a:t>
            </a:r>
            <a:r>
              <a:rPr lang="en-US" baseline="0" dirty="0" smtClean="0"/>
              <a:t> Well, we are looking to build and implement a web-based survey system. It should be easily implementable on any website. The user need only upload the system files, run the create table scripts, and configure the system. Part of the configuration involves customizing the question pool and the automated email script. Then, after a survey is run, the administrator will be able to generate insightful reports from the responses.</a:t>
            </a:r>
            <a:endParaRPr lang="en-US" dirty="0"/>
          </a:p>
        </p:txBody>
      </p:sp>
      <p:sp>
        <p:nvSpPr>
          <p:cNvPr id="4" name="Slide Number Placeholder 3"/>
          <p:cNvSpPr>
            <a:spLocks noGrp="1"/>
          </p:cNvSpPr>
          <p:nvPr>
            <p:ph type="sldNum" sz="quarter" idx="10"/>
          </p:nvPr>
        </p:nvSpPr>
        <p:spPr/>
        <p:txBody>
          <a:bodyPr/>
          <a:lstStyle/>
          <a:p>
            <a:fld id="{59D21B9C-8A01-410C-B2A0-356494AC807D}" type="slidenum">
              <a:rPr lang="en-US" smtClean="0"/>
              <a:t>2</a:t>
            </a:fld>
            <a:endParaRPr lang="en-US"/>
          </a:p>
        </p:txBody>
      </p:sp>
    </p:spTree>
    <p:extLst>
      <p:ext uri="{BB962C8B-B14F-4D97-AF65-F5344CB8AC3E}">
        <p14:creationId xmlns:p14="http://schemas.microsoft.com/office/powerpoint/2010/main" val="353074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sets this system apart from existing</a:t>
            </a:r>
            <a:r>
              <a:rPr lang="en-US" baseline="0" dirty="0" smtClean="0"/>
              <a:t> solutions? First of all, it uses semantic differential questions, whereby the survey participant is presented with two opposing statements. The user then indicates which statement they agree with and the degree to which they agree with it. In this way, the questions feature a mix of semantic differential scale and </a:t>
            </a:r>
            <a:r>
              <a:rPr lang="en-US" baseline="0" dirty="0" err="1" smtClean="0"/>
              <a:t>likert</a:t>
            </a:r>
            <a:r>
              <a:rPr lang="en-US" baseline="0" dirty="0" smtClean="0"/>
              <a:t> scale.</a:t>
            </a:r>
            <a:br>
              <a:rPr lang="en-US" baseline="0" dirty="0" smtClean="0"/>
            </a:br>
            <a:r>
              <a:rPr lang="en-US" baseline="0" dirty="0" smtClean="0"/>
              <a:t/>
            </a:r>
            <a:br>
              <a:rPr lang="en-US" baseline="0" dirty="0" smtClean="0"/>
            </a:br>
            <a:r>
              <a:rPr lang="en-US" baseline="0" dirty="0" smtClean="0"/>
              <a:t>Then there’s the survey structure, which targets companies of any size or function. After the administrator creates a company entry in the system, they can run multiple surveys on that company. For each survey, there are one or more departments, and for each department, there are one or more participants.</a:t>
            </a:r>
            <a:endParaRPr lang="en-US" dirty="0"/>
          </a:p>
        </p:txBody>
      </p:sp>
      <p:sp>
        <p:nvSpPr>
          <p:cNvPr id="4" name="Slide Number Placeholder 3"/>
          <p:cNvSpPr>
            <a:spLocks noGrp="1"/>
          </p:cNvSpPr>
          <p:nvPr>
            <p:ph type="sldNum" sz="quarter" idx="10"/>
          </p:nvPr>
        </p:nvSpPr>
        <p:spPr/>
        <p:txBody>
          <a:bodyPr/>
          <a:lstStyle/>
          <a:p>
            <a:fld id="{59D21B9C-8A01-410C-B2A0-356494AC807D}" type="slidenum">
              <a:rPr lang="en-US" smtClean="0"/>
              <a:t>3</a:t>
            </a:fld>
            <a:endParaRPr lang="en-US"/>
          </a:p>
        </p:txBody>
      </p:sp>
    </p:spTree>
    <p:extLst>
      <p:ext uri="{BB962C8B-B14F-4D97-AF65-F5344CB8AC3E}">
        <p14:creationId xmlns:p14="http://schemas.microsoft.com/office/powerpoint/2010/main" val="1040337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D21B9C-8A01-410C-B2A0-356494AC807D}" type="slidenum">
              <a:rPr lang="en-US" smtClean="0"/>
              <a:t>4</a:t>
            </a:fld>
            <a:endParaRPr lang="en-US"/>
          </a:p>
        </p:txBody>
      </p:sp>
    </p:spTree>
    <p:extLst>
      <p:ext uri="{BB962C8B-B14F-4D97-AF65-F5344CB8AC3E}">
        <p14:creationId xmlns:p14="http://schemas.microsoft.com/office/powerpoint/2010/main" val="57594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238089-FB4F-4FF5-B3AA-6347969F1A37}"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C4FE3DD-3999-4A14-B597-244FC9204A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38089-FB4F-4FF5-B3AA-6347969F1A37}"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FE3DD-3999-4A14-B597-244FC9204A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38089-FB4F-4FF5-B3AA-6347969F1A37}"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FE3DD-3999-4A14-B597-244FC9204A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238089-FB4F-4FF5-B3AA-6347969F1A37}"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FE3DD-3999-4A14-B597-244FC9204A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238089-FB4F-4FF5-B3AA-6347969F1A37}" type="datetimeFigureOut">
              <a:rPr lang="en-US" smtClean="0"/>
              <a:t>2/18/2018</a:t>
            </a:fld>
            <a:endParaRPr lang="en-US"/>
          </a:p>
        </p:txBody>
      </p:sp>
      <p:sp>
        <p:nvSpPr>
          <p:cNvPr id="8" name="Slide Number Placeholder 7"/>
          <p:cNvSpPr>
            <a:spLocks noGrp="1"/>
          </p:cNvSpPr>
          <p:nvPr>
            <p:ph type="sldNum" sz="quarter" idx="11"/>
          </p:nvPr>
        </p:nvSpPr>
        <p:spPr/>
        <p:txBody>
          <a:bodyPr/>
          <a:lstStyle/>
          <a:p>
            <a:fld id="{CC4FE3DD-3999-4A14-B597-244FC9204A0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238089-FB4F-4FF5-B3AA-6347969F1A37}"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FE3DD-3999-4A14-B597-244FC9204A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238089-FB4F-4FF5-B3AA-6347969F1A37}"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FE3DD-3999-4A14-B597-244FC9204A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238089-FB4F-4FF5-B3AA-6347969F1A37}"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FE3DD-3999-4A14-B597-244FC9204A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38089-FB4F-4FF5-B3AA-6347969F1A37}"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FE3DD-3999-4A14-B597-244FC9204A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38089-FB4F-4FF5-B3AA-6347969F1A37}"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FE3DD-3999-4A14-B597-244FC9204A0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38089-FB4F-4FF5-B3AA-6347969F1A37}"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C4FE3DD-3999-4A14-B597-244FC9204A0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238089-FB4F-4FF5-B3AA-6347969F1A37}" type="datetimeFigureOut">
              <a:rPr lang="en-US" smtClean="0"/>
              <a:t>2/18/2018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C4FE3DD-3999-4A14-B597-244FC9204A0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lsamiq.cloud/s3gd5/pmpkz0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a:t>
            </a:r>
            <a:br>
              <a:rPr lang="en-US" dirty="0" smtClean="0"/>
            </a:br>
            <a:r>
              <a:rPr lang="en-US" dirty="0" smtClean="0"/>
              <a:t>Survey System</a:t>
            </a:r>
            <a:endParaRPr lang="en-US" dirty="0"/>
          </a:p>
        </p:txBody>
      </p:sp>
      <p:sp>
        <p:nvSpPr>
          <p:cNvPr id="3" name="Subtitle 2"/>
          <p:cNvSpPr>
            <a:spLocks noGrp="1"/>
          </p:cNvSpPr>
          <p:nvPr>
            <p:ph type="subTitle" idx="1"/>
          </p:nvPr>
        </p:nvSpPr>
        <p:spPr/>
        <p:txBody>
          <a:bodyPr/>
          <a:lstStyle/>
          <a:p>
            <a:r>
              <a:rPr lang="en-US" dirty="0" smtClean="0"/>
              <a:t>Drop Table team;</a:t>
            </a:r>
            <a:endParaRPr lang="en-US" dirty="0"/>
          </a:p>
        </p:txBody>
      </p:sp>
    </p:spTree>
    <p:extLst>
      <p:ext uri="{BB962C8B-B14F-4D97-AF65-F5344CB8AC3E}">
        <p14:creationId xmlns:p14="http://schemas.microsoft.com/office/powerpoint/2010/main" val="2113116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Definition</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smtClean="0"/>
              <a:t>Web-based survey system</a:t>
            </a:r>
          </a:p>
          <a:p>
            <a:pPr marL="800100" lvl="1" indent="-342900"/>
            <a:r>
              <a:rPr lang="en-US" dirty="0" smtClean="0"/>
              <a:t>Can be implemented on any website</a:t>
            </a:r>
            <a:br>
              <a:rPr lang="en-US"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marL="800100" lvl="1" indent="-342900"/>
            <a:r>
              <a:rPr lang="en-US" dirty="0" smtClean="0"/>
              <a:t>Customizable questions and email script</a:t>
            </a:r>
            <a:br>
              <a:rPr lang="en-US"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marL="800100" lvl="1" indent="-342900"/>
            <a:r>
              <a:rPr lang="en-US" dirty="0" smtClean="0"/>
              <a:t>Generates insightful reports from responses</a:t>
            </a:r>
            <a:br>
              <a:rPr lang="en-US" dirty="0" smtClean="0"/>
            </a:b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13" y="2514600"/>
            <a:ext cx="4395787" cy="1017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038600"/>
            <a:ext cx="4283642" cy="91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486400"/>
            <a:ext cx="3810000" cy="1050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84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it unique?</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smtClean="0"/>
              <a:t>Semantic Differential Questions (w/ Likert Scale)</a:t>
            </a: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342900" indent="-342900">
              <a:buFont typeface="Arial" pitchFamily="34" charset="0"/>
              <a:buChar char="•"/>
            </a:pPr>
            <a:r>
              <a:rPr lang="en-US" dirty="0" smtClean="0"/>
              <a:t>Survey Structure Targets Companies of Any Size</a:t>
            </a:r>
            <a:br>
              <a:rPr lang="en-US" dirty="0" smtClean="0"/>
            </a:b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955536851"/>
              </p:ext>
            </p:extLst>
          </p:nvPr>
        </p:nvGraphicFramePr>
        <p:xfrm>
          <a:off x="533400" y="2286000"/>
          <a:ext cx="7924800" cy="2042160"/>
        </p:xfrm>
        <a:graphic>
          <a:graphicData uri="http://schemas.openxmlformats.org/drawingml/2006/table">
            <a:tbl>
              <a:tblPr firstRow="1" bandRow="1">
                <a:tableStyleId>{5C22544A-7EE6-4342-B048-85BDC9FD1C3A}</a:tableStyleId>
              </a:tblPr>
              <a:tblGrid>
                <a:gridCol w="990600"/>
                <a:gridCol w="990600"/>
                <a:gridCol w="990600"/>
                <a:gridCol w="990600"/>
                <a:gridCol w="990600"/>
                <a:gridCol w="990600"/>
                <a:gridCol w="990600"/>
                <a:gridCol w="990600"/>
              </a:tblGrid>
              <a:tr h="370840">
                <a:tc gridSpan="4">
                  <a:txBody>
                    <a:bodyPr/>
                    <a:lstStyle/>
                    <a:p>
                      <a:pPr algn="ctr"/>
                      <a:r>
                        <a:rPr lang="en-US" dirty="0" smtClean="0"/>
                        <a:t>Left Statement</a:t>
                      </a:r>
                      <a:br>
                        <a:rPr lang="en-US" dirty="0" smtClean="0"/>
                      </a:br>
                      <a:r>
                        <a:rPr lang="en-US" dirty="0" smtClean="0"/>
                        <a:t>(Positive)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Right Statement</a:t>
                      </a:r>
                      <a:br>
                        <a:rPr lang="en-US" dirty="0" smtClean="0"/>
                      </a:br>
                      <a:r>
                        <a:rPr lang="en-US" dirty="0" smtClean="0"/>
                        <a:t>(Negative)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dirty="0" smtClean="0"/>
                        <a:t>Strongly Agree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dirty="0" smtClean="0"/>
                        <a:t>Mostly Agree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dirty="0" smtClean="0"/>
                        <a:t>Partly Agree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dirty="0" smtClean="0"/>
                        <a:t>Partly</a:t>
                      </a:r>
                      <a:r>
                        <a:rPr lang="en-US" sz="1600" baseline="0" dirty="0" smtClean="0"/>
                        <a:t> Agree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smtClean="0"/>
                        <a:t>Mostly Agree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smtClean="0"/>
                        <a:t>Strongly Agree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370840">
                <a:tc>
                  <a:txBody>
                    <a:bodyPr/>
                    <a:lstStyle/>
                    <a:p>
                      <a:pPr algn="ctr"/>
                      <a:r>
                        <a:rPr lang="en-US" sz="1600" dirty="0" smtClean="0"/>
                        <a:t>CSC 490 is great!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spcBef>
                          <a:spcPts val="0"/>
                        </a:spcBef>
                      </a:pPr>
                      <a:r>
                        <a:rPr lang="en-US" sz="4800" b="0" i="0" kern="1200" dirty="0" smtClean="0">
                          <a:solidFill>
                            <a:schemeClr val="dk1"/>
                          </a:solidFill>
                          <a:effectLst/>
                          <a:latin typeface="+mn-lt"/>
                          <a:ea typeface="+mn-ea"/>
                          <a:cs typeface="+mn-cs"/>
                        </a:rPr>
                        <a:t>•</a:t>
                      </a:r>
                      <a:endParaRPr lang="en-US"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4800" b="0" i="0" kern="1200" dirty="0" smtClean="0">
                          <a:solidFill>
                            <a:schemeClr val="dk1"/>
                          </a:solidFill>
                          <a:effectLst/>
                          <a:latin typeface="+mn-lt"/>
                          <a:ea typeface="+mn-ea"/>
                          <a:cs typeface="+mn-cs"/>
                        </a:rPr>
                        <a:t>◦</a:t>
                      </a:r>
                      <a:endParaRPr lang="en-US"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4800" b="0" i="0" kern="1200" dirty="0" smtClean="0">
                          <a:solidFill>
                            <a:schemeClr val="dk1"/>
                          </a:solidFill>
                          <a:effectLst/>
                          <a:latin typeface="+mn-lt"/>
                          <a:ea typeface="+mn-ea"/>
                          <a:cs typeface="+mn-cs"/>
                        </a:rPr>
                        <a:t>◦</a:t>
                      </a:r>
                      <a:endParaRPr lang="en-US"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4800" b="0" i="0" kern="1200" dirty="0" smtClean="0">
                          <a:solidFill>
                            <a:schemeClr val="dk1"/>
                          </a:solidFill>
                          <a:effectLst/>
                          <a:latin typeface="+mn-lt"/>
                          <a:ea typeface="+mn-ea"/>
                          <a:cs typeface="+mn-cs"/>
                        </a:rPr>
                        <a:t>◦</a:t>
                      </a:r>
                      <a:endParaRPr lang="en-US"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4800" b="0" i="0" kern="1200" dirty="0" smtClean="0">
                          <a:solidFill>
                            <a:schemeClr val="dk1"/>
                          </a:solidFill>
                          <a:effectLst/>
                          <a:latin typeface="+mn-lt"/>
                          <a:ea typeface="+mn-ea"/>
                          <a:cs typeface="+mn-cs"/>
                        </a:rPr>
                        <a:t>◦</a:t>
                      </a:r>
                      <a:endParaRPr lang="en-US"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4800" b="0" i="0" kern="1200" dirty="0" smtClean="0">
                          <a:solidFill>
                            <a:schemeClr val="dk1"/>
                          </a:solidFill>
                          <a:effectLst/>
                          <a:latin typeface="+mn-lt"/>
                          <a:ea typeface="+mn-ea"/>
                          <a:cs typeface="+mn-cs"/>
                        </a:rPr>
                        <a:t>◦</a:t>
                      </a:r>
                      <a:endParaRPr lang="en-US"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smtClean="0"/>
                        <a:t>CSC 490 is awful!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38447897"/>
              </p:ext>
            </p:extLst>
          </p:nvPr>
        </p:nvGraphicFramePr>
        <p:xfrm>
          <a:off x="533400" y="5257800"/>
          <a:ext cx="7924800" cy="767080"/>
        </p:xfrm>
        <a:graphic>
          <a:graphicData uri="http://schemas.openxmlformats.org/drawingml/2006/table">
            <a:tbl>
              <a:tblPr firstRow="1" bandRow="1">
                <a:tableStyleId>{5C22544A-7EE6-4342-B048-85BDC9FD1C3A}</a:tableStyleId>
              </a:tblPr>
              <a:tblGrid>
                <a:gridCol w="990600"/>
                <a:gridCol w="990600"/>
                <a:gridCol w="990600"/>
                <a:gridCol w="990600"/>
                <a:gridCol w="990600"/>
                <a:gridCol w="990600"/>
                <a:gridCol w="990600"/>
                <a:gridCol w="990600"/>
              </a:tblGrid>
              <a:tr h="370840">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lgn="ctr"/>
                      <a:r>
                        <a:rPr lang="en-US" dirty="0" smtClean="0">
                          <a:solidFill>
                            <a:schemeClr val="tx1"/>
                          </a:solidFill>
                        </a:rPr>
                        <a:t>1 </a:t>
                      </a:r>
                      <a:r>
                        <a:rPr lang="en-US" b="0" i="0" dirty="0" smtClean="0">
                          <a:solidFill>
                            <a:srgbClr val="000000"/>
                          </a:solidFill>
                          <a:effectLst/>
                          <a:latin typeface="+mn-lt"/>
                        </a:rPr>
                        <a:t>➡ </a:t>
                      </a:r>
                      <a:r>
                        <a:rPr lang="en-US" sz="2000" b="0" i="0" dirty="0" smtClean="0">
                          <a:solidFill>
                            <a:srgbClr val="000000"/>
                          </a:solidFill>
                          <a:effectLst/>
                          <a:latin typeface="Arial Narrow" pitchFamily="34" charset="0"/>
                        </a:rPr>
                        <a:t>∞</a:t>
                      </a:r>
                      <a:endParaRPr lang="en-US"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pPr algn="ctr"/>
                      <a:r>
                        <a:rPr lang="en-US" dirty="0" smtClean="0">
                          <a:solidFill>
                            <a:schemeClr val="tx1"/>
                          </a:solidFill>
                        </a:rPr>
                        <a:t>1 </a:t>
                      </a:r>
                      <a:r>
                        <a:rPr lang="en-US" b="0" i="0" dirty="0" smtClean="0">
                          <a:solidFill>
                            <a:srgbClr val="000000"/>
                          </a:solidFill>
                          <a:effectLst/>
                          <a:latin typeface="+mn-lt"/>
                        </a:rPr>
                        <a:t>➡ </a:t>
                      </a:r>
                      <a:r>
                        <a:rPr lang="en-US" sz="2000" b="0" i="0" dirty="0" smtClean="0">
                          <a:solidFill>
                            <a:srgbClr val="000000"/>
                          </a:solidFill>
                          <a:effectLst/>
                          <a:latin typeface="Arial Narrow" pitchFamily="34" charset="0"/>
                        </a:rPr>
                        <a:t>∞</a:t>
                      </a:r>
                      <a:endParaRPr lang="en-US" sz="16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pPr algn="ctr"/>
                      <a:r>
                        <a:rPr lang="en-US" dirty="0" smtClean="0">
                          <a:solidFill>
                            <a:schemeClr val="tx1"/>
                          </a:solidFill>
                        </a:rPr>
                        <a:t>1 </a:t>
                      </a:r>
                      <a:r>
                        <a:rPr lang="en-US" b="0" i="0" dirty="0" smtClean="0">
                          <a:solidFill>
                            <a:srgbClr val="000000"/>
                          </a:solidFill>
                          <a:effectLst/>
                          <a:latin typeface="+mn-lt"/>
                        </a:rPr>
                        <a:t>➡ </a:t>
                      </a:r>
                      <a:r>
                        <a:rPr lang="en-US" sz="2000" b="0" i="0" dirty="0" smtClean="0">
                          <a:solidFill>
                            <a:srgbClr val="000000"/>
                          </a:solidFill>
                          <a:effectLst/>
                          <a:latin typeface="Arial Narrow" pitchFamily="34" charset="0"/>
                        </a:rPr>
                        <a:t>∞</a:t>
                      </a:r>
                      <a:endParaRPr lang="en-US" sz="2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70840">
                <a:tc gridSpan="2">
                  <a:txBody>
                    <a:bodyPr/>
                    <a:lstStyle/>
                    <a:p>
                      <a:pPr algn="ctr"/>
                      <a:r>
                        <a:rPr lang="en-US" dirty="0" smtClean="0">
                          <a:solidFill>
                            <a:sysClr val="windowText" lastClr="000000"/>
                          </a:solidFill>
                        </a:rPr>
                        <a:t>Company</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gridSpan="2">
                  <a:txBody>
                    <a:bodyPr/>
                    <a:lstStyle/>
                    <a:p>
                      <a:pPr algn="ctr"/>
                      <a:r>
                        <a:rPr lang="en-US" dirty="0" smtClean="0">
                          <a:solidFill>
                            <a:sysClr val="windowText" lastClr="000000"/>
                          </a:solidFill>
                        </a:rPr>
                        <a:t>Survey</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gridSpan="2">
                  <a:txBody>
                    <a:bodyPr/>
                    <a:lstStyle/>
                    <a:p>
                      <a:pPr algn="ctr"/>
                      <a:r>
                        <a:rPr lang="en-US" dirty="0" smtClean="0">
                          <a:solidFill>
                            <a:sysClr val="windowText" lastClr="000000"/>
                          </a:solidFill>
                        </a:rPr>
                        <a:t>Department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gridSpan="2">
                  <a:txBody>
                    <a:bodyPr/>
                    <a:lstStyle/>
                    <a:p>
                      <a:pPr algn="ctr"/>
                      <a:r>
                        <a:rPr lang="en-US" dirty="0" smtClean="0">
                          <a:solidFill>
                            <a:sysClr val="windowText" lastClr="000000"/>
                          </a:solidFill>
                        </a:rPr>
                        <a:t>Participant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4013361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Mockup Walkthrough</a:t>
            </a:r>
            <a:endParaRPr lang="en-US" dirty="0"/>
          </a:p>
        </p:txBody>
      </p:sp>
      <p:pic>
        <p:nvPicPr>
          <p:cNvPr id="4098"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7924800" cy="439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27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0104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73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001000" cy="4277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445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391400" cy="434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219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519</TotalTime>
  <Words>263</Words>
  <Application>Microsoft Office PowerPoint</Application>
  <PresentationFormat>On-screen Show (4:3)</PresentationFormat>
  <Paragraphs>44</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Essential</vt:lpstr>
      <vt:lpstr>Web Survey System</vt:lpstr>
      <vt:lpstr>Project Definition</vt:lpstr>
      <vt:lpstr>What makes it unique?</vt:lpstr>
      <vt:lpstr>Mockup Walkthrough</vt:lpstr>
      <vt:lpstr>ER Diagram</vt:lpstr>
      <vt:lpstr>System Model</vt:lpstr>
      <vt:lpstr>System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System</dc:title>
  <dc:creator>Windows User</dc:creator>
  <cp:lastModifiedBy>Windows User</cp:lastModifiedBy>
  <cp:revision>21</cp:revision>
  <dcterms:created xsi:type="dcterms:W3CDTF">2018-02-18T15:18:24Z</dcterms:created>
  <dcterms:modified xsi:type="dcterms:W3CDTF">2018-02-18T23:59:07Z</dcterms:modified>
</cp:coreProperties>
</file>