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2" r:id="rId3"/>
    <p:sldId id="303" r:id="rId4"/>
    <p:sldId id="257" r:id="rId5"/>
    <p:sldId id="25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59" r:id="rId15"/>
    <p:sldId id="266" r:id="rId16"/>
    <p:sldId id="272" r:id="rId17"/>
    <p:sldId id="273" r:id="rId18"/>
    <p:sldId id="274" r:id="rId19"/>
    <p:sldId id="260" r:id="rId20"/>
    <p:sldId id="304" r:id="rId21"/>
    <p:sldId id="310" r:id="rId22"/>
    <p:sldId id="311" r:id="rId23"/>
    <p:sldId id="307" r:id="rId24"/>
    <p:sldId id="308" r:id="rId25"/>
    <p:sldId id="261" r:id="rId26"/>
    <p:sldId id="285" r:id="rId27"/>
    <p:sldId id="301" r:id="rId28"/>
    <p:sldId id="286" r:id="rId29"/>
    <p:sldId id="287" r:id="rId30"/>
    <p:sldId id="288" r:id="rId31"/>
    <p:sldId id="263" r:id="rId32"/>
    <p:sldId id="289" r:id="rId33"/>
    <p:sldId id="320" r:id="rId34"/>
    <p:sldId id="290" r:id="rId35"/>
    <p:sldId id="291" r:id="rId36"/>
    <p:sldId id="292" r:id="rId37"/>
    <p:sldId id="262" r:id="rId38"/>
    <p:sldId id="293" r:id="rId39"/>
    <p:sldId id="294" r:id="rId40"/>
    <p:sldId id="295" r:id="rId41"/>
    <p:sldId id="296" r:id="rId42"/>
    <p:sldId id="264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4EF8-2C3E-4C78-8C67-04E05395043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B61E-E0E0-432D-B4C9-7E14E5D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o-not-reply@domain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Languages:</a:t>
            </a:r>
          </a:p>
          <a:p>
            <a:pPr marL="800100" lvl="1" indent="-342900"/>
            <a:r>
              <a:rPr lang="en-US" dirty="0"/>
              <a:t>HTML, CSS, PHP,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Frameworks:</a:t>
            </a:r>
          </a:p>
          <a:p>
            <a:pPr marL="800100" lvl="1" indent="-342900"/>
            <a:r>
              <a:rPr lang="en-US" dirty="0"/>
              <a:t>jQuery, AJAX </a:t>
            </a:r>
            <a:endParaRPr lang="en-US" b="0" dirty="0"/>
          </a:p>
          <a:p>
            <a:r>
              <a:rPr lang="en-US" dirty="0"/>
              <a:t>Testing:</a:t>
            </a:r>
            <a:endParaRPr lang="en-US" b="0" dirty="0"/>
          </a:p>
          <a:p>
            <a:pPr lvl="1" fontAlgn="base"/>
            <a:r>
              <a:rPr lang="en-US" dirty="0"/>
              <a:t>Making sure everything works with other subsystems</a:t>
            </a:r>
          </a:p>
          <a:p>
            <a:pPr lvl="2" fontAlgn="base"/>
            <a:r>
              <a:rPr lang="en-US" dirty="0"/>
              <a:t>For example the report generating function with </a:t>
            </a:r>
            <a:r>
              <a:rPr lang="en-US" dirty="0" smtClean="0"/>
              <a:t>Christian’s </a:t>
            </a:r>
            <a:r>
              <a:rPr lang="en-US" dirty="0"/>
              <a:t>report subsystem </a:t>
            </a:r>
          </a:p>
          <a:p>
            <a:pPr lvl="1" fontAlgn="base"/>
            <a:r>
              <a:rPr lang="en-US" dirty="0"/>
              <a:t>Making sure all the functions work properly (</a:t>
            </a:r>
            <a:r>
              <a:rPr lang="en-US" dirty="0" err="1" smtClean="0"/>
              <a:t>edit,delete,add,etc</a:t>
            </a:r>
            <a:r>
              <a:rPr lang="en-US" dirty="0"/>
              <a:t>.) and testing each individual function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1553"/>
              </p:ext>
            </p:extLst>
          </p:nvPr>
        </p:nvGraphicFramePr>
        <p:xfrm>
          <a:off x="457200" y="2270760"/>
          <a:ext cx="7696200" cy="382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Company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Survey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Department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7334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Participant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Graphical Controls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993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40416"/>
              </p:ext>
            </p:extLst>
          </p:nvPr>
        </p:nvGraphicFramePr>
        <p:xfrm>
          <a:off x="457200" y="2270760"/>
          <a:ext cx="76962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8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Data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Edit View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Navigation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95163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Report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 </a:t>
            </a:r>
            <a:r>
              <a:rPr lang="en-US" sz="2000" b="1" dirty="0" smtClean="0"/>
              <a:t>(Continued)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636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Members who collaborated</a:t>
            </a:r>
          </a:p>
          <a:p>
            <a:pPr marL="800100" lvl="1" indent="-342900"/>
            <a:r>
              <a:rPr lang="en-US" dirty="0"/>
              <a:t>Andreas</a:t>
            </a:r>
            <a:endParaRPr lang="en-US" b="0" dirty="0"/>
          </a:p>
          <a:p>
            <a:pPr marL="1485900" lvl="2" indent="-342900"/>
            <a:r>
              <a:rPr lang="en-US" b="0" dirty="0" smtClean="0"/>
              <a:t>Helped </a:t>
            </a:r>
            <a:r>
              <a:rPr lang="en-US" b="0" dirty="0"/>
              <a:t>with </a:t>
            </a:r>
            <a:r>
              <a:rPr lang="en-US" dirty="0"/>
              <a:t>some of the issues that I was having with editing information that is already saved and saving that to the </a:t>
            </a:r>
            <a:r>
              <a:rPr lang="en-US" dirty="0" smtClean="0"/>
              <a:t>database</a:t>
            </a:r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some of the issues that I was having with saving new information to the </a:t>
            </a:r>
            <a:r>
              <a:rPr lang="en-US"/>
              <a:t>database </a:t>
            </a:r>
            <a:endParaRPr lang="en-US" smtClean="0"/>
          </a:p>
          <a:p>
            <a:pPr marL="1485900" lvl="2" indent="-342900"/>
            <a:r>
              <a:rPr lang="en-US" smtClean="0"/>
              <a:t>Helped </a:t>
            </a:r>
            <a:r>
              <a:rPr lang="en-US" dirty="0"/>
              <a:t>with the navigation between pages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1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2:</a:t>
            </a:r>
            <a:br>
              <a:rPr lang="en-US" dirty="0" smtClean="0"/>
            </a:br>
            <a:r>
              <a:rPr lang="en-US" dirty="0" smtClean="0"/>
              <a:t>Reminder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send reminder emails to participants who have not yet submitted.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be able to send reminder emails on a survey-wide, department-wide, and individual participant level.</a:t>
            </a:r>
            <a:endParaRPr lang="en-US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takes in data via AJAX (POST to server).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Emails are sent out from: </a:t>
            </a:r>
            <a:r>
              <a:rPr lang="en-US" b="0" dirty="0" smtClean="0">
                <a:hlinkClick r:id="rId2"/>
              </a:rPr>
              <a:t>do-not-reply@domain.com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can specify the email script in an HTML document.</a:t>
            </a:r>
          </a:p>
          <a:p>
            <a:pPr marL="800100" lvl="1" indent="-342900"/>
            <a:r>
              <a:rPr lang="en-US" dirty="0" smtClean="0"/>
              <a:t>Default email script is provided.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260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367088" cy="50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PHP - Server-side language used to query</a:t>
            </a:r>
            <a:br>
              <a:rPr lang="en-US" dirty="0" smtClean="0"/>
            </a:br>
            <a:r>
              <a:rPr lang="en-US" dirty="0" smtClean="0"/>
              <a:t>the database and send out automated emails.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that emails are generated at each level.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 only generated for non-submitting </a:t>
            </a:r>
            <a:r>
              <a:rPr lang="en-US" dirty="0" smtClean="0"/>
              <a:t>participants.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aren’t caught in spam </a:t>
            </a:r>
            <a:r>
              <a:rPr lang="en-US" dirty="0" smtClean="0"/>
              <a:t>filter.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contain working links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 smtClean="0"/>
              <a:t>System 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</a:t>
            </a:r>
            <a:r>
              <a:rPr lang="en-US" dirty="0" smtClean="0"/>
              <a:t>Firefox</a:t>
            </a:r>
            <a:r>
              <a:rPr lang="en-US" dirty="0"/>
              <a:t>, Edge (IE not supported)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067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Reminder Email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439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296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Requirements</a:t>
            </a:r>
            <a:r>
              <a:rPr lang="en-US" sz="3800" dirty="0" smtClean="0"/>
              <a:t>:</a:t>
            </a:r>
          </a:p>
          <a:p>
            <a:pPr lvl="1"/>
            <a:r>
              <a:rPr lang="en-US" sz="5600" dirty="0" smtClean="0"/>
              <a:t>Administrative</a:t>
            </a:r>
          </a:p>
          <a:p>
            <a:pPr lvl="1">
              <a:buNone/>
            </a:pPr>
            <a:endParaRPr lang="en-US" sz="5600" dirty="0" smtClean="0"/>
          </a:p>
          <a:p>
            <a:pPr lvl="2"/>
            <a:r>
              <a:rPr lang="en-US" sz="4800" dirty="0" smtClean="0"/>
              <a:t>Reports can be generated from survey responses</a:t>
            </a:r>
          </a:p>
          <a:p>
            <a:pPr lvl="3"/>
            <a:r>
              <a:rPr lang="en-US" sz="4800" dirty="0" smtClean="0"/>
              <a:t>Both in downloadable excel format and web-based format.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800" dirty="0" smtClean="0"/>
          </a:p>
          <a:p>
            <a:r>
              <a:rPr lang="en-US" sz="4800" dirty="0" smtClean="0"/>
              <a:t>Design Choices:</a:t>
            </a:r>
            <a:endParaRPr lang="en-US" sz="4800" b="0" dirty="0" smtClean="0"/>
          </a:p>
          <a:p>
            <a:pPr lvl="2" fontAlgn="base"/>
            <a:r>
              <a:rPr lang="en-US" sz="4800" dirty="0" smtClean="0"/>
              <a:t>Choosing to use external libraries as opposed to coding a solution from scratch (time saved).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PHPSpreadsheet</a:t>
            </a:r>
            <a:r>
              <a:rPr lang="en-US" sz="4800" dirty="0" smtClean="0"/>
              <a:t> over other excel writing PHP libraries, as it is the most well-developed one and is compatible with the client’s web host.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CanvasJS</a:t>
            </a:r>
            <a:r>
              <a:rPr lang="en-US" sz="4800" dirty="0" smtClean="0"/>
              <a:t> for displaying graphs in the web-page, since it is JavaScript based and works with our website architecture.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Having a separate spreadsheet for each department included in the survey (for readability and navigability).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Using per-question answer average to show meaningful at-a-glance results.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Building the spreadsheet anytime the admin clicks Generate Report, then offering a download to them, as opposed to saving the spreadsheet on the server (more flexible and saves server space).</a:t>
            </a:r>
          </a:p>
          <a:p>
            <a:pPr marL="800100" lvl="1" indent="-3429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83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Picture 3" descr="D:\things\downloads\Untitled Diagra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540318" cy="5140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</a:t>
            </a:r>
            <a:r>
              <a:rPr lang="en-US" dirty="0"/>
              <a:t>Diagram: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194750" cy="49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Coding:</a:t>
            </a:r>
          </a:p>
          <a:p>
            <a:pPr lvl="1" fontAlgn="base"/>
            <a:r>
              <a:rPr lang="en-US" dirty="0" smtClean="0"/>
              <a:t>Approach: Functional, Object-Oriented</a:t>
            </a:r>
          </a:p>
          <a:p>
            <a:pPr lvl="1" fontAlgn="base"/>
            <a:r>
              <a:rPr lang="en-US" dirty="0" smtClean="0"/>
              <a:t>Language: HTML5,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pPr lvl="1" fontAlgn="base"/>
            <a:r>
              <a:rPr lang="en-US" sz="1600" dirty="0" smtClean="0"/>
              <a:t>Compatibility</a:t>
            </a:r>
          </a:p>
          <a:p>
            <a:pPr lvl="2" fontAlgn="base"/>
            <a:r>
              <a:rPr lang="en-US" sz="1400" dirty="0" smtClean="0"/>
              <a:t>Does subsystem work correctly under various browser types?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What will need to be done to preserve subsystem integrity if a browser does not support its functions?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Ensure that excel file offered is supported by a variety of Excel versions.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1" fontAlgn="base"/>
            <a:r>
              <a:rPr lang="en-US" sz="1600" dirty="0" smtClean="0"/>
              <a:t>Functionality</a:t>
            </a:r>
          </a:p>
          <a:p>
            <a:pPr lvl="2" fontAlgn="base"/>
            <a:r>
              <a:rPr lang="en-US" sz="1400" dirty="0" smtClean="0"/>
              <a:t>Does subsystem work as intended?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Does subsystem work under a wide variety of conditions (many questions, many participants, many departments, etc)?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1635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77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subsystem should facilitate creating new surveys.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should be able to specify:</a:t>
            </a:r>
          </a:p>
          <a:p>
            <a:pPr marL="800100" lvl="1" indent="-342900"/>
            <a:r>
              <a:rPr lang="en-US" dirty="0"/>
              <a:t>Company</a:t>
            </a:r>
          </a:p>
          <a:p>
            <a:pPr marL="800100" lvl="1" indent="-342900"/>
            <a:r>
              <a:rPr lang="en-US" dirty="0"/>
              <a:t>Start &amp; End Date</a:t>
            </a:r>
          </a:p>
          <a:p>
            <a:pPr marL="800100" lvl="1" indent="-342900"/>
            <a:r>
              <a:rPr lang="en-US" dirty="0"/>
              <a:t>Departments List:</a:t>
            </a:r>
          </a:p>
          <a:p>
            <a:pPr marL="1485900" lvl="2" indent="-342900"/>
            <a:r>
              <a:rPr lang="en-US" dirty="0"/>
              <a:t>Department Name</a:t>
            </a:r>
          </a:p>
          <a:p>
            <a:pPr marL="1485900" lvl="2" indent="-342900"/>
            <a:r>
              <a:rPr lang="en-US" dirty="0" smtClean="0"/>
              <a:t>Emails</a:t>
            </a:r>
            <a:endParaRPr lang="en-US" dirty="0"/>
          </a:p>
          <a:p>
            <a:pPr marL="800100" lvl="1" indent="-342900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51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is broken into two components:</a:t>
            </a:r>
          </a:p>
          <a:p>
            <a:pPr marL="800100" lvl="1" indent="-342900"/>
            <a:r>
              <a:rPr lang="en-US" dirty="0" err="1" smtClean="0"/>
              <a:t>createsurvey.php</a:t>
            </a:r>
            <a:r>
              <a:rPr lang="en-US" dirty="0" smtClean="0"/>
              <a:t>: handles the page layout and operations available to the client.</a:t>
            </a:r>
          </a:p>
          <a:p>
            <a:pPr marL="800100" lvl="1" indent="-342900"/>
            <a:r>
              <a:rPr lang="en-US" b="0" dirty="0" err="1" smtClean="0"/>
              <a:t>submitsurvey.php</a:t>
            </a:r>
            <a:r>
              <a:rPr lang="en-US" dirty="0" smtClean="0"/>
              <a:t>: handles submitting the survey parameters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Arrays used to mimic data binding when selecting item in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Left question list is strictly sorted; right question list is not.</a:t>
            </a:r>
          </a:p>
        </p:txBody>
      </p:sp>
    </p:spTree>
    <p:extLst>
      <p:ext uri="{BB962C8B-B14F-4D97-AF65-F5344CB8AC3E}">
        <p14:creationId xmlns:p14="http://schemas.microsoft.com/office/powerpoint/2010/main" val="4252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33525"/>
            <a:ext cx="5280660" cy="50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validation catches the necessary </a:t>
            </a:r>
            <a:r>
              <a:rPr lang="en-US" dirty="0" smtClean="0"/>
              <a:t>errors.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is properly submitted to the database.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Usability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Get </a:t>
            </a:r>
            <a:r>
              <a:rPr lang="en-US" dirty="0"/>
              <a:t>input from a prospective client.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System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Firefox, Edge (IE not supported)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Remaining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63661"/>
              </p:ext>
            </p:extLst>
          </p:nvPr>
        </p:nvGraphicFramePr>
        <p:xfrm>
          <a:off x="457200" y="1752600"/>
          <a:ext cx="762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&amp; Bug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56523"/>
              </p:ext>
            </p:extLst>
          </p:nvPr>
        </p:nvGraphicFramePr>
        <p:xfrm>
          <a:off x="457200" y="2270760"/>
          <a:ext cx="8077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User Interface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Data Handling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Department Functions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Question Selection Functionality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 &amp; Selections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New Survey to Database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Automated Emails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10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must be able to:</a:t>
            </a:r>
          </a:p>
          <a:p>
            <a:pPr marL="800100" lvl="1" indent="-342900"/>
            <a:r>
              <a:rPr lang="en-US" b="0" dirty="0"/>
              <a:t>Edit question statements</a:t>
            </a:r>
          </a:p>
          <a:p>
            <a:pPr marL="1485900" lvl="2" indent="-342900"/>
            <a:r>
              <a:rPr lang="en-US" b="0" dirty="0"/>
              <a:t>Should also be able to edit a question’s ID number</a:t>
            </a:r>
          </a:p>
          <a:p>
            <a:pPr marL="800100" lvl="1" indent="-342900"/>
            <a:r>
              <a:rPr lang="en-US" b="0" dirty="0"/>
              <a:t>Delete question statements</a:t>
            </a:r>
          </a:p>
          <a:p>
            <a:pPr marL="800100" lvl="1" indent="-342900"/>
            <a:r>
              <a:rPr lang="en-US" b="0" dirty="0"/>
              <a:t>Add new question statements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cannot accept any submissions using a question ID that is already linked to an existing question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06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has two major parts</a:t>
            </a:r>
          </a:p>
          <a:p>
            <a:pPr marL="800100" lvl="1" indent="-342900"/>
            <a:r>
              <a:rPr lang="en-US" b="0" dirty="0" err="1"/>
              <a:t>Adminquestion.php</a:t>
            </a:r>
            <a:r>
              <a:rPr lang="en-US" b="0" dirty="0"/>
              <a:t>: This file is responsible for the initial question table layout and handles client-side page management.</a:t>
            </a:r>
          </a:p>
          <a:p>
            <a:pPr marL="800100" lvl="1" indent="-342900"/>
            <a:r>
              <a:rPr lang="en-US" b="0" dirty="0" err="1"/>
              <a:t>Querydatabase.php</a:t>
            </a:r>
            <a:r>
              <a:rPr lang="en-US" b="0" dirty="0"/>
              <a:t>: This file is responsible for establishing a connection to the database and passing an SQL query to the server. </a:t>
            </a:r>
            <a:r>
              <a:rPr lang="en-US" b="0" dirty="0" err="1"/>
              <a:t>Adminquestion.php</a:t>
            </a:r>
            <a:r>
              <a:rPr lang="en-US" b="0" dirty="0"/>
              <a:t> will use this file as a URL when sending or retrieving data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Questions within the table are able to be sorted by question ID number, or by alphabetical order when referring to the left or right statements.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81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6084887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</a:t>
            </a:r>
            <a:r>
              <a:rPr lang="en-US" dirty="0" smtClean="0"/>
              <a:t>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smtClean="0"/>
              <a:t>AJAX</a:t>
            </a:r>
            <a:endParaRPr lang="en-US" b="0" dirty="0" smtClean="0"/>
          </a:p>
          <a:p>
            <a:r>
              <a:rPr lang="en-US" dirty="0" smtClean="0"/>
              <a:t>Testing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Functionality Testing:</a:t>
            </a:r>
            <a:endParaRPr lang="en-US" b="0" dirty="0"/>
          </a:p>
          <a:p>
            <a:pPr marL="800100" lvl="1" indent="-342900"/>
            <a:r>
              <a:rPr lang="en-US" b="0" dirty="0"/>
              <a:t>Confirm that table buttons work as intended</a:t>
            </a:r>
          </a:p>
          <a:p>
            <a:pPr marL="800100" lvl="1" indent="-342900"/>
            <a:r>
              <a:rPr lang="en-US" b="0" dirty="0"/>
              <a:t>Confirm that data is properly submitted to the database</a:t>
            </a:r>
          </a:p>
          <a:p>
            <a:pPr marL="800100" lvl="1" indent="-342900"/>
            <a:r>
              <a:rPr lang="en-US" b="0" dirty="0"/>
              <a:t>Confirm that invalid data is caught and the user is informed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Usability/Ease of Use:</a:t>
            </a:r>
          </a:p>
          <a:p>
            <a:pPr marL="800100" lvl="1" indent="-342900"/>
            <a:r>
              <a:rPr lang="en-US" b="0" dirty="0"/>
              <a:t>Get feedback from potential client or another user not from this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Platforms:</a:t>
            </a:r>
          </a:p>
          <a:p>
            <a:pPr marL="800100" lvl="1" indent="-342900"/>
            <a:r>
              <a:rPr lang="en-US" b="0" dirty="0"/>
              <a:t>Must be functional on Chrome, Firefox and Edge (IE not supported)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3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54641"/>
              </p:ext>
            </p:extLst>
          </p:nvPr>
        </p:nvGraphicFramePr>
        <p:xfrm>
          <a:off x="457200" y="2270760"/>
          <a:ext cx="8077200" cy="215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Generate Questions Table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#36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Generate Graphical View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#26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Edit View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#27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Data Management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  <p:sp>
        <p:nvSpPr>
          <p:cNvPr id="6" name="Shape 169"/>
          <p:cNvSpPr txBox="1"/>
          <p:nvPr/>
        </p:nvSpPr>
        <p:spPr>
          <a:xfrm>
            <a:off x="448009" y="4724400"/>
            <a:ext cx="8077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Collaboration: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Andreas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marR="0" lvl="1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282E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Helped resolve my problems with understanding the client-server communication aspect of my subsystem (AJAX)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6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presented with Semantic Differential Questions (left statement, right statement).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able to chose from a range of responses on a Likert Scale (agree, neutral, disagree)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must chose a response to each question before they can submit the survey.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submits responses by posting the data back to itself for evaluation and submission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uses a static header.</a:t>
            </a:r>
          </a:p>
        </p:txBody>
      </p:sp>
    </p:spTree>
    <p:extLst>
      <p:ext uri="{BB962C8B-B14F-4D97-AF65-F5344CB8AC3E}">
        <p14:creationId xmlns:p14="http://schemas.microsoft.com/office/powerpoint/2010/main" val="342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Diagram: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143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Functional Testing:</a:t>
            </a:r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that the survey page generates correctly.</a:t>
            </a:r>
          </a:p>
          <a:p>
            <a:pPr marL="800100" lvl="1" indent="-342900"/>
            <a:r>
              <a:rPr lang="en-US" b="0" dirty="0"/>
              <a:t>Ensure that the survey page submits data correctly.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 Testing:</a:t>
            </a:r>
          </a:p>
          <a:p>
            <a:pPr marL="800100" lvl="1" indent="-342900"/>
            <a:r>
              <a:rPr lang="en-US" b="0" dirty="0" smtClean="0"/>
              <a:t>Get </a:t>
            </a:r>
            <a:r>
              <a:rPr lang="en-US" b="0" dirty="0"/>
              <a:t>input from a prospective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System Testing:</a:t>
            </a:r>
          </a:p>
          <a:p>
            <a:pPr marL="800100" lvl="1" indent="-342900"/>
            <a:r>
              <a:rPr lang="en-US" b="0" dirty="0"/>
              <a:t>Ensure that the subsystem functions on various platforms:</a:t>
            </a:r>
          </a:p>
          <a:p>
            <a:pPr marL="1485900" lvl="2" indent="-342900"/>
            <a:r>
              <a:rPr lang="en-US" b="0" dirty="0"/>
              <a:t>Chrome, Firefox, Edge, Internet Explorer (latest versions)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2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2717"/>
              </p:ext>
            </p:extLst>
          </p:nvPr>
        </p:nvGraphicFramePr>
        <p:xfrm>
          <a:off x="457200" y="227076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Confirm Participant ID in Hyperlink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Table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Graphical Controls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Survey to Database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79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System requires a MySQL database.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following relationships are maintained:</a:t>
            </a:r>
          </a:p>
          <a:p>
            <a:pPr marL="800100" lvl="1" indent="-342900"/>
            <a:r>
              <a:rPr lang="en-US" b="0" dirty="0"/>
              <a:t>[1] Company	</a:t>
            </a:r>
            <a:r>
              <a:rPr lang="en-US" b="0" dirty="0" smtClean="0"/>
              <a:t>--- </a:t>
            </a:r>
            <a:r>
              <a:rPr lang="en-US" b="0" dirty="0"/>
              <a:t>	[0..*] Survey</a:t>
            </a:r>
          </a:p>
          <a:p>
            <a:pPr marL="800100" lvl="1" indent="-342900"/>
            <a:r>
              <a:rPr lang="en-US" b="0" dirty="0"/>
              <a:t>[1] Survey 	</a:t>
            </a:r>
            <a:r>
              <a:rPr lang="en-US" b="0" dirty="0" smtClean="0"/>
              <a:t>--- </a:t>
            </a:r>
            <a:r>
              <a:rPr lang="en-US" b="0" dirty="0"/>
              <a:t>	[0..*] Department</a:t>
            </a:r>
          </a:p>
          <a:p>
            <a:pPr marL="800100" lvl="1" indent="-342900"/>
            <a:r>
              <a:rPr lang="en-US" b="0" dirty="0"/>
              <a:t>[1] Survey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(XREF)</a:t>
            </a:r>
          </a:p>
          <a:p>
            <a:pPr marL="800100" lvl="1" indent="-342900"/>
            <a:r>
              <a:rPr lang="en-US" b="0" dirty="0"/>
              <a:t>[1] Department 	</a:t>
            </a:r>
            <a:r>
              <a:rPr lang="en-US" b="0" dirty="0" smtClean="0"/>
              <a:t>--- </a:t>
            </a:r>
            <a:r>
              <a:rPr lang="en-US" b="0" dirty="0"/>
              <a:t>	[0..*] Participant</a:t>
            </a:r>
          </a:p>
          <a:p>
            <a:pPr marL="800100" lvl="1" indent="-342900"/>
            <a:r>
              <a:rPr lang="en-US" b="0" dirty="0"/>
              <a:t>[1] Department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relationships maintain Cascade Update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184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0"/>
            <a:ext cx="425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Language:</a:t>
            </a:r>
          </a:p>
          <a:p>
            <a:pPr marL="800100" lvl="1" indent="-342900"/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Testing: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Stress Testing:</a:t>
            </a:r>
          </a:p>
          <a:p>
            <a:pPr marL="800100" lvl="1" indent="-342900"/>
            <a:r>
              <a:rPr lang="en-US" dirty="0" smtClean="0"/>
              <a:t>Insert </a:t>
            </a:r>
            <a:r>
              <a:rPr lang="en-US" dirty="0"/>
              <a:t>large amounts of data and see how the database performs.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04999"/>
              </p:ext>
            </p:extLst>
          </p:nvPr>
        </p:nvGraphicFramePr>
        <p:xfrm>
          <a:off x="457200" y="2270760"/>
          <a:ext cx="80772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CREATE TABLE SQL Scripts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Tables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11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subsystem should allow the user modify and view each company, survey, department and participant.</a:t>
            </a:r>
          </a:p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Company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83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Survey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1485900" lvl="2" indent="-342900"/>
            <a:r>
              <a:rPr lang="en-US" dirty="0"/>
              <a:t>Generate a Report</a:t>
            </a:r>
          </a:p>
          <a:p>
            <a:pPr marL="1485900" lvl="2" indent="-342900"/>
            <a:r>
              <a:rPr lang="en-US" dirty="0"/>
              <a:t>Send Reminder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Department</a:t>
            </a:r>
          </a:p>
          <a:p>
            <a:pPr marL="800100" lvl="1" indent="-342900"/>
            <a:r>
              <a:rPr lang="en-US" dirty="0"/>
              <a:t>Users Should be able to:</a:t>
            </a:r>
          </a:p>
          <a:p>
            <a:pPr marL="1485900" lvl="2" indent="-342900"/>
            <a:r>
              <a:rPr lang="en-US" b="0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b="0" dirty="0"/>
              <a:t>Delete</a:t>
            </a:r>
          </a:p>
          <a:p>
            <a:pPr marL="1485900" lvl="2" indent="-342900"/>
            <a:r>
              <a:rPr lang="en-US" dirty="0"/>
              <a:t>Send Reminder Emails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66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Participant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Move Participant</a:t>
            </a:r>
          </a:p>
          <a:p>
            <a:pPr marL="1485900" lvl="2" indent="-342900"/>
            <a:r>
              <a:rPr lang="en-US" dirty="0"/>
              <a:t>Send Reminder Emails</a:t>
            </a:r>
          </a:p>
        </p:txBody>
      </p:sp>
    </p:spTree>
    <p:extLst>
      <p:ext uri="{BB962C8B-B14F-4D97-AF65-F5344CB8AC3E}">
        <p14:creationId xmlns:p14="http://schemas.microsoft.com/office/powerpoint/2010/main" val="1644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</a:t>
            </a:r>
          </a:p>
        </p:txBody>
      </p:sp>
      <p:pic>
        <p:nvPicPr>
          <p:cNvPr id="1026" name="Picture 2" descr="https://lh6.googleusercontent.com/GB9n3x_6UnLrYlyb-qZNdLxw8Iy4fFDKIC7wgbMCWQMnSi9j7BEC_b2cfW-9q0D7bL52h0qxeni3XFtocyaWrMhDaxFbUc0Xh8ZM9Dmh8hcdr5Ok-eFzASCsiKREGpUq7GJMJdO7">
            <a:extLst>
              <a:ext uri="{FF2B5EF4-FFF2-40B4-BE49-F238E27FC236}">
                <a16:creationId xmlns:a16="http://schemas.microsoft.com/office/drawing/2014/main" xmlns="" id="{8D43D5C9-F2BE-4B88-A50F-F57E063D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505200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420</TotalTime>
  <Words>1611</Words>
  <Application>Microsoft Office PowerPoint</Application>
  <PresentationFormat>On-screen Show (4:3)</PresentationFormat>
  <Paragraphs>485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Web Survey System</vt:lpstr>
      <vt:lpstr>Sprint 5: Burndown Chart</vt:lpstr>
      <vt:lpstr>Sprint 5: Remaining Issues</vt:lpstr>
      <vt:lpstr>Subsystems</vt:lpstr>
      <vt:lpstr>Subsystems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Subsystems</vt:lpstr>
      <vt:lpstr>Subsystem 2: Reminder emails</vt:lpstr>
      <vt:lpstr>Subsystem 2: Reminder emails</vt:lpstr>
      <vt:lpstr>Subsystem 2: Reminder emails</vt:lpstr>
      <vt:lpstr>Subsystem 2: Reminder emails</vt:lpstr>
      <vt:lpstr>Subsystems</vt:lpstr>
      <vt:lpstr>Subsystem 3: Generate report</vt:lpstr>
      <vt:lpstr>Subsystem 3: Generate report</vt:lpstr>
      <vt:lpstr>Subsystem 3: Generate report</vt:lpstr>
      <vt:lpstr>Subsystem 3: Generate report</vt:lpstr>
      <vt:lpstr>Subsystem 3: Generate report</vt:lpstr>
      <vt:lpstr>Subsystems</vt:lpstr>
      <vt:lpstr>Subsystem 4: create new Survey</vt:lpstr>
      <vt:lpstr>Subsystem 4: create new Survey</vt:lpstr>
      <vt:lpstr>Subsystem 4: create new Survey</vt:lpstr>
      <vt:lpstr>Subsystem 4: create new Survey</vt:lpstr>
      <vt:lpstr>Subsystem 4: create new Survey</vt:lpstr>
      <vt:lpstr>Subsystems</vt:lpstr>
      <vt:lpstr>Subsystem 5: Manage Questions</vt:lpstr>
      <vt:lpstr>Subsystem 5: Manage Questions</vt:lpstr>
      <vt:lpstr>Subsystem 5: Manage Questions</vt:lpstr>
      <vt:lpstr>Subsystem 5: Manage Questions</vt:lpstr>
      <vt:lpstr>Subsystem 5: Manage Questions</vt:lpstr>
      <vt:lpstr>Subsystems</vt:lpstr>
      <vt:lpstr>Subsystem 6: Survey Page</vt:lpstr>
      <vt:lpstr>Subsystem 6: Survey Page</vt:lpstr>
      <vt:lpstr>Subsystem 6: Survey Page</vt:lpstr>
      <vt:lpstr>Subsystem 6: Survey Page</vt:lpstr>
      <vt:lpstr>Subsystems</vt:lpstr>
      <vt:lpstr>Subsystem 7: database</vt:lpstr>
      <vt:lpstr>Subsystem 7: database</vt:lpstr>
      <vt:lpstr>Subsystem 7: database</vt:lpstr>
      <vt:lpstr>Subsystem 7: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56</cp:revision>
  <dcterms:created xsi:type="dcterms:W3CDTF">2018-02-25T21:49:01Z</dcterms:created>
  <dcterms:modified xsi:type="dcterms:W3CDTF">2018-04-04T14:39:13Z</dcterms:modified>
</cp:coreProperties>
</file>