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67" r:id="rId9"/>
    <p:sldId id="261" r:id="rId10"/>
    <p:sldId id="260" r:id="rId11"/>
    <p:sldId id="259" r:id="rId12"/>
    <p:sldId id="271" r:id="rId13"/>
    <p:sldId id="268" r:id="rId14"/>
    <p:sldId id="269" r:id="rId15"/>
    <p:sldId id="270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95" autoAdjust="0"/>
  </p:normalViewPr>
  <p:slideViewPr>
    <p:cSldViewPr>
      <p:cViewPr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FB0-7E73-4AA2-8150-33F49396550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21B9C-8A01-410C-B2A0-356494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4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3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4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238089-FB4F-4FF5-B3AA-6347969F1A3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loud/s3gd5/pmpkz0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Web</a:t>
            </a:r>
            <a:br>
              <a:rPr lang="en-US" sz="8000" dirty="0" smtClean="0"/>
            </a:br>
            <a:r>
              <a:rPr lang="en-US" sz="8000" dirty="0" smtClean="0"/>
              <a:t>Survey System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Drop Table team;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31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01000" cy="427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4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391400" cy="43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2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Database Operations:</a:t>
            </a:r>
          </a:p>
          <a:p>
            <a:pPr marL="800100" lvl="1" indent="-342900"/>
            <a:r>
              <a:rPr lang="en-US" dirty="0" smtClean="0"/>
              <a:t>INSERT New Record – O(1)</a:t>
            </a:r>
          </a:p>
          <a:p>
            <a:pPr marL="800100" lvl="1" indent="-342900"/>
            <a:r>
              <a:rPr lang="en-US" dirty="0" smtClean="0"/>
              <a:t>UPDATE Record – O(log(n)) w/ Indexing</a:t>
            </a:r>
          </a:p>
          <a:p>
            <a:pPr marL="800100" lvl="1" indent="-342900"/>
            <a:r>
              <a:rPr lang="en-US" dirty="0" smtClean="0"/>
              <a:t>DELETE Record – O(log(n)) w/ Indexing</a:t>
            </a:r>
          </a:p>
          <a:p>
            <a:pPr marL="800100" lvl="1" indent="-342900"/>
            <a:r>
              <a:rPr lang="en-US" dirty="0" smtClean="0"/>
              <a:t>SELECT Single Record – O(log(n)) w/ Indexing</a:t>
            </a:r>
          </a:p>
          <a:p>
            <a:pPr marL="800100" lvl="1" indent="-342900"/>
            <a:r>
              <a:rPr lang="en-US" dirty="0" smtClean="0"/>
              <a:t>SELECT All Records – O(n)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System Operations</a:t>
            </a:r>
            <a:r>
              <a:rPr lang="en-US" dirty="0" smtClean="0"/>
              <a:t>:</a:t>
            </a:r>
          </a:p>
          <a:p>
            <a:pPr marL="800100" lvl="1" indent="-342900"/>
            <a:r>
              <a:rPr lang="en-US" dirty="0" smtClean="0"/>
              <a:t>Create </a:t>
            </a:r>
            <a:r>
              <a:rPr lang="en-US" dirty="0" smtClean="0"/>
              <a:t>New Survey – O(n)</a:t>
            </a:r>
          </a:p>
          <a:p>
            <a:pPr marL="800100" lvl="1" indent="-342900"/>
            <a:r>
              <a:rPr lang="en-US" dirty="0" smtClean="0"/>
              <a:t>Submit Survey Responses – O(n</a:t>
            </a:r>
            <a:r>
              <a:rPr lang="en-US" dirty="0" smtClean="0"/>
              <a:t>)</a:t>
            </a:r>
          </a:p>
          <a:p>
            <a:pPr marL="800100" lvl="1" indent="-342900"/>
            <a:r>
              <a:rPr lang="en-US" dirty="0" smtClean="0"/>
              <a:t>Send Reminder Email – O(1)</a:t>
            </a:r>
          </a:p>
          <a:p>
            <a:pPr marL="800100" lvl="1" indent="-342900"/>
            <a:r>
              <a:rPr lang="en-US" dirty="0" smtClean="0"/>
              <a:t>Send Reminder Emails (survey, department) – O(n)</a:t>
            </a:r>
          </a:p>
          <a:p>
            <a:pPr marL="800100" lvl="1" indent="-342900"/>
            <a:r>
              <a:rPr lang="en-US" dirty="0" smtClean="0"/>
              <a:t>Generate Report –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Company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(SMALLINT) – Auto Increment ID</a:t>
            </a:r>
          </a:p>
          <a:p>
            <a:pPr marL="800100" lvl="1" indent="-342900"/>
            <a:r>
              <a:rPr lang="en-US" sz="1700" u="sng" dirty="0" smtClean="0"/>
              <a:t>Name</a:t>
            </a:r>
            <a:r>
              <a:rPr lang="en-US" sz="1700" dirty="0" smtClean="0"/>
              <a:t> (VARCHAR) – Name of the company</a:t>
            </a:r>
          </a:p>
          <a:p>
            <a:pPr marL="800100" lvl="1" indent="-342900"/>
            <a:r>
              <a:rPr lang="en-US" sz="1700" u="sng" dirty="0" smtClean="0"/>
              <a:t>Address</a:t>
            </a:r>
            <a:r>
              <a:rPr lang="en-US" sz="1700" dirty="0" smtClean="0"/>
              <a:t> (VARCHAR) – Address of the company</a:t>
            </a:r>
          </a:p>
          <a:p>
            <a:pPr marL="800100" lvl="1" indent="-342900"/>
            <a:r>
              <a:rPr lang="en-US" sz="1700" u="sng" dirty="0" smtClean="0"/>
              <a:t>Phone</a:t>
            </a:r>
            <a:r>
              <a:rPr lang="en-US" sz="1700" dirty="0" smtClean="0"/>
              <a:t> (VARCHAR) – Phone number of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Survey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(INT) </a:t>
            </a:r>
            <a:r>
              <a:rPr lang="en-US" sz="1700" dirty="0"/>
              <a:t>–</a:t>
            </a:r>
            <a:r>
              <a:rPr lang="en-US" sz="1700" dirty="0" smtClean="0"/>
              <a:t> </a:t>
            </a:r>
            <a:r>
              <a:rPr lang="en-US" sz="1700" dirty="0"/>
              <a:t>Auto Increment </a:t>
            </a:r>
            <a:r>
              <a:rPr lang="en-US" sz="1700" dirty="0" smtClean="0"/>
              <a:t>ID</a:t>
            </a:r>
            <a:endParaRPr lang="en-US" sz="1700" dirty="0"/>
          </a:p>
          <a:p>
            <a:pPr marL="800100" lvl="1" indent="-342900"/>
            <a:r>
              <a:rPr lang="en-US" sz="1700" u="sng" dirty="0" smtClean="0"/>
              <a:t>CID</a:t>
            </a:r>
            <a:r>
              <a:rPr lang="en-US" sz="1700" dirty="0" smtClean="0"/>
              <a:t> (SMALLINT) – Company ID (one company, many surveys)</a:t>
            </a:r>
          </a:p>
          <a:p>
            <a:pPr marL="800100" lvl="1" indent="-342900"/>
            <a:r>
              <a:rPr lang="en-US" sz="1700" u="sng" dirty="0" err="1" smtClean="0"/>
              <a:t>StartDate</a:t>
            </a:r>
            <a:r>
              <a:rPr lang="en-US" sz="1700" dirty="0" smtClean="0"/>
              <a:t> (DATE) – The start date for the survey</a:t>
            </a:r>
          </a:p>
          <a:p>
            <a:pPr marL="800100" lvl="1" indent="-342900"/>
            <a:r>
              <a:rPr lang="en-US" sz="1700" u="sng" dirty="0" err="1" smtClean="0"/>
              <a:t>EndDate</a:t>
            </a:r>
            <a:r>
              <a:rPr lang="en-US" sz="1700" dirty="0" smtClean="0"/>
              <a:t> (DATE) – The end date for the survey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712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Department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(INT) – Auto Increment ID</a:t>
            </a:r>
          </a:p>
          <a:p>
            <a:pPr marL="800100" lvl="1" indent="-342900"/>
            <a:r>
              <a:rPr lang="en-US" sz="1700" u="sng" dirty="0" smtClean="0"/>
              <a:t>SID</a:t>
            </a:r>
            <a:r>
              <a:rPr lang="en-US" sz="1700" dirty="0" smtClean="0"/>
              <a:t> (INT) – Survey ID (one survey, many departments)</a:t>
            </a:r>
          </a:p>
          <a:p>
            <a:pPr marL="800100" lvl="1" indent="-342900"/>
            <a:r>
              <a:rPr lang="en-US" sz="1700" u="sng" dirty="0" smtClean="0"/>
              <a:t>Name</a:t>
            </a:r>
            <a:r>
              <a:rPr lang="en-US" sz="1700" dirty="0" smtClean="0"/>
              <a:t> (VARCHAR) – Name of the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Participant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(INT) </a:t>
            </a:r>
            <a:r>
              <a:rPr lang="en-US" sz="1700" dirty="0"/>
              <a:t>–</a:t>
            </a:r>
            <a:r>
              <a:rPr lang="en-US" sz="1700" dirty="0" smtClean="0"/>
              <a:t> </a:t>
            </a:r>
            <a:r>
              <a:rPr lang="en-US" sz="1700" dirty="0"/>
              <a:t>Auto Increment </a:t>
            </a:r>
            <a:r>
              <a:rPr lang="en-US" sz="1700" dirty="0" smtClean="0"/>
              <a:t>ID</a:t>
            </a:r>
            <a:endParaRPr lang="en-US" sz="1700" dirty="0"/>
          </a:p>
          <a:p>
            <a:pPr marL="800100" lvl="1" indent="-342900"/>
            <a:r>
              <a:rPr lang="en-US" sz="1700" u="sng" dirty="0" smtClean="0"/>
              <a:t>DID</a:t>
            </a:r>
            <a:r>
              <a:rPr lang="en-US" sz="1700" dirty="0" smtClean="0"/>
              <a:t> (INT) – Department ID (one department, many participants)</a:t>
            </a:r>
          </a:p>
          <a:p>
            <a:pPr marL="800100" lvl="1" indent="-342900"/>
            <a:r>
              <a:rPr lang="en-US" sz="1700" u="sng" dirty="0" smtClean="0"/>
              <a:t>Email</a:t>
            </a:r>
            <a:r>
              <a:rPr lang="en-US" sz="1700" dirty="0" smtClean="0"/>
              <a:t> (VARCHAR) – The participant’s email</a:t>
            </a:r>
          </a:p>
          <a:p>
            <a:pPr marL="800100" lvl="1" indent="-342900"/>
            <a:r>
              <a:rPr lang="en-US" sz="1700" u="sng" dirty="0" smtClean="0"/>
              <a:t>Submitted</a:t>
            </a:r>
            <a:r>
              <a:rPr lang="en-US" sz="1700" dirty="0" smtClean="0"/>
              <a:t> (TINYINT) – Indicated submission status (</a:t>
            </a:r>
            <a:r>
              <a:rPr lang="en-US" sz="1700" dirty="0" err="1" smtClean="0"/>
              <a:t>boolean</a:t>
            </a:r>
            <a:r>
              <a:rPr lang="en-US" sz="1700" dirty="0" smtClean="0"/>
              <a:t>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65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Question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(SMALLINT) – Configurable Question ID</a:t>
            </a:r>
          </a:p>
          <a:p>
            <a:pPr marL="800100" lvl="1" indent="-342900"/>
            <a:r>
              <a:rPr lang="en-US" sz="1700" u="sng" dirty="0" smtClean="0"/>
              <a:t>LS</a:t>
            </a:r>
            <a:r>
              <a:rPr lang="en-US" sz="1700" dirty="0" smtClean="0"/>
              <a:t> (VARCHAR) – Left statement</a:t>
            </a:r>
          </a:p>
          <a:p>
            <a:pPr marL="800100" lvl="1" indent="-342900"/>
            <a:r>
              <a:rPr lang="en-US" sz="1700" u="sng" dirty="0" smtClean="0"/>
              <a:t>RS</a:t>
            </a:r>
            <a:r>
              <a:rPr lang="en-US" sz="1700" dirty="0" smtClean="0"/>
              <a:t> (VARCHAR) – Right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SurveyQuestion (XREF Table)</a:t>
            </a:r>
          </a:p>
          <a:p>
            <a:pPr marL="800100" lvl="1" indent="-342900"/>
            <a:r>
              <a:rPr lang="en-US" sz="1700" u="sng" dirty="0" smtClean="0"/>
              <a:t>SID</a:t>
            </a:r>
            <a:r>
              <a:rPr lang="en-US" sz="1700" dirty="0" smtClean="0"/>
              <a:t> (INT) </a:t>
            </a:r>
            <a:r>
              <a:rPr lang="en-US" sz="1700" dirty="0"/>
              <a:t>–</a:t>
            </a:r>
            <a:r>
              <a:rPr lang="en-US" sz="1700" dirty="0" smtClean="0"/>
              <a:t> Survey ID (one survey, many question choices)</a:t>
            </a:r>
            <a:endParaRPr lang="en-US" sz="1700" dirty="0"/>
          </a:p>
          <a:p>
            <a:pPr marL="800100" lvl="1" indent="-342900"/>
            <a:r>
              <a:rPr lang="en-US" sz="1700" u="sng" dirty="0" smtClean="0"/>
              <a:t>QID</a:t>
            </a:r>
            <a:r>
              <a:rPr lang="en-US" sz="1700" dirty="0" smtClean="0"/>
              <a:t> (INT) – Question ID (one question, many times chosen)</a:t>
            </a:r>
          </a:p>
          <a:p>
            <a:pPr marL="800100" lvl="1" indent="-342900"/>
            <a:r>
              <a:rPr lang="en-US" sz="1700" u="sng" dirty="0" smtClean="0"/>
              <a:t>Order</a:t>
            </a:r>
            <a:r>
              <a:rPr lang="en-US" sz="1700" dirty="0" smtClean="0"/>
              <a:t> (SMALLINT) – The order of the question in the survey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Response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(INT) – Auto Increment ID</a:t>
            </a:r>
          </a:p>
          <a:p>
            <a:pPr marL="800100" lvl="1" indent="-342900"/>
            <a:r>
              <a:rPr lang="en-US" sz="1700" u="sng" dirty="0" smtClean="0"/>
              <a:t>DID</a:t>
            </a:r>
            <a:r>
              <a:rPr lang="en-US" sz="1700" dirty="0" smtClean="0"/>
              <a:t> (INT) – Department ID (one department, many responses)</a:t>
            </a:r>
          </a:p>
          <a:p>
            <a:pPr marL="800100" lvl="1" indent="-342900"/>
            <a:r>
              <a:rPr lang="en-US" sz="1700" u="sng" dirty="0" smtClean="0"/>
              <a:t>QID</a:t>
            </a:r>
            <a:r>
              <a:rPr lang="en-US" sz="1700" dirty="0" smtClean="0"/>
              <a:t> (SMALLINT) – Question ID (one question, many responses)</a:t>
            </a:r>
          </a:p>
          <a:p>
            <a:pPr marL="800100" lvl="1" indent="-342900"/>
            <a:r>
              <a:rPr lang="en-US" sz="1700" u="sng" dirty="0" smtClean="0"/>
              <a:t>Response</a:t>
            </a:r>
            <a:r>
              <a:rPr lang="en-US" sz="1700" dirty="0" smtClean="0"/>
              <a:t> (TINYINT) – Participant response (1-6)</a:t>
            </a:r>
          </a:p>
        </p:txBody>
      </p:sp>
    </p:spTree>
    <p:extLst>
      <p:ext uri="{BB962C8B-B14F-4D97-AF65-F5344CB8AC3E}">
        <p14:creationId xmlns:p14="http://schemas.microsoft.com/office/powerpoint/2010/main" val="34252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0104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5834" y="5128292"/>
            <a:ext cx="6874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Relationships maintain cascading: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 UPDATE CASCADE – If parent primary key is changed, child foreign key automatically changes to reflect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 DELETE CASCADE – If parent record is deleted, all child records are also deleted.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07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Web-based survey system</a:t>
            </a:r>
          </a:p>
          <a:p>
            <a:pPr marL="800100" lvl="1" indent="-342900"/>
            <a:r>
              <a:rPr lang="en-US" dirty="0" smtClean="0"/>
              <a:t>Can be implemented on any website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800100" lvl="1" indent="-342900"/>
            <a:r>
              <a:rPr lang="en-US" dirty="0" smtClean="0"/>
              <a:t>Customizable questions and email script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800100" lvl="1" indent="-342900"/>
            <a:r>
              <a:rPr lang="en-US" dirty="0" smtClean="0"/>
              <a:t>Generates insightful reports from responses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514600"/>
            <a:ext cx="4395787" cy="101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4283642" cy="91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486400"/>
            <a:ext cx="3810000" cy="1050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1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it unique?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Semantic Differential Questions (w/ Likert Scale)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Survey Structure Targets Companies of Any Size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36851"/>
              </p:ext>
            </p:extLst>
          </p:nvPr>
        </p:nvGraphicFramePr>
        <p:xfrm>
          <a:off x="533400" y="2286000"/>
          <a:ext cx="79248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Statement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(Positive)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 Statement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(Negative)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Strongly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Mostly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Partly</a:t>
                      </a:r>
                      <a:r>
                        <a:rPr lang="en-US" sz="1600" baseline="0" dirty="0" smtClean="0"/>
                        <a:t>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Mostly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Strongly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CSC 490 is great!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CSC 490 is awful!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47897"/>
              </p:ext>
            </p:extLst>
          </p:nvPr>
        </p:nvGraphicFramePr>
        <p:xfrm>
          <a:off x="533400" y="5257800"/>
          <a:ext cx="79248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Company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Survey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Department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Participant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3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all" spc="-60" dirty="0" smtClean="0">
                <a:solidFill>
                  <a:schemeClr val="tx2"/>
                </a:solidFill>
                <a:ea typeface="+mj-ea"/>
                <a:cs typeface="+mj-cs"/>
              </a:rPr>
              <a:t>Administrative</a:t>
            </a:r>
            <a:endParaRPr lang="en-US" cap="all" spc="-60" dirty="0">
              <a:solidFill>
                <a:schemeClr val="tx2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Administrator must log in to access admin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Administrator </a:t>
            </a:r>
            <a:r>
              <a:rPr lang="en-US" sz="1700" dirty="0" smtClean="0"/>
              <a:t>should be able to </a:t>
            </a:r>
            <a:r>
              <a:rPr lang="en-US" sz="1700" dirty="0"/>
              <a:t>manage (create, update, delete):</a:t>
            </a:r>
          </a:p>
          <a:p>
            <a:pPr marL="742950" lvl="1" indent="-285750"/>
            <a:r>
              <a:rPr lang="en-US" sz="1700" dirty="0"/>
              <a:t>Companies</a:t>
            </a:r>
          </a:p>
          <a:p>
            <a:pPr marL="742950" lvl="1" indent="-285750"/>
            <a:r>
              <a:rPr lang="en-US" sz="1700" dirty="0"/>
              <a:t>Surveys</a:t>
            </a:r>
          </a:p>
          <a:p>
            <a:pPr marL="742950" lvl="1" indent="-285750"/>
            <a:r>
              <a:rPr lang="en-US" sz="1700" dirty="0"/>
              <a:t>Departments</a:t>
            </a:r>
          </a:p>
          <a:p>
            <a:pPr marL="742950" lvl="1" indent="-285750"/>
            <a:r>
              <a:rPr lang="en-US" sz="1700" dirty="0"/>
              <a:t>Participants</a:t>
            </a:r>
          </a:p>
          <a:p>
            <a:pPr marL="742950" lvl="1" indent="-285750"/>
            <a:r>
              <a:rPr lang="en-US" sz="1700" dirty="0"/>
              <a:t>Questions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"/>
            <a:ext cx="10668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2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7620000" cy="4373563"/>
          </a:xfrm>
        </p:spPr>
        <p:txBody>
          <a:bodyPr>
            <a:normAutofit fontScale="85000" lnSpcReduction="10000"/>
          </a:bodyPr>
          <a:lstStyle/>
          <a:p>
            <a:r>
              <a:rPr lang="en-US" sz="2400" cap="all" spc="-60" dirty="0">
                <a:solidFill>
                  <a:schemeClr val="tx2"/>
                </a:solidFill>
                <a:ea typeface="+mj-ea"/>
                <a:cs typeface="+mj-cs"/>
              </a:rPr>
              <a:t>Administrative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Administrator </a:t>
            </a:r>
            <a:r>
              <a:rPr lang="en-US" dirty="0" smtClean="0"/>
              <a:t>should </a:t>
            </a:r>
            <a:r>
              <a:rPr lang="en-US" dirty="0"/>
              <a:t>create new surveys with the below process:</a:t>
            </a:r>
          </a:p>
          <a:p>
            <a:pPr marL="800100" lvl="1" indent="-342900"/>
            <a:r>
              <a:rPr lang="en-US" dirty="0"/>
              <a:t>Create a company record or choose an existing one.</a:t>
            </a:r>
          </a:p>
          <a:p>
            <a:pPr marL="800100" lvl="1" indent="-342900"/>
            <a:r>
              <a:rPr lang="en-US" dirty="0"/>
              <a:t>Create a list of departments involved in the survey.</a:t>
            </a:r>
          </a:p>
          <a:p>
            <a:pPr marL="800100" lvl="1" indent="-342900"/>
            <a:r>
              <a:rPr lang="en-US" dirty="0"/>
              <a:t>Supply a comma delimited list of emails for each department.</a:t>
            </a:r>
          </a:p>
          <a:p>
            <a:pPr marL="800100" lvl="1" indent="-342900"/>
            <a:r>
              <a:rPr lang="en-US" dirty="0"/>
              <a:t>Choose the questions involved in the survey.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Automatic emails </a:t>
            </a:r>
            <a:r>
              <a:rPr lang="en-US" dirty="0" smtClean="0"/>
              <a:t>should </a:t>
            </a:r>
            <a:r>
              <a:rPr lang="en-US" dirty="0"/>
              <a:t>be sent out to each </a:t>
            </a:r>
            <a:r>
              <a:rPr lang="en-US" dirty="0" smtClean="0"/>
              <a:t>survey participant.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Administrator should be able to send out reminder </a:t>
            </a:r>
            <a:r>
              <a:rPr lang="en-US" dirty="0"/>
              <a:t>emails </a:t>
            </a:r>
            <a:r>
              <a:rPr lang="en-US" dirty="0" smtClean="0"/>
              <a:t>to:</a:t>
            </a:r>
            <a:endParaRPr lang="en-US" dirty="0"/>
          </a:p>
          <a:p>
            <a:pPr marL="800100" lvl="1" indent="-342900"/>
            <a:r>
              <a:rPr lang="en-US" dirty="0"/>
              <a:t>All participants in the company who have not completed the survey.</a:t>
            </a:r>
          </a:p>
          <a:p>
            <a:pPr marL="800100" lvl="1" indent="-342900"/>
            <a:r>
              <a:rPr lang="en-US" dirty="0"/>
              <a:t>All participants in a department who have not completed the survey.</a:t>
            </a:r>
          </a:p>
          <a:p>
            <a:pPr marL="800100" lvl="1" indent="-342900"/>
            <a:r>
              <a:rPr lang="en-US" dirty="0"/>
              <a:t>An individual participant who has no completed the survey.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Administrator should be able to generate Excel reports.</a:t>
            </a:r>
          </a:p>
          <a:p>
            <a:pPr marL="800100" lvl="1" indent="-342900"/>
            <a:r>
              <a:rPr lang="en-US" dirty="0" smtClean="0"/>
              <a:t>Overall survey results and breakdown by department.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"/>
            <a:ext cx="10668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2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373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cap="all" spc="-60" dirty="0" smtClean="0">
                <a:solidFill>
                  <a:schemeClr val="tx2"/>
                </a:solidFill>
                <a:ea typeface="+mj-ea"/>
                <a:cs typeface="+mj-cs"/>
              </a:rPr>
              <a:t>Survey</a:t>
            </a:r>
            <a:endParaRPr lang="en-US" sz="2200" cap="all" spc="-60" dirty="0">
              <a:solidFill>
                <a:schemeClr val="tx2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Participant </a:t>
            </a:r>
            <a:r>
              <a:rPr lang="en-US" sz="1800" dirty="0" smtClean="0"/>
              <a:t>should receive email with link to survey page.</a:t>
            </a:r>
          </a:p>
          <a:p>
            <a:pPr marL="742950" lvl="1" indent="-285750"/>
            <a:r>
              <a:rPr lang="en-US" sz="1800" dirty="0" smtClean="0"/>
              <a:t>Hyperlink should contain a unique ID.</a:t>
            </a:r>
          </a:p>
          <a:p>
            <a:pPr marL="742950" lvl="1" indent="-285750"/>
            <a:r>
              <a:rPr lang="en-US" sz="1800" dirty="0" smtClean="0"/>
              <a:t>Survey page should not be accessible with an invalid ID.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Survey questions </a:t>
            </a:r>
            <a:r>
              <a:rPr lang="en-US" sz="1800" dirty="0" smtClean="0"/>
              <a:t>should </a:t>
            </a:r>
            <a:r>
              <a:rPr lang="en-US" sz="1800" dirty="0"/>
              <a:t>be </a:t>
            </a:r>
            <a:r>
              <a:rPr lang="en-US" sz="1800" dirty="0" smtClean="0"/>
              <a:t>semantic differential.</a:t>
            </a:r>
          </a:p>
          <a:p>
            <a:pPr marL="742950" lvl="1" indent="-285750"/>
            <a:r>
              <a:rPr lang="en-US" sz="1800" dirty="0" smtClean="0"/>
              <a:t>Response choices should be Likert scale.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Participant </a:t>
            </a:r>
            <a:r>
              <a:rPr lang="en-US" sz="1800" dirty="0"/>
              <a:t>must complete all questions before submitting</a:t>
            </a:r>
            <a:r>
              <a:rPr lang="en-US" sz="1800" dirty="0" smtClean="0"/>
              <a:t>.</a:t>
            </a:r>
          </a:p>
          <a:p>
            <a:pPr marL="742950" lvl="1" indent="-285750"/>
            <a:r>
              <a:rPr lang="en-US" sz="1800" dirty="0" smtClean="0"/>
              <a:t>The participant should be prompted for confirmation.</a:t>
            </a:r>
          </a:p>
          <a:p>
            <a:pPr marL="742950" lvl="1" indent="-285750"/>
            <a:r>
              <a:rPr lang="en-US" sz="1800" dirty="0" smtClean="0"/>
              <a:t>If any questions remain incomplete, the earliest incomplete question should be shown (scroll to location).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Participant should only be able to submit the survey once.</a:t>
            </a:r>
          </a:p>
          <a:p>
            <a:pPr marL="742950" lvl="1" indent="-285750"/>
            <a:r>
              <a:rPr lang="en-US" sz="1800" dirty="0" smtClean="0"/>
              <a:t>Survey page should be inaccessibly with the same ID.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Responses </a:t>
            </a:r>
            <a:r>
              <a:rPr lang="en-US" sz="1800" dirty="0" smtClean="0"/>
              <a:t>should </a:t>
            </a:r>
            <a:r>
              <a:rPr lang="en-US" sz="1800" dirty="0"/>
              <a:t>be recorded anonymously.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381000"/>
            <a:ext cx="13589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0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7620000" cy="4373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cap="all" spc="-60" dirty="0" smtClean="0">
                <a:solidFill>
                  <a:schemeClr val="tx2"/>
                </a:solidFill>
                <a:ea typeface="+mj-ea"/>
                <a:cs typeface="+mj-cs"/>
              </a:rPr>
              <a:t>Database</a:t>
            </a:r>
            <a:endParaRPr lang="en-US" cap="all" spc="-60" dirty="0">
              <a:solidFill>
                <a:schemeClr val="tx2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The database should be implemented using MySQL</a:t>
            </a:r>
          </a:p>
          <a:p>
            <a:pPr marL="742950" lvl="1" indent="-285750"/>
            <a:r>
              <a:rPr lang="en-US" sz="1700" dirty="0" smtClean="0"/>
              <a:t>Relational database</a:t>
            </a:r>
          </a:p>
          <a:p>
            <a:pPr marL="742950" lvl="1" indent="-285750"/>
            <a:r>
              <a:rPr lang="en-US" sz="1700" dirty="0" smtClean="0"/>
              <a:t>Free and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The schema should be efficiently designed</a:t>
            </a:r>
          </a:p>
          <a:p>
            <a:pPr marL="742950" lvl="1" indent="-285750"/>
            <a:r>
              <a:rPr lang="en-US" sz="1700" dirty="0" smtClean="0"/>
              <a:t>Relationships used to eliminate redundant data</a:t>
            </a:r>
          </a:p>
          <a:p>
            <a:pPr marL="742950" lvl="1" indent="-285750"/>
            <a:r>
              <a:rPr lang="en-US" sz="1700" dirty="0" smtClean="0"/>
              <a:t>Appropriate data types and length restrictions.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04800"/>
            <a:ext cx="1341437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6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69342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0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Walkthrough</a:t>
            </a:r>
            <a:endParaRPr lang="en-US" dirty="0"/>
          </a:p>
        </p:txBody>
      </p:sp>
      <p:pic>
        <p:nvPicPr>
          <p:cNvPr id="4098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24800" cy="439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1920</TotalTime>
  <Words>740</Words>
  <Application>Microsoft Office PowerPoint</Application>
  <PresentationFormat>On-screen Show (4:3)</PresentationFormat>
  <Paragraphs>137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Essential</vt:lpstr>
      <vt:lpstr>Web Survey System</vt:lpstr>
      <vt:lpstr>Project Definition</vt:lpstr>
      <vt:lpstr>What makes it unique?</vt:lpstr>
      <vt:lpstr>Requirement Specification</vt:lpstr>
      <vt:lpstr>Requirement Specification</vt:lpstr>
      <vt:lpstr>Requirement Specification</vt:lpstr>
      <vt:lpstr>Requirement Specification</vt:lpstr>
      <vt:lpstr>Subsystems</vt:lpstr>
      <vt:lpstr>Mockup Walkthrough</vt:lpstr>
      <vt:lpstr>System Model Sequence Diagram</vt:lpstr>
      <vt:lpstr>System Model Data Flow Diagram</vt:lpstr>
      <vt:lpstr>Algorithm Analysis</vt:lpstr>
      <vt:lpstr>Database Schema</vt:lpstr>
      <vt:lpstr>Database Schema</vt:lpstr>
      <vt:lpstr>Database Schema</vt:lpstr>
      <vt:lpstr>Database ER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System</dc:title>
  <dc:creator>Windows User</dc:creator>
  <cp:lastModifiedBy>Schwagerl Andreas</cp:lastModifiedBy>
  <cp:revision>54</cp:revision>
  <dcterms:created xsi:type="dcterms:W3CDTF">2018-02-18T15:18:24Z</dcterms:created>
  <dcterms:modified xsi:type="dcterms:W3CDTF">2018-02-21T15:57:05Z</dcterms:modified>
</cp:coreProperties>
</file>