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7" r:id="rId9"/>
    <p:sldId id="261" r:id="rId10"/>
    <p:sldId id="260" r:id="rId11"/>
    <p:sldId id="259" r:id="rId12"/>
    <p:sldId id="271" r:id="rId13"/>
    <p:sldId id="268" r:id="rId14"/>
    <p:sldId id="269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FB0-7E73-4AA2-8150-33F49396550F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1B9C-8A01-410C-B2A0-356494AC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1B9C-8A01-410C-B2A0-356494AC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238089-FB4F-4FF5-B3AA-6347969F1A3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C4FE3DD-3999-4A14-B597-244FC9204A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s3gd5/pmpkz0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Web</a:t>
            </a:r>
            <a:br>
              <a:rPr lang="en-US" sz="8000" dirty="0" smtClean="0"/>
            </a:br>
            <a:r>
              <a:rPr lang="en-US" sz="8000" dirty="0" smtClean="0"/>
              <a:t>Survey System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Drop Table team;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3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4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br>
              <a:rPr lang="en-US" dirty="0" smtClean="0"/>
            </a:br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391400" cy="43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2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Operations:</a:t>
            </a:r>
          </a:p>
          <a:p>
            <a:pPr marL="800100" lvl="1" indent="-342900"/>
            <a:r>
              <a:rPr lang="en-US" dirty="0" smtClean="0"/>
              <a:t>INSERT New Record – O(1)</a:t>
            </a:r>
          </a:p>
          <a:p>
            <a:pPr marL="800100" lvl="1" indent="-342900"/>
            <a:r>
              <a:rPr lang="en-US" dirty="0" smtClean="0"/>
              <a:t>UPDATE Record – O(log(n)) w/ Indexing</a:t>
            </a:r>
          </a:p>
          <a:p>
            <a:pPr marL="800100" lvl="1" indent="-342900"/>
            <a:r>
              <a:rPr lang="en-US" dirty="0" smtClean="0"/>
              <a:t>DELETE Record – O(log(n)) w/ Indexing</a:t>
            </a:r>
          </a:p>
          <a:p>
            <a:pPr marL="800100" lvl="1" indent="-342900"/>
            <a:r>
              <a:rPr lang="en-US" dirty="0" smtClean="0"/>
              <a:t>SELECT Single Record – O(log(n)) w/ Indexing</a:t>
            </a:r>
          </a:p>
          <a:p>
            <a:pPr marL="800100" lvl="1" indent="-342900"/>
            <a:r>
              <a:rPr lang="en-US" dirty="0" smtClean="0"/>
              <a:t>SELECT All Records – O(n)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System Operations:</a:t>
            </a:r>
          </a:p>
          <a:p>
            <a:pPr marL="800100" lvl="1" indent="-342900"/>
            <a:r>
              <a:rPr lang="en-US" dirty="0" smtClean="0"/>
              <a:t>Create New Survey – O(n)</a:t>
            </a:r>
          </a:p>
          <a:p>
            <a:pPr marL="800100" lvl="1" indent="-342900"/>
            <a:r>
              <a:rPr lang="en-US" dirty="0" smtClean="0"/>
              <a:t>Submit Survey Responses –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Company</a:t>
            </a:r>
          </a:p>
          <a:p>
            <a:pPr marL="800100" lvl="1" indent="-342900"/>
            <a:r>
              <a:rPr lang="en-US" sz="1700" dirty="0" smtClean="0"/>
              <a:t>ID (SMALLINT) – Auto Increment ID</a:t>
            </a:r>
          </a:p>
          <a:p>
            <a:pPr marL="800100" lvl="1" indent="-342900"/>
            <a:r>
              <a:rPr lang="en-US" sz="1700" dirty="0" smtClean="0"/>
              <a:t>Name (VARCHAR) – Name of the company</a:t>
            </a:r>
          </a:p>
          <a:p>
            <a:pPr marL="800100" lvl="1" indent="-342900"/>
            <a:r>
              <a:rPr lang="en-US" sz="1700" dirty="0" smtClean="0"/>
              <a:t>Address (VARCHAR) – Address of the company</a:t>
            </a:r>
          </a:p>
          <a:p>
            <a:pPr marL="800100" lvl="1" indent="-342900"/>
            <a:r>
              <a:rPr lang="en-US" sz="1700" dirty="0" smtClean="0"/>
              <a:t>Phone (VARCHAR) – Phone number of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</a:t>
            </a:r>
          </a:p>
          <a:p>
            <a:pPr marL="800100" lvl="1" indent="-342900"/>
            <a:r>
              <a:rPr lang="en-US" sz="1700" dirty="0" smtClean="0"/>
              <a:t>ID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dirty="0" smtClean="0"/>
              <a:t>CID (SMALLINT) – Company ID (one company, many surveys)</a:t>
            </a:r>
          </a:p>
          <a:p>
            <a:pPr marL="800100" lvl="1" indent="-342900"/>
            <a:r>
              <a:rPr lang="en-US" sz="1700" dirty="0" err="1" smtClean="0"/>
              <a:t>StartDate</a:t>
            </a:r>
            <a:r>
              <a:rPr lang="en-US" sz="1700" dirty="0" smtClean="0"/>
              <a:t> (DATE) – The start date for the survey</a:t>
            </a:r>
          </a:p>
          <a:p>
            <a:pPr marL="800100" lvl="1" indent="-342900"/>
            <a:r>
              <a:rPr lang="en-US" sz="1700" dirty="0" err="1" smtClean="0"/>
              <a:t>EndDate</a:t>
            </a:r>
            <a:r>
              <a:rPr lang="en-US" sz="1700" dirty="0" smtClean="0"/>
              <a:t> (DATE) – The end date for the survey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71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Department</a:t>
            </a:r>
          </a:p>
          <a:p>
            <a:pPr marL="800100" lvl="1" indent="-342900"/>
            <a:r>
              <a:rPr lang="en-US" sz="1700" dirty="0" smtClean="0"/>
              <a:t>ID (INT) – Auto Increment ID</a:t>
            </a:r>
          </a:p>
          <a:p>
            <a:pPr marL="800100" lvl="1" indent="-342900"/>
            <a:r>
              <a:rPr lang="en-US" sz="1700" dirty="0" smtClean="0"/>
              <a:t>SID (INT) – Survey ID (one survey, many departments)</a:t>
            </a:r>
          </a:p>
          <a:p>
            <a:pPr marL="800100" lvl="1" indent="-342900"/>
            <a:r>
              <a:rPr lang="en-US" sz="1700" dirty="0" smtClean="0"/>
              <a:t>Name (VARCHAR) – Name of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Participant</a:t>
            </a:r>
          </a:p>
          <a:p>
            <a:pPr marL="800100" lvl="1" indent="-342900"/>
            <a:r>
              <a:rPr lang="en-US" sz="1700" dirty="0" smtClean="0"/>
              <a:t>ID (INT) </a:t>
            </a:r>
            <a:r>
              <a:rPr lang="en-US" sz="1700" dirty="0"/>
              <a:t>–</a:t>
            </a:r>
            <a:r>
              <a:rPr lang="en-US" sz="1700" dirty="0" smtClean="0"/>
              <a:t> </a:t>
            </a:r>
            <a:r>
              <a:rPr lang="en-US" sz="1700" dirty="0"/>
              <a:t>Auto Increment </a:t>
            </a:r>
            <a:r>
              <a:rPr lang="en-US" sz="1700" dirty="0" smtClean="0"/>
              <a:t>ID</a:t>
            </a:r>
            <a:endParaRPr lang="en-US" sz="1700" dirty="0"/>
          </a:p>
          <a:p>
            <a:pPr marL="800100" lvl="1" indent="-342900"/>
            <a:r>
              <a:rPr lang="en-US" sz="1700" dirty="0" smtClean="0"/>
              <a:t>DID (INT) – Department ID (one department, many participants)</a:t>
            </a:r>
          </a:p>
          <a:p>
            <a:pPr marL="800100" lvl="1" indent="-342900"/>
            <a:r>
              <a:rPr lang="en-US" sz="1700" dirty="0" smtClean="0"/>
              <a:t>Email (VARCHAR) – The participant’s email</a:t>
            </a:r>
          </a:p>
          <a:p>
            <a:pPr marL="800100" lvl="1" indent="-342900"/>
            <a:r>
              <a:rPr lang="en-US" sz="1700" dirty="0" smtClean="0"/>
              <a:t>Submitted (TINYINT) – Indicated submission status (</a:t>
            </a:r>
            <a:r>
              <a:rPr lang="en-US" sz="1700" dirty="0" err="1" smtClean="0"/>
              <a:t>boolean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6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Question</a:t>
            </a:r>
          </a:p>
          <a:p>
            <a:pPr marL="800100" lvl="1" indent="-342900"/>
            <a:r>
              <a:rPr lang="en-US" sz="1700" dirty="0" smtClean="0"/>
              <a:t>ID (SMALLINT) – Configurable Question ID</a:t>
            </a:r>
          </a:p>
          <a:p>
            <a:pPr marL="800100" lvl="1" indent="-342900"/>
            <a:r>
              <a:rPr lang="en-US" sz="1700" dirty="0" smtClean="0"/>
              <a:t>LS (VARCHAR) – Left statement</a:t>
            </a:r>
          </a:p>
          <a:p>
            <a:pPr marL="800100" lvl="1" indent="-342900"/>
            <a:r>
              <a:rPr lang="en-US" sz="1700" dirty="0" smtClean="0"/>
              <a:t>RS (VARCHAR) – Right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SurveyQuestion (XREF Table)</a:t>
            </a:r>
          </a:p>
          <a:p>
            <a:pPr marL="800100" lvl="1" indent="-342900"/>
            <a:r>
              <a:rPr lang="en-US" sz="1700" dirty="0" smtClean="0"/>
              <a:t>SID (INT) </a:t>
            </a:r>
            <a:r>
              <a:rPr lang="en-US" sz="1700" dirty="0"/>
              <a:t>–</a:t>
            </a:r>
            <a:r>
              <a:rPr lang="en-US" sz="1700" dirty="0" smtClean="0"/>
              <a:t> Survey ID (one survey, many question choices)</a:t>
            </a:r>
            <a:endParaRPr lang="en-US" sz="1700" dirty="0"/>
          </a:p>
          <a:p>
            <a:pPr marL="800100" lvl="1" indent="-342900"/>
            <a:r>
              <a:rPr lang="en-US" sz="1700" dirty="0" smtClean="0"/>
              <a:t>QID (INT) – Question ID (one question, many times chosen)</a:t>
            </a:r>
          </a:p>
          <a:p>
            <a:pPr marL="800100" lvl="1" indent="-342900"/>
            <a:r>
              <a:rPr lang="en-US" sz="1700" dirty="0" smtClean="0"/>
              <a:t>Order (SMALLINT) – The order of the question in the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/>
              <a:t>Response</a:t>
            </a:r>
          </a:p>
          <a:p>
            <a:pPr marL="800100" lvl="1" indent="-342900"/>
            <a:r>
              <a:rPr lang="en-US" sz="1700" dirty="0" smtClean="0"/>
              <a:t>ID (INT) – Auto Increment ID</a:t>
            </a:r>
          </a:p>
          <a:p>
            <a:pPr marL="800100" lvl="1" indent="-342900"/>
            <a:r>
              <a:rPr lang="en-US" sz="1700" dirty="0" smtClean="0"/>
              <a:t>DID (INT) – Department ID (one department, many responses)</a:t>
            </a:r>
          </a:p>
          <a:p>
            <a:pPr marL="800100" lvl="1" indent="-342900"/>
            <a:r>
              <a:rPr lang="en-US" sz="1700" dirty="0" smtClean="0"/>
              <a:t>QID (SMALLINT) – Question ID (one question, many responses)</a:t>
            </a:r>
          </a:p>
          <a:p>
            <a:pPr marL="800100" lvl="1" indent="-342900"/>
            <a:r>
              <a:rPr lang="en-US" sz="1700" dirty="0" smtClean="0"/>
              <a:t>Response (TINYINT) – Participant response (1-6)</a:t>
            </a:r>
          </a:p>
        </p:txBody>
      </p:sp>
    </p:spTree>
    <p:extLst>
      <p:ext uri="{BB962C8B-B14F-4D97-AF65-F5344CB8AC3E}">
        <p14:creationId xmlns:p14="http://schemas.microsoft.com/office/powerpoint/2010/main" val="34252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010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5834" y="5128292"/>
            <a:ext cx="687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Relationships maintain </a:t>
            </a:r>
            <a:r>
              <a:rPr lang="en-US" sz="1600" dirty="0" smtClean="0"/>
              <a:t>cascading: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UPDATE CASCADE – If parent primary key is changed, child foreign key automatically changes to reflect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 DELETE CASCADE – If parent record is deleted, all child records are also deleted.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07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Web-based survey system</a:t>
            </a:r>
          </a:p>
          <a:p>
            <a:pPr marL="800100" lvl="1" indent="-342900"/>
            <a:r>
              <a:rPr lang="en-US" dirty="0" smtClean="0"/>
              <a:t>Can be implemented on any website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Customizable questions and email script</a:t>
            </a:r>
            <a:br>
              <a:rPr lang="en-US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800100" lvl="1" indent="-342900"/>
            <a:r>
              <a:rPr lang="en-US" dirty="0" smtClean="0"/>
              <a:t>Generates insightful reports from responses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514600"/>
            <a:ext cx="4395787" cy="10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283642" cy="914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6400"/>
            <a:ext cx="3810000" cy="105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unique?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Semantic Differential Questions (w/ Likert Scale)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Survey Structure Targets Companies of Any Size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36851"/>
              </p:ext>
            </p:extLst>
          </p:nvPr>
        </p:nvGraphicFramePr>
        <p:xfrm>
          <a:off x="533400" y="2286000"/>
          <a:ext cx="79248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(Positive)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 Statement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(Negative)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Partly</a:t>
                      </a:r>
                      <a:r>
                        <a:rPr lang="en-US" sz="1600" baseline="0" dirty="0" smtClean="0"/>
                        <a:t>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Mostly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Strongly Agree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great!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◦</a:t>
                      </a:r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CSC 490 is awful!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47897"/>
              </p:ext>
            </p:extLst>
          </p:nvPr>
        </p:nvGraphicFramePr>
        <p:xfrm>
          <a:off x="533400" y="5257800"/>
          <a:ext cx="7924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➡ 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∞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Company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Survey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Department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3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must log in to access admin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Administrator </a:t>
            </a:r>
            <a:r>
              <a:rPr lang="en-US" sz="1700" dirty="0" smtClean="0"/>
              <a:t>should be able to </a:t>
            </a:r>
            <a:r>
              <a:rPr lang="en-US" sz="1700" dirty="0"/>
              <a:t>manage (create, update, delete):</a:t>
            </a:r>
          </a:p>
          <a:p>
            <a:pPr marL="742950" lvl="1" indent="-285750"/>
            <a:r>
              <a:rPr lang="en-US" sz="1700" dirty="0"/>
              <a:t>Companies</a:t>
            </a:r>
          </a:p>
          <a:p>
            <a:pPr marL="742950" lvl="1" indent="-285750"/>
            <a:r>
              <a:rPr lang="en-US" sz="1700" dirty="0"/>
              <a:t>Surveys</a:t>
            </a:r>
          </a:p>
          <a:p>
            <a:pPr marL="742950" lvl="1" indent="-285750"/>
            <a:r>
              <a:rPr lang="en-US" sz="1700" dirty="0"/>
              <a:t>Departments</a:t>
            </a:r>
          </a:p>
          <a:p>
            <a:pPr marL="742950" lvl="1" indent="-285750"/>
            <a:r>
              <a:rPr lang="en-US" sz="1700" dirty="0"/>
              <a:t>Participants</a:t>
            </a:r>
          </a:p>
          <a:p>
            <a:pPr marL="742950" lvl="1" indent="-285750"/>
            <a:r>
              <a:rPr lang="en-US" sz="1700" dirty="0"/>
              <a:t>Questions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2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sz="2400" cap="all" spc="-60" dirty="0">
                <a:solidFill>
                  <a:schemeClr val="tx2"/>
                </a:solidFill>
                <a:ea typeface="+mj-ea"/>
                <a:cs typeface="+mj-cs"/>
              </a:rPr>
              <a:t>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Administrator </a:t>
            </a:r>
            <a:r>
              <a:rPr lang="en-US" dirty="0" smtClean="0"/>
              <a:t>should </a:t>
            </a:r>
            <a:r>
              <a:rPr lang="en-US" dirty="0"/>
              <a:t>create new surveys with the below process:</a:t>
            </a:r>
          </a:p>
          <a:p>
            <a:pPr marL="800100" lvl="1" indent="-342900"/>
            <a:r>
              <a:rPr lang="en-US" dirty="0"/>
              <a:t>Create a company record or choose an existing one.</a:t>
            </a:r>
          </a:p>
          <a:p>
            <a:pPr marL="800100" lvl="1" indent="-342900"/>
            <a:r>
              <a:rPr lang="en-US" dirty="0"/>
              <a:t>Create a list of departments involved in the survey.</a:t>
            </a:r>
          </a:p>
          <a:p>
            <a:pPr marL="800100" lvl="1" indent="-342900"/>
            <a:r>
              <a:rPr lang="en-US" dirty="0"/>
              <a:t>Supply a comma delimited list of emails for each department.</a:t>
            </a:r>
          </a:p>
          <a:p>
            <a:pPr marL="800100" lvl="1" indent="-342900"/>
            <a:r>
              <a:rPr lang="en-US" dirty="0"/>
              <a:t>Choose the questions involved in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Automatic emails </a:t>
            </a:r>
            <a:r>
              <a:rPr lang="en-US" dirty="0" smtClean="0"/>
              <a:t>should </a:t>
            </a:r>
            <a:r>
              <a:rPr lang="en-US" dirty="0"/>
              <a:t>be sent out to each </a:t>
            </a:r>
            <a:r>
              <a:rPr lang="en-US" dirty="0" smtClean="0"/>
              <a:t>survey participant.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send out reminder </a:t>
            </a:r>
            <a:r>
              <a:rPr lang="en-US" dirty="0"/>
              <a:t>emails </a:t>
            </a:r>
            <a:r>
              <a:rPr lang="en-US" dirty="0" smtClean="0"/>
              <a:t>to:</a:t>
            </a:r>
            <a:endParaRPr lang="en-US" dirty="0"/>
          </a:p>
          <a:p>
            <a:pPr marL="800100" lvl="1" indent="-342900"/>
            <a:r>
              <a:rPr lang="en-US" dirty="0"/>
              <a:t>All participants in the company who have not completed the survey.</a:t>
            </a:r>
          </a:p>
          <a:p>
            <a:pPr marL="800100" lvl="1" indent="-342900"/>
            <a:r>
              <a:rPr lang="en-US" dirty="0"/>
              <a:t>All participants in a department who have not completed the survey.</a:t>
            </a:r>
          </a:p>
          <a:p>
            <a:pPr marL="800100" lvl="1" indent="-342900"/>
            <a:r>
              <a:rPr lang="en-US" dirty="0"/>
              <a:t>An individual participant who has no completed the survey.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Administrator should be able to generate Excel reports.</a:t>
            </a:r>
          </a:p>
          <a:p>
            <a:pPr marL="800100" lvl="1" indent="-342900"/>
            <a:r>
              <a:rPr lang="en-US" dirty="0" smtClean="0"/>
              <a:t>Overall survey results and breakdown by department.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1066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373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cap="all" spc="-60" dirty="0" smtClean="0">
                <a:solidFill>
                  <a:schemeClr val="tx2"/>
                </a:solidFill>
                <a:ea typeface="+mj-ea"/>
                <a:cs typeface="+mj-cs"/>
              </a:rPr>
              <a:t>Survey</a:t>
            </a:r>
            <a:endParaRPr lang="en-US" sz="2200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Participant </a:t>
            </a:r>
            <a:r>
              <a:rPr lang="en-US" sz="1800" dirty="0" smtClean="0"/>
              <a:t>should receive email with link to survey page.</a:t>
            </a:r>
          </a:p>
          <a:p>
            <a:pPr marL="742950" lvl="1" indent="-285750"/>
            <a:r>
              <a:rPr lang="en-US" sz="1800" dirty="0" smtClean="0"/>
              <a:t>Hyperlink should contain a unique ID.</a:t>
            </a:r>
          </a:p>
          <a:p>
            <a:pPr marL="742950" lvl="1" indent="-285750"/>
            <a:r>
              <a:rPr lang="en-US" sz="1800" dirty="0" smtClean="0"/>
              <a:t>Survey page should not be accessible with an invalid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Survey questions </a:t>
            </a:r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semantic differential.</a:t>
            </a:r>
          </a:p>
          <a:p>
            <a:pPr marL="742950" lvl="1" indent="-285750"/>
            <a:r>
              <a:rPr lang="en-US" sz="1800" dirty="0" smtClean="0"/>
              <a:t>Response choices should be Likert scale.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</a:t>
            </a:r>
            <a:r>
              <a:rPr lang="en-US" sz="1800" dirty="0"/>
              <a:t>must complete all questions before submitting</a:t>
            </a:r>
            <a:r>
              <a:rPr lang="en-US" sz="1800" dirty="0" smtClean="0"/>
              <a:t>.</a:t>
            </a:r>
          </a:p>
          <a:p>
            <a:pPr marL="742950" lvl="1" indent="-285750"/>
            <a:r>
              <a:rPr lang="en-US" sz="1800" dirty="0" smtClean="0"/>
              <a:t>The participant should be prompted for confirmation.</a:t>
            </a:r>
          </a:p>
          <a:p>
            <a:pPr marL="742950" lvl="1" indent="-285750"/>
            <a:r>
              <a:rPr lang="en-US" sz="1800" dirty="0" smtClean="0"/>
              <a:t>If any questions remain incomplete, the earliest incomplete question should be shown (scroll to 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Participant should only be able to submit the survey once.</a:t>
            </a:r>
          </a:p>
          <a:p>
            <a:pPr marL="742950" lvl="1" indent="-285750"/>
            <a:r>
              <a:rPr lang="en-US" sz="1800" dirty="0" smtClean="0"/>
              <a:t>Survey page should be inaccessibly with the same ID.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Responses </a:t>
            </a:r>
            <a:r>
              <a:rPr lang="en-US" sz="1800" dirty="0" smtClean="0"/>
              <a:t>should </a:t>
            </a:r>
            <a:r>
              <a:rPr lang="en-US" sz="1800" dirty="0"/>
              <a:t>be recorded anonymously.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81000"/>
            <a:ext cx="13589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0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7620000" cy="437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cap="all" spc="-60" dirty="0" smtClean="0">
                <a:solidFill>
                  <a:schemeClr val="tx2"/>
                </a:solidFill>
                <a:ea typeface="+mj-ea"/>
                <a:cs typeface="+mj-cs"/>
              </a:rPr>
              <a:t>Database</a:t>
            </a:r>
            <a:endParaRPr lang="en-US" cap="all" spc="-60" dirty="0">
              <a:solidFill>
                <a:schemeClr val="tx2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database should be implemented using MySQL</a:t>
            </a:r>
          </a:p>
          <a:p>
            <a:pPr marL="742950" lvl="1" indent="-285750"/>
            <a:r>
              <a:rPr lang="en-US" sz="1700" dirty="0" smtClean="0"/>
              <a:t>Relational database</a:t>
            </a:r>
          </a:p>
          <a:p>
            <a:pPr marL="742950" lvl="1" indent="-285750"/>
            <a:r>
              <a:rPr lang="en-US" sz="1700" dirty="0" smtClean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The schema should be efficiently designed</a:t>
            </a:r>
          </a:p>
          <a:p>
            <a:pPr marL="742950" lvl="1" indent="-285750"/>
            <a:r>
              <a:rPr lang="en-US" sz="1700" dirty="0" smtClean="0"/>
              <a:t>Relationships used to eliminate redundant data</a:t>
            </a:r>
          </a:p>
          <a:p>
            <a:pPr marL="742950" lvl="1" indent="-285750"/>
            <a:r>
              <a:rPr lang="en-US" sz="1700" dirty="0" smtClean="0"/>
              <a:t>Appropriate data types and length restrictions.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1341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934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0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Walkthrough</a:t>
            </a:r>
            <a:endParaRPr lang="en-US" dirty="0"/>
          </a:p>
        </p:txBody>
      </p:sp>
      <p:pic>
        <p:nvPicPr>
          <p:cNvPr id="4098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43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759</TotalTime>
  <Words>740</Words>
  <Application>Microsoft Office PowerPoint</Application>
  <PresentationFormat>On-screen Show (4:3)</PresentationFormat>
  <Paragraphs>134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Web Survey System</vt:lpstr>
      <vt:lpstr>Project Definition</vt:lpstr>
      <vt:lpstr>What makes it unique?</vt:lpstr>
      <vt:lpstr>Requirement Specification</vt:lpstr>
      <vt:lpstr>Requirement Specification</vt:lpstr>
      <vt:lpstr>Requirement Specification</vt:lpstr>
      <vt:lpstr>Requirement Specification</vt:lpstr>
      <vt:lpstr>Subsystems</vt:lpstr>
      <vt:lpstr>Mockup Walkthrough</vt:lpstr>
      <vt:lpstr>System Model Sequence Diagram</vt:lpstr>
      <vt:lpstr>System Model Data Flow Diagram</vt:lpstr>
      <vt:lpstr>Algorithm Analysis</vt:lpstr>
      <vt:lpstr>Database Schema</vt:lpstr>
      <vt:lpstr>Database Schema</vt:lpstr>
      <vt:lpstr>Database Schema</vt:lpstr>
      <vt:lpstr>Database ER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System</dc:title>
  <dc:creator>Windows User</dc:creator>
  <cp:lastModifiedBy>Schwagerl Andreas</cp:lastModifiedBy>
  <cp:revision>51</cp:revision>
  <dcterms:created xsi:type="dcterms:W3CDTF">2018-02-18T15:18:24Z</dcterms:created>
  <dcterms:modified xsi:type="dcterms:W3CDTF">2018-02-20T18:34:11Z</dcterms:modified>
</cp:coreProperties>
</file>