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Web</a:t>
            </a:r>
            <a:br>
              <a:rPr lang="en-US" sz="8000" dirty="0" smtClean="0"/>
            </a:br>
            <a:r>
              <a:rPr lang="en-US" sz="8000" dirty="0" smtClean="0"/>
              <a:t>Survey System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Drop Table team;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Company</a:t>
            </a:r>
          </a:p>
          <a:p>
            <a:pPr marL="800100" lvl="1" indent="-342900"/>
            <a:r>
              <a:rPr lang="en-US" sz="1700" dirty="0" smtClean="0"/>
              <a:t>ID (SMALLINT) – Auto Increment ID</a:t>
            </a:r>
          </a:p>
          <a:p>
            <a:pPr marL="800100" lvl="1" indent="-342900"/>
            <a:r>
              <a:rPr lang="en-US" sz="1700" dirty="0" smtClean="0"/>
              <a:t>Name (VARCHAR) – Name of the company</a:t>
            </a:r>
          </a:p>
          <a:p>
            <a:pPr marL="800100" lvl="1" indent="-342900"/>
            <a:r>
              <a:rPr lang="en-US" sz="1700" dirty="0" smtClean="0"/>
              <a:t>Address (VARCHAR) – Address of the company</a:t>
            </a:r>
          </a:p>
          <a:p>
            <a:pPr marL="800100" lvl="1" indent="-342900"/>
            <a:r>
              <a:rPr lang="en-US" sz="1700" dirty="0" smtClean="0"/>
              <a:t>Phone (VARCHAR) – Phone number of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</a:t>
            </a:r>
          </a:p>
          <a:p>
            <a:pPr marL="800100" lvl="1" indent="-342900"/>
            <a:r>
              <a:rPr lang="en-US" sz="1700" dirty="0" smtClean="0"/>
              <a:t>ID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CID (SMALLINT) – Company ID (one company, many surveys)</a:t>
            </a:r>
          </a:p>
          <a:p>
            <a:pPr marL="800100" lvl="1" indent="-342900"/>
            <a:r>
              <a:rPr lang="en-US" sz="1700" dirty="0" err="1" smtClean="0"/>
              <a:t>StartDate</a:t>
            </a:r>
            <a:r>
              <a:rPr lang="en-US" sz="1700" dirty="0" smtClean="0"/>
              <a:t> (DATE) – The start date for the survey</a:t>
            </a:r>
          </a:p>
          <a:p>
            <a:pPr marL="800100" lvl="1" indent="-342900"/>
            <a:r>
              <a:rPr lang="en-US" sz="1700" dirty="0" err="1" smtClean="0"/>
              <a:t>EndDate</a:t>
            </a:r>
            <a:r>
              <a:rPr lang="en-US" sz="1700" dirty="0" smtClean="0"/>
              <a:t> (DATE) – The end date for the survey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1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Department</a:t>
            </a:r>
          </a:p>
          <a:p>
            <a:pPr marL="800100" lvl="1" indent="-342900"/>
            <a:r>
              <a:rPr lang="en-US" sz="1700" dirty="0" smtClean="0"/>
              <a:t>ID (INT) – Auto Increment ID</a:t>
            </a:r>
          </a:p>
          <a:p>
            <a:pPr marL="800100" lvl="1" indent="-342900"/>
            <a:r>
              <a:rPr lang="en-US" sz="1700" dirty="0" smtClean="0"/>
              <a:t>SID (INT) – Survey ID (one survey, many departments)</a:t>
            </a:r>
          </a:p>
          <a:p>
            <a:pPr marL="800100" lvl="1" indent="-342900"/>
            <a:r>
              <a:rPr lang="en-US" sz="1700" dirty="0" smtClean="0"/>
              <a:t>Name (VARCHAR) – Name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Participant</a:t>
            </a:r>
          </a:p>
          <a:p>
            <a:pPr marL="800100" lvl="1" indent="-342900"/>
            <a:r>
              <a:rPr lang="en-US" sz="1700" dirty="0" smtClean="0"/>
              <a:t>ID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DID (INT) – Department ID (one department, many participants)</a:t>
            </a:r>
          </a:p>
          <a:p>
            <a:pPr marL="800100" lvl="1" indent="-342900"/>
            <a:r>
              <a:rPr lang="en-US" sz="1700" dirty="0" smtClean="0"/>
              <a:t>Email (VARCHAR) – The participant’s email</a:t>
            </a:r>
          </a:p>
          <a:p>
            <a:pPr marL="800100" lvl="1" indent="-342900"/>
            <a:r>
              <a:rPr lang="en-US" sz="1700" dirty="0" smtClean="0"/>
              <a:t>Submitted (TINYINT) – Indicated submission status (</a:t>
            </a:r>
            <a:r>
              <a:rPr lang="en-US" sz="1700" dirty="0" err="1" smtClean="0"/>
              <a:t>boolean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Question</a:t>
            </a:r>
          </a:p>
          <a:p>
            <a:pPr marL="800100" lvl="1" indent="-342900"/>
            <a:r>
              <a:rPr lang="en-US" sz="1700" dirty="0" smtClean="0"/>
              <a:t>ID (SMALLINT) – Configurable Question ID</a:t>
            </a:r>
          </a:p>
          <a:p>
            <a:pPr marL="800100" lvl="1" indent="-342900"/>
            <a:r>
              <a:rPr lang="en-US" sz="1700" dirty="0" smtClean="0"/>
              <a:t>LS (VARCHAR) – Left statement</a:t>
            </a:r>
          </a:p>
          <a:p>
            <a:pPr marL="800100" lvl="1" indent="-342900"/>
            <a:r>
              <a:rPr lang="en-US" sz="1700" dirty="0" smtClean="0"/>
              <a:t>RS (VARCHAR) – Right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SurveyQuestion (XREF Table)</a:t>
            </a:r>
          </a:p>
          <a:p>
            <a:pPr marL="800100" lvl="1" indent="-342900"/>
            <a:r>
              <a:rPr lang="en-US" sz="1700" dirty="0" smtClean="0"/>
              <a:t>SID (INT) </a:t>
            </a:r>
            <a:r>
              <a:rPr lang="en-US" sz="1700" dirty="0"/>
              <a:t>–</a:t>
            </a:r>
            <a:r>
              <a:rPr lang="en-US" sz="1700" dirty="0" smtClean="0"/>
              <a:t> Survey ID (one survey, many question choices)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QID (INT) – Question ID (one question, many times chosen)</a:t>
            </a:r>
          </a:p>
          <a:p>
            <a:pPr marL="800100" lvl="1" indent="-342900"/>
            <a:r>
              <a:rPr lang="en-US" sz="1700" dirty="0" smtClean="0"/>
              <a:t>Order (SMALLINT) – The order of the question in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Response</a:t>
            </a:r>
          </a:p>
          <a:p>
            <a:pPr marL="800100" lvl="1" indent="-342900"/>
            <a:r>
              <a:rPr lang="en-US" sz="1700" dirty="0" smtClean="0"/>
              <a:t>ID (INT) – Auto Increment ID</a:t>
            </a:r>
          </a:p>
          <a:p>
            <a:pPr marL="800100" lvl="1" indent="-342900"/>
            <a:r>
              <a:rPr lang="en-US" sz="1700" dirty="0" smtClean="0"/>
              <a:t>DID (INT) – Department ID (one department, many responses)</a:t>
            </a:r>
          </a:p>
          <a:p>
            <a:pPr marL="800100" lvl="1" indent="-342900"/>
            <a:r>
              <a:rPr lang="en-US" sz="1700" dirty="0" smtClean="0"/>
              <a:t>QID (SMALLINT) – Question ID (one question, many responses)</a:t>
            </a:r>
          </a:p>
          <a:p>
            <a:pPr marL="800100" lvl="1" indent="-342900"/>
            <a:r>
              <a:rPr lang="en-US" sz="1700" dirty="0" smtClean="0"/>
              <a:t>Response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25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ER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834" y="5128292"/>
            <a:ext cx="6874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</a:t>
            </a:r>
            <a:br>
              <a:rPr lang="en-US" sz="1600" dirty="0" smtClean="0"/>
            </a:br>
            <a:r>
              <a:rPr lang="en-US" sz="1600" dirty="0" smtClean="0"/>
              <a:t>Relationships feature cascading: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UPDATE CASCADE – If parent primary key is changed, child foreign key automatically changes to reflect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DELETE CASCADE – If parent record is deleted, all child records are also deleted.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</a:t>
            </a:r>
            <a:r>
              <a:rPr lang="en-US" dirty="0" smtClean="0"/>
              <a:t>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must log in to access admin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</a:t>
            </a:r>
            <a:r>
              <a:rPr lang="en-US" sz="1700" dirty="0" smtClean="0"/>
              <a:t>should be able to </a:t>
            </a:r>
            <a:r>
              <a:rPr lang="en-US" sz="1700" dirty="0"/>
              <a:t>manage (create, update, delete):</a:t>
            </a:r>
          </a:p>
          <a:p>
            <a:pPr marL="742950" lvl="1" indent="-285750"/>
            <a:r>
              <a:rPr lang="en-US" sz="1700" dirty="0"/>
              <a:t>Companies</a:t>
            </a:r>
          </a:p>
          <a:p>
            <a:pPr marL="742950" lvl="1" indent="-285750"/>
            <a:r>
              <a:rPr lang="en-US" sz="1700" dirty="0"/>
              <a:t>Surveys</a:t>
            </a:r>
          </a:p>
          <a:p>
            <a:pPr marL="742950" lvl="1" indent="-285750"/>
            <a:r>
              <a:rPr lang="en-US" sz="1700" dirty="0"/>
              <a:t>Departments</a:t>
            </a:r>
          </a:p>
          <a:p>
            <a:pPr marL="742950" lvl="1" indent="-285750"/>
            <a:r>
              <a:rPr lang="en-US" sz="1700" dirty="0"/>
              <a:t>Participants</a:t>
            </a:r>
          </a:p>
          <a:p>
            <a:pPr marL="742950" lvl="1" indent="-285750"/>
            <a:r>
              <a:rPr lang="en-US" sz="17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spc="-60" dirty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smtClean="0"/>
              <a:t>should </a:t>
            </a:r>
            <a:r>
              <a:rPr lang="en-US" dirty="0"/>
              <a:t>create new surveys with the below process:</a:t>
            </a:r>
          </a:p>
          <a:p>
            <a:pPr marL="800100" lvl="1" indent="-342900"/>
            <a:r>
              <a:rPr lang="en-US" dirty="0"/>
              <a:t>Create a company record or choose an existing one.</a:t>
            </a:r>
          </a:p>
          <a:p>
            <a:pPr marL="800100" lvl="1" indent="-342900"/>
            <a:r>
              <a:rPr lang="en-US" dirty="0"/>
              <a:t>Create a list of departments involved in the survey.</a:t>
            </a:r>
          </a:p>
          <a:p>
            <a:pPr marL="800100" lvl="1" indent="-342900"/>
            <a:r>
              <a:rPr lang="en-US" dirty="0"/>
              <a:t>Supply a comma delimited list of emails for each department.</a:t>
            </a:r>
          </a:p>
          <a:p>
            <a:pPr marL="800100" lvl="1" indent="-342900"/>
            <a:r>
              <a:rPr lang="en-US" dirty="0"/>
              <a:t>Choose the questions involved in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emails </a:t>
            </a:r>
            <a:r>
              <a:rPr lang="en-US" dirty="0" smtClean="0"/>
              <a:t>should </a:t>
            </a:r>
            <a:r>
              <a:rPr lang="en-US" dirty="0"/>
              <a:t>be sent out to each </a:t>
            </a:r>
            <a:r>
              <a:rPr lang="en-US" dirty="0" smtClean="0"/>
              <a:t>survey participant.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send out reminder </a:t>
            </a:r>
            <a:r>
              <a:rPr lang="en-US" dirty="0"/>
              <a:t>emails </a:t>
            </a:r>
            <a:r>
              <a:rPr lang="en-US" dirty="0" smtClean="0"/>
              <a:t>to:</a:t>
            </a:r>
            <a:endParaRPr lang="en-US" dirty="0"/>
          </a:p>
          <a:p>
            <a:pPr marL="800100" lvl="1" indent="-342900"/>
            <a:r>
              <a:rPr lang="en-US" dirty="0"/>
              <a:t>All participants in the company who have not completed the survey.</a:t>
            </a:r>
          </a:p>
          <a:p>
            <a:pPr marL="800100" lvl="1" indent="-342900"/>
            <a:r>
              <a:rPr lang="en-US" dirty="0"/>
              <a:t>All participants in a department who have not completed the survey.</a:t>
            </a:r>
          </a:p>
          <a:p>
            <a:pPr marL="800100" lvl="1" indent="-342900"/>
            <a:r>
              <a:rPr lang="en-US" dirty="0"/>
              <a:t>An individual participant who has no completed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generate Excel reports.</a:t>
            </a:r>
          </a:p>
          <a:p>
            <a:pPr marL="800100" lvl="1" indent="-342900"/>
            <a:r>
              <a:rPr lang="en-US" dirty="0" smtClean="0"/>
              <a:t>Overall survey results and breakdown by 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cap="all" spc="-60" dirty="0" smtClean="0">
                <a:solidFill>
                  <a:schemeClr val="tx2"/>
                </a:solidFill>
                <a:ea typeface="+mj-ea"/>
                <a:cs typeface="+mj-cs"/>
              </a:rPr>
              <a:t>Survey</a:t>
            </a:r>
            <a:endParaRPr lang="en-US" sz="2200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 </a:t>
            </a:r>
            <a:r>
              <a:rPr lang="en-US" sz="1800" dirty="0" smtClean="0"/>
              <a:t>should receive email with link to survey page.</a:t>
            </a:r>
          </a:p>
          <a:p>
            <a:pPr marL="742950" lvl="1" indent="-285750"/>
            <a:r>
              <a:rPr lang="en-US" sz="1800" dirty="0" smtClean="0"/>
              <a:t>Hyperlink should contain a unique ID.</a:t>
            </a:r>
          </a:p>
          <a:p>
            <a:pPr marL="742950" lvl="1" indent="-285750"/>
            <a:r>
              <a:rPr lang="en-US" sz="1800" dirty="0" smtClean="0"/>
              <a:t>Survey page should not be accessible with an invalid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Survey questions </a:t>
            </a:r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semantic differential.</a:t>
            </a:r>
          </a:p>
          <a:p>
            <a:pPr marL="742950" lvl="1" indent="-285750"/>
            <a:r>
              <a:rPr lang="en-US" sz="1800" dirty="0" smtClean="0"/>
              <a:t>Response choices should be Likert scale.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</a:t>
            </a:r>
            <a:r>
              <a:rPr lang="en-US" sz="1800" dirty="0"/>
              <a:t>must complete all questions before submitting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The participant should be prompted for confirmation.</a:t>
            </a:r>
          </a:p>
          <a:p>
            <a:pPr marL="742950" lvl="1" indent="-285750"/>
            <a:r>
              <a:rPr lang="en-US" sz="1800" dirty="0" smtClean="0"/>
              <a:t>If any questions remain incomplete, the earliest incomplete question should be shown (scroll to 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should only be able to submit the survey once.</a:t>
            </a:r>
          </a:p>
          <a:p>
            <a:pPr marL="742950" lvl="1" indent="-285750"/>
            <a:r>
              <a:rPr lang="en-US" sz="1800" dirty="0" smtClean="0"/>
              <a:t>Survey page should be inaccessibly with the same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</a:t>
            </a:r>
            <a:r>
              <a:rPr lang="en-US" sz="1800" dirty="0" smtClean="0"/>
              <a:t>should </a:t>
            </a:r>
            <a:r>
              <a:rPr lang="en-US" sz="1800" dirty="0"/>
              <a:t>be recorded anonymously.</a:t>
            </a:r>
          </a:p>
        </p:txBody>
      </p:sp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Database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database </a:t>
            </a:r>
            <a:r>
              <a:rPr lang="en-US" sz="1700" dirty="0" smtClean="0"/>
              <a:t>should </a:t>
            </a:r>
            <a:r>
              <a:rPr lang="en-US" sz="1700" dirty="0" smtClean="0"/>
              <a:t>be implemented using MySQL</a:t>
            </a:r>
          </a:p>
          <a:p>
            <a:pPr marL="742950" lvl="1" indent="-285750"/>
            <a:r>
              <a:rPr lang="en-US" sz="1700" dirty="0" smtClean="0"/>
              <a:t>Relational database</a:t>
            </a:r>
          </a:p>
          <a:p>
            <a:pPr marL="742950" lvl="1" indent="-285750"/>
            <a:r>
              <a:rPr lang="en-US" sz="1700" dirty="0" smtClean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schema should be efficiently designed</a:t>
            </a:r>
          </a:p>
          <a:p>
            <a:pPr marL="742950" lvl="1" indent="-285750"/>
            <a:r>
              <a:rPr lang="en-US" sz="1700" dirty="0" smtClean="0"/>
              <a:t>Relationships used to eliminate redundant </a:t>
            </a:r>
            <a:r>
              <a:rPr lang="en-US" sz="1700" dirty="0" smtClean="0"/>
              <a:t>data</a:t>
            </a:r>
          </a:p>
          <a:p>
            <a:pPr marL="742950" lvl="1" indent="-285750"/>
            <a:r>
              <a:rPr lang="en-US" sz="1700" dirty="0" smtClean="0"/>
              <a:t>Appropriate data types and length restrictions.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34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685</TotalTime>
  <Words>660</Words>
  <Application>Microsoft Office PowerPoint</Application>
  <PresentationFormat>On-screen Show (4:3)</PresentationFormat>
  <Paragraphs>124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Web Survey System</vt:lpstr>
      <vt:lpstr>Project Definition</vt:lpstr>
      <vt:lpstr>What makes it unique?</vt:lpstr>
      <vt:lpstr>Requirement Specification</vt:lpstr>
      <vt:lpstr>Requirement Specification</vt:lpstr>
      <vt:lpstr>Requirement Specification</vt:lpstr>
      <vt:lpstr>Requirement Specification</vt:lpstr>
      <vt:lpstr>Subsystems</vt:lpstr>
      <vt:lpstr>Mockup Walkthrough</vt:lpstr>
      <vt:lpstr>System Model Sequence Diagram</vt:lpstr>
      <vt:lpstr>System Model Data Flow Diagram</vt:lpstr>
      <vt:lpstr>Database Schema</vt:lpstr>
      <vt:lpstr>Database Schema</vt:lpstr>
      <vt:lpstr>Database Schema</vt:lpstr>
      <vt:lpstr>Database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Schwagerl Andreas</cp:lastModifiedBy>
  <cp:revision>44</cp:revision>
  <dcterms:created xsi:type="dcterms:W3CDTF">2018-02-18T15:18:24Z</dcterms:created>
  <dcterms:modified xsi:type="dcterms:W3CDTF">2018-02-20T13:59:52Z</dcterms:modified>
</cp:coreProperties>
</file>