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4"/>
  </p:notesMasterIdLst>
  <p:sldIdLst>
    <p:sldId id="256" r:id="rId2"/>
    <p:sldId id="257" r:id="rId3"/>
    <p:sldId id="271" r:id="rId4"/>
    <p:sldId id="266" r:id="rId5"/>
    <p:sldId id="259" r:id="rId6"/>
    <p:sldId id="261" r:id="rId7"/>
    <p:sldId id="262" r:id="rId8"/>
    <p:sldId id="270" r:id="rId9"/>
    <p:sldId id="268" r:id="rId10"/>
    <p:sldId id="263" r:id="rId11"/>
    <p:sldId id="26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9"/>
    <p:restoredTop sz="94696"/>
  </p:normalViewPr>
  <p:slideViewPr>
    <p:cSldViewPr snapToGrid="0" snapToObjects="1">
      <p:cViewPr>
        <p:scale>
          <a:sx n="112" d="100"/>
          <a:sy n="112" d="100"/>
        </p:scale>
        <p:origin x="-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8B592-5D57-D840-86D6-0CE0EBA1B1DD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E3E59-B8A8-3C45-8F8D-28B291C6C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E3E59-B8A8-3C45-8F8D-28B291C6C1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E3E59-B8A8-3C45-8F8D-28B291C6C1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0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9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3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75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3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5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2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B142-1A29-294F-8A09-A6FDC76D798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6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A67B142-1A29-294F-8A09-A6FDC76D798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A67B142-1A29-294F-8A09-A6FDC76D798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ECEF5DB-5BEF-F044-ABA8-8087CE7C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8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60677B-5ABF-7542-B998-7E389B123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Algothon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BlackRock</a:t>
            </a:r>
            <a:r>
              <a:rPr lang="en-US" dirty="0"/>
              <a:t>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772B17-9BC5-EA41-BEAF-8D25D830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42501"/>
          </a:xfrm>
        </p:spPr>
        <p:txBody>
          <a:bodyPr>
            <a:normAutofit fontScale="77500" lnSpcReduction="20000"/>
          </a:bodyPr>
          <a:lstStyle/>
          <a:p>
            <a:r>
              <a:rPr lang="en-US" sz="2100" b="1" dirty="0"/>
              <a:t>Alexandros Haliassos, Andreas </a:t>
            </a:r>
            <a:r>
              <a:rPr lang="en-US" sz="2100" b="1" dirty="0" err="1"/>
              <a:t>Theodoulou</a:t>
            </a:r>
            <a:r>
              <a:rPr lang="en-US" sz="2100" b="1" dirty="0"/>
              <a:t>, </a:t>
            </a:r>
            <a:r>
              <a:rPr lang="en-US" sz="2100" b="1" dirty="0" err="1"/>
              <a:t>Kriton</a:t>
            </a:r>
            <a:r>
              <a:rPr lang="en-US" sz="2100" b="1" dirty="0"/>
              <a:t> Konstantinidis, and Yao Lei Xu</a:t>
            </a:r>
          </a:p>
          <a:p>
            <a:r>
              <a:rPr lang="en-US" sz="1600" dirty="0"/>
              <a:t>Data: </a:t>
            </a:r>
            <a:r>
              <a:rPr lang="en-GB" sz="1600" dirty="0"/>
              <a:t>End of Day US Stock Prices (QUANDL), </a:t>
            </a:r>
            <a:r>
              <a:rPr lang="en-US" sz="1600" dirty="0"/>
              <a:t>Global Supply Chain Relationships (QUANDL), </a:t>
            </a:r>
            <a:r>
              <a:rPr lang="en-GB" sz="1600" dirty="0"/>
              <a:t>Social Media Analytics (QUANDL), External Fundamental Data</a:t>
            </a:r>
          </a:p>
          <a:p>
            <a:r>
              <a:rPr lang="en-GB" sz="1600" dirty="0"/>
              <a:t>Themes: Supply Chain (Main Theme) and Social Media Analytics</a:t>
            </a:r>
          </a:p>
          <a:p>
            <a:r>
              <a:rPr lang="en-US" sz="1600" dirty="0"/>
              <a:t>(No AWS Used)</a:t>
            </a:r>
          </a:p>
        </p:txBody>
      </p:sp>
    </p:spTree>
    <p:extLst>
      <p:ext uri="{BB962C8B-B14F-4D97-AF65-F5344CB8AC3E}">
        <p14:creationId xmlns:p14="http://schemas.microsoft.com/office/powerpoint/2010/main" val="90640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AB225-206B-4E43-833D-96E20F96D5E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Support Tensor Machine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A69F425D-280A-4751-BED2-CDF3D872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124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Hypothesis:</a:t>
            </a:r>
          </a:p>
          <a:p>
            <a:pPr marL="0" indent="0">
              <a:buNone/>
            </a:pPr>
            <a:r>
              <a:rPr lang="en-GB" dirty="0"/>
              <a:t>Added </a:t>
            </a:r>
            <a:r>
              <a:rPr lang="en-GB" b="1" dirty="0"/>
              <a:t>tensor dimensionality </a:t>
            </a:r>
            <a:r>
              <a:rPr lang="en-GB" dirty="0"/>
              <a:t>increases predictive power</a:t>
            </a:r>
          </a:p>
          <a:p>
            <a:r>
              <a:rPr lang="en-GB" dirty="0"/>
              <a:t>Graph cluster-based multi-linear STM (accuracy 53.5%)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xmlns="" id="{31ED0045-C606-49CA-B8AB-D2BCCA913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7" t="6116" r="8732" b="3987"/>
          <a:stretch/>
        </p:blipFill>
        <p:spPr>
          <a:xfrm>
            <a:off x="1819373" y="3429000"/>
            <a:ext cx="8521831" cy="30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3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AD21EC9-9707-4723-8447-0D7FA381B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xmlns="" id="{AABA95AA-8869-4123-BB01-8C85EFDF5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F1325-95A2-054E-A0C3-78CCE4FE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Sentiment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9C0AE78-870E-B94B-BE22-0630FBB11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396" y="2413000"/>
                <a:ext cx="3818293" cy="3632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Hypothesis: </a:t>
                </a:r>
              </a:p>
              <a:p>
                <a:pPr marL="0" indent="0">
                  <a:buNone/>
                </a:pPr>
                <a:r>
                  <a:rPr lang="en-US" sz="1600" dirty="0"/>
                  <a:t>Social media posts can </a:t>
                </a:r>
                <a:r>
                  <a:rPr lang="en-US" sz="1600" b="1" dirty="0"/>
                  <a:t>promptly</a:t>
                </a:r>
                <a:r>
                  <a:rPr lang="en-US" sz="1600" dirty="0"/>
                  <a:t> capture </a:t>
                </a:r>
                <a:r>
                  <a:rPr lang="en-US" sz="1600" b="1" dirty="0"/>
                  <a:t>shock events</a:t>
                </a:r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Find daily post with most reactions</a:t>
                </a:r>
              </a:p>
              <a:p>
                <a:r>
                  <a:rPr lang="en-US" sz="1600" dirty="0"/>
                  <a:t>Calculate ratio of negative to positive reactions: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𝑠𝑎𝑑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′+#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𝑎𝑛𝑔𝑟𝑦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𝑙𝑖𝑘𝑒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′+#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h𝑎h𝑎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𝑙𝑜𝑣𝑒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Identify potential significant falls in return</a:t>
                </a:r>
              </a:p>
              <a:p>
                <a:r>
                  <a:rPr lang="en-US" sz="1600" dirty="0"/>
                  <a:t>Run daily with minimal computational cost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0AE78-870E-B94B-BE22-0630FBB11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396" y="2413000"/>
                <a:ext cx="3818293" cy="363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17">
            <a:extLst>
              <a:ext uri="{FF2B5EF4-FFF2-40B4-BE49-F238E27FC236}">
                <a16:creationId xmlns:a16="http://schemas.microsoft.com/office/drawing/2014/main" xmlns="" id="{68102155-1621-4AE4-8DD3-7730E2FFD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F888E05-837E-4142-8F7E-8639FD2D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19" y="1349237"/>
            <a:ext cx="5942180" cy="415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8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60677B-5ABF-7542-B998-7E389B123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772B17-9BC5-EA41-BEAF-8D25D830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291" y="5535369"/>
            <a:ext cx="10572000" cy="1242501"/>
          </a:xfrm>
        </p:spPr>
        <p:txBody>
          <a:bodyPr>
            <a:normAutofit/>
          </a:bodyPr>
          <a:lstStyle/>
          <a:p>
            <a:r>
              <a:rPr lang="en-US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4168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5C44DBB-AD7C-4682-B258-6367305D2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AB225-206B-4E43-833D-96E20F96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Trading Universe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1CED323-FAF0-4E0B-8717-FC1F468A28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5F82EB-2DDD-5744-BC5F-C0FFA664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A-priori choice of S&amp;P500 </a:t>
            </a:r>
          </a:p>
          <a:p>
            <a:r>
              <a:rPr lang="en-US" dirty="0"/>
              <a:t>Liquidity/tradability</a:t>
            </a:r>
          </a:p>
          <a:p>
            <a:r>
              <a:rPr lang="en-US" dirty="0"/>
              <a:t>Data availability</a:t>
            </a:r>
          </a:p>
          <a:p>
            <a:r>
              <a:rPr lang="en-US" dirty="0"/>
              <a:t>Easier to manage</a:t>
            </a:r>
          </a:p>
          <a:p>
            <a:r>
              <a:rPr lang="en-US" dirty="0"/>
              <a:t>Reduced to ~200 stocks due to data compatibility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6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AD21EC9-9707-4723-8447-0D7FA381B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23">
            <a:extLst>
              <a:ext uri="{FF2B5EF4-FFF2-40B4-BE49-F238E27FC236}">
                <a16:creationId xmlns:a16="http://schemas.microsoft.com/office/drawing/2014/main" xmlns="" id="{AABA95AA-8869-4123-BB01-8C85EFDF5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9BF568-55D8-824D-A85D-491DF43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Factor Driven </a:t>
            </a:r>
            <a:r>
              <a:rPr lang="en-US" sz="3200" dirty="0" err="1"/>
              <a:t>XGBoost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3240BB-FF41-BE4E-8130-C60E34B3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48" y="3138743"/>
            <a:ext cx="3404372" cy="363220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14 Style factors (Mom, Value, Quality, Size)</a:t>
            </a:r>
          </a:p>
          <a:p>
            <a:r>
              <a:rPr lang="en-US" sz="1600" dirty="0"/>
              <a:t>Feature Engineering (1M, 3M, 12M rate of change)</a:t>
            </a:r>
          </a:p>
          <a:p>
            <a:r>
              <a:rPr lang="en-US" sz="1600" dirty="0"/>
              <a:t>Regression against monthly returns, with CV-based turning every year</a:t>
            </a:r>
          </a:p>
          <a:p>
            <a:r>
              <a:rPr lang="en-US" sz="1600" dirty="0"/>
              <a:t>Strategy: Long-positive return predictions equally</a:t>
            </a:r>
          </a:p>
        </p:txBody>
      </p:sp>
      <p:sp>
        <p:nvSpPr>
          <p:cNvPr id="54" name="Rounded Rectangle 17">
            <a:extLst>
              <a:ext uri="{FF2B5EF4-FFF2-40B4-BE49-F238E27FC236}">
                <a16:creationId xmlns:a16="http://schemas.microsoft.com/office/drawing/2014/main" xmlns="" id="{68102155-1621-4AE4-8DD3-7730E2FFD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301" y="20419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Hypothesis: </a:t>
            </a:r>
          </a:p>
          <a:p>
            <a:r>
              <a:rPr lang="en-US" b="1" dirty="0"/>
              <a:t>Exposure</a:t>
            </a:r>
            <a:r>
              <a:rPr lang="en-US" dirty="0"/>
              <a:t> to classic factors, </a:t>
            </a:r>
            <a:r>
              <a:rPr lang="en-US" b="1" dirty="0"/>
              <a:t>alpha</a:t>
            </a:r>
          </a:p>
          <a:p>
            <a:r>
              <a:rPr lang="en-US" b="1" dirty="0"/>
              <a:t>generation</a:t>
            </a:r>
            <a:r>
              <a:rPr lang="en-US" dirty="0"/>
              <a:t> through non-</a:t>
            </a:r>
            <a:r>
              <a:rPr lang="en-US" dirty="0" err="1"/>
              <a:t>linearities</a:t>
            </a:r>
            <a:endParaRPr lang="en-US" dirty="0"/>
          </a:p>
          <a:p>
            <a:r>
              <a:rPr lang="en-US" dirty="0"/>
              <a:t>and feature engineering</a:t>
            </a:r>
          </a:p>
          <a:p>
            <a:endParaRPr lang="en-US" dirty="0"/>
          </a:p>
          <a:p>
            <a:r>
              <a:rPr lang="en-US" dirty="0"/>
              <a:t>Strategy: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F1AB94-B61E-45C6-91E9-F92B7E907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26" y="2337890"/>
            <a:ext cx="6094126" cy="218222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05E57706-C2F5-4B49-8251-E7FA6DCE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65195"/>
              </p:ext>
            </p:extLst>
          </p:nvPr>
        </p:nvGraphicFramePr>
        <p:xfrm>
          <a:off x="6385301" y="4658397"/>
          <a:ext cx="3669702" cy="820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636">
                  <a:extLst>
                    <a:ext uri="{9D8B030D-6E8A-4147-A177-3AD203B41FA5}">
                      <a16:colId xmlns:a16="http://schemas.microsoft.com/office/drawing/2014/main" xmlns="" val="2235005612"/>
                    </a:ext>
                  </a:extLst>
                </a:gridCol>
                <a:gridCol w="1051483">
                  <a:extLst>
                    <a:ext uri="{9D8B030D-6E8A-4147-A177-3AD203B41FA5}">
                      <a16:colId xmlns:a16="http://schemas.microsoft.com/office/drawing/2014/main" xmlns="" val="1203761847"/>
                    </a:ext>
                  </a:extLst>
                </a:gridCol>
                <a:gridCol w="892583">
                  <a:extLst>
                    <a:ext uri="{9D8B030D-6E8A-4147-A177-3AD203B41FA5}">
                      <a16:colId xmlns:a16="http://schemas.microsoft.com/office/drawing/2014/main" xmlns="" val="837367482"/>
                    </a:ext>
                  </a:extLst>
                </a:gridCol>
              </a:tblGrid>
              <a:tr h="273451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Benchmark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XGB-EW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0987298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Return (annualized)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11.92%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13.96%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6486030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Sharpe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0.61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0.68</a:t>
                      </a:r>
                    </a:p>
                  </a:txBody>
                  <a:tcPr marL="12700" marR="12700" marT="1270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22216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05E57706-C2F5-4B49-8251-E7FA6DCE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20223"/>
              </p:ext>
            </p:extLst>
          </p:nvPr>
        </p:nvGraphicFramePr>
        <p:xfrm>
          <a:off x="6385302" y="1495008"/>
          <a:ext cx="3669701" cy="546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8504">
                  <a:extLst>
                    <a:ext uri="{9D8B030D-6E8A-4147-A177-3AD203B41FA5}">
                      <a16:colId xmlns:a16="http://schemas.microsoft.com/office/drawing/2014/main" xmlns="" val="2235005612"/>
                    </a:ext>
                  </a:extLst>
                </a:gridCol>
                <a:gridCol w="1421197">
                  <a:extLst>
                    <a:ext uri="{9D8B030D-6E8A-4147-A177-3AD203B41FA5}">
                      <a16:colId xmlns:a16="http://schemas.microsoft.com/office/drawing/2014/main" xmlns="" val="1203761847"/>
                    </a:ext>
                  </a:extLst>
                </a:gridCol>
              </a:tblGrid>
              <a:tr h="273451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0987298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Average Validation Hit Ratio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effectLst/>
                        </a:rPr>
                        <a:t>0.56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648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6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E3EA7-BD89-4152-A365-546810D4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/>
              <a:t>Graph Signal Processing Approaches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DAE1DF2-538D-4B78-8688-F1AB83D36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2634617"/>
            <a:ext cx="2913062" cy="327310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ED0DAB-1BB5-4187-9DBB-926F8EFC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GSP-based methods have been gaining traction in the past few years [1-2]</a:t>
            </a:r>
          </a:p>
          <a:p>
            <a:r>
              <a:rPr lang="en-GB" dirty="0"/>
              <a:t>Extensions of signal processing methods to irregular domains (e.g. social networks, geographical topologies, etc.)</a:t>
            </a:r>
          </a:p>
          <a:p>
            <a:r>
              <a:rPr lang="en-GB" dirty="0"/>
              <a:t>Stocks and their relationships can be embedded in a graph-theoretic framework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200" dirty="0"/>
              <a:t>[1] </a:t>
            </a:r>
            <a:r>
              <a:rPr lang="en-GB" sz="1000" dirty="0"/>
              <a:t>Shuman, D.I., Narang, S.K., </a:t>
            </a:r>
            <a:r>
              <a:rPr lang="en-GB" sz="1000" dirty="0" err="1"/>
              <a:t>Frossard</a:t>
            </a:r>
            <a:r>
              <a:rPr lang="en-GB" sz="1000" dirty="0"/>
              <a:t>, P., Ortega, A. and </a:t>
            </a:r>
            <a:r>
              <a:rPr lang="en-GB" sz="1000" dirty="0" err="1"/>
              <a:t>Vandergheynst</a:t>
            </a:r>
            <a:r>
              <a:rPr lang="en-GB" sz="1000" dirty="0"/>
              <a:t>, P., 2013. The emerging field of signal processing on graphs: Extending high-dimensional data analysis to networks and other irregular domains. </a:t>
            </a:r>
            <a:r>
              <a:rPr lang="en-GB" sz="1000" i="1" dirty="0"/>
              <a:t>IEEE signal processing magazine</a:t>
            </a:r>
            <a:r>
              <a:rPr lang="en-GB" sz="1000" dirty="0"/>
              <a:t>, </a:t>
            </a:r>
            <a:r>
              <a:rPr lang="en-GB" sz="1000" i="1" dirty="0"/>
              <a:t>30</a:t>
            </a:r>
            <a:r>
              <a:rPr lang="en-GB" sz="1000" dirty="0"/>
              <a:t>(3), pp.83-98.</a:t>
            </a:r>
          </a:p>
          <a:p>
            <a:pPr marL="0" indent="0">
              <a:buNone/>
            </a:pPr>
            <a:r>
              <a:rPr lang="en-GB" sz="1200" dirty="0"/>
              <a:t>[2] </a:t>
            </a:r>
            <a:r>
              <a:rPr lang="en-GB" sz="1000" dirty="0"/>
              <a:t>Dees, B.S., Stankovic, L., </a:t>
            </a:r>
            <a:r>
              <a:rPr lang="en-GB" sz="1000" dirty="0" err="1"/>
              <a:t>Constantinides</a:t>
            </a:r>
            <a:r>
              <a:rPr lang="en-GB" sz="1000" dirty="0"/>
              <a:t>, A.G. and </a:t>
            </a:r>
            <a:r>
              <a:rPr lang="en-GB" sz="1000" dirty="0" err="1"/>
              <a:t>Mandic</a:t>
            </a:r>
            <a:r>
              <a:rPr lang="en-GB" sz="1000" dirty="0"/>
              <a:t>, D.P., 2019. Portfolio Cuts: A Graph-Theoretic Framework to Diversification. </a:t>
            </a:r>
            <a:r>
              <a:rPr lang="en-GB" sz="1000" i="1" dirty="0" err="1"/>
              <a:t>arXiv</a:t>
            </a:r>
            <a:r>
              <a:rPr lang="en-GB" sz="1000" i="1" dirty="0"/>
              <a:t> preprint arXiv:1910.05561</a:t>
            </a:r>
            <a:r>
              <a:rPr lang="en-GB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867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AD21EC9-9707-4723-8447-0D7FA381B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23">
            <a:extLst>
              <a:ext uri="{FF2B5EF4-FFF2-40B4-BE49-F238E27FC236}">
                <a16:creationId xmlns:a16="http://schemas.microsoft.com/office/drawing/2014/main" xmlns="" id="{AABA95AA-8869-4123-BB01-8C85EFDF5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9E0F9-EF33-494B-9E5B-16D0F6C8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Structural Relationships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0FAD516B-D80D-684E-8178-FAF2712C8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Graphs can model directed adjacency relationships among stocks (revenue dependency)</a:t>
            </a:r>
          </a:p>
          <a:p>
            <a:pPr lvl="1"/>
            <a:r>
              <a:rPr lang="en-US" sz="1400" dirty="0"/>
              <a:t>Nodes: Stocks</a:t>
            </a:r>
          </a:p>
          <a:p>
            <a:pPr lvl="1"/>
            <a:r>
              <a:rPr lang="en-US" sz="1400" dirty="0"/>
              <a:t>Edges: Derived revenue</a:t>
            </a:r>
          </a:p>
          <a:p>
            <a:r>
              <a:rPr lang="en-US" sz="1600" dirty="0"/>
              <a:t>Directed structural flow of information (supplier to customer)</a:t>
            </a:r>
            <a:endParaRPr lang="en-US" dirty="0"/>
          </a:p>
          <a:p>
            <a:endParaRPr lang="en-US" sz="1600" dirty="0"/>
          </a:p>
        </p:txBody>
      </p:sp>
      <p:sp>
        <p:nvSpPr>
          <p:cNvPr id="47" name="Rounded Rectangle 17">
            <a:extLst>
              <a:ext uri="{FF2B5EF4-FFF2-40B4-BE49-F238E27FC236}">
                <a16:creationId xmlns:a16="http://schemas.microsoft.com/office/drawing/2014/main" xmlns="" id="{68102155-1621-4AE4-8DD3-7730E2FFD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BDAC286-BEF8-ED4A-8313-02E50D9D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262" y="1390644"/>
            <a:ext cx="6107433" cy="40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4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AD21EC9-9707-4723-8447-0D7FA381B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xmlns="" id="{AABA95AA-8869-4123-BB01-8C85EFDF5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F1325-95A2-054E-A0C3-78CCE4FE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Topological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C0AE78-870E-B94B-BE22-0630FBB1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Hypothesis: </a:t>
            </a:r>
          </a:p>
          <a:p>
            <a:pPr marL="0" indent="0">
              <a:buNone/>
            </a:pPr>
            <a:r>
              <a:rPr lang="en-US" sz="1600" b="1" dirty="0"/>
              <a:t>Structural exposure </a:t>
            </a:r>
            <a:r>
              <a:rPr lang="en-US" sz="1600" dirty="0"/>
              <a:t>can be avoided by choosing limited stocks per </a:t>
            </a:r>
            <a:r>
              <a:rPr lang="en-US" sz="1600" b="1" dirty="0"/>
              <a:t>cluster </a:t>
            </a:r>
          </a:p>
          <a:p>
            <a:r>
              <a:rPr lang="en-US" sz="1600" dirty="0"/>
              <a:t>Avoid end-of-chain stocks</a:t>
            </a:r>
          </a:p>
          <a:p>
            <a:r>
              <a:rPr lang="en-US" sz="1600" dirty="0"/>
              <a:t>Graph clustering of interconnected stocks based on business relationships </a:t>
            </a:r>
          </a:p>
          <a:p>
            <a:r>
              <a:rPr lang="en-US" sz="1600" dirty="0"/>
              <a:t>Highly interpretable</a:t>
            </a:r>
          </a:p>
          <a:p>
            <a:r>
              <a:rPr lang="en-US" sz="1600" dirty="0"/>
              <a:t>Applies universally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xmlns="" id="{68102155-1621-4AE4-8DD3-7730E2FFD7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E6C4B5-B98E-704B-9CFC-0CD167975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1" t="5330" r="4784" b="5373"/>
          <a:stretch/>
        </p:blipFill>
        <p:spPr>
          <a:xfrm>
            <a:off x="5603706" y="1641973"/>
            <a:ext cx="5638853" cy="35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6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F1325-95A2-054E-A0C3-78CCE4FE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Performance Results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C0AE78-870E-B94B-BE22-0630FBB1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XGBoost</a:t>
            </a:r>
            <a:r>
              <a:rPr lang="en-US" sz="1600" dirty="0" smtClean="0"/>
              <a:t> Equally Weighte</a:t>
            </a:r>
            <a:r>
              <a:rPr lang="en-US" sz="1600" dirty="0" smtClean="0"/>
              <a:t>d (XGB-EW)</a:t>
            </a:r>
            <a:endParaRPr lang="en-US" sz="1600" dirty="0" smtClean="0"/>
          </a:p>
          <a:p>
            <a:r>
              <a:rPr lang="en-US" sz="1600" dirty="0" smtClean="0"/>
              <a:t>XGB-EW with Graph Clustering (XGB-G-EW)</a:t>
            </a:r>
          </a:p>
          <a:p>
            <a:r>
              <a:rPr lang="en-US" sz="1600" dirty="0" smtClean="0"/>
              <a:t>XGB-G-EW with equal volatility weights</a:t>
            </a:r>
            <a:br>
              <a:rPr lang="en-US" sz="1600" dirty="0" smtClean="0"/>
            </a:br>
            <a:r>
              <a:rPr lang="en-US" sz="1600" dirty="0" smtClean="0"/>
              <a:t>(XGB-G-EV)</a:t>
            </a:r>
            <a:endParaRPr lang="en-US" sz="1600" dirty="0"/>
          </a:p>
          <a:p>
            <a:r>
              <a:rPr lang="en-US" sz="1600" dirty="0" smtClean="0"/>
              <a:t>XGB-G Minimum </a:t>
            </a:r>
            <a:r>
              <a:rPr lang="en-US" sz="1600" dirty="0" smtClean="0"/>
              <a:t>V</a:t>
            </a:r>
            <a:r>
              <a:rPr lang="en-US" sz="1600" dirty="0" smtClean="0"/>
              <a:t>ariance weights</a:t>
            </a:r>
            <a:br>
              <a:rPr lang="en-US" sz="1600" dirty="0" smtClean="0"/>
            </a:br>
            <a:r>
              <a:rPr lang="en-US" sz="1600" dirty="0" smtClean="0"/>
              <a:t>(XGB-G-MV</a:t>
            </a:r>
            <a:r>
              <a:rPr lang="en-US" sz="1600" dirty="0"/>
              <a:t>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05E57706-C2F5-4B49-8251-E7FA6DCE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20995"/>
              </p:ext>
            </p:extLst>
          </p:nvPr>
        </p:nvGraphicFramePr>
        <p:xfrm>
          <a:off x="5699512" y="5309577"/>
          <a:ext cx="5774382" cy="820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2811">
                  <a:extLst>
                    <a:ext uri="{9D8B030D-6E8A-4147-A177-3AD203B41FA5}">
                      <a16:colId xmlns:a16="http://schemas.microsoft.com/office/drawing/2014/main" xmlns="" val="2235005612"/>
                    </a:ext>
                  </a:extLst>
                </a:gridCol>
                <a:gridCol w="903522">
                  <a:extLst>
                    <a:ext uri="{9D8B030D-6E8A-4147-A177-3AD203B41FA5}">
                      <a16:colId xmlns:a16="http://schemas.microsoft.com/office/drawing/2014/main" xmlns="" val="1203761847"/>
                    </a:ext>
                  </a:extLst>
                </a:gridCol>
                <a:gridCol w="766982">
                  <a:extLst>
                    <a:ext uri="{9D8B030D-6E8A-4147-A177-3AD203B41FA5}">
                      <a16:colId xmlns:a16="http://schemas.microsoft.com/office/drawing/2014/main" xmlns="" val="837367482"/>
                    </a:ext>
                  </a:extLst>
                </a:gridCol>
                <a:gridCol w="873689">
                  <a:extLst>
                    <a:ext uri="{9D8B030D-6E8A-4147-A177-3AD203B41FA5}">
                      <a16:colId xmlns:a16="http://schemas.microsoft.com/office/drawing/2014/main" xmlns="" val="994614637"/>
                    </a:ext>
                  </a:extLst>
                </a:gridCol>
                <a:gridCol w="873689">
                  <a:extLst>
                    <a:ext uri="{9D8B030D-6E8A-4147-A177-3AD203B41FA5}">
                      <a16:colId xmlns:a16="http://schemas.microsoft.com/office/drawing/2014/main" xmlns="" val="1471021541"/>
                    </a:ext>
                  </a:extLst>
                </a:gridCol>
                <a:gridCol w="873689">
                  <a:extLst>
                    <a:ext uri="{9D8B030D-6E8A-4147-A177-3AD203B41FA5}">
                      <a16:colId xmlns:a16="http://schemas.microsoft.com/office/drawing/2014/main" xmlns="" val="951921764"/>
                    </a:ext>
                  </a:extLst>
                </a:gridCol>
              </a:tblGrid>
              <a:tr h="273451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Benchmark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XGB-EW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XGB-G-EW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XGB-G-EV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XGB-G-MV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0987298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Return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11.92%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13.96%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14.28%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15.51%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11.95%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6486030"/>
                  </a:ext>
                </a:extLst>
              </a:tr>
              <a:tr h="2734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Sharpe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0.61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0.68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0.69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0.67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0.87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222161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B43892A-A4B0-774F-87F9-A6BA162A0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9" t="4213" r="8480" b="6411"/>
          <a:stretch/>
        </p:blipFill>
        <p:spPr>
          <a:xfrm>
            <a:off x="5699512" y="2665381"/>
            <a:ext cx="6121831" cy="22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7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5C44DBB-AD7C-4682-B258-6367305D2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AB225-206B-4E43-833D-96E20F96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Orthogonal Strategies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1CED323-FAF0-4E0B-8717-FC1F468A28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5F82EB-2DDD-5744-BC5F-C0FFA6646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Current process has high beta (long-only)</a:t>
            </a:r>
          </a:p>
          <a:p>
            <a:r>
              <a:rPr lang="en-US" sz="1600" dirty="0"/>
              <a:t>Would like strategies orthogonal to the market factor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8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E3EA7-BD89-4152-A365-546810D4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Tensor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FB460F-A2C1-4DC7-88CE-54DEE67C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2675906"/>
            <a:ext cx="2913062" cy="231588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ED0DAB-1BB5-4187-9DBB-926F8EFC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Tensors [3-4] have rich organisational structure and can be used to model high-dimensional data </a:t>
            </a:r>
          </a:p>
          <a:p>
            <a:pPr>
              <a:lnSpc>
                <a:spcPct val="90000"/>
              </a:lnSpc>
            </a:pPr>
            <a:r>
              <a:rPr lang="en-GB" dirty="0"/>
              <a:t>They exploit multiple interactions and couplings in data that is not possible with the “flat-view” matrix approaches</a:t>
            </a:r>
          </a:p>
          <a:p>
            <a:pPr>
              <a:lnSpc>
                <a:spcPct val="90000"/>
              </a:lnSpc>
            </a:pPr>
            <a:r>
              <a:rPr lang="en-GB" dirty="0"/>
              <a:t>Use Support Tensor Machine for financial data [5]</a:t>
            </a:r>
          </a:p>
          <a:p>
            <a:pPr marL="0" indent="0">
              <a:lnSpc>
                <a:spcPct val="90000"/>
              </a:lnSpc>
              <a:buNone/>
            </a:pPr>
            <a:endParaRPr lang="en-GB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000" dirty="0"/>
              <a:t>[3] </a:t>
            </a:r>
            <a:r>
              <a:rPr lang="en-GB" sz="1000" dirty="0" err="1"/>
              <a:t>Cichocki</a:t>
            </a:r>
            <a:r>
              <a:rPr lang="en-GB" sz="1000" dirty="0"/>
              <a:t>, A., </a:t>
            </a:r>
            <a:r>
              <a:rPr lang="en-GB" sz="1000" dirty="0" err="1"/>
              <a:t>Mandic</a:t>
            </a:r>
            <a:r>
              <a:rPr lang="en-GB" sz="1000" dirty="0"/>
              <a:t>, D., De </a:t>
            </a:r>
            <a:r>
              <a:rPr lang="en-GB" sz="1000" dirty="0" err="1"/>
              <a:t>Lathauwer</a:t>
            </a:r>
            <a:r>
              <a:rPr lang="en-GB" sz="1000" dirty="0"/>
              <a:t>, L., Zhou, G., Zhao, Q., Caiafa, C. and Phan, H.A., 2015. Tensor decompositions for signal processing applications: From two-way to multiway component analysis. </a:t>
            </a:r>
            <a:r>
              <a:rPr lang="en-GB" sz="1000" i="1" dirty="0"/>
              <a:t>IEEE Signal Processing Magazine</a:t>
            </a:r>
            <a:r>
              <a:rPr lang="en-GB" sz="1000" dirty="0"/>
              <a:t>, </a:t>
            </a:r>
            <a:r>
              <a:rPr lang="en-GB" sz="1000" i="1" dirty="0"/>
              <a:t>32</a:t>
            </a:r>
            <a:r>
              <a:rPr lang="en-GB" sz="1000" dirty="0"/>
              <a:t>(2), pp.145-163.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000" dirty="0"/>
              <a:t>[4] </a:t>
            </a:r>
            <a:r>
              <a:rPr lang="en-GB" sz="1000" dirty="0" err="1"/>
              <a:t>Sidiropoulos</a:t>
            </a:r>
            <a:r>
              <a:rPr lang="en-GB" sz="1000" dirty="0"/>
              <a:t>, N.D., De </a:t>
            </a:r>
            <a:r>
              <a:rPr lang="en-GB" sz="1000" dirty="0" err="1"/>
              <a:t>Lathauwer</a:t>
            </a:r>
            <a:r>
              <a:rPr lang="en-GB" sz="1000" dirty="0"/>
              <a:t>, L., Fu, X., Huang, K., </a:t>
            </a:r>
            <a:r>
              <a:rPr lang="en-GB" sz="1000" dirty="0" err="1"/>
              <a:t>Papalexakis</a:t>
            </a:r>
            <a:r>
              <a:rPr lang="en-GB" sz="1000" dirty="0"/>
              <a:t>, E.E. and </a:t>
            </a:r>
            <a:r>
              <a:rPr lang="en-GB" sz="1000" dirty="0" err="1"/>
              <a:t>Faloutsos</a:t>
            </a:r>
            <a:r>
              <a:rPr lang="en-GB" sz="1000" dirty="0"/>
              <a:t>, C., 2017. Tensor decomposition for signal processing and machine learning. </a:t>
            </a:r>
            <a:r>
              <a:rPr lang="en-GB" sz="1000" i="1" dirty="0"/>
              <a:t>IEEE Transactions on Signal Processing</a:t>
            </a:r>
            <a:r>
              <a:rPr lang="en-GB" sz="1000" dirty="0"/>
              <a:t>, </a:t>
            </a:r>
            <a:r>
              <a:rPr lang="en-GB" sz="1000" i="1" dirty="0"/>
              <a:t>65</a:t>
            </a:r>
            <a:r>
              <a:rPr lang="en-GB" sz="1000" dirty="0"/>
              <a:t>(13), pp.3551-3582.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000" dirty="0"/>
              <a:t>[5] </a:t>
            </a:r>
            <a:r>
              <a:rPr lang="en-GB" sz="1000" dirty="0" err="1"/>
              <a:t>Calvi</a:t>
            </a:r>
            <a:r>
              <a:rPr lang="en-GB" sz="1000" dirty="0"/>
              <a:t>, G.G., </a:t>
            </a:r>
            <a:r>
              <a:rPr lang="en-GB" sz="1000" dirty="0" err="1"/>
              <a:t>Lucic</a:t>
            </a:r>
            <a:r>
              <a:rPr lang="en-GB" sz="1000" dirty="0"/>
              <a:t>, V. and </a:t>
            </a:r>
            <a:r>
              <a:rPr lang="en-GB" sz="1000" dirty="0" err="1"/>
              <a:t>Mandic</a:t>
            </a:r>
            <a:r>
              <a:rPr lang="en-GB" sz="1000" dirty="0"/>
              <a:t>, D.P., 2019, May. Support Tensor Machine for Financial Forecasting. In </a:t>
            </a:r>
            <a:r>
              <a:rPr lang="en-GB" sz="1000" i="1" dirty="0"/>
              <a:t>ICASSP 2019-2019 IEEE International Conference on Acoustics, Speech and Signal Processing (ICASSP)</a:t>
            </a:r>
            <a:r>
              <a:rPr lang="en-GB" sz="1000" dirty="0"/>
              <a:t> (pp. 8152-8156). IEEE.</a:t>
            </a:r>
          </a:p>
        </p:txBody>
      </p:sp>
    </p:spTree>
    <p:extLst>
      <p:ext uri="{BB962C8B-B14F-4D97-AF65-F5344CB8AC3E}">
        <p14:creationId xmlns:p14="http://schemas.microsoft.com/office/powerpoint/2010/main" val="3961947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522</Words>
  <Application>Microsoft Macintosh PowerPoint</Application>
  <PresentationFormat>Widescreen</PresentationFormat>
  <Paragraphs>102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Century Gothic</vt:lpstr>
      <vt:lpstr>Wingdings 2</vt:lpstr>
      <vt:lpstr>Quotable</vt:lpstr>
      <vt:lpstr>Algothon BlackRock 2019</vt:lpstr>
      <vt:lpstr>Trading Universe</vt:lpstr>
      <vt:lpstr>Factor Driven XGBoost</vt:lpstr>
      <vt:lpstr>Graph Signal Processing Approaches</vt:lpstr>
      <vt:lpstr>Structural Relationships</vt:lpstr>
      <vt:lpstr>Topological Clustering</vt:lpstr>
      <vt:lpstr>Performance Results</vt:lpstr>
      <vt:lpstr>Orthogonal Strategies</vt:lpstr>
      <vt:lpstr>Tensor Analysis</vt:lpstr>
      <vt:lpstr>Support Tensor Machine </vt:lpstr>
      <vt:lpstr>Sentiment Analysis</vt:lpstr>
      <vt:lpstr>Thank You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Fancy Strategy Name</dc:title>
  <dc:creator>Alexandros Haliassos</dc:creator>
  <cp:lastModifiedBy>Theodoulou, Andreas</cp:lastModifiedBy>
  <cp:revision>16</cp:revision>
  <dcterms:created xsi:type="dcterms:W3CDTF">2019-10-20T09:19:40Z</dcterms:created>
  <dcterms:modified xsi:type="dcterms:W3CDTF">2019-11-07T15:50:43Z</dcterms:modified>
</cp:coreProperties>
</file>