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7"/>
  </p:notes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283"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B1390D-BD39-4AA3-913B-0A1084478F95}" type="doc">
      <dgm:prSet loTypeId="urn:microsoft.com/office/officeart/2016/7/layout/BasicLinearProcessNumbered" loCatId="process" qsTypeId="urn:microsoft.com/office/officeart/2005/8/quickstyle/simple2" qsCatId="simple" csTypeId="urn:microsoft.com/office/officeart/2005/8/colors/colorful5" csCatId="colorful" phldr="1"/>
      <dgm:spPr/>
      <dgm:t>
        <a:bodyPr/>
        <a:lstStyle/>
        <a:p>
          <a:endParaRPr lang="en-US"/>
        </a:p>
      </dgm:t>
    </dgm:pt>
    <dgm:pt modelId="{CD649299-19FC-434D-8D52-1B0509FDE51D}">
      <dgm:prSet/>
      <dgm:spPr/>
      <dgm:t>
        <a:bodyPr/>
        <a:lstStyle/>
        <a:p>
          <a:r>
            <a:rPr lang="en-GB" b="1" dirty="0">
              <a:latin typeface="+mn-lt"/>
            </a:rPr>
            <a:t>Classify Unusual Weather </a:t>
          </a:r>
          <a:r>
            <a:rPr lang="en-GB" dirty="0">
              <a:latin typeface="+mn-lt"/>
            </a:rPr>
            <a:t>- Using hierarchical clustering, we can go beyond classifying atypical vs typical weather to find actionable categorizations.</a:t>
          </a:r>
          <a:endParaRPr lang="en-US" dirty="0">
            <a:latin typeface="+mn-lt"/>
          </a:endParaRPr>
        </a:p>
      </dgm:t>
    </dgm:pt>
    <dgm:pt modelId="{0C341E0A-AC1F-47FE-A02C-A2BD4979ED7F}" type="parTrans" cxnId="{73D03618-AD45-4BBA-BB2F-BA11065790BA}">
      <dgm:prSet/>
      <dgm:spPr/>
      <dgm:t>
        <a:bodyPr/>
        <a:lstStyle/>
        <a:p>
          <a:endParaRPr lang="en-US"/>
        </a:p>
      </dgm:t>
    </dgm:pt>
    <dgm:pt modelId="{678F11BB-2A8D-419F-8DB7-6D1769A094C5}" type="sibTrans" cxnId="{73D03618-AD45-4BBA-BB2F-BA11065790BA}">
      <dgm:prSet phldrT="1"/>
      <dgm:spPr/>
      <dgm:t>
        <a:bodyPr/>
        <a:lstStyle/>
        <a:p>
          <a:r>
            <a:rPr lang="en-US"/>
            <a:t>1</a:t>
          </a:r>
        </a:p>
      </dgm:t>
    </dgm:pt>
    <dgm:pt modelId="{03D55466-C957-42BC-AAD8-FB867F57B824}">
      <dgm:prSet/>
      <dgm:spPr/>
      <dgm:t>
        <a:bodyPr/>
        <a:lstStyle/>
        <a:p>
          <a:r>
            <a:rPr lang="en-GB" b="1" dirty="0">
              <a:latin typeface="+mn-lt"/>
            </a:rPr>
            <a:t>Generate Accurate Predictions </a:t>
          </a:r>
          <a:r>
            <a:rPr lang="en-GB" dirty="0">
              <a:latin typeface="+mn-lt"/>
            </a:rPr>
            <a:t>- Using a generative adversarial network (GAN) to synthesize weather data, we can train a convolution neural network (CNN) to predict possible future conditions over the next 50 years.</a:t>
          </a:r>
          <a:endParaRPr lang="en-US" dirty="0">
            <a:latin typeface="+mn-lt"/>
          </a:endParaRPr>
        </a:p>
      </dgm:t>
    </dgm:pt>
    <dgm:pt modelId="{4EC18E09-7A21-4C77-ADD2-D9D9763B14FC}" type="parTrans" cxnId="{AEEFB990-F064-49DD-A746-98C06EC935BE}">
      <dgm:prSet/>
      <dgm:spPr/>
      <dgm:t>
        <a:bodyPr/>
        <a:lstStyle/>
        <a:p>
          <a:endParaRPr lang="en-US"/>
        </a:p>
      </dgm:t>
    </dgm:pt>
    <dgm:pt modelId="{8F7FAF46-0C03-419E-B5E8-92082EE3C86A}" type="sibTrans" cxnId="{AEEFB990-F064-49DD-A746-98C06EC935BE}">
      <dgm:prSet phldrT="2"/>
      <dgm:spPr/>
      <dgm:t>
        <a:bodyPr/>
        <a:lstStyle/>
        <a:p>
          <a:r>
            <a:rPr lang="en-US"/>
            <a:t>2</a:t>
          </a:r>
        </a:p>
      </dgm:t>
    </dgm:pt>
    <dgm:pt modelId="{A2AA7076-2456-49AA-AF89-C9D253F1FEED}">
      <dgm:prSet/>
      <dgm:spPr/>
      <dgm:t>
        <a:bodyPr/>
        <a:lstStyle/>
        <a:p>
          <a:r>
            <a:rPr lang="en-GB" b="1" dirty="0"/>
            <a:t>Identify Safe Living Regions </a:t>
          </a:r>
          <a:r>
            <a:rPr lang="en-GB" dirty="0"/>
            <a:t>- By optimizing a random forest model, we can identify the most important weather features to track and use that information to identify safe living regions.</a:t>
          </a:r>
          <a:endParaRPr lang="en-US" dirty="0"/>
        </a:p>
      </dgm:t>
    </dgm:pt>
    <dgm:pt modelId="{E8183E6E-5BEE-4F76-BDCB-EF1AF8FC7A2F}" type="parTrans" cxnId="{0BE7C6C0-8C40-4CF2-9709-99132BBA8DD3}">
      <dgm:prSet/>
      <dgm:spPr/>
      <dgm:t>
        <a:bodyPr/>
        <a:lstStyle/>
        <a:p>
          <a:endParaRPr lang="en-US"/>
        </a:p>
      </dgm:t>
    </dgm:pt>
    <dgm:pt modelId="{2602084B-AEDA-4176-A152-FE386B43A835}" type="sibTrans" cxnId="{0BE7C6C0-8C40-4CF2-9709-99132BBA8DD3}">
      <dgm:prSet phldrT="3"/>
      <dgm:spPr/>
      <dgm:t>
        <a:bodyPr/>
        <a:lstStyle/>
        <a:p>
          <a:r>
            <a:rPr lang="en-US"/>
            <a:t>3</a:t>
          </a:r>
        </a:p>
      </dgm:t>
    </dgm:pt>
    <dgm:pt modelId="{F7431500-6D09-4D17-B978-A8CB3DED9676}" type="pres">
      <dgm:prSet presAssocID="{5CB1390D-BD39-4AA3-913B-0A1084478F95}" presName="Name0" presStyleCnt="0">
        <dgm:presLayoutVars>
          <dgm:animLvl val="lvl"/>
          <dgm:resizeHandles val="exact"/>
        </dgm:presLayoutVars>
      </dgm:prSet>
      <dgm:spPr/>
    </dgm:pt>
    <dgm:pt modelId="{83CD6DDD-C9CF-40E1-BD59-136B774AF1D5}" type="pres">
      <dgm:prSet presAssocID="{CD649299-19FC-434D-8D52-1B0509FDE51D}" presName="compositeNode" presStyleCnt="0">
        <dgm:presLayoutVars>
          <dgm:bulletEnabled val="1"/>
        </dgm:presLayoutVars>
      </dgm:prSet>
      <dgm:spPr/>
    </dgm:pt>
    <dgm:pt modelId="{11F68736-2DB0-4B36-B9EA-2BA92C222EE8}" type="pres">
      <dgm:prSet presAssocID="{CD649299-19FC-434D-8D52-1B0509FDE51D}" presName="bgRect" presStyleLbl="bgAccFollowNode1" presStyleIdx="0" presStyleCnt="3" custLinFactNeighborY="-756"/>
      <dgm:spPr/>
    </dgm:pt>
    <dgm:pt modelId="{1533A9E1-ED47-4D8F-8BAA-879EF7E1B6FA}" type="pres">
      <dgm:prSet presAssocID="{678F11BB-2A8D-419F-8DB7-6D1769A094C5}" presName="sibTransNodeCircle" presStyleLbl="alignNode1" presStyleIdx="0" presStyleCnt="6">
        <dgm:presLayoutVars>
          <dgm:chMax val="0"/>
          <dgm:bulletEnabled/>
        </dgm:presLayoutVars>
      </dgm:prSet>
      <dgm:spPr/>
    </dgm:pt>
    <dgm:pt modelId="{5A2FAF73-06D3-4308-8879-205B06C0A0D2}" type="pres">
      <dgm:prSet presAssocID="{CD649299-19FC-434D-8D52-1B0509FDE51D}" presName="bottomLine" presStyleLbl="alignNode1" presStyleIdx="1" presStyleCnt="6">
        <dgm:presLayoutVars/>
      </dgm:prSet>
      <dgm:spPr/>
    </dgm:pt>
    <dgm:pt modelId="{997D4EE7-48A4-4BD0-AF67-97571321B67B}" type="pres">
      <dgm:prSet presAssocID="{CD649299-19FC-434D-8D52-1B0509FDE51D}" presName="nodeText" presStyleLbl="bgAccFollowNode1" presStyleIdx="0" presStyleCnt="3">
        <dgm:presLayoutVars>
          <dgm:bulletEnabled val="1"/>
        </dgm:presLayoutVars>
      </dgm:prSet>
      <dgm:spPr/>
    </dgm:pt>
    <dgm:pt modelId="{D539C70D-6700-4A52-B0D4-6EB4DEBF2648}" type="pres">
      <dgm:prSet presAssocID="{678F11BB-2A8D-419F-8DB7-6D1769A094C5}" presName="sibTrans" presStyleCnt="0"/>
      <dgm:spPr/>
    </dgm:pt>
    <dgm:pt modelId="{85AD0F9E-5F32-4B98-9EDC-51A8CE5CBDAE}" type="pres">
      <dgm:prSet presAssocID="{03D55466-C957-42BC-AAD8-FB867F57B824}" presName="compositeNode" presStyleCnt="0">
        <dgm:presLayoutVars>
          <dgm:bulletEnabled val="1"/>
        </dgm:presLayoutVars>
      </dgm:prSet>
      <dgm:spPr/>
    </dgm:pt>
    <dgm:pt modelId="{218C7D6B-45F2-4602-B6AD-5795202B4669}" type="pres">
      <dgm:prSet presAssocID="{03D55466-C957-42BC-AAD8-FB867F57B824}" presName="bgRect" presStyleLbl="bgAccFollowNode1" presStyleIdx="1" presStyleCnt="3" custLinFactNeighborX="0" custLinFactNeighborY="-584"/>
      <dgm:spPr/>
    </dgm:pt>
    <dgm:pt modelId="{8C5845F7-3E29-4606-9A90-FD6011DCB962}" type="pres">
      <dgm:prSet presAssocID="{8F7FAF46-0C03-419E-B5E8-92082EE3C86A}" presName="sibTransNodeCircle" presStyleLbl="alignNode1" presStyleIdx="2" presStyleCnt="6">
        <dgm:presLayoutVars>
          <dgm:chMax val="0"/>
          <dgm:bulletEnabled/>
        </dgm:presLayoutVars>
      </dgm:prSet>
      <dgm:spPr/>
    </dgm:pt>
    <dgm:pt modelId="{651AFB83-FB8F-4B0C-8DC1-0C1D2EFBE5BC}" type="pres">
      <dgm:prSet presAssocID="{03D55466-C957-42BC-AAD8-FB867F57B824}" presName="bottomLine" presStyleLbl="alignNode1" presStyleIdx="3" presStyleCnt="6">
        <dgm:presLayoutVars/>
      </dgm:prSet>
      <dgm:spPr/>
    </dgm:pt>
    <dgm:pt modelId="{7E1E11CC-7993-48DC-BFD5-54CB1C99653D}" type="pres">
      <dgm:prSet presAssocID="{03D55466-C957-42BC-AAD8-FB867F57B824}" presName="nodeText" presStyleLbl="bgAccFollowNode1" presStyleIdx="1" presStyleCnt="3">
        <dgm:presLayoutVars>
          <dgm:bulletEnabled val="1"/>
        </dgm:presLayoutVars>
      </dgm:prSet>
      <dgm:spPr/>
    </dgm:pt>
    <dgm:pt modelId="{A7B46EC9-910B-442B-B7A4-F8292EE0BD23}" type="pres">
      <dgm:prSet presAssocID="{8F7FAF46-0C03-419E-B5E8-92082EE3C86A}" presName="sibTrans" presStyleCnt="0"/>
      <dgm:spPr/>
    </dgm:pt>
    <dgm:pt modelId="{0FA56DC4-A884-413B-8ACD-6289F0B8137B}" type="pres">
      <dgm:prSet presAssocID="{A2AA7076-2456-49AA-AF89-C9D253F1FEED}" presName="compositeNode" presStyleCnt="0">
        <dgm:presLayoutVars>
          <dgm:bulletEnabled val="1"/>
        </dgm:presLayoutVars>
      </dgm:prSet>
      <dgm:spPr/>
    </dgm:pt>
    <dgm:pt modelId="{D9755603-1710-4C4E-A915-FEE409422D2A}" type="pres">
      <dgm:prSet presAssocID="{A2AA7076-2456-49AA-AF89-C9D253F1FEED}" presName="bgRect" presStyleLbl="bgAccFollowNode1" presStyleIdx="2" presStyleCnt="3"/>
      <dgm:spPr/>
    </dgm:pt>
    <dgm:pt modelId="{30144839-DCD7-46EF-A4E5-D258BEA40EB9}" type="pres">
      <dgm:prSet presAssocID="{2602084B-AEDA-4176-A152-FE386B43A835}" presName="sibTransNodeCircle" presStyleLbl="alignNode1" presStyleIdx="4" presStyleCnt="6">
        <dgm:presLayoutVars>
          <dgm:chMax val="0"/>
          <dgm:bulletEnabled/>
        </dgm:presLayoutVars>
      </dgm:prSet>
      <dgm:spPr/>
    </dgm:pt>
    <dgm:pt modelId="{D65D7BB6-4DBE-42EF-8A98-1D5733E702BC}" type="pres">
      <dgm:prSet presAssocID="{A2AA7076-2456-49AA-AF89-C9D253F1FEED}" presName="bottomLine" presStyleLbl="alignNode1" presStyleIdx="5" presStyleCnt="6">
        <dgm:presLayoutVars/>
      </dgm:prSet>
      <dgm:spPr/>
    </dgm:pt>
    <dgm:pt modelId="{1F12B13D-3AFE-4FAC-917D-73DF3C88C0A4}" type="pres">
      <dgm:prSet presAssocID="{A2AA7076-2456-49AA-AF89-C9D253F1FEED}" presName="nodeText" presStyleLbl="bgAccFollowNode1" presStyleIdx="2" presStyleCnt="3">
        <dgm:presLayoutVars>
          <dgm:bulletEnabled val="1"/>
        </dgm:presLayoutVars>
      </dgm:prSet>
      <dgm:spPr/>
    </dgm:pt>
  </dgm:ptLst>
  <dgm:cxnLst>
    <dgm:cxn modelId="{73D03618-AD45-4BBA-BB2F-BA11065790BA}" srcId="{5CB1390D-BD39-4AA3-913B-0A1084478F95}" destId="{CD649299-19FC-434D-8D52-1B0509FDE51D}" srcOrd="0" destOrd="0" parTransId="{0C341E0A-AC1F-47FE-A02C-A2BD4979ED7F}" sibTransId="{678F11BB-2A8D-419F-8DB7-6D1769A094C5}"/>
    <dgm:cxn modelId="{29088047-6048-42BD-9478-B6FDD0B1D9DE}" type="presOf" srcId="{2602084B-AEDA-4176-A152-FE386B43A835}" destId="{30144839-DCD7-46EF-A4E5-D258BEA40EB9}" srcOrd="0" destOrd="0" presId="urn:microsoft.com/office/officeart/2016/7/layout/BasicLinearProcessNumbered"/>
    <dgm:cxn modelId="{24F0BE78-F157-49BE-A80E-EAEC9F06E6E1}" type="presOf" srcId="{5CB1390D-BD39-4AA3-913B-0A1084478F95}" destId="{F7431500-6D09-4D17-B978-A8CB3DED9676}" srcOrd="0" destOrd="0" presId="urn:microsoft.com/office/officeart/2016/7/layout/BasicLinearProcessNumbered"/>
    <dgm:cxn modelId="{34147380-415D-4DD7-8886-DBD3CE9E2EDC}" type="presOf" srcId="{A2AA7076-2456-49AA-AF89-C9D253F1FEED}" destId="{1F12B13D-3AFE-4FAC-917D-73DF3C88C0A4}" srcOrd="1" destOrd="0" presId="urn:microsoft.com/office/officeart/2016/7/layout/BasicLinearProcessNumbered"/>
    <dgm:cxn modelId="{B19A9788-B916-4489-8AFF-4D0EAD0F4472}" type="presOf" srcId="{678F11BB-2A8D-419F-8DB7-6D1769A094C5}" destId="{1533A9E1-ED47-4D8F-8BAA-879EF7E1B6FA}" srcOrd="0" destOrd="0" presId="urn:microsoft.com/office/officeart/2016/7/layout/BasicLinearProcessNumbered"/>
    <dgm:cxn modelId="{AEEFB990-F064-49DD-A746-98C06EC935BE}" srcId="{5CB1390D-BD39-4AA3-913B-0A1084478F95}" destId="{03D55466-C957-42BC-AAD8-FB867F57B824}" srcOrd="1" destOrd="0" parTransId="{4EC18E09-7A21-4C77-ADD2-D9D9763B14FC}" sibTransId="{8F7FAF46-0C03-419E-B5E8-92082EE3C86A}"/>
    <dgm:cxn modelId="{ECE8439A-FD8C-44F8-B225-805A1A13A8F0}" type="presOf" srcId="{03D55466-C957-42BC-AAD8-FB867F57B824}" destId="{7E1E11CC-7993-48DC-BFD5-54CB1C99653D}" srcOrd="1" destOrd="0" presId="urn:microsoft.com/office/officeart/2016/7/layout/BasicLinearProcessNumbered"/>
    <dgm:cxn modelId="{B2680EAA-77BE-4F03-9FFF-199F7133612B}" type="presOf" srcId="{03D55466-C957-42BC-AAD8-FB867F57B824}" destId="{218C7D6B-45F2-4602-B6AD-5795202B4669}" srcOrd="0" destOrd="0" presId="urn:microsoft.com/office/officeart/2016/7/layout/BasicLinearProcessNumbered"/>
    <dgm:cxn modelId="{0BE7C6C0-8C40-4CF2-9709-99132BBA8DD3}" srcId="{5CB1390D-BD39-4AA3-913B-0A1084478F95}" destId="{A2AA7076-2456-49AA-AF89-C9D253F1FEED}" srcOrd="2" destOrd="0" parTransId="{E8183E6E-5BEE-4F76-BDCB-EF1AF8FC7A2F}" sibTransId="{2602084B-AEDA-4176-A152-FE386B43A835}"/>
    <dgm:cxn modelId="{CC792AC6-5DE4-4AE5-8A5C-74FDADF392A4}" type="presOf" srcId="{A2AA7076-2456-49AA-AF89-C9D253F1FEED}" destId="{D9755603-1710-4C4E-A915-FEE409422D2A}" srcOrd="0" destOrd="0" presId="urn:microsoft.com/office/officeart/2016/7/layout/BasicLinearProcessNumbered"/>
    <dgm:cxn modelId="{3AC455D5-F6CD-4DE0-923D-C0DB04C3176C}" type="presOf" srcId="{8F7FAF46-0C03-419E-B5E8-92082EE3C86A}" destId="{8C5845F7-3E29-4606-9A90-FD6011DCB962}" srcOrd="0" destOrd="0" presId="urn:microsoft.com/office/officeart/2016/7/layout/BasicLinearProcessNumbered"/>
    <dgm:cxn modelId="{C3BF7BDD-F89C-4ECC-9014-DCC20BF50FD8}" type="presOf" srcId="{CD649299-19FC-434D-8D52-1B0509FDE51D}" destId="{11F68736-2DB0-4B36-B9EA-2BA92C222EE8}" srcOrd="0" destOrd="0" presId="urn:microsoft.com/office/officeart/2016/7/layout/BasicLinearProcessNumbered"/>
    <dgm:cxn modelId="{0C2455E1-25F8-40C5-BA1F-0703789A167A}" type="presOf" srcId="{CD649299-19FC-434D-8D52-1B0509FDE51D}" destId="{997D4EE7-48A4-4BD0-AF67-97571321B67B}" srcOrd="1" destOrd="0" presId="urn:microsoft.com/office/officeart/2016/7/layout/BasicLinearProcessNumbered"/>
    <dgm:cxn modelId="{E01CA22D-64F9-4B32-9767-6C92BF2F9954}" type="presParOf" srcId="{F7431500-6D09-4D17-B978-A8CB3DED9676}" destId="{83CD6DDD-C9CF-40E1-BD59-136B774AF1D5}" srcOrd="0" destOrd="0" presId="urn:microsoft.com/office/officeart/2016/7/layout/BasicLinearProcessNumbered"/>
    <dgm:cxn modelId="{D8AF9EB9-17CF-4874-825A-7C2569DC61A0}" type="presParOf" srcId="{83CD6DDD-C9CF-40E1-BD59-136B774AF1D5}" destId="{11F68736-2DB0-4B36-B9EA-2BA92C222EE8}" srcOrd="0" destOrd="0" presId="urn:microsoft.com/office/officeart/2016/7/layout/BasicLinearProcessNumbered"/>
    <dgm:cxn modelId="{87BAF735-E85F-4719-BA96-BD7043F47B2A}" type="presParOf" srcId="{83CD6DDD-C9CF-40E1-BD59-136B774AF1D5}" destId="{1533A9E1-ED47-4D8F-8BAA-879EF7E1B6FA}" srcOrd="1" destOrd="0" presId="urn:microsoft.com/office/officeart/2016/7/layout/BasicLinearProcessNumbered"/>
    <dgm:cxn modelId="{C89AFFA2-833E-43AE-8B0B-98F8E9A07A7D}" type="presParOf" srcId="{83CD6DDD-C9CF-40E1-BD59-136B774AF1D5}" destId="{5A2FAF73-06D3-4308-8879-205B06C0A0D2}" srcOrd="2" destOrd="0" presId="urn:microsoft.com/office/officeart/2016/7/layout/BasicLinearProcessNumbered"/>
    <dgm:cxn modelId="{DFACC18D-F405-45E3-9C1E-89E2177354E7}" type="presParOf" srcId="{83CD6DDD-C9CF-40E1-BD59-136B774AF1D5}" destId="{997D4EE7-48A4-4BD0-AF67-97571321B67B}" srcOrd="3" destOrd="0" presId="urn:microsoft.com/office/officeart/2016/7/layout/BasicLinearProcessNumbered"/>
    <dgm:cxn modelId="{85DE860A-0E3A-4507-939D-8D63836DDC10}" type="presParOf" srcId="{F7431500-6D09-4D17-B978-A8CB3DED9676}" destId="{D539C70D-6700-4A52-B0D4-6EB4DEBF2648}" srcOrd="1" destOrd="0" presId="urn:microsoft.com/office/officeart/2016/7/layout/BasicLinearProcessNumbered"/>
    <dgm:cxn modelId="{86E0BE33-7072-42AB-91AE-41D7FF14D2ED}" type="presParOf" srcId="{F7431500-6D09-4D17-B978-A8CB3DED9676}" destId="{85AD0F9E-5F32-4B98-9EDC-51A8CE5CBDAE}" srcOrd="2" destOrd="0" presId="urn:microsoft.com/office/officeart/2016/7/layout/BasicLinearProcessNumbered"/>
    <dgm:cxn modelId="{A711FEB9-0B3A-414E-9808-9C7AF045CD9D}" type="presParOf" srcId="{85AD0F9E-5F32-4B98-9EDC-51A8CE5CBDAE}" destId="{218C7D6B-45F2-4602-B6AD-5795202B4669}" srcOrd="0" destOrd="0" presId="urn:microsoft.com/office/officeart/2016/7/layout/BasicLinearProcessNumbered"/>
    <dgm:cxn modelId="{4AB67477-FDD2-4C74-A059-32DE058DD219}" type="presParOf" srcId="{85AD0F9E-5F32-4B98-9EDC-51A8CE5CBDAE}" destId="{8C5845F7-3E29-4606-9A90-FD6011DCB962}" srcOrd="1" destOrd="0" presId="urn:microsoft.com/office/officeart/2016/7/layout/BasicLinearProcessNumbered"/>
    <dgm:cxn modelId="{B89FCB1A-173E-4BF1-B62B-0C6F3E52589C}" type="presParOf" srcId="{85AD0F9E-5F32-4B98-9EDC-51A8CE5CBDAE}" destId="{651AFB83-FB8F-4B0C-8DC1-0C1D2EFBE5BC}" srcOrd="2" destOrd="0" presId="urn:microsoft.com/office/officeart/2016/7/layout/BasicLinearProcessNumbered"/>
    <dgm:cxn modelId="{43B4C598-9857-4B89-B1C9-62E0BD505860}" type="presParOf" srcId="{85AD0F9E-5F32-4B98-9EDC-51A8CE5CBDAE}" destId="{7E1E11CC-7993-48DC-BFD5-54CB1C99653D}" srcOrd="3" destOrd="0" presId="urn:microsoft.com/office/officeart/2016/7/layout/BasicLinearProcessNumbered"/>
    <dgm:cxn modelId="{F8859687-9DF2-4E45-953E-C5DDD4012505}" type="presParOf" srcId="{F7431500-6D09-4D17-B978-A8CB3DED9676}" destId="{A7B46EC9-910B-442B-B7A4-F8292EE0BD23}" srcOrd="3" destOrd="0" presId="urn:microsoft.com/office/officeart/2016/7/layout/BasicLinearProcessNumbered"/>
    <dgm:cxn modelId="{FF587020-04E0-489D-9CE8-3332AD7EB856}" type="presParOf" srcId="{F7431500-6D09-4D17-B978-A8CB3DED9676}" destId="{0FA56DC4-A884-413B-8ACD-6289F0B8137B}" srcOrd="4" destOrd="0" presId="urn:microsoft.com/office/officeart/2016/7/layout/BasicLinearProcessNumbered"/>
    <dgm:cxn modelId="{56B38A2C-E378-496C-AED5-FC187040E93A}" type="presParOf" srcId="{0FA56DC4-A884-413B-8ACD-6289F0B8137B}" destId="{D9755603-1710-4C4E-A915-FEE409422D2A}" srcOrd="0" destOrd="0" presId="urn:microsoft.com/office/officeart/2016/7/layout/BasicLinearProcessNumbered"/>
    <dgm:cxn modelId="{1E3E8CC5-F716-47E6-8618-F0CA75FC1DEA}" type="presParOf" srcId="{0FA56DC4-A884-413B-8ACD-6289F0B8137B}" destId="{30144839-DCD7-46EF-A4E5-D258BEA40EB9}" srcOrd="1" destOrd="0" presId="urn:microsoft.com/office/officeart/2016/7/layout/BasicLinearProcessNumbered"/>
    <dgm:cxn modelId="{D52C7CE7-AB4A-4D73-8554-CE9DCE330EDC}" type="presParOf" srcId="{0FA56DC4-A884-413B-8ACD-6289F0B8137B}" destId="{D65D7BB6-4DBE-42EF-8A98-1D5733E702BC}" srcOrd="2" destOrd="0" presId="urn:microsoft.com/office/officeart/2016/7/layout/BasicLinearProcessNumbered"/>
    <dgm:cxn modelId="{65B30222-53EB-4413-8BB8-646CBA668F69}" type="presParOf" srcId="{0FA56DC4-A884-413B-8ACD-6289F0B8137B}" destId="{1F12B13D-3AFE-4FAC-917D-73DF3C88C0A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68736-2DB0-4B36-B9EA-2BA92C222EE8}">
      <dsp:nvSpPr>
        <dsp:cNvPr id="0" name=""/>
        <dsp:cNvSpPr/>
      </dsp:nvSpPr>
      <dsp:spPr>
        <a:xfrm>
          <a:off x="0" y="0"/>
          <a:ext cx="3143249" cy="3725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22300">
            <a:lnSpc>
              <a:spcPct val="90000"/>
            </a:lnSpc>
            <a:spcBef>
              <a:spcPct val="0"/>
            </a:spcBef>
            <a:spcAft>
              <a:spcPct val="35000"/>
            </a:spcAft>
            <a:buNone/>
          </a:pPr>
          <a:r>
            <a:rPr lang="en-GB" sz="1400" b="1" kern="1200" dirty="0">
              <a:latin typeface="+mn-lt"/>
            </a:rPr>
            <a:t>Classify Unusual Weather </a:t>
          </a:r>
          <a:r>
            <a:rPr lang="en-GB" sz="1400" kern="1200" dirty="0">
              <a:latin typeface="+mn-lt"/>
            </a:rPr>
            <a:t>- Using hierarchical clustering, we can go beyond classifying atypical vs typical weather to find actionable categorizations.</a:t>
          </a:r>
          <a:endParaRPr lang="en-US" sz="1400" kern="1200" dirty="0">
            <a:latin typeface="+mn-lt"/>
          </a:endParaRPr>
        </a:p>
      </dsp:txBody>
      <dsp:txXfrm>
        <a:off x="0" y="1415732"/>
        <a:ext cx="3143249" cy="2235367"/>
      </dsp:txXfrm>
    </dsp:sp>
    <dsp:sp modelId="{1533A9E1-ED47-4D8F-8BAA-879EF7E1B6FA}">
      <dsp:nvSpPr>
        <dsp:cNvPr id="0" name=""/>
        <dsp:cNvSpPr/>
      </dsp:nvSpPr>
      <dsp:spPr>
        <a:xfrm>
          <a:off x="1012783" y="372561"/>
          <a:ext cx="1117683" cy="111768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76464" y="536242"/>
        <a:ext cx="790321" cy="790321"/>
      </dsp:txXfrm>
    </dsp:sp>
    <dsp:sp modelId="{5A2FAF73-06D3-4308-8879-205B06C0A0D2}">
      <dsp:nvSpPr>
        <dsp:cNvPr id="0" name=""/>
        <dsp:cNvSpPr/>
      </dsp:nvSpPr>
      <dsp:spPr>
        <a:xfrm>
          <a:off x="0" y="3725540"/>
          <a:ext cx="3143249" cy="72"/>
        </a:xfrm>
        <a:prstGeom prst="rect">
          <a:avLst/>
        </a:prstGeom>
        <a:solidFill>
          <a:schemeClr val="accent5">
            <a:hueOff val="-4264624"/>
            <a:satOff val="2424"/>
            <a:lumOff val="-2000"/>
            <a:alphaOff val="0"/>
          </a:schemeClr>
        </a:solidFill>
        <a:ln w="12700" cap="flat" cmpd="sng" algn="ctr">
          <a:solidFill>
            <a:schemeClr val="accent5">
              <a:hueOff val="-4264624"/>
              <a:satOff val="2424"/>
              <a:lumOff val="-200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18C7D6B-45F2-4602-B6AD-5795202B4669}">
      <dsp:nvSpPr>
        <dsp:cNvPr id="0" name=""/>
        <dsp:cNvSpPr/>
      </dsp:nvSpPr>
      <dsp:spPr>
        <a:xfrm>
          <a:off x="3457574" y="0"/>
          <a:ext cx="3143249" cy="3725612"/>
        </a:xfrm>
        <a:prstGeom prst="rect">
          <a:avLst/>
        </a:prstGeom>
        <a:solidFill>
          <a:schemeClr val="accent5">
            <a:tint val="40000"/>
            <a:alpha val="90000"/>
            <a:hueOff val="-10668406"/>
            <a:satOff val="2306"/>
            <a:lumOff val="-937"/>
            <a:alphaOff val="0"/>
          </a:schemeClr>
        </a:solidFill>
        <a:ln w="12700" cap="flat" cmpd="sng" algn="ctr">
          <a:solidFill>
            <a:schemeClr val="accent5">
              <a:tint val="40000"/>
              <a:alpha val="90000"/>
              <a:hueOff val="-10668406"/>
              <a:satOff val="2306"/>
              <a:lumOff val="-9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22300">
            <a:lnSpc>
              <a:spcPct val="90000"/>
            </a:lnSpc>
            <a:spcBef>
              <a:spcPct val="0"/>
            </a:spcBef>
            <a:spcAft>
              <a:spcPct val="35000"/>
            </a:spcAft>
            <a:buNone/>
          </a:pPr>
          <a:r>
            <a:rPr lang="en-GB" sz="1400" b="1" kern="1200" dirty="0">
              <a:latin typeface="+mn-lt"/>
            </a:rPr>
            <a:t>Generate Accurate Predictions </a:t>
          </a:r>
          <a:r>
            <a:rPr lang="en-GB" sz="1400" kern="1200" dirty="0">
              <a:latin typeface="+mn-lt"/>
            </a:rPr>
            <a:t>- Using a generative adversarial network (GAN) to synthesize weather data, we can train a convolution neural network (CNN) to predict possible future conditions over the next 50 years.</a:t>
          </a:r>
          <a:endParaRPr lang="en-US" sz="1400" kern="1200" dirty="0">
            <a:latin typeface="+mn-lt"/>
          </a:endParaRPr>
        </a:p>
      </dsp:txBody>
      <dsp:txXfrm>
        <a:off x="3457574" y="1415732"/>
        <a:ext cx="3143249" cy="2235367"/>
      </dsp:txXfrm>
    </dsp:sp>
    <dsp:sp modelId="{8C5845F7-3E29-4606-9A90-FD6011DCB962}">
      <dsp:nvSpPr>
        <dsp:cNvPr id="0" name=""/>
        <dsp:cNvSpPr/>
      </dsp:nvSpPr>
      <dsp:spPr>
        <a:xfrm>
          <a:off x="4470358" y="372561"/>
          <a:ext cx="1117683" cy="1117683"/>
        </a:xfrm>
        <a:prstGeom prst="ellipse">
          <a:avLst/>
        </a:prstGeom>
        <a:solidFill>
          <a:schemeClr val="accent5">
            <a:hueOff val="-8529249"/>
            <a:satOff val="4848"/>
            <a:lumOff val="-4000"/>
            <a:alphaOff val="0"/>
          </a:schemeClr>
        </a:solidFill>
        <a:ln w="12700" cap="flat" cmpd="sng" algn="ctr">
          <a:solidFill>
            <a:schemeClr val="accent5">
              <a:hueOff val="-8529249"/>
              <a:satOff val="4848"/>
              <a:lumOff val="-400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634039" y="536242"/>
        <a:ext cx="790321" cy="790321"/>
      </dsp:txXfrm>
    </dsp:sp>
    <dsp:sp modelId="{651AFB83-FB8F-4B0C-8DC1-0C1D2EFBE5BC}">
      <dsp:nvSpPr>
        <dsp:cNvPr id="0" name=""/>
        <dsp:cNvSpPr/>
      </dsp:nvSpPr>
      <dsp:spPr>
        <a:xfrm>
          <a:off x="3457574" y="3725540"/>
          <a:ext cx="3143249" cy="72"/>
        </a:xfrm>
        <a:prstGeom prst="rect">
          <a:avLst/>
        </a:prstGeom>
        <a:solidFill>
          <a:schemeClr val="accent5">
            <a:hueOff val="-12793873"/>
            <a:satOff val="7271"/>
            <a:lumOff val="-6000"/>
            <a:alphaOff val="0"/>
          </a:schemeClr>
        </a:solidFill>
        <a:ln w="12700" cap="flat" cmpd="sng" algn="ctr">
          <a:solidFill>
            <a:schemeClr val="accent5">
              <a:hueOff val="-12793873"/>
              <a:satOff val="7271"/>
              <a:lumOff val="-600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D9755603-1710-4C4E-A915-FEE409422D2A}">
      <dsp:nvSpPr>
        <dsp:cNvPr id="0" name=""/>
        <dsp:cNvSpPr/>
      </dsp:nvSpPr>
      <dsp:spPr>
        <a:xfrm>
          <a:off x="6915149" y="0"/>
          <a:ext cx="3143249" cy="3725612"/>
        </a:xfrm>
        <a:prstGeom prst="rect">
          <a:avLst/>
        </a:prstGeom>
        <a:solidFill>
          <a:schemeClr val="accent5">
            <a:tint val="40000"/>
            <a:alpha val="90000"/>
            <a:hueOff val="-21336812"/>
            <a:satOff val="4612"/>
            <a:lumOff val="-1874"/>
            <a:alphaOff val="0"/>
          </a:schemeClr>
        </a:solidFill>
        <a:ln w="12700" cap="flat" cmpd="sng" algn="ctr">
          <a:solidFill>
            <a:schemeClr val="accent5">
              <a:tint val="40000"/>
              <a:alpha val="90000"/>
              <a:hueOff val="-21336812"/>
              <a:satOff val="4612"/>
              <a:lumOff val="-18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5060" tIns="330200" rIns="245060" bIns="330200" numCol="1" spcCol="1270" anchor="t" anchorCtr="0">
          <a:noAutofit/>
        </a:bodyPr>
        <a:lstStyle/>
        <a:p>
          <a:pPr marL="0" lvl="0" indent="0" algn="l" defTabSz="622300">
            <a:lnSpc>
              <a:spcPct val="90000"/>
            </a:lnSpc>
            <a:spcBef>
              <a:spcPct val="0"/>
            </a:spcBef>
            <a:spcAft>
              <a:spcPct val="35000"/>
            </a:spcAft>
            <a:buNone/>
          </a:pPr>
          <a:r>
            <a:rPr lang="en-GB" sz="1400" b="1" kern="1200" dirty="0"/>
            <a:t>Identify Safe Living Regions </a:t>
          </a:r>
          <a:r>
            <a:rPr lang="en-GB" sz="1400" kern="1200" dirty="0"/>
            <a:t>- By optimizing a random forest model, we can identify the most important weather features to track and use that information to identify safe living regions.</a:t>
          </a:r>
          <a:endParaRPr lang="en-US" sz="1400" kern="1200" dirty="0"/>
        </a:p>
      </dsp:txBody>
      <dsp:txXfrm>
        <a:off x="6915149" y="1415732"/>
        <a:ext cx="3143249" cy="2235367"/>
      </dsp:txXfrm>
    </dsp:sp>
    <dsp:sp modelId="{30144839-DCD7-46EF-A4E5-D258BEA40EB9}">
      <dsp:nvSpPr>
        <dsp:cNvPr id="0" name=""/>
        <dsp:cNvSpPr/>
      </dsp:nvSpPr>
      <dsp:spPr>
        <a:xfrm>
          <a:off x="7927933" y="372561"/>
          <a:ext cx="1117683" cy="1117683"/>
        </a:xfrm>
        <a:prstGeom prst="ellipse">
          <a:avLst/>
        </a:prstGeom>
        <a:solidFill>
          <a:schemeClr val="accent5">
            <a:hueOff val="-17058497"/>
            <a:satOff val="9695"/>
            <a:lumOff val="-8000"/>
            <a:alphaOff val="0"/>
          </a:schemeClr>
        </a:solidFill>
        <a:ln w="12700" cap="flat" cmpd="sng" algn="ctr">
          <a:solidFill>
            <a:schemeClr val="accent5">
              <a:hueOff val="-17058497"/>
              <a:satOff val="9695"/>
              <a:lumOff val="-800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7139" tIns="12700" rIns="87139"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091614" y="536242"/>
        <a:ext cx="790321" cy="790321"/>
      </dsp:txXfrm>
    </dsp:sp>
    <dsp:sp modelId="{D65D7BB6-4DBE-42EF-8A98-1D5733E702BC}">
      <dsp:nvSpPr>
        <dsp:cNvPr id="0" name=""/>
        <dsp:cNvSpPr/>
      </dsp:nvSpPr>
      <dsp:spPr>
        <a:xfrm>
          <a:off x="6915149" y="3725540"/>
          <a:ext cx="3143249" cy="72"/>
        </a:xfrm>
        <a:prstGeom prst="rect">
          <a:avLst/>
        </a:prstGeom>
        <a:solidFill>
          <a:schemeClr val="accent5">
            <a:hueOff val="-21323121"/>
            <a:satOff val="12119"/>
            <a:lumOff val="-10000"/>
            <a:alphaOff val="0"/>
          </a:schemeClr>
        </a:solidFill>
        <a:ln w="12700" cap="flat" cmpd="sng" algn="ctr">
          <a:solidFill>
            <a:schemeClr val="accent5">
              <a:hueOff val="-21323121"/>
              <a:satOff val="12119"/>
              <a:lumOff val="-1000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96CFF-BA0A-4AC1-A850-20F7EE2BDE6C}" type="datetimeFigureOut">
              <a:rPr lang="en-GB" smtClean="0"/>
              <a:t>11/05/2025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6577C-8BFA-43EC-8847-28416C656227}" type="slidenum">
              <a:rPr lang="en-GB" smtClean="0"/>
              <a:t>‹#›</a:t>
            </a:fld>
            <a:endParaRPr lang="en-GB"/>
          </a:p>
        </p:txBody>
      </p:sp>
    </p:spTree>
    <p:extLst>
      <p:ext uri="{BB962C8B-B14F-4D97-AF65-F5344CB8AC3E}">
        <p14:creationId xmlns:p14="http://schemas.microsoft.com/office/powerpoint/2010/main" val="3526620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746577C-8BFA-43EC-8847-28416C656227}" type="slidenum">
              <a:rPr lang="en-GB" smtClean="0"/>
              <a:t>11</a:t>
            </a:fld>
            <a:endParaRPr lang="en-GB"/>
          </a:p>
        </p:txBody>
      </p:sp>
    </p:spTree>
    <p:extLst>
      <p:ext uri="{BB962C8B-B14F-4D97-AF65-F5344CB8AC3E}">
        <p14:creationId xmlns:p14="http://schemas.microsoft.com/office/powerpoint/2010/main" val="368878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5/11/2025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017279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672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9388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7283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5/11/2025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86316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3755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6684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9741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4769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5/11/2025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81080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5/11/2025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48276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5/11/2025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42134152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5" r:id="rId5"/>
    <p:sldLayoutId id="2147483740" r:id="rId6"/>
    <p:sldLayoutId id="2147483741" r:id="rId7"/>
    <p:sldLayoutId id="2147483742" r:id="rId8"/>
    <p:sldLayoutId id="2147483743" r:id="rId9"/>
    <p:sldLayoutId id="2147483744" r:id="rId10"/>
    <p:sldLayoutId id="2147483746"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1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A95BB4-AFD4-080A-E429-33DF6CF1575B}"/>
              </a:ext>
            </a:extLst>
          </p:cNvPr>
          <p:cNvPicPr>
            <a:picLocks noChangeAspect="1"/>
          </p:cNvPicPr>
          <p:nvPr/>
        </p:nvPicPr>
        <p:blipFill>
          <a:blip r:embed="rId2"/>
          <a:srcRect t="8435" b="12894"/>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GB"/>
          </a:p>
        </p:txBody>
      </p:sp>
      <p:sp>
        <p:nvSpPr>
          <p:cNvPr id="11"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GB"/>
          </a:p>
        </p:txBody>
      </p:sp>
      <p:sp>
        <p:nvSpPr>
          <p:cNvPr id="2" name="Title 1">
            <a:extLst>
              <a:ext uri="{FF2B5EF4-FFF2-40B4-BE49-F238E27FC236}">
                <a16:creationId xmlns:a16="http://schemas.microsoft.com/office/drawing/2014/main" id="{0F26426A-1063-7A86-7AF2-5A4942AFA76E}"/>
              </a:ext>
            </a:extLst>
          </p:cNvPr>
          <p:cNvSpPr>
            <a:spLocks noGrp="1"/>
          </p:cNvSpPr>
          <p:nvPr>
            <p:ph type="ctrTitle"/>
          </p:nvPr>
        </p:nvSpPr>
        <p:spPr>
          <a:xfrm>
            <a:off x="1276055" y="2350017"/>
            <a:ext cx="4775075" cy="1630906"/>
          </a:xfrm>
        </p:spPr>
        <p:txBody>
          <a:bodyPr>
            <a:normAutofit/>
          </a:bodyPr>
          <a:lstStyle/>
          <a:p>
            <a:r>
              <a:rPr lang="en-GB" sz="2800" dirty="0">
                <a:solidFill>
                  <a:schemeClr val="tx1"/>
                </a:solidFill>
              </a:rPr>
              <a:t>CLIMATE WINS: PREDICTING CLIMATE CHANGE WITH MACHINE LEARNING</a:t>
            </a:r>
          </a:p>
        </p:txBody>
      </p:sp>
      <p:sp>
        <p:nvSpPr>
          <p:cNvPr id="3" name="Subtitle 2">
            <a:extLst>
              <a:ext uri="{FF2B5EF4-FFF2-40B4-BE49-F238E27FC236}">
                <a16:creationId xmlns:a16="http://schemas.microsoft.com/office/drawing/2014/main" id="{1E6C40A9-F111-008C-5588-1B52788931B0}"/>
              </a:ext>
            </a:extLst>
          </p:cNvPr>
          <p:cNvSpPr>
            <a:spLocks noGrp="1"/>
          </p:cNvSpPr>
          <p:nvPr>
            <p:ph type="subTitle" idx="1"/>
          </p:nvPr>
        </p:nvSpPr>
        <p:spPr>
          <a:xfrm>
            <a:off x="1276055" y="3990546"/>
            <a:ext cx="4775075" cy="559656"/>
          </a:xfrm>
        </p:spPr>
        <p:txBody>
          <a:bodyPr>
            <a:normAutofit/>
          </a:bodyPr>
          <a:lstStyle/>
          <a:p>
            <a:pPr>
              <a:lnSpc>
                <a:spcPct val="100000"/>
              </a:lnSpc>
              <a:spcAft>
                <a:spcPts val="600"/>
              </a:spcAft>
            </a:pPr>
            <a:r>
              <a:rPr lang="en-US" sz="1100">
                <a:solidFill>
                  <a:schemeClr val="tx1"/>
                </a:solidFill>
              </a:rPr>
              <a:t>11/05/2025</a:t>
            </a:r>
          </a:p>
          <a:p>
            <a:pPr>
              <a:lnSpc>
                <a:spcPct val="100000"/>
              </a:lnSpc>
              <a:spcAft>
                <a:spcPts val="600"/>
              </a:spcAft>
            </a:pPr>
            <a:r>
              <a:rPr lang="en-US" sz="1100">
                <a:solidFill>
                  <a:schemeClr val="tx1"/>
                </a:solidFill>
              </a:rPr>
              <a:t>Andreas Tocci</a:t>
            </a:r>
            <a:endParaRPr lang="en-GB" sz="1100">
              <a:solidFill>
                <a:schemeClr val="tx1"/>
              </a:solidFill>
            </a:endParaRPr>
          </a:p>
        </p:txBody>
      </p:sp>
    </p:spTree>
    <p:extLst>
      <p:ext uri="{BB962C8B-B14F-4D97-AF65-F5344CB8AC3E}">
        <p14:creationId xmlns:p14="http://schemas.microsoft.com/office/powerpoint/2010/main" val="3444216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00" name="Rectangle 99">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102" name="Rectangle 101">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104" name="Group 10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05" name="Straight Connector 104">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09" name="Rectangle 108">
            <a:extLst>
              <a:ext uri="{FF2B5EF4-FFF2-40B4-BE49-F238E27FC236}">
                <a16:creationId xmlns:a16="http://schemas.microsoft.com/office/drawing/2014/main" id="{18D8845F-30A4-4D73-83CB-ABA691F5A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1DAC2350-FA6C-4B24-9A17-926C160E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113" name="Rectangle 112">
            <a:extLst>
              <a:ext uri="{FF2B5EF4-FFF2-40B4-BE49-F238E27FC236}">
                <a16:creationId xmlns:a16="http://schemas.microsoft.com/office/drawing/2014/main" id="{2A637C44-0146-4C54-A1A1-57BC8E6C3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bg1">
              <a:lumMod val="75000"/>
              <a:lumOff val="25000"/>
            </a:schemeClr>
          </a:solid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AC15A962-8EAC-C67B-CB3B-D97F862399B8}"/>
              </a:ext>
            </a:extLst>
          </p:cNvPr>
          <p:cNvSpPr>
            <a:spLocks noGrp="1"/>
          </p:cNvSpPr>
          <p:nvPr>
            <p:ph type="title"/>
          </p:nvPr>
        </p:nvSpPr>
        <p:spPr>
          <a:xfrm>
            <a:off x="1241170" y="3755360"/>
            <a:ext cx="9732773" cy="1465112"/>
          </a:xfrm>
        </p:spPr>
        <p:txBody>
          <a:bodyPr vert="horz" lIns="91440" tIns="45720" rIns="91440" bIns="45720" rtlCol="0" anchor="ctr">
            <a:normAutofit/>
          </a:bodyPr>
          <a:lstStyle/>
          <a:p>
            <a:pPr algn="ctr">
              <a:lnSpc>
                <a:spcPct val="83000"/>
              </a:lnSpc>
            </a:pPr>
            <a:r>
              <a:rPr lang="en-US" sz="6000" cap="all" spc="-100" dirty="0"/>
              <a:t>Experiments</a:t>
            </a:r>
          </a:p>
        </p:txBody>
      </p:sp>
      <p:sp>
        <p:nvSpPr>
          <p:cNvPr id="115" name="Rectangle 114">
            <a:extLst>
              <a:ext uri="{FF2B5EF4-FFF2-40B4-BE49-F238E27FC236}">
                <a16:creationId xmlns:a16="http://schemas.microsoft.com/office/drawing/2014/main" id="{6AB310E7-DE5C-4964-8CBB-E87A22B5B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117" name="Straight Connector 116">
            <a:extLst>
              <a:ext uri="{FF2B5EF4-FFF2-40B4-BE49-F238E27FC236}">
                <a16:creationId xmlns:a16="http://schemas.microsoft.com/office/drawing/2014/main" id="{BC6D0BA2-2FCA-496D-A55A-C56A7B3E0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A158404-99A1-4EB0-B63C-8744C273AC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46823"/>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1848EA8-FE52-4762-AE9B-5D1DD4C336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092118"/>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pic>
        <p:nvPicPr>
          <p:cNvPr id="7" name="Graphic 6" descr="Flask">
            <a:extLst>
              <a:ext uri="{FF2B5EF4-FFF2-40B4-BE49-F238E27FC236}">
                <a16:creationId xmlns:a16="http://schemas.microsoft.com/office/drawing/2014/main" id="{C7D15FE5-EF2D-5980-A735-688A94F2D2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92937" y="1395172"/>
            <a:ext cx="2216708" cy="2216708"/>
          </a:xfrm>
          <a:prstGeom prst="rect">
            <a:avLst/>
          </a:prstGeom>
        </p:spPr>
      </p:pic>
    </p:spTree>
    <p:extLst>
      <p:ext uri="{BB962C8B-B14F-4D97-AF65-F5344CB8AC3E}">
        <p14:creationId xmlns:p14="http://schemas.microsoft.com/office/powerpoint/2010/main" val="426140264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ity&#10;&#10;AI-generated content may be incorrect.">
            <a:extLst>
              <a:ext uri="{FF2B5EF4-FFF2-40B4-BE49-F238E27FC236}">
                <a16:creationId xmlns:a16="http://schemas.microsoft.com/office/drawing/2014/main" id="{293A5693-FC85-36CE-C7C1-12CF28965E1D}"/>
              </a:ext>
            </a:extLst>
          </p:cNvPr>
          <p:cNvPicPr>
            <a:picLocks noChangeAspect="1"/>
          </p:cNvPicPr>
          <p:nvPr/>
        </p:nvPicPr>
        <p:blipFill>
          <a:blip r:embed="rId3"/>
          <a:stretch>
            <a:fillRect/>
          </a:stretch>
        </p:blipFill>
        <p:spPr>
          <a:xfrm>
            <a:off x="600927" y="1202280"/>
            <a:ext cx="4776291" cy="1874694"/>
          </a:xfrm>
          <a:prstGeom prst="rect">
            <a:avLst/>
          </a:prstGeom>
        </p:spPr>
      </p:pic>
      <p:sp>
        <p:nvSpPr>
          <p:cNvPr id="27" name="Rectangle 26">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0224" y="941695"/>
            <a:ext cx="5452527" cy="4974610"/>
          </a:xfrm>
          <a:prstGeom prst="rect">
            <a:avLst/>
          </a:prstGeom>
          <a:solidFill>
            <a:schemeClr val="tx1">
              <a:lumMod val="85000"/>
              <a:lumOff val="15000"/>
            </a:schemeClr>
          </a:solidFill>
          <a:ln w="6350" cap="sq" cmpd="sng" algn="ctr">
            <a:noFill/>
            <a:prstDash val="solid"/>
            <a:miter lim="800000"/>
          </a:ln>
          <a:effectLst/>
        </p:spPr>
        <p:txBody>
          <a:bodyPr/>
          <a:lstStyle/>
          <a:p>
            <a:endParaRPr lang="en-GB"/>
          </a:p>
        </p:txBody>
      </p:sp>
      <p:sp>
        <p:nvSpPr>
          <p:cNvPr id="29" name="Rectangle 28">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6167" y="1106424"/>
            <a:ext cx="5120640" cy="4645152"/>
          </a:xfrm>
          <a:prstGeom prst="rect">
            <a:avLst/>
          </a:prstGeom>
          <a:noFill/>
          <a:ln w="6350" cap="sq" cmpd="sng" algn="ctr">
            <a:solidFill>
              <a:schemeClr val="bg1"/>
            </a:solidFill>
            <a:prstDash val="solid"/>
            <a:miter lim="800000"/>
          </a:ln>
          <a:effectLst>
            <a:softEdge rad="0"/>
          </a:effectLst>
        </p:spPr>
        <p:txBody>
          <a:bodyPr/>
          <a:lstStyle/>
          <a:p>
            <a:endParaRPr lang="en-GB"/>
          </a:p>
        </p:txBody>
      </p:sp>
      <p:sp>
        <p:nvSpPr>
          <p:cNvPr id="2" name="Title 1">
            <a:extLst>
              <a:ext uri="{FF2B5EF4-FFF2-40B4-BE49-F238E27FC236}">
                <a16:creationId xmlns:a16="http://schemas.microsoft.com/office/drawing/2014/main" id="{02D46F3B-78BB-2D7C-FDAB-3CC7FA128F8D}"/>
              </a:ext>
            </a:extLst>
          </p:cNvPr>
          <p:cNvSpPr>
            <a:spLocks noGrp="1"/>
          </p:cNvSpPr>
          <p:nvPr>
            <p:ph type="title"/>
          </p:nvPr>
        </p:nvSpPr>
        <p:spPr>
          <a:xfrm>
            <a:off x="6199779" y="1229351"/>
            <a:ext cx="4633416" cy="1371600"/>
          </a:xfrm>
        </p:spPr>
        <p:txBody>
          <a:bodyPr>
            <a:normAutofit/>
          </a:bodyPr>
          <a:lstStyle/>
          <a:p>
            <a:r>
              <a:rPr lang="en-GB" sz="2400" dirty="0">
                <a:solidFill>
                  <a:schemeClr val="bg1"/>
                </a:solidFill>
              </a:rPr>
              <a:t>Experiment #1: Classifying Weather Using Hierarchical Clustering</a:t>
            </a:r>
          </a:p>
        </p:txBody>
      </p:sp>
      <p:pic>
        <p:nvPicPr>
          <p:cNvPr id="7" name="Picture 6" descr="A diagram of a method&#10;&#10;AI-generated content may be incorrect.">
            <a:extLst>
              <a:ext uri="{FF2B5EF4-FFF2-40B4-BE49-F238E27FC236}">
                <a16:creationId xmlns:a16="http://schemas.microsoft.com/office/drawing/2014/main" id="{1E1DC1B9-6846-9628-207E-8A181F22752E}"/>
              </a:ext>
            </a:extLst>
          </p:cNvPr>
          <p:cNvPicPr>
            <a:picLocks noChangeAspect="1"/>
          </p:cNvPicPr>
          <p:nvPr/>
        </p:nvPicPr>
        <p:blipFill>
          <a:blip r:embed="rId4"/>
          <a:stretch>
            <a:fillRect/>
          </a:stretch>
        </p:blipFill>
        <p:spPr>
          <a:xfrm>
            <a:off x="600927" y="3804907"/>
            <a:ext cx="4776291" cy="1826930"/>
          </a:xfrm>
          <a:prstGeom prst="rect">
            <a:avLst/>
          </a:prstGeom>
        </p:spPr>
      </p:pic>
      <p:sp>
        <p:nvSpPr>
          <p:cNvPr id="3" name="Content Placeholder 2">
            <a:extLst>
              <a:ext uri="{FF2B5EF4-FFF2-40B4-BE49-F238E27FC236}">
                <a16:creationId xmlns:a16="http://schemas.microsoft.com/office/drawing/2014/main" id="{346C6012-2F12-7BA6-ECB0-7581900CE167}"/>
              </a:ext>
            </a:extLst>
          </p:cNvPr>
          <p:cNvSpPr>
            <a:spLocks noGrp="1"/>
          </p:cNvSpPr>
          <p:nvPr>
            <p:ph idx="1"/>
          </p:nvPr>
        </p:nvSpPr>
        <p:spPr>
          <a:xfrm>
            <a:off x="6199780" y="2477289"/>
            <a:ext cx="4633415" cy="3397214"/>
          </a:xfrm>
        </p:spPr>
        <p:txBody>
          <a:bodyPr>
            <a:normAutofit fontScale="85000" lnSpcReduction="20000"/>
          </a:bodyPr>
          <a:lstStyle/>
          <a:p>
            <a:pPr lvl="0">
              <a:lnSpc>
                <a:spcPct val="100000"/>
              </a:lnSpc>
            </a:pPr>
            <a:r>
              <a:rPr lang="en-GB" sz="1200" b="1" dirty="0">
                <a:solidFill>
                  <a:schemeClr val="bg1"/>
                </a:solidFill>
              </a:rPr>
              <a:t>Hypothesis</a:t>
            </a:r>
            <a:r>
              <a:rPr lang="en-GB" sz="1200" dirty="0">
                <a:solidFill>
                  <a:schemeClr val="bg1"/>
                </a:solidFill>
              </a:rPr>
              <a:t> - Using hierarchical clustering, we can go beyond classifying atypical vs typical weather to find actionable categorizations.</a:t>
            </a:r>
          </a:p>
          <a:p>
            <a:pPr>
              <a:lnSpc>
                <a:spcPct val="100000"/>
              </a:lnSpc>
            </a:pPr>
            <a:r>
              <a:rPr lang="en-GB" sz="1200" b="1" dirty="0">
                <a:solidFill>
                  <a:schemeClr val="bg1"/>
                </a:solidFill>
              </a:rPr>
              <a:t>Objective</a:t>
            </a:r>
            <a:r>
              <a:rPr lang="en-GB" sz="1200" dirty="0">
                <a:solidFill>
                  <a:schemeClr val="bg1"/>
                </a:solidFill>
              </a:rPr>
              <a:t> - To identify whether unusual weather patterns are occurring.</a:t>
            </a:r>
          </a:p>
          <a:p>
            <a:pPr>
              <a:lnSpc>
                <a:spcPct val="100000"/>
              </a:lnSpc>
            </a:pPr>
            <a:r>
              <a:rPr lang="en-GB" sz="1200" b="1" dirty="0">
                <a:solidFill>
                  <a:schemeClr val="bg1"/>
                </a:solidFill>
              </a:rPr>
              <a:t>Approach </a:t>
            </a:r>
            <a:r>
              <a:rPr lang="en-GB" sz="1200" dirty="0">
                <a:solidFill>
                  <a:schemeClr val="bg1"/>
                </a:solidFill>
              </a:rPr>
              <a:t>- </a:t>
            </a:r>
            <a:r>
              <a:rPr lang="en-GB" sz="1200" b="0" i="0" dirty="0">
                <a:solidFill>
                  <a:schemeClr val="bg1"/>
                </a:solidFill>
                <a:effectLst/>
              </a:rPr>
              <a:t>To evaluate the feasibility of this model, we generated a dendrogram utilizing data from existing weather stations. We applied principal component analysis to minimize the number of dimensions, ensuring optimal resource utilization.</a:t>
            </a:r>
          </a:p>
          <a:p>
            <a:pPr>
              <a:lnSpc>
                <a:spcPct val="100000"/>
              </a:lnSpc>
            </a:pPr>
            <a:r>
              <a:rPr lang="en-GB" sz="1200" b="1" dirty="0">
                <a:solidFill>
                  <a:schemeClr val="bg1"/>
                </a:solidFill>
              </a:rPr>
              <a:t>Results </a:t>
            </a:r>
            <a:r>
              <a:rPr lang="en-GB" sz="1200" dirty="0">
                <a:solidFill>
                  <a:schemeClr val="bg1"/>
                </a:solidFill>
              </a:rPr>
              <a:t>-  The 2 main dendrograms that produced the best results where the complete method and the ward method. In the complete method we can see the data categorized into 3 main categories probably stating the severity of the weather conditions. Whilst the ward method categorizes them into 2 main categories probably standing for the pleasant and unpleasant weather conditions.</a:t>
            </a:r>
            <a:endParaRPr lang="en-GB" sz="1200" b="0" i="0" dirty="0">
              <a:solidFill>
                <a:schemeClr val="bg1"/>
              </a:solidFill>
              <a:effectLst/>
            </a:endParaRPr>
          </a:p>
          <a:p>
            <a:pPr>
              <a:lnSpc>
                <a:spcPct val="100000"/>
              </a:lnSpc>
              <a:buNone/>
            </a:pPr>
            <a:r>
              <a:rPr lang="en-GB" sz="1200" b="1" dirty="0">
                <a:solidFill>
                  <a:schemeClr val="bg1"/>
                </a:solidFill>
              </a:rPr>
              <a:t>	Next Steps </a:t>
            </a:r>
            <a:r>
              <a:rPr lang="en-GB" sz="1200" dirty="0">
                <a:solidFill>
                  <a:schemeClr val="bg1"/>
                </a:solidFill>
              </a:rPr>
              <a:t>- </a:t>
            </a:r>
            <a:r>
              <a:rPr lang="en-GB" sz="1200" b="0" i="0" dirty="0">
                <a:solidFill>
                  <a:schemeClr val="bg1"/>
                </a:solidFill>
                <a:effectLst/>
              </a:rPr>
              <a:t>To enhance the value of this analysis, we suggest incorporating additional modelling approaches. Our recommendations include:</a:t>
            </a:r>
          </a:p>
          <a:p>
            <a:pPr>
              <a:lnSpc>
                <a:spcPct val="100000"/>
              </a:lnSpc>
              <a:buFont typeface="Arial" panose="020B0604020202020204" pitchFamily="34" charset="0"/>
              <a:buChar char="•"/>
            </a:pPr>
            <a:r>
              <a:rPr lang="en-GB" sz="1200" b="0" i="0" dirty="0">
                <a:solidFill>
                  <a:schemeClr val="bg1"/>
                </a:solidFill>
                <a:effectLst/>
              </a:rPr>
              <a:t>Executing this model across multiple years, seasons, and months of data to facilitate result comparisons.</a:t>
            </a:r>
          </a:p>
          <a:p>
            <a:pPr>
              <a:lnSpc>
                <a:spcPct val="100000"/>
              </a:lnSpc>
              <a:buFont typeface="Arial" panose="020B0604020202020204" pitchFamily="34" charset="0"/>
              <a:buChar char="•"/>
            </a:pPr>
            <a:r>
              <a:rPr lang="en-GB" sz="1200" b="0" i="0" dirty="0">
                <a:solidFill>
                  <a:schemeClr val="bg1"/>
                </a:solidFill>
                <a:effectLst/>
              </a:rPr>
              <a:t>Leveraging the findings to bolster other, more definitive modelling techniques.</a:t>
            </a:r>
          </a:p>
          <a:p>
            <a:pPr>
              <a:lnSpc>
                <a:spcPct val="100000"/>
              </a:lnSpc>
            </a:pPr>
            <a:endParaRPr lang="en-GB" sz="700" dirty="0">
              <a:solidFill>
                <a:schemeClr val="bg1"/>
              </a:solidFill>
            </a:endParaRPr>
          </a:p>
        </p:txBody>
      </p:sp>
    </p:spTree>
    <p:extLst>
      <p:ext uri="{BB962C8B-B14F-4D97-AF65-F5344CB8AC3E}">
        <p14:creationId xmlns:p14="http://schemas.microsoft.com/office/powerpoint/2010/main" val="2885510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FC88856-5C40-4F5B-BCD7-CD624FFEB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040FC00-E0E9-6CC5-42D4-94786092A874}"/>
              </a:ext>
            </a:extLst>
          </p:cNvPr>
          <p:cNvPicPr>
            <a:picLocks noChangeAspect="1"/>
          </p:cNvPicPr>
          <p:nvPr/>
        </p:nvPicPr>
        <p:blipFill>
          <a:blip r:embed="rId2"/>
          <a:stretch>
            <a:fillRect/>
          </a:stretch>
        </p:blipFill>
        <p:spPr>
          <a:xfrm>
            <a:off x="1521791" y="643466"/>
            <a:ext cx="2966878" cy="2372196"/>
          </a:xfrm>
          <a:prstGeom prst="rect">
            <a:avLst/>
          </a:prstGeom>
        </p:spPr>
      </p:pic>
      <p:pic>
        <p:nvPicPr>
          <p:cNvPr id="5" name="Picture 4">
            <a:extLst>
              <a:ext uri="{FF2B5EF4-FFF2-40B4-BE49-F238E27FC236}">
                <a16:creationId xmlns:a16="http://schemas.microsoft.com/office/drawing/2014/main" id="{9079B988-5B0C-620E-39DC-AE17E8595E90}"/>
              </a:ext>
            </a:extLst>
          </p:cNvPr>
          <p:cNvPicPr>
            <a:picLocks noChangeAspect="1"/>
          </p:cNvPicPr>
          <p:nvPr/>
        </p:nvPicPr>
        <p:blipFill>
          <a:blip r:embed="rId3"/>
          <a:stretch>
            <a:fillRect/>
          </a:stretch>
        </p:blipFill>
        <p:spPr>
          <a:xfrm>
            <a:off x="3114182" y="3429001"/>
            <a:ext cx="2673956" cy="2779718"/>
          </a:xfrm>
          <a:prstGeom prst="rect">
            <a:avLst/>
          </a:prstGeom>
        </p:spPr>
      </p:pic>
      <p:pic>
        <p:nvPicPr>
          <p:cNvPr id="7" name="Picture 6">
            <a:extLst>
              <a:ext uri="{FF2B5EF4-FFF2-40B4-BE49-F238E27FC236}">
                <a16:creationId xmlns:a16="http://schemas.microsoft.com/office/drawing/2014/main" id="{492DB43D-FD2C-9E4D-9DF2-9D9A6BB4A7A8}"/>
              </a:ext>
            </a:extLst>
          </p:cNvPr>
          <p:cNvPicPr>
            <a:picLocks noChangeAspect="1"/>
          </p:cNvPicPr>
          <p:nvPr/>
        </p:nvPicPr>
        <p:blipFill>
          <a:blip r:embed="rId4"/>
          <a:stretch>
            <a:fillRect/>
          </a:stretch>
        </p:blipFill>
        <p:spPr>
          <a:xfrm>
            <a:off x="252755" y="3429000"/>
            <a:ext cx="2752475" cy="2779718"/>
          </a:xfrm>
          <a:prstGeom prst="rect">
            <a:avLst/>
          </a:prstGeom>
        </p:spPr>
      </p:pic>
      <p:sp>
        <p:nvSpPr>
          <p:cNvPr id="16" name="Rectangle 15">
            <a:extLst>
              <a:ext uri="{FF2B5EF4-FFF2-40B4-BE49-F238E27FC236}">
                <a16:creationId xmlns:a16="http://schemas.microsoft.com/office/drawing/2014/main" id="{CD64F326-929E-45E2-B54D-DC7E17207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0685" y="643466"/>
            <a:ext cx="5452527" cy="5565253"/>
          </a:xfrm>
          <a:prstGeom prst="rect">
            <a:avLst/>
          </a:prstGeom>
          <a:solidFill>
            <a:schemeClr val="tx1">
              <a:lumMod val="85000"/>
              <a:lumOff val="15000"/>
            </a:schemeClr>
          </a:solidFill>
          <a:ln w="6350" cap="sq" cmpd="sng" algn="ctr">
            <a:noFill/>
            <a:prstDash val="solid"/>
            <a:miter lim="800000"/>
          </a:ln>
          <a:effectLst/>
        </p:spPr>
        <p:txBody>
          <a:bodyPr/>
          <a:lstStyle/>
          <a:p>
            <a:endParaRPr lang="en-GB"/>
          </a:p>
        </p:txBody>
      </p:sp>
      <p:sp>
        <p:nvSpPr>
          <p:cNvPr id="18" name="Rectangle 17">
            <a:extLst>
              <a:ext uri="{FF2B5EF4-FFF2-40B4-BE49-F238E27FC236}">
                <a16:creationId xmlns:a16="http://schemas.microsoft.com/office/drawing/2014/main" id="{7BFCDFD7-7B3B-4ED9-B533-34D0B3724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6628" y="806336"/>
            <a:ext cx="5120640" cy="5239512"/>
          </a:xfrm>
          <a:prstGeom prst="rect">
            <a:avLst/>
          </a:prstGeom>
          <a:noFill/>
          <a:ln w="6350" cap="sq" cmpd="sng" algn="ctr">
            <a:solidFill>
              <a:schemeClr val="bg1"/>
            </a:solidFill>
            <a:prstDash val="solid"/>
            <a:miter lim="800000"/>
          </a:ln>
          <a:effectLst>
            <a:softEdge rad="0"/>
          </a:effectLst>
        </p:spPr>
        <p:txBody>
          <a:bodyPr/>
          <a:lstStyle/>
          <a:p>
            <a:endParaRPr lang="en-GB"/>
          </a:p>
        </p:txBody>
      </p:sp>
      <p:sp>
        <p:nvSpPr>
          <p:cNvPr id="2" name="Title 1">
            <a:extLst>
              <a:ext uri="{FF2B5EF4-FFF2-40B4-BE49-F238E27FC236}">
                <a16:creationId xmlns:a16="http://schemas.microsoft.com/office/drawing/2014/main" id="{E6922219-B7FC-0CA9-5A66-E49275072554}"/>
              </a:ext>
            </a:extLst>
          </p:cNvPr>
          <p:cNvSpPr>
            <a:spLocks noGrp="1"/>
          </p:cNvSpPr>
          <p:nvPr>
            <p:ph type="title"/>
          </p:nvPr>
        </p:nvSpPr>
        <p:spPr>
          <a:xfrm>
            <a:off x="6441307" y="1172096"/>
            <a:ext cx="4633416" cy="1551781"/>
          </a:xfrm>
        </p:spPr>
        <p:txBody>
          <a:bodyPr>
            <a:normAutofit/>
          </a:bodyPr>
          <a:lstStyle/>
          <a:p>
            <a:r>
              <a:rPr lang="en-GB" sz="3400">
                <a:solidFill>
                  <a:schemeClr val="bg1"/>
                </a:solidFill>
              </a:rPr>
              <a:t>Experiment #2: Synthesizing Data to Improve Predictions</a:t>
            </a:r>
          </a:p>
        </p:txBody>
      </p:sp>
      <p:sp>
        <p:nvSpPr>
          <p:cNvPr id="3" name="Content Placeholder 2">
            <a:extLst>
              <a:ext uri="{FF2B5EF4-FFF2-40B4-BE49-F238E27FC236}">
                <a16:creationId xmlns:a16="http://schemas.microsoft.com/office/drawing/2014/main" id="{D942F9A5-76CA-828A-F7EA-2608700B0B5B}"/>
              </a:ext>
            </a:extLst>
          </p:cNvPr>
          <p:cNvSpPr>
            <a:spLocks noGrp="1"/>
          </p:cNvSpPr>
          <p:nvPr>
            <p:ph idx="1"/>
          </p:nvPr>
        </p:nvSpPr>
        <p:spPr>
          <a:xfrm>
            <a:off x="6441306" y="2852792"/>
            <a:ext cx="4633415" cy="2753137"/>
          </a:xfrm>
        </p:spPr>
        <p:txBody>
          <a:bodyPr>
            <a:normAutofit fontScale="92500" lnSpcReduction="10000"/>
          </a:bodyPr>
          <a:lstStyle/>
          <a:p>
            <a:pPr marL="0" indent="0">
              <a:lnSpc>
                <a:spcPct val="100000"/>
              </a:lnSpc>
              <a:buNone/>
            </a:pPr>
            <a:r>
              <a:rPr lang="en-GB" sz="1000" b="1" dirty="0">
                <a:solidFill>
                  <a:schemeClr val="bg1"/>
                </a:solidFill>
              </a:rPr>
              <a:t>Hypothesis</a:t>
            </a:r>
            <a:r>
              <a:rPr lang="en-GB" sz="1000" dirty="0">
                <a:solidFill>
                  <a:schemeClr val="bg1"/>
                </a:solidFill>
              </a:rPr>
              <a:t> – Using a GAN to synthesize weather data, we can train a CNN to predict possible conditions over the next 50 years.</a:t>
            </a:r>
          </a:p>
          <a:p>
            <a:pPr marL="0" indent="0">
              <a:lnSpc>
                <a:spcPct val="100000"/>
              </a:lnSpc>
              <a:buNone/>
            </a:pPr>
            <a:r>
              <a:rPr lang="en-GB" sz="1000" b="1" dirty="0">
                <a:solidFill>
                  <a:schemeClr val="bg1"/>
                </a:solidFill>
              </a:rPr>
              <a:t>Objective</a:t>
            </a:r>
            <a:r>
              <a:rPr lang="en-GB" sz="1000" dirty="0">
                <a:solidFill>
                  <a:schemeClr val="bg1"/>
                </a:solidFill>
              </a:rPr>
              <a:t> - Generate possibilities for weather conditions over the next 25 to 50 years, based on current trends</a:t>
            </a:r>
          </a:p>
          <a:p>
            <a:pPr marL="0" indent="0">
              <a:lnSpc>
                <a:spcPct val="100000"/>
              </a:lnSpc>
              <a:buNone/>
            </a:pPr>
            <a:r>
              <a:rPr lang="en-GB" sz="1000" b="1" dirty="0">
                <a:solidFill>
                  <a:schemeClr val="bg1"/>
                </a:solidFill>
              </a:rPr>
              <a:t>Approach</a:t>
            </a:r>
            <a:r>
              <a:rPr lang="en-GB" sz="1000" dirty="0">
                <a:solidFill>
                  <a:schemeClr val="bg1"/>
                </a:solidFill>
              </a:rPr>
              <a:t> – 1. Run Bayesian optimization on a CNN model to evaluate its accuracy </a:t>
            </a:r>
          </a:p>
          <a:p>
            <a:pPr marL="0" indent="0">
              <a:lnSpc>
                <a:spcPct val="100000"/>
              </a:lnSpc>
              <a:buNone/>
            </a:pPr>
            <a:r>
              <a:rPr lang="en-GB" sz="1000" dirty="0">
                <a:solidFill>
                  <a:schemeClr val="bg1"/>
                </a:solidFill>
              </a:rPr>
              <a:t>                      2. Use a GAN to synthesize realistic weather data</a:t>
            </a:r>
          </a:p>
          <a:p>
            <a:pPr marL="0" indent="0">
              <a:lnSpc>
                <a:spcPct val="100000"/>
              </a:lnSpc>
              <a:spcAft>
                <a:spcPts val="800"/>
              </a:spcAft>
              <a:buNone/>
            </a:pPr>
            <a:r>
              <a:rPr lang="en-GB" sz="1000" b="1" dirty="0">
                <a:solidFill>
                  <a:schemeClr val="bg1"/>
                </a:solidFill>
              </a:rPr>
              <a:t>Results</a:t>
            </a:r>
            <a:r>
              <a:rPr lang="en-GB" sz="1000" dirty="0">
                <a:solidFill>
                  <a:schemeClr val="bg1"/>
                </a:solidFill>
              </a:rPr>
              <a:t> – Bayesian optimization improved the accuracy of CNN model from an  </a:t>
            </a:r>
            <a:r>
              <a:rPr lang="en-GB" sz="1000" kern="100" dirty="0">
                <a:solidFill>
                  <a:schemeClr val="bg1"/>
                </a:solidFill>
                <a:effectLst/>
                <a:ea typeface="Aptos" panose="020B0004020202020204" pitchFamily="34" charset="0"/>
                <a:cs typeface="Times New Roman" panose="02020603050405020304" pitchFamily="18" charset="0"/>
              </a:rPr>
              <a:t>Accuracy of 12%, and Loss of 60413308.0000 to an Accuracy of 91% and a Loss of = 0.2606. Whilst the GAN produced data with an Accuracy of 75% and a Loss of 0.119.</a:t>
            </a:r>
          </a:p>
          <a:p>
            <a:pPr marL="0" indent="0">
              <a:lnSpc>
                <a:spcPct val="100000"/>
              </a:lnSpc>
              <a:spcAft>
                <a:spcPts val="800"/>
              </a:spcAft>
              <a:buNone/>
            </a:pPr>
            <a:r>
              <a:rPr lang="en-GB" sz="1000" b="1" i="0" dirty="0">
                <a:solidFill>
                  <a:schemeClr val="bg1"/>
                </a:solidFill>
                <a:effectLst/>
              </a:rPr>
              <a:t>Next Steps </a:t>
            </a:r>
            <a:r>
              <a:rPr lang="en-GB" sz="1000" b="0" i="0" dirty="0">
                <a:solidFill>
                  <a:schemeClr val="bg1"/>
                </a:solidFill>
                <a:effectLst/>
              </a:rPr>
              <a:t>– Obtain the recommended radar data and perform Bayesian optimization. Run the optimized CNN model utilizing the GAN-generated data. To improve the quality of data generated by the GAN for the CNN, incorporate a larger and more diverse set of images for training. </a:t>
            </a:r>
            <a:r>
              <a:rPr lang="en-GB" sz="1000" b="0" i="0" dirty="0" err="1">
                <a:solidFill>
                  <a:schemeClr val="bg1"/>
                </a:solidFill>
                <a:effectLst/>
              </a:rPr>
              <a:t>Analyze</a:t>
            </a:r>
            <a:r>
              <a:rPr lang="en-GB" sz="1000" b="0" i="0" dirty="0">
                <a:solidFill>
                  <a:schemeClr val="bg1"/>
                </a:solidFill>
                <a:effectLst/>
              </a:rPr>
              <a:t> the results across different years, countries, and regions.</a:t>
            </a:r>
            <a:r>
              <a:rPr lang="en-GB" sz="1000" kern="100" dirty="0">
                <a:solidFill>
                  <a:schemeClr val="bg1"/>
                </a:solidFill>
                <a:ea typeface="Aptos" panose="020B0004020202020204" pitchFamily="34" charset="0"/>
                <a:cs typeface="Times New Roman" panose="02020603050405020304" pitchFamily="18" charset="0"/>
              </a:rPr>
              <a:t>	</a:t>
            </a:r>
            <a:endParaRPr lang="en-GB" sz="1000" kern="100" dirty="0">
              <a:solidFill>
                <a:schemeClr val="bg1"/>
              </a:solidFill>
              <a:effectLst/>
              <a:ea typeface="Aptos" panose="020B0004020202020204" pitchFamily="34" charset="0"/>
              <a:cs typeface="Times New Roman" panose="02020603050405020304" pitchFamily="18" charset="0"/>
            </a:endParaRPr>
          </a:p>
          <a:p>
            <a:pPr marL="377190" lvl="1" indent="-285750">
              <a:lnSpc>
                <a:spcPct val="100000"/>
              </a:lnSpc>
              <a:spcAft>
                <a:spcPts val="800"/>
              </a:spcAft>
            </a:pPr>
            <a:endParaRPr lang="en-GB" sz="1000" kern="100" dirty="0">
              <a:solidFill>
                <a:schemeClr val="bg1"/>
              </a:solidFill>
              <a:effectLst/>
              <a:ea typeface="Aptos" panose="020B0004020202020204" pitchFamily="34" charset="0"/>
              <a:cs typeface="Times New Roman" panose="02020603050405020304" pitchFamily="18" charset="0"/>
            </a:endParaRPr>
          </a:p>
          <a:p>
            <a:pPr marL="0" marR="0">
              <a:lnSpc>
                <a:spcPct val="100000"/>
              </a:lnSpc>
              <a:spcAft>
                <a:spcPts val="800"/>
              </a:spcAft>
              <a:buNone/>
            </a:pPr>
            <a:endParaRPr lang="en-GB" sz="1000" kern="100" dirty="0">
              <a:solidFill>
                <a:schemeClr val="bg1"/>
              </a:solidFill>
              <a:effectLst/>
              <a:ea typeface="Aptos" panose="020B0004020202020204" pitchFamily="34" charset="0"/>
              <a:cs typeface="Times New Roman" panose="02020603050405020304" pitchFamily="18" charset="0"/>
            </a:endParaRPr>
          </a:p>
          <a:p>
            <a:pPr>
              <a:lnSpc>
                <a:spcPct val="100000"/>
              </a:lnSpc>
            </a:pPr>
            <a:endParaRPr lang="en-GB" sz="1000" dirty="0">
              <a:solidFill>
                <a:schemeClr val="bg1"/>
              </a:solidFill>
            </a:endParaRPr>
          </a:p>
        </p:txBody>
      </p:sp>
    </p:spTree>
    <p:extLst>
      <p:ext uri="{BB962C8B-B14F-4D97-AF65-F5344CB8AC3E}">
        <p14:creationId xmlns:p14="http://schemas.microsoft.com/office/powerpoint/2010/main" val="1664844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6C4D022-E2BC-435F-9CDB-44DC57C07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26CAD6-45B1-4A85-A196-E722067B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80" y="0"/>
            <a:ext cx="6525472" cy="6858000"/>
          </a:xfrm>
          <a:prstGeom prst="rect">
            <a:avLst/>
          </a:prstGeom>
          <a:solidFill>
            <a:schemeClr val="tx1">
              <a:lumMod val="85000"/>
              <a:lumOff val="15000"/>
            </a:schemeClr>
          </a:solidFill>
          <a:ln w="6350" cap="sq" cmpd="sng" algn="ctr">
            <a:noFill/>
            <a:prstDash val="solid"/>
            <a:miter lim="800000"/>
          </a:ln>
          <a:effectLst/>
        </p:spPr>
        <p:txBody>
          <a:bodyPr/>
          <a:lstStyle/>
          <a:p>
            <a:endParaRPr lang="en-GB"/>
          </a:p>
        </p:txBody>
      </p:sp>
      <p:sp>
        <p:nvSpPr>
          <p:cNvPr id="16" name="Rectangle 15">
            <a:extLst>
              <a:ext uri="{FF2B5EF4-FFF2-40B4-BE49-F238E27FC236}">
                <a16:creationId xmlns:a16="http://schemas.microsoft.com/office/drawing/2014/main" id="{0E0936D5-2DCE-48A4-93BC-BA7861B4E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81848" y="320040"/>
            <a:ext cx="5888736" cy="6217920"/>
          </a:xfrm>
          <a:prstGeom prst="rect">
            <a:avLst/>
          </a:prstGeom>
          <a:noFill/>
          <a:ln w="6350" cap="sq" cmpd="sng" algn="ctr">
            <a:solidFill>
              <a:schemeClr val="tx1"/>
            </a:solidFill>
            <a:prstDash val="solid"/>
            <a:miter lim="800000"/>
          </a:ln>
          <a:effectLst>
            <a:softEdge rad="0"/>
          </a:effectLst>
        </p:spPr>
        <p:txBody>
          <a:bodyPr/>
          <a:lstStyle/>
          <a:p>
            <a:endParaRPr lang="en-GB"/>
          </a:p>
        </p:txBody>
      </p:sp>
      <p:sp>
        <p:nvSpPr>
          <p:cNvPr id="2" name="Title 1">
            <a:extLst>
              <a:ext uri="{FF2B5EF4-FFF2-40B4-BE49-F238E27FC236}">
                <a16:creationId xmlns:a16="http://schemas.microsoft.com/office/drawing/2014/main" id="{3B059A31-DC00-CCA4-4B85-05974AC30DF6}"/>
              </a:ext>
            </a:extLst>
          </p:cNvPr>
          <p:cNvSpPr>
            <a:spLocks noGrp="1"/>
          </p:cNvSpPr>
          <p:nvPr>
            <p:ph type="title"/>
          </p:nvPr>
        </p:nvSpPr>
        <p:spPr>
          <a:xfrm>
            <a:off x="6303580" y="642594"/>
            <a:ext cx="5245269" cy="1371600"/>
          </a:xfrm>
        </p:spPr>
        <p:txBody>
          <a:bodyPr>
            <a:normAutofit/>
          </a:bodyPr>
          <a:lstStyle/>
          <a:p>
            <a:r>
              <a:rPr lang="en-GB" sz="3100">
                <a:solidFill>
                  <a:schemeClr val="bg1"/>
                </a:solidFill>
              </a:rPr>
              <a:t>Experiment #3: Assess Regions Using a Random Forest Model</a:t>
            </a:r>
          </a:p>
        </p:txBody>
      </p:sp>
      <p:pic>
        <p:nvPicPr>
          <p:cNvPr id="5" name="Picture 4">
            <a:extLst>
              <a:ext uri="{FF2B5EF4-FFF2-40B4-BE49-F238E27FC236}">
                <a16:creationId xmlns:a16="http://schemas.microsoft.com/office/drawing/2014/main" id="{DB4BF5CC-2833-8586-7A24-E888FB4E44DC}"/>
              </a:ext>
            </a:extLst>
          </p:cNvPr>
          <p:cNvPicPr>
            <a:picLocks noChangeAspect="1"/>
          </p:cNvPicPr>
          <p:nvPr/>
        </p:nvPicPr>
        <p:blipFill>
          <a:blip r:embed="rId2"/>
          <a:stretch>
            <a:fillRect/>
          </a:stretch>
        </p:blipFill>
        <p:spPr>
          <a:xfrm>
            <a:off x="1302844" y="643467"/>
            <a:ext cx="3060837" cy="2624668"/>
          </a:xfrm>
          <a:prstGeom prst="rect">
            <a:avLst/>
          </a:prstGeom>
        </p:spPr>
      </p:pic>
      <p:pic>
        <p:nvPicPr>
          <p:cNvPr id="7" name="Picture 6">
            <a:extLst>
              <a:ext uri="{FF2B5EF4-FFF2-40B4-BE49-F238E27FC236}">
                <a16:creationId xmlns:a16="http://schemas.microsoft.com/office/drawing/2014/main" id="{C47F2AD8-244F-EC6F-0C91-C0A202BE082D}"/>
              </a:ext>
            </a:extLst>
          </p:cNvPr>
          <p:cNvPicPr>
            <a:picLocks noChangeAspect="1"/>
          </p:cNvPicPr>
          <p:nvPr/>
        </p:nvPicPr>
        <p:blipFill>
          <a:blip r:embed="rId3"/>
          <a:stretch>
            <a:fillRect/>
          </a:stretch>
        </p:blipFill>
        <p:spPr>
          <a:xfrm>
            <a:off x="1357656" y="3589863"/>
            <a:ext cx="2940804" cy="2624668"/>
          </a:xfrm>
          <a:prstGeom prst="rect">
            <a:avLst/>
          </a:prstGeom>
        </p:spPr>
      </p:pic>
      <p:sp>
        <p:nvSpPr>
          <p:cNvPr id="3" name="Content Placeholder 2">
            <a:extLst>
              <a:ext uri="{FF2B5EF4-FFF2-40B4-BE49-F238E27FC236}">
                <a16:creationId xmlns:a16="http://schemas.microsoft.com/office/drawing/2014/main" id="{52610E48-2632-8FC2-847E-DA15097430BB}"/>
              </a:ext>
            </a:extLst>
          </p:cNvPr>
          <p:cNvSpPr>
            <a:spLocks noGrp="1"/>
          </p:cNvSpPr>
          <p:nvPr>
            <p:ph idx="1"/>
          </p:nvPr>
        </p:nvSpPr>
        <p:spPr>
          <a:xfrm>
            <a:off x="6303580" y="2103120"/>
            <a:ext cx="5245269" cy="3931920"/>
          </a:xfrm>
        </p:spPr>
        <p:txBody>
          <a:bodyPr>
            <a:normAutofit/>
          </a:bodyPr>
          <a:lstStyle/>
          <a:p>
            <a:pPr marL="0" indent="0">
              <a:lnSpc>
                <a:spcPct val="100000"/>
              </a:lnSpc>
              <a:buNone/>
            </a:pPr>
            <a:r>
              <a:rPr lang="en-GB" sz="1200" b="1" dirty="0">
                <a:solidFill>
                  <a:schemeClr val="bg1"/>
                </a:solidFill>
              </a:rPr>
              <a:t>Hypothesis</a:t>
            </a:r>
            <a:r>
              <a:rPr lang="en-GB" sz="1200" dirty="0">
                <a:solidFill>
                  <a:schemeClr val="bg1"/>
                </a:solidFill>
              </a:rPr>
              <a:t> - By optimizing a random forest model, we can identify the most important weather features to track and use that information to identify safe living regions.</a:t>
            </a:r>
          </a:p>
          <a:p>
            <a:pPr marL="0" indent="0">
              <a:lnSpc>
                <a:spcPct val="100000"/>
              </a:lnSpc>
              <a:buNone/>
            </a:pPr>
            <a:r>
              <a:rPr lang="en-GB" sz="1200" b="1" dirty="0">
                <a:solidFill>
                  <a:schemeClr val="bg1"/>
                </a:solidFill>
              </a:rPr>
              <a:t>Objective</a:t>
            </a:r>
            <a:r>
              <a:rPr lang="en-GB" sz="1200" dirty="0">
                <a:solidFill>
                  <a:schemeClr val="bg1"/>
                </a:solidFill>
              </a:rPr>
              <a:t> - Determine the safest places for people to live in Europe over the next 25 to 50 years</a:t>
            </a:r>
          </a:p>
          <a:p>
            <a:pPr marL="0" indent="0">
              <a:lnSpc>
                <a:spcPct val="100000"/>
              </a:lnSpc>
              <a:buNone/>
            </a:pPr>
            <a:r>
              <a:rPr lang="en-GB" sz="1200" b="1" dirty="0">
                <a:solidFill>
                  <a:schemeClr val="bg1"/>
                </a:solidFill>
              </a:rPr>
              <a:t>Approach </a:t>
            </a:r>
            <a:r>
              <a:rPr lang="en-GB" sz="1200" dirty="0">
                <a:solidFill>
                  <a:schemeClr val="bg1"/>
                </a:solidFill>
              </a:rPr>
              <a:t>- 1. Refine hyperparameters for a random forest model using           	grid and random search methods</a:t>
            </a:r>
          </a:p>
          <a:p>
            <a:pPr marL="0" indent="0">
              <a:lnSpc>
                <a:spcPct val="100000"/>
              </a:lnSpc>
              <a:buNone/>
            </a:pPr>
            <a:r>
              <a:rPr lang="en-GB" sz="1200" dirty="0">
                <a:solidFill>
                  <a:schemeClr val="bg1"/>
                </a:solidFill>
              </a:rPr>
              <a:t>                      2. Compare unoptimized and optimized results of weather 	  data analysis</a:t>
            </a:r>
          </a:p>
          <a:p>
            <a:pPr marL="0" indent="0">
              <a:lnSpc>
                <a:spcPct val="100000"/>
              </a:lnSpc>
              <a:buNone/>
            </a:pPr>
            <a:r>
              <a:rPr lang="en-GB" sz="1200" b="1" dirty="0">
                <a:solidFill>
                  <a:schemeClr val="bg1"/>
                </a:solidFill>
              </a:rPr>
              <a:t>Results</a:t>
            </a:r>
            <a:r>
              <a:rPr lang="en-GB" sz="1200" dirty="0">
                <a:solidFill>
                  <a:schemeClr val="bg1"/>
                </a:solidFill>
              </a:rPr>
              <a:t> – Accuracy went from 96% in the unoptimized model to 100% in the optimized model when looking at all stations in the 1990s. Running the optimized and unoptimized models allowed us to weigh feature importance in climate analysis</a:t>
            </a:r>
          </a:p>
          <a:p>
            <a:pPr marL="0" indent="0">
              <a:lnSpc>
                <a:spcPct val="100000"/>
              </a:lnSpc>
              <a:buNone/>
            </a:pPr>
            <a:r>
              <a:rPr lang="en-GB" sz="1200" b="1" dirty="0">
                <a:solidFill>
                  <a:schemeClr val="bg1"/>
                </a:solidFill>
              </a:rPr>
              <a:t>Next Steps </a:t>
            </a:r>
            <a:r>
              <a:rPr lang="en-GB" sz="1200" dirty="0">
                <a:solidFill>
                  <a:schemeClr val="bg1"/>
                </a:solidFill>
              </a:rPr>
              <a:t>- </a:t>
            </a:r>
            <a:r>
              <a:rPr lang="en-GB" sz="1200" b="0" i="0" dirty="0">
                <a:solidFill>
                  <a:schemeClr val="bg1"/>
                </a:solidFill>
                <a:effectLst/>
              </a:rPr>
              <a:t>Conduct optimization processes on additional weather stations and across various decades. Apply the optimized model to extreme weather data and compare the results with healthcare data to establish correlations with human well-being</a:t>
            </a:r>
            <a:endParaRPr lang="en-GB" sz="1200" dirty="0">
              <a:solidFill>
                <a:schemeClr val="bg1"/>
              </a:solidFill>
            </a:endParaRPr>
          </a:p>
        </p:txBody>
      </p:sp>
    </p:spTree>
    <p:extLst>
      <p:ext uri="{BB962C8B-B14F-4D97-AF65-F5344CB8AC3E}">
        <p14:creationId xmlns:p14="http://schemas.microsoft.com/office/powerpoint/2010/main" val="69266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GB"/>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DE73D22A-5536-4E02-B1F3-37C655D675D4}"/>
              </a:ext>
            </a:extLst>
          </p:cNvPr>
          <p:cNvSpPr>
            <a:spLocks noGrp="1"/>
          </p:cNvSpPr>
          <p:nvPr>
            <p:ph type="title"/>
          </p:nvPr>
        </p:nvSpPr>
        <p:spPr>
          <a:xfrm>
            <a:off x="676240" y="875324"/>
            <a:ext cx="3536510" cy="5093520"/>
          </a:xfrm>
        </p:spPr>
        <p:txBody>
          <a:bodyPr>
            <a:normAutofit/>
          </a:bodyPr>
          <a:lstStyle/>
          <a:p>
            <a:pPr algn="ctr"/>
            <a:r>
              <a:rPr lang="en-US" sz="3100" dirty="0">
                <a:solidFill>
                  <a:schemeClr val="tx1"/>
                </a:solidFill>
              </a:rPr>
              <a:t>Recommendations</a:t>
            </a:r>
            <a:endParaRPr lang="en-GB" sz="3100" dirty="0">
              <a:solidFill>
                <a:schemeClr val="tx1"/>
              </a:solidFill>
            </a:endParaRPr>
          </a:p>
        </p:txBody>
      </p:sp>
      <p:sp>
        <p:nvSpPr>
          <p:cNvPr id="3" name="Content Placeholder 2">
            <a:extLst>
              <a:ext uri="{FF2B5EF4-FFF2-40B4-BE49-F238E27FC236}">
                <a16:creationId xmlns:a16="http://schemas.microsoft.com/office/drawing/2014/main" id="{5DC49767-8623-5440-90C1-D7A772E8525F}"/>
              </a:ext>
            </a:extLst>
          </p:cNvPr>
          <p:cNvSpPr>
            <a:spLocks noGrp="1"/>
          </p:cNvSpPr>
          <p:nvPr>
            <p:ph idx="1"/>
          </p:nvPr>
        </p:nvSpPr>
        <p:spPr>
          <a:xfrm>
            <a:off x="5478124" y="559477"/>
            <a:ext cx="5647076" cy="5475563"/>
          </a:xfrm>
        </p:spPr>
        <p:txBody>
          <a:bodyPr anchor="ctr">
            <a:normAutofit/>
          </a:bodyPr>
          <a:lstStyle/>
          <a:p>
            <a:pPr>
              <a:lnSpc>
                <a:spcPct val="100000"/>
              </a:lnSpc>
              <a:buNone/>
            </a:pPr>
            <a:r>
              <a:rPr lang="en-GB" sz="1400" b="0" i="0">
                <a:effectLst/>
              </a:rPr>
              <a:t>Data indicates that ClimateWins will gain the greatest benefit from allocating resources towards the optimization of GAN and CNN for weather pattern predictions:</a:t>
            </a:r>
          </a:p>
          <a:p>
            <a:pPr>
              <a:lnSpc>
                <a:spcPct val="100000"/>
              </a:lnSpc>
              <a:buFont typeface="Arial" panose="020B0604020202020204" pitchFamily="34" charset="0"/>
              <a:buChar char="•"/>
            </a:pPr>
            <a:r>
              <a:rPr lang="en-GB" sz="1400" b="0" i="0">
                <a:effectLst/>
              </a:rPr>
              <a:t>This experiment demonstrated the most significant improvements in accuracy.</a:t>
            </a:r>
          </a:p>
          <a:p>
            <a:pPr>
              <a:lnSpc>
                <a:spcPct val="100000"/>
              </a:lnSpc>
              <a:buFont typeface="Arial" panose="020B0604020202020204" pitchFamily="34" charset="0"/>
              <a:buChar char="•"/>
            </a:pPr>
            <a:r>
              <a:rPr lang="en-GB" sz="1400" b="0" i="0">
                <a:effectLst/>
              </a:rPr>
              <a:t>The project exhibited immediate potential for meeting essential objectives.</a:t>
            </a:r>
          </a:p>
          <a:p>
            <a:pPr>
              <a:lnSpc>
                <a:spcPct val="100000"/>
              </a:lnSpc>
              <a:buNone/>
            </a:pPr>
            <a:r>
              <a:rPr lang="en-GB" sz="1400" b="0" i="0">
                <a:effectLst/>
              </a:rPr>
              <a:t>Data and Algorithms Needed:</a:t>
            </a:r>
          </a:p>
          <a:p>
            <a:pPr>
              <a:lnSpc>
                <a:spcPct val="100000"/>
              </a:lnSpc>
              <a:buFont typeface="Arial" panose="020B0604020202020204" pitchFamily="34" charset="0"/>
              <a:buChar char="•"/>
            </a:pPr>
            <a:r>
              <a:rPr lang="en-GB" sz="1400" b="0" i="0">
                <a:effectLst/>
              </a:rPr>
              <a:t>CNN, GAN, and Bayesian optimization algorithms</a:t>
            </a:r>
          </a:p>
          <a:p>
            <a:pPr>
              <a:lnSpc>
                <a:spcPct val="100000"/>
              </a:lnSpc>
              <a:buFont typeface="Arial" panose="020B0604020202020204" pitchFamily="34" charset="0"/>
              <a:buChar char="•"/>
            </a:pPr>
            <a:r>
              <a:rPr lang="en-GB" sz="1400" b="0" i="0">
                <a:effectLst/>
              </a:rPr>
              <a:t>Data on extreme weather events</a:t>
            </a:r>
          </a:p>
          <a:p>
            <a:pPr>
              <a:lnSpc>
                <a:spcPct val="100000"/>
              </a:lnSpc>
              <a:buFont typeface="Arial" panose="020B0604020202020204" pitchFamily="34" charset="0"/>
              <a:buChar char="•"/>
            </a:pPr>
            <a:r>
              <a:rPr lang="en-GB" sz="1400" b="0" i="0">
                <a:effectLst/>
              </a:rPr>
              <a:t>Radar imagery</a:t>
            </a:r>
          </a:p>
          <a:p>
            <a:pPr>
              <a:lnSpc>
                <a:spcPct val="100000"/>
              </a:lnSpc>
              <a:buFont typeface="Arial" panose="020B0604020202020204" pitchFamily="34" charset="0"/>
              <a:buChar char="•"/>
            </a:pPr>
            <a:r>
              <a:rPr lang="en-GB" sz="1400" b="0" i="0">
                <a:effectLst/>
              </a:rPr>
              <a:t>Classifications of hazardous weather conditions</a:t>
            </a:r>
          </a:p>
          <a:p>
            <a:pPr marL="0" indent="0">
              <a:lnSpc>
                <a:spcPct val="100000"/>
              </a:lnSpc>
              <a:buNone/>
            </a:pPr>
            <a:r>
              <a:rPr lang="en-GB" sz="1400"/>
              <a:t>Next steps:</a:t>
            </a:r>
          </a:p>
          <a:p>
            <a:pPr>
              <a:lnSpc>
                <a:spcPct val="100000"/>
              </a:lnSpc>
              <a:buFont typeface="Arial" panose="020B0604020202020204" pitchFamily="34" charset="0"/>
              <a:buChar char="•"/>
            </a:pPr>
            <a:r>
              <a:rPr lang="en-GB" sz="1400" b="0" i="0">
                <a:effectLst/>
              </a:rPr>
              <a:t>Enhance the Bayesian optimization process for the CNN</a:t>
            </a:r>
          </a:p>
          <a:p>
            <a:pPr>
              <a:lnSpc>
                <a:spcPct val="100000"/>
              </a:lnSpc>
              <a:buFont typeface="Arial" panose="020B0604020202020204" pitchFamily="34" charset="0"/>
              <a:buChar char="•"/>
            </a:pPr>
            <a:r>
              <a:rPr lang="en-GB" sz="1400" b="0" i="0">
                <a:effectLst/>
              </a:rPr>
              <a:t>Execute the CNN using data generated by the GAN</a:t>
            </a:r>
          </a:p>
          <a:p>
            <a:pPr>
              <a:lnSpc>
                <a:spcPct val="100000"/>
              </a:lnSpc>
              <a:buFont typeface="Arial" panose="020B0604020202020204" pitchFamily="34" charset="0"/>
              <a:buChar char="•"/>
            </a:pPr>
            <a:r>
              <a:rPr lang="en-GB" sz="1400" b="0" i="0">
                <a:effectLst/>
              </a:rPr>
              <a:t>Collect and prepare supplementary data</a:t>
            </a:r>
          </a:p>
          <a:p>
            <a:pPr marL="0" indent="0">
              <a:lnSpc>
                <a:spcPct val="100000"/>
              </a:lnSpc>
              <a:buNone/>
            </a:pPr>
            <a:endParaRPr lang="en-GB" sz="1400" b="0" i="0">
              <a:effectLst/>
            </a:endParaRPr>
          </a:p>
        </p:txBody>
      </p:sp>
    </p:spTree>
    <p:extLst>
      <p:ext uri="{BB962C8B-B14F-4D97-AF65-F5344CB8AC3E}">
        <p14:creationId xmlns:p14="http://schemas.microsoft.com/office/powerpoint/2010/main" val="230428435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54524A3-63BB-9BA2-F339-46F3072BDEA7}"/>
              </a:ext>
            </a:extLst>
          </p:cNvPr>
          <p:cNvSpPr>
            <a:spLocks noGrp="1"/>
          </p:cNvSpPr>
          <p:nvPr>
            <p:ph type="title"/>
          </p:nvPr>
        </p:nvSpPr>
        <p:spPr/>
        <p:txBody>
          <a:bodyPr/>
          <a:lstStyle/>
          <a:p>
            <a:endParaRPr lang="en-GB"/>
          </a:p>
        </p:txBody>
      </p:sp>
      <p:pic>
        <p:nvPicPr>
          <p:cNvPr id="12" name="Picture 11" descr="A blackboard with a white text and a ribbon&#10;&#10;AI-generated content may be incorrect.">
            <a:extLst>
              <a:ext uri="{FF2B5EF4-FFF2-40B4-BE49-F238E27FC236}">
                <a16:creationId xmlns:a16="http://schemas.microsoft.com/office/drawing/2014/main" id="{117353EC-2D5E-E08B-4955-42C5760D66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1158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5F2B2A-125B-C537-1995-E64268CC359F}"/>
              </a:ext>
            </a:extLst>
          </p:cNvPr>
          <p:cNvPicPr>
            <a:picLocks noChangeAspect="1"/>
          </p:cNvPicPr>
          <p:nvPr/>
        </p:nvPicPr>
        <p:blipFill>
          <a:blip r:embed="rId2"/>
          <a:srcRect l="3832" r="45367" b="1"/>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EDDBE-7F44-3733-A0BB-8842F7CFF751}"/>
              </a:ext>
            </a:extLst>
          </p:cNvPr>
          <p:cNvSpPr>
            <a:spLocks noGrp="1"/>
          </p:cNvSpPr>
          <p:nvPr>
            <p:ph type="title"/>
          </p:nvPr>
        </p:nvSpPr>
        <p:spPr>
          <a:xfrm>
            <a:off x="7064082" y="642594"/>
            <a:ext cx="4472921" cy="1371600"/>
          </a:xfrm>
        </p:spPr>
        <p:txBody>
          <a:bodyPr>
            <a:normAutofit/>
          </a:bodyPr>
          <a:lstStyle/>
          <a:p>
            <a:r>
              <a:rPr lang="en-GB" b="1" dirty="0"/>
              <a:t>Introduction </a:t>
            </a:r>
          </a:p>
        </p:txBody>
      </p:sp>
      <p:sp>
        <p:nvSpPr>
          <p:cNvPr id="3" name="Content Placeholder 2">
            <a:extLst>
              <a:ext uri="{FF2B5EF4-FFF2-40B4-BE49-F238E27FC236}">
                <a16:creationId xmlns:a16="http://schemas.microsoft.com/office/drawing/2014/main" id="{B7D24DDC-A607-FE8B-AD78-BB27EDBB8D65}"/>
              </a:ext>
            </a:extLst>
          </p:cNvPr>
          <p:cNvSpPr>
            <a:spLocks noGrp="1"/>
          </p:cNvSpPr>
          <p:nvPr>
            <p:ph idx="1"/>
          </p:nvPr>
        </p:nvSpPr>
        <p:spPr>
          <a:xfrm>
            <a:off x="7064082" y="1830977"/>
            <a:ext cx="4472922" cy="3931920"/>
          </a:xfrm>
        </p:spPr>
        <p:txBody>
          <a:bodyPr>
            <a:normAutofit fontScale="92500" lnSpcReduction="20000"/>
          </a:bodyPr>
          <a:lstStyle/>
          <a:p>
            <a:pPr algn="l">
              <a:buNone/>
            </a:pPr>
            <a:r>
              <a:rPr lang="en-GB" sz="1600" b="0" i="0" dirty="0">
                <a:solidFill>
                  <a:srgbClr val="374151"/>
                </a:solidFill>
                <a:effectLst/>
              </a:rPr>
              <a:t>As climate change escalates, global weather patterns are becoming more erratic. The rise in extreme weather events poses risks to the safety of numerous communities. To safeguard human health and wellbeing, ClimateWins is leveraging machine learning to accomplish the following objectives:</a:t>
            </a:r>
          </a:p>
          <a:p>
            <a:pPr algn="l">
              <a:buFont typeface="Arial" panose="020B0604020202020204" pitchFamily="34" charset="0"/>
              <a:buChar char="•"/>
            </a:pPr>
            <a:r>
              <a:rPr lang="en-GB" sz="1600" b="0" i="0" dirty="0">
                <a:solidFill>
                  <a:srgbClr val="374151"/>
                </a:solidFill>
                <a:effectLst/>
              </a:rPr>
              <a:t>Detect weather patterns that deviate from the regional average in Europe</a:t>
            </a:r>
          </a:p>
          <a:p>
            <a:pPr algn="l">
              <a:buFont typeface="Arial" panose="020B0604020202020204" pitchFamily="34" charset="0"/>
              <a:buChar char="•"/>
            </a:pPr>
            <a:r>
              <a:rPr lang="en-GB" sz="1600" b="0" i="0" dirty="0">
                <a:solidFill>
                  <a:srgbClr val="374151"/>
                </a:solidFill>
                <a:effectLst/>
              </a:rPr>
              <a:t>Assess whether these unusual weather patterns are on the rise</a:t>
            </a:r>
          </a:p>
          <a:p>
            <a:pPr algn="l">
              <a:buFont typeface="Arial" panose="020B0604020202020204" pitchFamily="34" charset="0"/>
              <a:buChar char="•"/>
            </a:pPr>
            <a:r>
              <a:rPr lang="en-GB" sz="1600" b="0" i="0" dirty="0">
                <a:solidFill>
                  <a:srgbClr val="374151"/>
                </a:solidFill>
                <a:effectLst/>
              </a:rPr>
              <a:t>Project potential future weather conditions for the next 20 to 50 years based on existing trends</a:t>
            </a:r>
          </a:p>
          <a:p>
            <a:pPr algn="l">
              <a:buFont typeface="Arial" panose="020B0604020202020204" pitchFamily="34" charset="0"/>
              <a:buChar char="•"/>
            </a:pPr>
            <a:r>
              <a:rPr lang="en-GB" sz="1600" b="0" i="0" dirty="0">
                <a:solidFill>
                  <a:srgbClr val="374151"/>
                </a:solidFill>
                <a:effectLst/>
              </a:rPr>
              <a:t>Identify the safest locations for people to reside in Europe over the next 25 to 50 years.</a:t>
            </a:r>
          </a:p>
        </p:txBody>
      </p:sp>
    </p:spTree>
    <p:extLst>
      <p:ext uri="{BB962C8B-B14F-4D97-AF65-F5344CB8AC3E}">
        <p14:creationId xmlns:p14="http://schemas.microsoft.com/office/powerpoint/2010/main" val="3646831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GB"/>
          </a:p>
        </p:txBody>
      </p:sp>
      <p:sp>
        <p:nvSpPr>
          <p:cNvPr id="2" name="Title 1">
            <a:extLst>
              <a:ext uri="{FF2B5EF4-FFF2-40B4-BE49-F238E27FC236}">
                <a16:creationId xmlns:a16="http://schemas.microsoft.com/office/drawing/2014/main" id="{2F43BEC9-FA7D-91A7-8D5E-D9E34E674581}"/>
              </a:ext>
            </a:extLst>
          </p:cNvPr>
          <p:cNvSpPr>
            <a:spLocks noGrp="1"/>
          </p:cNvSpPr>
          <p:nvPr>
            <p:ph type="title"/>
          </p:nvPr>
        </p:nvSpPr>
        <p:spPr>
          <a:xfrm>
            <a:off x="1066800" y="642594"/>
            <a:ext cx="10058400" cy="1371600"/>
          </a:xfrm>
        </p:spPr>
        <p:txBody>
          <a:bodyPr>
            <a:normAutofit/>
          </a:bodyPr>
          <a:lstStyle/>
          <a:p>
            <a:pPr algn="ctr"/>
            <a:r>
              <a:rPr lang="en-GB" b="1" u="sng" dirty="0"/>
              <a:t>Three Thought Experiments</a:t>
            </a:r>
          </a:p>
        </p:txBody>
      </p:sp>
      <p:graphicFrame>
        <p:nvGraphicFramePr>
          <p:cNvPr id="5" name="Content Placeholder 2">
            <a:extLst>
              <a:ext uri="{FF2B5EF4-FFF2-40B4-BE49-F238E27FC236}">
                <a16:creationId xmlns:a16="http://schemas.microsoft.com/office/drawing/2014/main" id="{49244311-666A-CF80-6A34-9DBC303BC187}"/>
              </a:ext>
            </a:extLst>
          </p:cNvPr>
          <p:cNvGraphicFramePr>
            <a:graphicFrameLocks noGrp="1"/>
          </p:cNvGraphicFramePr>
          <p:nvPr>
            <p:ph idx="1"/>
            <p:extLst>
              <p:ext uri="{D42A27DB-BD31-4B8C-83A1-F6EECF244321}">
                <p14:modId xmlns:p14="http://schemas.microsoft.com/office/powerpoint/2010/main" val="164200817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016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0000"/>
          </a:schemeClr>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33" name="Rectangle 32">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GB"/>
          </a:p>
        </p:txBody>
      </p:sp>
      <p:sp>
        <p:nvSpPr>
          <p:cNvPr id="34" name="Rectangle 3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grpSp>
        <p:nvGrpSpPr>
          <p:cNvPr id="35" name="Group 34">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6" name="Straight Connector 15">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6" name="Rectangle 35">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4003B42-F17E-473C-9366-9369C0471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GB"/>
          </a:p>
        </p:txBody>
      </p:sp>
      <p:sp>
        <p:nvSpPr>
          <p:cNvPr id="38" name="Rectangle 37">
            <a:extLst>
              <a:ext uri="{FF2B5EF4-FFF2-40B4-BE49-F238E27FC236}">
                <a16:creationId xmlns:a16="http://schemas.microsoft.com/office/drawing/2014/main" id="{149DDF01-2EFB-49D0-864E-0CE29F33A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D88D17F5-D9C1-D4B0-37F5-6F992990A1C6}"/>
              </a:ext>
            </a:extLst>
          </p:cNvPr>
          <p:cNvSpPr>
            <a:spLocks noGrp="1"/>
          </p:cNvSpPr>
          <p:nvPr>
            <p:ph type="title"/>
          </p:nvPr>
        </p:nvSpPr>
        <p:spPr>
          <a:xfrm>
            <a:off x="1209040" y="1754659"/>
            <a:ext cx="9860547" cy="3005463"/>
          </a:xfrm>
        </p:spPr>
        <p:txBody>
          <a:bodyPr vert="horz" lIns="91440" tIns="45720" rIns="91440" bIns="45720" rtlCol="0" anchor="ctr">
            <a:normAutofit/>
          </a:bodyPr>
          <a:lstStyle/>
          <a:p>
            <a:pPr algn="ctr">
              <a:lnSpc>
                <a:spcPct val="83000"/>
              </a:lnSpc>
            </a:pPr>
            <a:r>
              <a:rPr lang="en-US" sz="6800" cap="all" spc="-100">
                <a:solidFill>
                  <a:schemeClr val="bg1"/>
                </a:solidFill>
              </a:rPr>
              <a:t>Required Machine Learning Models</a:t>
            </a:r>
          </a:p>
        </p:txBody>
      </p:sp>
      <p:sp>
        <p:nvSpPr>
          <p:cNvPr id="39" name="Rectangle 38">
            <a:extLst>
              <a:ext uri="{FF2B5EF4-FFF2-40B4-BE49-F238E27FC236}">
                <a16:creationId xmlns:a16="http://schemas.microsoft.com/office/drawing/2014/main" id="{8EEA5BB7-5B71-4B52-AD7F-3BA82A617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28" name="Straight Connector 27">
            <a:extLst>
              <a:ext uri="{FF2B5EF4-FFF2-40B4-BE49-F238E27FC236}">
                <a16:creationId xmlns:a16="http://schemas.microsoft.com/office/drawing/2014/main" id="{2A1BDD5A-B952-463D-8BF6-F89EC6F21C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2C2EF86-4721-4AC5-AC3A-5343FE12B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42A6C7C-49DA-4D7E-9647-1696C74DF8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100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727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2" name="Rectangle 21">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EDB6E-3AF7-8037-15FF-EA0FA20AA9F3}"/>
              </a:ext>
            </a:extLst>
          </p:cNvPr>
          <p:cNvSpPr>
            <a:spLocks noGrp="1"/>
          </p:cNvSpPr>
          <p:nvPr>
            <p:ph type="title"/>
          </p:nvPr>
        </p:nvSpPr>
        <p:spPr>
          <a:xfrm>
            <a:off x="557720" y="612843"/>
            <a:ext cx="2312480" cy="1499738"/>
          </a:xfrm>
        </p:spPr>
        <p:txBody>
          <a:bodyPr anchor="b">
            <a:normAutofit/>
          </a:bodyPr>
          <a:lstStyle/>
          <a:p>
            <a:r>
              <a:rPr lang="en-GB" sz="2800" b="1"/>
              <a:t>Hierarchical Clustering</a:t>
            </a:r>
            <a:br>
              <a:rPr lang="en-GB" sz="2800" b="1"/>
            </a:br>
            <a:endParaRPr lang="en-GB" sz="2800"/>
          </a:p>
        </p:txBody>
      </p:sp>
      <p:sp>
        <p:nvSpPr>
          <p:cNvPr id="3" name="Content Placeholder 2">
            <a:extLst>
              <a:ext uri="{FF2B5EF4-FFF2-40B4-BE49-F238E27FC236}">
                <a16:creationId xmlns:a16="http://schemas.microsoft.com/office/drawing/2014/main" id="{002EC936-AC46-5650-67CC-ABD478F97694}"/>
              </a:ext>
            </a:extLst>
          </p:cNvPr>
          <p:cNvSpPr>
            <a:spLocks noGrp="1"/>
          </p:cNvSpPr>
          <p:nvPr>
            <p:ph idx="1"/>
          </p:nvPr>
        </p:nvSpPr>
        <p:spPr>
          <a:xfrm>
            <a:off x="557720" y="2149813"/>
            <a:ext cx="2312479" cy="3854197"/>
          </a:xfrm>
        </p:spPr>
        <p:txBody>
          <a:bodyPr>
            <a:normAutofit/>
          </a:bodyPr>
          <a:lstStyle/>
          <a:p>
            <a:pPr marL="0" indent="0">
              <a:buNone/>
            </a:pPr>
            <a:r>
              <a:rPr lang="en-GB" sz="1400" b="0" i="0" dirty="0">
                <a:solidFill>
                  <a:schemeClr val="tx1">
                    <a:lumMod val="85000"/>
                    <a:lumOff val="15000"/>
                  </a:schemeClr>
                </a:solidFill>
                <a:effectLst/>
              </a:rPr>
              <a:t>Classifies each data point, combining "leaves" into branches according to their similarities. The outcome resembles an upside-down tree, with categories represented by different colours.</a:t>
            </a:r>
          </a:p>
          <a:p>
            <a:pPr marL="0" indent="0">
              <a:buNone/>
            </a:pPr>
            <a:r>
              <a:rPr lang="en-GB" sz="1400" b="1" dirty="0">
                <a:solidFill>
                  <a:schemeClr val="tx1">
                    <a:lumMod val="85000"/>
                    <a:lumOff val="15000"/>
                  </a:schemeClr>
                </a:solidFill>
              </a:rPr>
              <a:t>Benefits: </a:t>
            </a:r>
          </a:p>
          <a:p>
            <a:pPr marL="0" indent="0">
              <a:buNone/>
            </a:pPr>
            <a:r>
              <a:rPr lang="en-GB" sz="1400" dirty="0">
                <a:solidFill>
                  <a:schemeClr val="tx1">
                    <a:lumMod val="85000"/>
                    <a:lumOff val="15000"/>
                  </a:schemeClr>
                </a:solidFill>
              </a:rPr>
              <a:t>•Generates new classifications from existing data </a:t>
            </a:r>
          </a:p>
          <a:p>
            <a:pPr marL="0" indent="0">
              <a:buNone/>
            </a:pPr>
            <a:r>
              <a:rPr lang="en-GB" sz="1400" dirty="0">
                <a:solidFill>
                  <a:schemeClr val="tx1">
                    <a:lumMod val="85000"/>
                    <a:lumOff val="15000"/>
                  </a:schemeClr>
                </a:solidFill>
              </a:rPr>
              <a:t>•Does not require pre-categorization</a:t>
            </a:r>
          </a:p>
          <a:p>
            <a:endParaRPr lang="en-GB" sz="1400" dirty="0">
              <a:solidFill>
                <a:schemeClr val="tx1">
                  <a:lumMod val="85000"/>
                  <a:lumOff val="15000"/>
                </a:schemeClr>
              </a:solidFill>
            </a:endParaRPr>
          </a:p>
        </p:txBody>
      </p:sp>
      <p:sp>
        <p:nvSpPr>
          <p:cNvPr id="24" name="Rectangle 23">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GB"/>
          </a:p>
        </p:txBody>
      </p:sp>
      <p:pic>
        <p:nvPicPr>
          <p:cNvPr id="4" name="Picture 3">
            <a:extLst>
              <a:ext uri="{FF2B5EF4-FFF2-40B4-BE49-F238E27FC236}">
                <a16:creationId xmlns:a16="http://schemas.microsoft.com/office/drawing/2014/main" id="{84EE4074-7C10-F542-F4FE-2B928C94EA5D}"/>
              </a:ext>
            </a:extLst>
          </p:cNvPr>
          <p:cNvPicPr>
            <a:picLocks noChangeAspect="1"/>
          </p:cNvPicPr>
          <p:nvPr/>
        </p:nvPicPr>
        <p:blipFill>
          <a:blip r:embed="rId2"/>
          <a:stretch>
            <a:fillRect/>
          </a:stretch>
        </p:blipFill>
        <p:spPr>
          <a:xfrm>
            <a:off x="4049422" y="1932297"/>
            <a:ext cx="7237877" cy="3021813"/>
          </a:xfrm>
          <a:prstGeom prst="rect">
            <a:avLst/>
          </a:prstGeom>
        </p:spPr>
      </p:pic>
    </p:spTree>
    <p:extLst>
      <p:ext uri="{BB962C8B-B14F-4D97-AF65-F5344CB8AC3E}">
        <p14:creationId xmlns:p14="http://schemas.microsoft.com/office/powerpoint/2010/main" val="157404628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4" name="Rectangle 2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5A2C6-7E72-2A16-62F3-5D99C903BECD}"/>
              </a:ext>
            </a:extLst>
          </p:cNvPr>
          <p:cNvSpPr>
            <a:spLocks noGrp="1"/>
          </p:cNvSpPr>
          <p:nvPr>
            <p:ph type="title"/>
          </p:nvPr>
        </p:nvSpPr>
        <p:spPr>
          <a:xfrm>
            <a:off x="557720" y="612843"/>
            <a:ext cx="2312480" cy="1499738"/>
          </a:xfrm>
        </p:spPr>
        <p:txBody>
          <a:bodyPr anchor="b">
            <a:normAutofit/>
          </a:bodyPr>
          <a:lstStyle/>
          <a:p>
            <a:r>
              <a:rPr lang="en-GB" sz="2800" b="1"/>
              <a:t>Random Forest</a:t>
            </a:r>
            <a:br>
              <a:rPr lang="en-GB" sz="2800" b="1"/>
            </a:br>
            <a:endParaRPr lang="en-GB" sz="2800"/>
          </a:p>
        </p:txBody>
      </p:sp>
      <p:sp>
        <p:nvSpPr>
          <p:cNvPr id="3" name="Content Placeholder 2">
            <a:extLst>
              <a:ext uri="{FF2B5EF4-FFF2-40B4-BE49-F238E27FC236}">
                <a16:creationId xmlns:a16="http://schemas.microsoft.com/office/drawing/2014/main" id="{D0B3ACE5-97FE-BEE6-51B8-8ED12EB92CC7}"/>
              </a:ext>
            </a:extLst>
          </p:cNvPr>
          <p:cNvSpPr>
            <a:spLocks noGrp="1"/>
          </p:cNvSpPr>
          <p:nvPr>
            <p:ph idx="1"/>
          </p:nvPr>
        </p:nvSpPr>
        <p:spPr>
          <a:xfrm>
            <a:off x="552334" y="1736156"/>
            <a:ext cx="2312479" cy="3854197"/>
          </a:xfrm>
        </p:spPr>
        <p:txBody>
          <a:bodyPr>
            <a:normAutofit fontScale="92500" lnSpcReduction="20000"/>
          </a:bodyPr>
          <a:lstStyle/>
          <a:p>
            <a:pPr>
              <a:lnSpc>
                <a:spcPct val="100000"/>
              </a:lnSpc>
            </a:pPr>
            <a:endParaRPr lang="en-GB" dirty="0">
              <a:solidFill>
                <a:schemeClr val="tx1">
                  <a:lumMod val="85000"/>
                  <a:lumOff val="15000"/>
                </a:schemeClr>
              </a:solidFill>
            </a:endParaRPr>
          </a:p>
          <a:p>
            <a:pPr marL="0" indent="0">
              <a:lnSpc>
                <a:spcPct val="100000"/>
              </a:lnSpc>
              <a:buNone/>
            </a:pPr>
            <a:r>
              <a:rPr lang="en-GB" b="0" i="0" dirty="0">
                <a:solidFill>
                  <a:schemeClr val="tx1">
                    <a:lumMod val="85000"/>
                    <a:lumOff val="15000"/>
                  </a:schemeClr>
                </a:solidFill>
                <a:effectLst/>
              </a:rPr>
              <a:t>Organizes data through various decision tree models that classify data points using binary true/false methods. A random forest trains each tree on a random subset of the data and averages the outcomes to generate a final prediction.</a:t>
            </a:r>
          </a:p>
          <a:p>
            <a:pPr>
              <a:lnSpc>
                <a:spcPct val="100000"/>
              </a:lnSpc>
            </a:pPr>
            <a:endParaRPr lang="en-GB" dirty="0">
              <a:solidFill>
                <a:schemeClr val="tx1">
                  <a:lumMod val="85000"/>
                  <a:lumOff val="15000"/>
                </a:schemeClr>
              </a:solidFill>
            </a:endParaRPr>
          </a:p>
          <a:p>
            <a:pPr marL="0" indent="0">
              <a:lnSpc>
                <a:spcPct val="100000"/>
              </a:lnSpc>
              <a:buNone/>
            </a:pPr>
            <a:r>
              <a:rPr lang="en-GB" b="1" dirty="0">
                <a:solidFill>
                  <a:schemeClr val="tx1">
                    <a:lumMod val="85000"/>
                    <a:lumOff val="15000"/>
                  </a:schemeClr>
                </a:solidFill>
              </a:rPr>
              <a:t>Benefits: </a:t>
            </a:r>
          </a:p>
          <a:p>
            <a:pPr>
              <a:lnSpc>
                <a:spcPct val="100000"/>
              </a:lnSpc>
            </a:pPr>
            <a:endParaRPr lang="en-GB" dirty="0">
              <a:solidFill>
                <a:schemeClr val="tx1">
                  <a:lumMod val="85000"/>
                  <a:lumOff val="15000"/>
                </a:schemeClr>
              </a:solidFill>
            </a:endParaRPr>
          </a:p>
          <a:p>
            <a:pPr marL="0" indent="0">
              <a:lnSpc>
                <a:spcPct val="100000"/>
              </a:lnSpc>
              <a:buNone/>
            </a:pPr>
            <a:r>
              <a:rPr lang="en-GB" dirty="0">
                <a:solidFill>
                  <a:schemeClr val="tx1">
                    <a:lumMod val="85000"/>
                    <a:lumOff val="15000"/>
                  </a:schemeClr>
                </a:solidFill>
              </a:rPr>
              <a:t>•Averaging process reduces overfitting</a:t>
            </a:r>
          </a:p>
          <a:p>
            <a:pPr marL="0" indent="0">
              <a:lnSpc>
                <a:spcPct val="100000"/>
              </a:lnSpc>
              <a:buNone/>
            </a:pPr>
            <a:r>
              <a:rPr lang="en-GB" dirty="0">
                <a:solidFill>
                  <a:schemeClr val="tx1">
                    <a:lumMod val="85000"/>
                    <a:lumOff val="15000"/>
                  </a:schemeClr>
                </a:solidFill>
              </a:rPr>
              <a:t>•Provides clarity through visualizations</a:t>
            </a:r>
          </a:p>
          <a:p>
            <a:pPr>
              <a:lnSpc>
                <a:spcPct val="100000"/>
              </a:lnSpc>
            </a:pPr>
            <a:endParaRPr lang="en-GB" sz="1100" dirty="0">
              <a:solidFill>
                <a:schemeClr val="tx1">
                  <a:lumMod val="85000"/>
                  <a:lumOff val="15000"/>
                </a:schemeClr>
              </a:solidFill>
            </a:endParaRPr>
          </a:p>
        </p:txBody>
      </p:sp>
      <p:sp>
        <p:nvSpPr>
          <p:cNvPr id="26" name="Rectangle 2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GB"/>
          </a:p>
        </p:txBody>
      </p:sp>
      <p:pic>
        <p:nvPicPr>
          <p:cNvPr id="6" name="Picture 5">
            <a:extLst>
              <a:ext uri="{FF2B5EF4-FFF2-40B4-BE49-F238E27FC236}">
                <a16:creationId xmlns:a16="http://schemas.microsoft.com/office/drawing/2014/main" id="{4D61DA90-F9E2-CD96-EC19-ABABD54F0DEC}"/>
              </a:ext>
            </a:extLst>
          </p:cNvPr>
          <p:cNvPicPr>
            <a:picLocks noChangeAspect="1"/>
          </p:cNvPicPr>
          <p:nvPr/>
        </p:nvPicPr>
        <p:blipFill>
          <a:blip r:embed="rId2"/>
          <a:stretch>
            <a:fillRect/>
          </a:stretch>
        </p:blipFill>
        <p:spPr>
          <a:xfrm>
            <a:off x="4049422" y="1923249"/>
            <a:ext cx="7237877" cy="3039909"/>
          </a:xfrm>
          <a:prstGeom prst="rect">
            <a:avLst/>
          </a:prstGeom>
        </p:spPr>
      </p:pic>
    </p:spTree>
    <p:extLst>
      <p:ext uri="{BB962C8B-B14F-4D97-AF65-F5344CB8AC3E}">
        <p14:creationId xmlns:p14="http://schemas.microsoft.com/office/powerpoint/2010/main" val="202737434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83CE0D-DF25-6236-A671-B82CAE77D1D8}"/>
              </a:ext>
            </a:extLst>
          </p:cNvPr>
          <p:cNvSpPr>
            <a:spLocks noGrp="1"/>
          </p:cNvSpPr>
          <p:nvPr>
            <p:ph type="title"/>
          </p:nvPr>
        </p:nvSpPr>
        <p:spPr>
          <a:xfrm>
            <a:off x="557720" y="612843"/>
            <a:ext cx="2312480" cy="1499738"/>
          </a:xfrm>
        </p:spPr>
        <p:txBody>
          <a:bodyPr anchor="b">
            <a:normAutofit/>
          </a:bodyPr>
          <a:lstStyle/>
          <a:p>
            <a:r>
              <a:rPr lang="en-GB" sz="2400"/>
              <a:t>Convolution Neural Network (CNN)</a:t>
            </a:r>
          </a:p>
        </p:txBody>
      </p:sp>
      <p:sp>
        <p:nvSpPr>
          <p:cNvPr id="3" name="Content Placeholder 2">
            <a:extLst>
              <a:ext uri="{FF2B5EF4-FFF2-40B4-BE49-F238E27FC236}">
                <a16:creationId xmlns:a16="http://schemas.microsoft.com/office/drawing/2014/main" id="{3D573F08-A145-A0AC-B656-C122D05FDD72}"/>
              </a:ext>
            </a:extLst>
          </p:cNvPr>
          <p:cNvSpPr>
            <a:spLocks noGrp="1"/>
          </p:cNvSpPr>
          <p:nvPr>
            <p:ph idx="1"/>
          </p:nvPr>
        </p:nvSpPr>
        <p:spPr>
          <a:xfrm>
            <a:off x="557720" y="2149813"/>
            <a:ext cx="2312479" cy="3854197"/>
          </a:xfrm>
        </p:spPr>
        <p:txBody>
          <a:bodyPr>
            <a:normAutofit/>
          </a:bodyPr>
          <a:lstStyle/>
          <a:p>
            <a:pPr marL="0" indent="0">
              <a:lnSpc>
                <a:spcPct val="100000"/>
              </a:lnSpc>
              <a:buNone/>
            </a:pPr>
            <a:r>
              <a:rPr lang="en-GB" sz="1300" b="0" i="0">
                <a:solidFill>
                  <a:schemeClr val="tx1">
                    <a:lumMod val="85000"/>
                    <a:lumOff val="15000"/>
                  </a:schemeClr>
                </a:solidFill>
                <a:effectLst/>
              </a:rPr>
              <a:t>By utilizing hidden layers, the CNN identifies the features of a dataset and generates classifications. Hidden pooling layers condense the data into average and maximum values, thereby decreasing the computational power needed</a:t>
            </a:r>
          </a:p>
          <a:p>
            <a:pPr marL="0" indent="0">
              <a:lnSpc>
                <a:spcPct val="100000"/>
              </a:lnSpc>
              <a:buNone/>
            </a:pPr>
            <a:r>
              <a:rPr lang="en-GB" sz="1300">
                <a:solidFill>
                  <a:schemeClr val="tx1">
                    <a:lumMod val="85000"/>
                    <a:lumOff val="15000"/>
                  </a:schemeClr>
                </a:solidFill>
              </a:rPr>
              <a:t>Benefits:</a:t>
            </a:r>
          </a:p>
          <a:p>
            <a:pPr marL="0" indent="0">
              <a:lnSpc>
                <a:spcPct val="100000"/>
              </a:lnSpc>
              <a:buNone/>
            </a:pPr>
            <a:r>
              <a:rPr lang="en-GB" sz="1300">
                <a:solidFill>
                  <a:schemeClr val="tx1">
                    <a:lumMod val="85000"/>
                    <a:lumOff val="15000"/>
                  </a:schemeClr>
                </a:solidFill>
              </a:rPr>
              <a:t> •Effectively analyzes images, including radar-generated graphics </a:t>
            </a:r>
          </a:p>
          <a:p>
            <a:pPr marL="0" indent="0">
              <a:lnSpc>
                <a:spcPct val="100000"/>
              </a:lnSpc>
              <a:buNone/>
            </a:pPr>
            <a:r>
              <a:rPr lang="en-GB" sz="1300">
                <a:solidFill>
                  <a:schemeClr val="tx1">
                    <a:lumMod val="85000"/>
                    <a:lumOff val="15000"/>
                  </a:schemeClr>
                </a:solidFill>
              </a:rPr>
              <a:t>•Capable of analyzing complex data</a:t>
            </a:r>
          </a:p>
          <a:p>
            <a:pPr marL="0" indent="0">
              <a:lnSpc>
                <a:spcPct val="100000"/>
              </a:lnSpc>
              <a:buNone/>
            </a:pPr>
            <a:endParaRPr lang="en-GB" sz="1300">
              <a:solidFill>
                <a:schemeClr val="tx1">
                  <a:lumMod val="85000"/>
                  <a:lumOff val="15000"/>
                </a:schemeClr>
              </a:solidFill>
            </a:endParaRPr>
          </a:p>
        </p:txBody>
      </p:sp>
      <p:sp>
        <p:nvSpPr>
          <p:cNvPr id="25" name="Rectangle 24">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GB"/>
          </a:p>
        </p:txBody>
      </p:sp>
      <p:pic>
        <p:nvPicPr>
          <p:cNvPr id="5" name="Picture 4" descr="A diagram of a diagram of a computer&#10;&#10;AI-generated content may be incorrect.">
            <a:extLst>
              <a:ext uri="{FF2B5EF4-FFF2-40B4-BE49-F238E27FC236}">
                <a16:creationId xmlns:a16="http://schemas.microsoft.com/office/drawing/2014/main" id="{61F40690-AF74-5EEF-0875-087CCD6E1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1778492"/>
            <a:ext cx="7237877" cy="3329423"/>
          </a:xfrm>
          <a:prstGeom prst="rect">
            <a:avLst/>
          </a:prstGeom>
        </p:spPr>
      </p:pic>
    </p:spTree>
    <p:extLst>
      <p:ext uri="{BB962C8B-B14F-4D97-AF65-F5344CB8AC3E}">
        <p14:creationId xmlns:p14="http://schemas.microsoft.com/office/powerpoint/2010/main" val="338562342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F245A-BBB6-DA98-2F28-1ADE62AB1683}"/>
              </a:ext>
            </a:extLst>
          </p:cNvPr>
          <p:cNvSpPr>
            <a:spLocks noGrp="1"/>
          </p:cNvSpPr>
          <p:nvPr>
            <p:ph type="title"/>
          </p:nvPr>
        </p:nvSpPr>
        <p:spPr>
          <a:xfrm>
            <a:off x="557720" y="612843"/>
            <a:ext cx="2312480" cy="1499738"/>
          </a:xfrm>
        </p:spPr>
        <p:txBody>
          <a:bodyPr anchor="b">
            <a:normAutofit/>
          </a:bodyPr>
          <a:lstStyle/>
          <a:p>
            <a:r>
              <a:rPr lang="en-GB" sz="2400"/>
              <a:t>General Adversarial Network (GAN)</a:t>
            </a:r>
          </a:p>
        </p:txBody>
      </p:sp>
      <p:sp>
        <p:nvSpPr>
          <p:cNvPr id="3" name="Content Placeholder 2">
            <a:extLst>
              <a:ext uri="{FF2B5EF4-FFF2-40B4-BE49-F238E27FC236}">
                <a16:creationId xmlns:a16="http://schemas.microsoft.com/office/drawing/2014/main" id="{EF03DB64-CE7C-DB41-479B-BC1FF5AE329D}"/>
              </a:ext>
            </a:extLst>
          </p:cNvPr>
          <p:cNvSpPr>
            <a:spLocks noGrp="1"/>
          </p:cNvSpPr>
          <p:nvPr>
            <p:ph idx="1"/>
          </p:nvPr>
        </p:nvSpPr>
        <p:spPr>
          <a:xfrm>
            <a:off x="557720" y="2149813"/>
            <a:ext cx="2312479" cy="3854197"/>
          </a:xfrm>
        </p:spPr>
        <p:txBody>
          <a:bodyPr>
            <a:normAutofit/>
          </a:bodyPr>
          <a:lstStyle/>
          <a:p>
            <a:pPr marL="0" indent="0">
              <a:lnSpc>
                <a:spcPct val="100000"/>
              </a:lnSpc>
              <a:buNone/>
            </a:pPr>
            <a:r>
              <a:rPr lang="en-GB" sz="1300" b="0" i="0">
                <a:solidFill>
                  <a:schemeClr val="tx1">
                    <a:lumMod val="85000"/>
                    <a:lumOff val="15000"/>
                  </a:schemeClr>
                </a:solidFill>
                <a:effectLst/>
              </a:rPr>
              <a:t>A generator network creates synthetic data derived from real data points. Meanwhile, a discriminator network evaluates both types of data and tries to distinguish between the authentic and the artificial. The generator then utilizes this feedback to produce more convincing "fakes.“</a:t>
            </a:r>
          </a:p>
          <a:p>
            <a:pPr marL="0" indent="0">
              <a:lnSpc>
                <a:spcPct val="100000"/>
              </a:lnSpc>
              <a:buNone/>
            </a:pPr>
            <a:r>
              <a:rPr lang="en-GB" sz="1300">
                <a:solidFill>
                  <a:schemeClr val="tx1">
                    <a:lumMod val="85000"/>
                    <a:lumOff val="15000"/>
                  </a:schemeClr>
                </a:solidFill>
              </a:rPr>
              <a:t>Benefits:</a:t>
            </a:r>
          </a:p>
          <a:p>
            <a:pPr marL="0" indent="0">
              <a:lnSpc>
                <a:spcPct val="100000"/>
              </a:lnSpc>
              <a:buNone/>
            </a:pPr>
            <a:r>
              <a:rPr lang="en-GB" sz="1300">
                <a:solidFill>
                  <a:schemeClr val="tx1">
                    <a:lumMod val="85000"/>
                    <a:lumOff val="15000"/>
                  </a:schemeClr>
                </a:solidFill>
              </a:rPr>
              <a:t> •Can create weather data that looks and behaves like observed conditions </a:t>
            </a:r>
          </a:p>
          <a:p>
            <a:pPr marL="0" indent="0">
              <a:lnSpc>
                <a:spcPct val="100000"/>
              </a:lnSpc>
              <a:buNone/>
            </a:pPr>
            <a:r>
              <a:rPr lang="en-GB" sz="1300">
                <a:solidFill>
                  <a:schemeClr val="tx1">
                    <a:lumMod val="85000"/>
                    <a:lumOff val="15000"/>
                  </a:schemeClr>
                </a:solidFill>
              </a:rPr>
              <a:t>• Increases the amount of data available for modeling</a:t>
            </a:r>
          </a:p>
        </p:txBody>
      </p:sp>
      <p:sp>
        <p:nvSpPr>
          <p:cNvPr id="16" name="Rectangle 15">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GB"/>
          </a:p>
        </p:txBody>
      </p:sp>
      <p:pic>
        <p:nvPicPr>
          <p:cNvPr id="5" name="Picture 4" descr="A diagram of a process&#10;&#10;AI-generated content may be incorrect.">
            <a:extLst>
              <a:ext uri="{FF2B5EF4-FFF2-40B4-BE49-F238E27FC236}">
                <a16:creationId xmlns:a16="http://schemas.microsoft.com/office/drawing/2014/main" id="{7233E862-8A35-EC56-FCA0-BFFC749F6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422" y="1461835"/>
            <a:ext cx="7237877" cy="3962737"/>
          </a:xfrm>
          <a:prstGeom prst="rect">
            <a:avLst/>
          </a:prstGeom>
        </p:spPr>
      </p:pic>
    </p:spTree>
    <p:extLst>
      <p:ext uri="{BB962C8B-B14F-4D97-AF65-F5344CB8AC3E}">
        <p14:creationId xmlns:p14="http://schemas.microsoft.com/office/powerpoint/2010/main" val="188243375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7D05AC-CB81-1D31-C103-AE30679E24DC}"/>
              </a:ext>
            </a:extLst>
          </p:cNvPr>
          <p:cNvPicPr>
            <a:picLocks noChangeAspect="1"/>
          </p:cNvPicPr>
          <p:nvPr/>
        </p:nvPicPr>
        <p:blipFill>
          <a:blip r:embed="rId2"/>
          <a:srcRect r="47567"/>
          <a:stretch/>
        </p:blipFill>
        <p:spPr>
          <a:xfrm>
            <a:off x="20" y="10"/>
            <a:ext cx="6392647" cy="6857990"/>
          </a:xfrm>
          <a:prstGeom prst="rect">
            <a:avLst/>
          </a:prstGeom>
        </p:spPr>
      </p:pic>
      <p:sp>
        <p:nvSpPr>
          <p:cNvPr id="11" name="Rectangle 10">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5EB8B-B0D4-82FF-A5E9-9A2A050102A6}"/>
              </a:ext>
            </a:extLst>
          </p:cNvPr>
          <p:cNvSpPr>
            <a:spLocks noGrp="1"/>
          </p:cNvSpPr>
          <p:nvPr>
            <p:ph type="title"/>
          </p:nvPr>
        </p:nvSpPr>
        <p:spPr>
          <a:xfrm>
            <a:off x="7064082" y="642594"/>
            <a:ext cx="4472921" cy="1371600"/>
          </a:xfrm>
        </p:spPr>
        <p:txBody>
          <a:bodyPr>
            <a:normAutofit/>
          </a:bodyPr>
          <a:lstStyle/>
          <a:p>
            <a:r>
              <a:rPr lang="en-GB" dirty="0"/>
              <a:t>Necessary Additional Data</a:t>
            </a:r>
          </a:p>
        </p:txBody>
      </p:sp>
      <p:sp>
        <p:nvSpPr>
          <p:cNvPr id="3" name="Content Placeholder 2">
            <a:extLst>
              <a:ext uri="{FF2B5EF4-FFF2-40B4-BE49-F238E27FC236}">
                <a16:creationId xmlns:a16="http://schemas.microsoft.com/office/drawing/2014/main" id="{7B7F4ADC-6693-C9F9-5CD5-26D85CE97BAE}"/>
              </a:ext>
            </a:extLst>
          </p:cNvPr>
          <p:cNvSpPr>
            <a:spLocks noGrp="1"/>
          </p:cNvSpPr>
          <p:nvPr>
            <p:ph idx="1"/>
          </p:nvPr>
        </p:nvSpPr>
        <p:spPr>
          <a:xfrm>
            <a:off x="7064082" y="2103120"/>
            <a:ext cx="4472922" cy="3931920"/>
          </a:xfrm>
        </p:spPr>
        <p:txBody>
          <a:bodyPr>
            <a:normAutofit/>
          </a:bodyPr>
          <a:lstStyle/>
          <a:p>
            <a:pPr>
              <a:buNone/>
            </a:pPr>
            <a:r>
              <a:rPr lang="en-GB" b="0" i="0" dirty="0">
                <a:effectLst/>
                <a:latin typeface="__Inter_d65c78"/>
              </a:rPr>
              <a:t>Weather Event Data - Documentation of extreme weather occurrences throughout Europe, including storms, heatwaves, and severe cold.</a:t>
            </a:r>
          </a:p>
          <a:p>
            <a:pPr>
              <a:buNone/>
            </a:pPr>
            <a:r>
              <a:rPr lang="en-GB" b="0" i="0" dirty="0">
                <a:effectLst/>
                <a:latin typeface="__Inter_d65c78"/>
              </a:rPr>
              <a:t>Radar Imagery - Weather radar data related to the areas covered by the weather stations utilized in this analysis.</a:t>
            </a:r>
          </a:p>
          <a:p>
            <a:pPr>
              <a:buNone/>
            </a:pPr>
            <a:r>
              <a:rPr lang="en-GB" b="0" i="0" dirty="0">
                <a:effectLst/>
                <a:latin typeface="__Inter_d65c78"/>
              </a:rPr>
              <a:t>Healthcare Data - Data on illnesses, injuries, and fatalities linked to extreme weather conditions.</a:t>
            </a:r>
          </a:p>
          <a:p>
            <a:pPr marL="0" indent="0">
              <a:buNone/>
            </a:pPr>
            <a:r>
              <a:rPr lang="en-GB" b="0" i="0" dirty="0">
                <a:effectLst/>
                <a:latin typeface="__Inter_d65c78"/>
              </a:rPr>
              <a:t>Hazardous Weather Classifications - Definitions of what qualifies as dangerous weather, to be developed using the aforementioned datasets.</a:t>
            </a:r>
          </a:p>
        </p:txBody>
      </p:sp>
    </p:spTree>
    <p:extLst>
      <p:ext uri="{BB962C8B-B14F-4D97-AF65-F5344CB8AC3E}">
        <p14:creationId xmlns:p14="http://schemas.microsoft.com/office/powerpoint/2010/main" val="1698063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TotalTime>
  <Words>1185</Words>
  <Application>Microsoft Office PowerPoint</Application>
  <PresentationFormat>Widescreen</PresentationFormat>
  <Paragraphs>83</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__Inter_d65c78</vt:lpstr>
      <vt:lpstr>Aptos</vt:lpstr>
      <vt:lpstr>Arial</vt:lpstr>
      <vt:lpstr>Avenir Next LT Pro</vt:lpstr>
      <vt:lpstr>Avenir Next LT Pro Light</vt:lpstr>
      <vt:lpstr>Garamond</vt:lpstr>
      <vt:lpstr>SavonVTI</vt:lpstr>
      <vt:lpstr>CLIMATE WINS: PREDICTING CLIMATE CHANGE WITH MACHINE LEARNING</vt:lpstr>
      <vt:lpstr>Introduction </vt:lpstr>
      <vt:lpstr>Three Thought Experiments</vt:lpstr>
      <vt:lpstr>Required Machine Learning Models</vt:lpstr>
      <vt:lpstr>Hierarchical Clustering </vt:lpstr>
      <vt:lpstr>Random Forest </vt:lpstr>
      <vt:lpstr>Convolution Neural Network (CNN)</vt:lpstr>
      <vt:lpstr>General Adversarial Network (GAN)</vt:lpstr>
      <vt:lpstr>Necessary Additional Data</vt:lpstr>
      <vt:lpstr>Experiments</vt:lpstr>
      <vt:lpstr>Experiment #1: Classifying Weather Using Hierarchical Clustering</vt:lpstr>
      <vt:lpstr>Experiment #2: Synthesizing Data to Improve Predictions</vt:lpstr>
      <vt:lpstr>Experiment #3: Assess Regions Using a Random Forest Model</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Andreas Tocci</dc:creator>
  <cp:lastModifiedBy>Andreas Tocci</cp:lastModifiedBy>
  <cp:revision>1</cp:revision>
  <dcterms:created xsi:type="dcterms:W3CDTF">2025-05-11T09:39:10Z</dcterms:created>
  <dcterms:modified xsi:type="dcterms:W3CDTF">2025-05-11T13:50:45Z</dcterms:modified>
</cp:coreProperties>
</file>