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37"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89"/>
  </p:normalViewPr>
  <p:slideViewPr>
    <p:cSldViewPr snapToGrid="0">
      <p:cViewPr varScale="1">
        <p:scale>
          <a:sx n="94" d="100"/>
          <a:sy n="94" d="100"/>
        </p:scale>
        <p:origin x="1272" y="4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1A6C6A-4165-4E59-BB53-ACAA212CEB16}" type="doc">
      <dgm:prSet loTypeId="urn:microsoft.com/office/officeart/2018/2/layout/Icon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01ABA62-A972-4FF6-80ED-C902A3DF0E69}">
      <dgm:prSet custT="1"/>
      <dgm:spPr/>
      <dgm:t>
        <a:bodyPr/>
        <a:lstStyle/>
        <a:p>
          <a:pPr>
            <a:lnSpc>
              <a:spcPct val="100000"/>
            </a:lnSpc>
          </a:pPr>
          <a:r>
            <a:rPr lang="en-AU" sz="1600" dirty="0"/>
            <a:t>●  Which movies contributed the most/least to revenue gain? </a:t>
          </a:r>
          <a:endParaRPr lang="en-US" sz="1600" dirty="0"/>
        </a:p>
      </dgm:t>
    </dgm:pt>
    <dgm:pt modelId="{0C8407E3-7807-4088-A6BC-4615AAD686C3}" type="parTrans" cxnId="{AEFE6651-6D8E-40E1-B910-B6CBBF5BD454}">
      <dgm:prSet/>
      <dgm:spPr/>
      <dgm:t>
        <a:bodyPr/>
        <a:lstStyle/>
        <a:p>
          <a:endParaRPr lang="en-US"/>
        </a:p>
      </dgm:t>
    </dgm:pt>
    <dgm:pt modelId="{D318C485-EE3B-4F5D-8CF6-8CEB913B1D4C}" type="sibTrans" cxnId="{AEFE6651-6D8E-40E1-B910-B6CBBF5BD454}">
      <dgm:prSet/>
      <dgm:spPr/>
      <dgm:t>
        <a:bodyPr/>
        <a:lstStyle/>
        <a:p>
          <a:pPr>
            <a:lnSpc>
              <a:spcPct val="100000"/>
            </a:lnSpc>
          </a:pPr>
          <a:endParaRPr lang="en-US"/>
        </a:p>
      </dgm:t>
    </dgm:pt>
    <dgm:pt modelId="{ADEFA037-9F02-4729-862B-0B418FECC599}">
      <dgm:prSet/>
      <dgm:spPr/>
      <dgm:t>
        <a:bodyPr/>
        <a:lstStyle/>
        <a:p>
          <a:pPr>
            <a:lnSpc>
              <a:spcPct val="100000"/>
            </a:lnSpc>
          </a:pPr>
          <a:r>
            <a:rPr lang="en-AU"/>
            <a:t>●  What was the average rental duration for all videos? </a:t>
          </a:r>
          <a:endParaRPr lang="en-US"/>
        </a:p>
      </dgm:t>
    </dgm:pt>
    <dgm:pt modelId="{7ED0F9ED-D264-4AE3-A4B8-3BEB44C5FE43}" type="parTrans" cxnId="{723D9272-4ACD-410D-8AEB-F13BE8F5C6AB}">
      <dgm:prSet/>
      <dgm:spPr/>
      <dgm:t>
        <a:bodyPr/>
        <a:lstStyle/>
        <a:p>
          <a:endParaRPr lang="en-US"/>
        </a:p>
      </dgm:t>
    </dgm:pt>
    <dgm:pt modelId="{ADB4795C-733A-4B14-B965-14EB52AB06DA}" type="sibTrans" cxnId="{723D9272-4ACD-410D-8AEB-F13BE8F5C6AB}">
      <dgm:prSet/>
      <dgm:spPr/>
      <dgm:t>
        <a:bodyPr/>
        <a:lstStyle/>
        <a:p>
          <a:pPr>
            <a:lnSpc>
              <a:spcPct val="100000"/>
            </a:lnSpc>
          </a:pPr>
          <a:endParaRPr lang="en-US"/>
        </a:p>
      </dgm:t>
    </dgm:pt>
    <dgm:pt modelId="{53960730-1C2F-460B-95DF-9793E703B81F}">
      <dgm:prSet/>
      <dgm:spPr/>
      <dgm:t>
        <a:bodyPr/>
        <a:lstStyle/>
        <a:p>
          <a:pPr>
            <a:lnSpc>
              <a:spcPct val="100000"/>
            </a:lnSpc>
          </a:pPr>
          <a:r>
            <a:rPr lang="en-AU"/>
            <a:t>●  Which countries are Rockbuster customers based in? </a:t>
          </a:r>
          <a:endParaRPr lang="en-US"/>
        </a:p>
      </dgm:t>
    </dgm:pt>
    <dgm:pt modelId="{C600A531-593E-44EE-8494-DD840EA37DF8}" type="parTrans" cxnId="{F5CA6A67-22B9-4D72-BC37-B4D18B2578C1}">
      <dgm:prSet/>
      <dgm:spPr/>
      <dgm:t>
        <a:bodyPr/>
        <a:lstStyle/>
        <a:p>
          <a:endParaRPr lang="en-US"/>
        </a:p>
      </dgm:t>
    </dgm:pt>
    <dgm:pt modelId="{79054771-E549-46D0-BD1B-F0AA74794106}" type="sibTrans" cxnId="{F5CA6A67-22B9-4D72-BC37-B4D18B2578C1}">
      <dgm:prSet/>
      <dgm:spPr/>
      <dgm:t>
        <a:bodyPr/>
        <a:lstStyle/>
        <a:p>
          <a:pPr>
            <a:lnSpc>
              <a:spcPct val="100000"/>
            </a:lnSpc>
          </a:pPr>
          <a:endParaRPr lang="en-US"/>
        </a:p>
      </dgm:t>
    </dgm:pt>
    <dgm:pt modelId="{E6DE76C2-315C-4920-AE78-B10064CBFEB0}">
      <dgm:prSet/>
      <dgm:spPr/>
      <dgm:t>
        <a:bodyPr/>
        <a:lstStyle/>
        <a:p>
          <a:pPr>
            <a:lnSpc>
              <a:spcPct val="100000"/>
            </a:lnSpc>
          </a:pPr>
          <a:r>
            <a:rPr lang="en-AU"/>
            <a:t>●  Where are customers with a high lifetime value based? </a:t>
          </a:r>
          <a:endParaRPr lang="en-US"/>
        </a:p>
      </dgm:t>
    </dgm:pt>
    <dgm:pt modelId="{EEBB3D5B-386B-4CAB-9F34-F76B4BB5E459}" type="parTrans" cxnId="{00CE6CED-159C-4FCC-8FDD-DD6B7306E583}">
      <dgm:prSet/>
      <dgm:spPr/>
      <dgm:t>
        <a:bodyPr/>
        <a:lstStyle/>
        <a:p>
          <a:endParaRPr lang="en-US"/>
        </a:p>
      </dgm:t>
    </dgm:pt>
    <dgm:pt modelId="{2C70D78B-F262-430F-AB2D-5781716C9361}" type="sibTrans" cxnId="{00CE6CED-159C-4FCC-8FDD-DD6B7306E583}">
      <dgm:prSet/>
      <dgm:spPr/>
      <dgm:t>
        <a:bodyPr/>
        <a:lstStyle/>
        <a:p>
          <a:pPr>
            <a:lnSpc>
              <a:spcPct val="100000"/>
            </a:lnSpc>
          </a:pPr>
          <a:endParaRPr lang="en-US"/>
        </a:p>
      </dgm:t>
    </dgm:pt>
    <dgm:pt modelId="{8D501729-7E60-491F-88EB-A5787E799ADB}">
      <dgm:prSet/>
      <dgm:spPr/>
      <dgm:t>
        <a:bodyPr/>
        <a:lstStyle/>
        <a:p>
          <a:pPr>
            <a:lnSpc>
              <a:spcPct val="100000"/>
            </a:lnSpc>
          </a:pPr>
          <a:r>
            <a:rPr lang="en-AU"/>
            <a:t>●  Do sales figures vary between geographic regions? </a:t>
          </a:r>
          <a:endParaRPr lang="en-US"/>
        </a:p>
      </dgm:t>
    </dgm:pt>
    <dgm:pt modelId="{CF3E915C-E7E1-4DD5-A240-38B6C0FD9F8A}" type="parTrans" cxnId="{CF746DD2-D090-47B6-AE19-4D9CED639F13}">
      <dgm:prSet/>
      <dgm:spPr/>
      <dgm:t>
        <a:bodyPr/>
        <a:lstStyle/>
        <a:p>
          <a:endParaRPr lang="en-US"/>
        </a:p>
      </dgm:t>
    </dgm:pt>
    <dgm:pt modelId="{04CA2BF8-AA31-412B-8459-A2CFE3B1C5BA}" type="sibTrans" cxnId="{CF746DD2-D090-47B6-AE19-4D9CED639F13}">
      <dgm:prSet/>
      <dgm:spPr/>
      <dgm:t>
        <a:bodyPr/>
        <a:lstStyle/>
        <a:p>
          <a:endParaRPr lang="en-US"/>
        </a:p>
      </dgm:t>
    </dgm:pt>
    <dgm:pt modelId="{ED18522E-E20B-4CE7-A33B-8630327F106C}" type="pres">
      <dgm:prSet presAssocID="{361A6C6A-4165-4E59-BB53-ACAA212CEB16}" presName="root" presStyleCnt="0">
        <dgm:presLayoutVars>
          <dgm:dir/>
          <dgm:resizeHandles val="exact"/>
        </dgm:presLayoutVars>
      </dgm:prSet>
      <dgm:spPr/>
    </dgm:pt>
    <dgm:pt modelId="{CB1A2317-E12E-43C7-8107-DB3BB610C11C}" type="pres">
      <dgm:prSet presAssocID="{C01ABA62-A972-4FF6-80ED-C902A3DF0E69}" presName="compNode" presStyleCnt="0"/>
      <dgm:spPr/>
    </dgm:pt>
    <dgm:pt modelId="{849E6CA3-905B-419C-ABE8-269010538083}" type="pres">
      <dgm:prSet presAssocID="{C01ABA62-A972-4FF6-80ED-C902A3DF0E6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Video camera"/>
        </a:ext>
      </dgm:extLst>
    </dgm:pt>
    <dgm:pt modelId="{6861D8FB-FD8C-4646-8400-904805E4DEEC}" type="pres">
      <dgm:prSet presAssocID="{C01ABA62-A972-4FF6-80ED-C902A3DF0E69}" presName="spaceRect" presStyleCnt="0"/>
      <dgm:spPr/>
    </dgm:pt>
    <dgm:pt modelId="{1D3BF0B6-9FAE-495B-8FBE-64730EFE62F3}" type="pres">
      <dgm:prSet presAssocID="{C01ABA62-A972-4FF6-80ED-C902A3DF0E69}" presName="textRect" presStyleLbl="revTx" presStyleIdx="0" presStyleCnt="5">
        <dgm:presLayoutVars>
          <dgm:chMax val="1"/>
          <dgm:chPref val="1"/>
        </dgm:presLayoutVars>
      </dgm:prSet>
      <dgm:spPr/>
    </dgm:pt>
    <dgm:pt modelId="{96BC2ECE-7A0A-417C-8FB1-582FAEBC91BB}" type="pres">
      <dgm:prSet presAssocID="{D318C485-EE3B-4F5D-8CF6-8CEB913B1D4C}" presName="sibTrans" presStyleCnt="0"/>
      <dgm:spPr/>
    </dgm:pt>
    <dgm:pt modelId="{25B4B612-5DC7-439C-896F-518CE641F333}" type="pres">
      <dgm:prSet presAssocID="{ADEFA037-9F02-4729-862B-0B418FECC599}" presName="compNode" presStyleCnt="0"/>
      <dgm:spPr/>
    </dgm:pt>
    <dgm:pt modelId="{0A9BF50C-7C30-4FCA-B8EB-416D156D620A}" type="pres">
      <dgm:prSet presAssocID="{ADEFA037-9F02-4729-862B-0B418FECC59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lay"/>
        </a:ext>
      </dgm:extLst>
    </dgm:pt>
    <dgm:pt modelId="{341E8B9E-98CF-424D-B65C-BB7F2E6AEA2B}" type="pres">
      <dgm:prSet presAssocID="{ADEFA037-9F02-4729-862B-0B418FECC599}" presName="spaceRect" presStyleCnt="0"/>
      <dgm:spPr/>
    </dgm:pt>
    <dgm:pt modelId="{B740EF07-F6EE-43ED-BE2E-D9FD8B3A2295}" type="pres">
      <dgm:prSet presAssocID="{ADEFA037-9F02-4729-862B-0B418FECC599}" presName="textRect" presStyleLbl="revTx" presStyleIdx="1" presStyleCnt="5">
        <dgm:presLayoutVars>
          <dgm:chMax val="1"/>
          <dgm:chPref val="1"/>
        </dgm:presLayoutVars>
      </dgm:prSet>
      <dgm:spPr/>
    </dgm:pt>
    <dgm:pt modelId="{33D9D717-882A-46C4-A9A6-DC8746DDBB1A}" type="pres">
      <dgm:prSet presAssocID="{ADB4795C-733A-4B14-B965-14EB52AB06DA}" presName="sibTrans" presStyleCnt="0"/>
      <dgm:spPr/>
    </dgm:pt>
    <dgm:pt modelId="{B69A06B9-68C9-4B16-B4A2-884DAF8FA4CE}" type="pres">
      <dgm:prSet presAssocID="{53960730-1C2F-460B-95DF-9793E703B81F}" presName="compNode" presStyleCnt="0"/>
      <dgm:spPr/>
    </dgm:pt>
    <dgm:pt modelId="{33E33EB8-35DC-495F-A5FB-D12BD04174D3}" type="pres">
      <dgm:prSet presAssocID="{53960730-1C2F-460B-95DF-9793E703B81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Earth Globe Europe-Africa"/>
        </a:ext>
      </dgm:extLst>
    </dgm:pt>
    <dgm:pt modelId="{0BCEDCFE-1DDF-41DD-A93F-004C3137DEA8}" type="pres">
      <dgm:prSet presAssocID="{53960730-1C2F-460B-95DF-9793E703B81F}" presName="spaceRect" presStyleCnt="0"/>
      <dgm:spPr/>
    </dgm:pt>
    <dgm:pt modelId="{F8B7B281-94E3-4990-B3F9-1A864049EFC4}" type="pres">
      <dgm:prSet presAssocID="{53960730-1C2F-460B-95DF-9793E703B81F}" presName="textRect" presStyleLbl="revTx" presStyleIdx="2" presStyleCnt="5">
        <dgm:presLayoutVars>
          <dgm:chMax val="1"/>
          <dgm:chPref val="1"/>
        </dgm:presLayoutVars>
      </dgm:prSet>
      <dgm:spPr/>
    </dgm:pt>
    <dgm:pt modelId="{A0D06024-C699-4B26-9AA6-B7DE9BFCEBC6}" type="pres">
      <dgm:prSet presAssocID="{79054771-E549-46D0-BD1B-F0AA74794106}" presName="sibTrans" presStyleCnt="0"/>
      <dgm:spPr/>
    </dgm:pt>
    <dgm:pt modelId="{1CCE5B8E-A981-439E-907F-CDC5672ACD74}" type="pres">
      <dgm:prSet presAssocID="{E6DE76C2-315C-4920-AE78-B10064CBFEB0}" presName="compNode" presStyleCnt="0"/>
      <dgm:spPr/>
    </dgm:pt>
    <dgm:pt modelId="{4BD8F0A8-BAFD-4807-AA68-6F33708A2E25}" type="pres">
      <dgm:prSet presAssocID="{E6DE76C2-315C-4920-AE78-B10064CBFEB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iamond"/>
        </a:ext>
      </dgm:extLst>
    </dgm:pt>
    <dgm:pt modelId="{12EF0562-BA3A-4123-A998-1C0A4D64BD0F}" type="pres">
      <dgm:prSet presAssocID="{E6DE76C2-315C-4920-AE78-B10064CBFEB0}" presName="spaceRect" presStyleCnt="0"/>
      <dgm:spPr/>
    </dgm:pt>
    <dgm:pt modelId="{2DD23672-BB94-43DA-8534-CD99F699158A}" type="pres">
      <dgm:prSet presAssocID="{E6DE76C2-315C-4920-AE78-B10064CBFEB0}" presName="textRect" presStyleLbl="revTx" presStyleIdx="3" presStyleCnt="5">
        <dgm:presLayoutVars>
          <dgm:chMax val="1"/>
          <dgm:chPref val="1"/>
        </dgm:presLayoutVars>
      </dgm:prSet>
      <dgm:spPr/>
    </dgm:pt>
    <dgm:pt modelId="{49C06772-92EB-4739-8E16-765DCEF3129A}" type="pres">
      <dgm:prSet presAssocID="{2C70D78B-F262-430F-AB2D-5781716C9361}" presName="sibTrans" presStyleCnt="0"/>
      <dgm:spPr/>
    </dgm:pt>
    <dgm:pt modelId="{AA7C94A3-9B91-428E-9A97-DBAF745DD6F9}" type="pres">
      <dgm:prSet presAssocID="{8D501729-7E60-491F-88EB-A5787E799ADB}" presName="compNode" presStyleCnt="0"/>
      <dgm:spPr/>
    </dgm:pt>
    <dgm:pt modelId="{B19523E8-49FC-4E6A-BF33-353F50C429FE}" type="pres">
      <dgm:prSet presAssocID="{8D501729-7E60-491F-88EB-A5787E799AD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Marker"/>
        </a:ext>
      </dgm:extLst>
    </dgm:pt>
    <dgm:pt modelId="{B047E95A-887B-484E-B793-5BB63D1B0237}" type="pres">
      <dgm:prSet presAssocID="{8D501729-7E60-491F-88EB-A5787E799ADB}" presName="spaceRect" presStyleCnt="0"/>
      <dgm:spPr/>
    </dgm:pt>
    <dgm:pt modelId="{096867AF-F3B0-4B13-8000-B4F4EC38579A}" type="pres">
      <dgm:prSet presAssocID="{8D501729-7E60-491F-88EB-A5787E799ADB}" presName="textRect" presStyleLbl="revTx" presStyleIdx="4" presStyleCnt="5">
        <dgm:presLayoutVars>
          <dgm:chMax val="1"/>
          <dgm:chPref val="1"/>
        </dgm:presLayoutVars>
      </dgm:prSet>
      <dgm:spPr/>
    </dgm:pt>
  </dgm:ptLst>
  <dgm:cxnLst>
    <dgm:cxn modelId="{AEFE6651-6D8E-40E1-B910-B6CBBF5BD454}" srcId="{361A6C6A-4165-4E59-BB53-ACAA212CEB16}" destId="{C01ABA62-A972-4FF6-80ED-C902A3DF0E69}" srcOrd="0" destOrd="0" parTransId="{0C8407E3-7807-4088-A6BC-4615AAD686C3}" sibTransId="{D318C485-EE3B-4F5D-8CF6-8CEB913B1D4C}"/>
    <dgm:cxn modelId="{E5214A5C-A683-2749-A582-DEE801911EA5}" type="presOf" srcId="{8D501729-7E60-491F-88EB-A5787E799ADB}" destId="{096867AF-F3B0-4B13-8000-B4F4EC38579A}" srcOrd="0" destOrd="0" presId="urn:microsoft.com/office/officeart/2018/2/layout/IconLabelList"/>
    <dgm:cxn modelId="{F5CA6A67-22B9-4D72-BC37-B4D18B2578C1}" srcId="{361A6C6A-4165-4E59-BB53-ACAA212CEB16}" destId="{53960730-1C2F-460B-95DF-9793E703B81F}" srcOrd="2" destOrd="0" parTransId="{C600A531-593E-44EE-8494-DD840EA37DF8}" sibTransId="{79054771-E549-46D0-BD1B-F0AA74794106}"/>
    <dgm:cxn modelId="{723D9272-4ACD-410D-8AEB-F13BE8F5C6AB}" srcId="{361A6C6A-4165-4E59-BB53-ACAA212CEB16}" destId="{ADEFA037-9F02-4729-862B-0B418FECC599}" srcOrd="1" destOrd="0" parTransId="{7ED0F9ED-D264-4AE3-A4B8-3BEB44C5FE43}" sibTransId="{ADB4795C-733A-4B14-B965-14EB52AB06DA}"/>
    <dgm:cxn modelId="{F6F98376-CF9F-0146-AA4D-A256A74A5859}" type="presOf" srcId="{361A6C6A-4165-4E59-BB53-ACAA212CEB16}" destId="{ED18522E-E20B-4CE7-A33B-8630327F106C}" srcOrd="0" destOrd="0" presId="urn:microsoft.com/office/officeart/2018/2/layout/IconLabelList"/>
    <dgm:cxn modelId="{18A10184-50DC-3C43-B246-F8F541F81D38}" type="presOf" srcId="{E6DE76C2-315C-4920-AE78-B10064CBFEB0}" destId="{2DD23672-BB94-43DA-8534-CD99F699158A}" srcOrd="0" destOrd="0" presId="urn:microsoft.com/office/officeart/2018/2/layout/IconLabelList"/>
    <dgm:cxn modelId="{08DF4C9E-8AB2-934C-92D6-BD36D1541FD3}" type="presOf" srcId="{53960730-1C2F-460B-95DF-9793E703B81F}" destId="{F8B7B281-94E3-4990-B3F9-1A864049EFC4}" srcOrd="0" destOrd="0" presId="urn:microsoft.com/office/officeart/2018/2/layout/IconLabelList"/>
    <dgm:cxn modelId="{D4AA70A7-D94C-FF4B-AB02-C9E88089A2F2}" type="presOf" srcId="{C01ABA62-A972-4FF6-80ED-C902A3DF0E69}" destId="{1D3BF0B6-9FAE-495B-8FBE-64730EFE62F3}" srcOrd="0" destOrd="0" presId="urn:microsoft.com/office/officeart/2018/2/layout/IconLabelList"/>
    <dgm:cxn modelId="{163737B7-AA36-A141-97BD-A2FB33669338}" type="presOf" srcId="{ADEFA037-9F02-4729-862B-0B418FECC599}" destId="{B740EF07-F6EE-43ED-BE2E-D9FD8B3A2295}" srcOrd="0" destOrd="0" presId="urn:microsoft.com/office/officeart/2018/2/layout/IconLabelList"/>
    <dgm:cxn modelId="{CF746DD2-D090-47B6-AE19-4D9CED639F13}" srcId="{361A6C6A-4165-4E59-BB53-ACAA212CEB16}" destId="{8D501729-7E60-491F-88EB-A5787E799ADB}" srcOrd="4" destOrd="0" parTransId="{CF3E915C-E7E1-4DD5-A240-38B6C0FD9F8A}" sibTransId="{04CA2BF8-AA31-412B-8459-A2CFE3B1C5BA}"/>
    <dgm:cxn modelId="{00CE6CED-159C-4FCC-8FDD-DD6B7306E583}" srcId="{361A6C6A-4165-4E59-BB53-ACAA212CEB16}" destId="{E6DE76C2-315C-4920-AE78-B10064CBFEB0}" srcOrd="3" destOrd="0" parTransId="{EEBB3D5B-386B-4CAB-9F34-F76B4BB5E459}" sibTransId="{2C70D78B-F262-430F-AB2D-5781716C9361}"/>
    <dgm:cxn modelId="{2D713471-BE1C-F948-9486-4D55E3818A62}" type="presParOf" srcId="{ED18522E-E20B-4CE7-A33B-8630327F106C}" destId="{CB1A2317-E12E-43C7-8107-DB3BB610C11C}" srcOrd="0" destOrd="0" presId="urn:microsoft.com/office/officeart/2018/2/layout/IconLabelList"/>
    <dgm:cxn modelId="{31B4425C-752F-C44F-B1D2-15CA1E1DBF8B}" type="presParOf" srcId="{CB1A2317-E12E-43C7-8107-DB3BB610C11C}" destId="{849E6CA3-905B-419C-ABE8-269010538083}" srcOrd="0" destOrd="0" presId="urn:microsoft.com/office/officeart/2018/2/layout/IconLabelList"/>
    <dgm:cxn modelId="{EF3658C5-6F1A-A64D-866A-06B412FBFD0E}" type="presParOf" srcId="{CB1A2317-E12E-43C7-8107-DB3BB610C11C}" destId="{6861D8FB-FD8C-4646-8400-904805E4DEEC}" srcOrd="1" destOrd="0" presId="urn:microsoft.com/office/officeart/2018/2/layout/IconLabelList"/>
    <dgm:cxn modelId="{B959198F-84AB-824B-A3A3-A676764362C1}" type="presParOf" srcId="{CB1A2317-E12E-43C7-8107-DB3BB610C11C}" destId="{1D3BF0B6-9FAE-495B-8FBE-64730EFE62F3}" srcOrd="2" destOrd="0" presId="urn:microsoft.com/office/officeart/2018/2/layout/IconLabelList"/>
    <dgm:cxn modelId="{A82E75E2-232A-7F4A-AEBF-13CE8730324D}" type="presParOf" srcId="{ED18522E-E20B-4CE7-A33B-8630327F106C}" destId="{96BC2ECE-7A0A-417C-8FB1-582FAEBC91BB}" srcOrd="1" destOrd="0" presId="urn:microsoft.com/office/officeart/2018/2/layout/IconLabelList"/>
    <dgm:cxn modelId="{817BBCBB-F520-5640-9951-E162EF0109E4}" type="presParOf" srcId="{ED18522E-E20B-4CE7-A33B-8630327F106C}" destId="{25B4B612-5DC7-439C-896F-518CE641F333}" srcOrd="2" destOrd="0" presId="urn:microsoft.com/office/officeart/2018/2/layout/IconLabelList"/>
    <dgm:cxn modelId="{7ACB7375-E3B1-C840-B950-ABFA0DE66B73}" type="presParOf" srcId="{25B4B612-5DC7-439C-896F-518CE641F333}" destId="{0A9BF50C-7C30-4FCA-B8EB-416D156D620A}" srcOrd="0" destOrd="0" presId="urn:microsoft.com/office/officeart/2018/2/layout/IconLabelList"/>
    <dgm:cxn modelId="{03AC67D0-A0C8-5446-851F-BD83077E7DF3}" type="presParOf" srcId="{25B4B612-5DC7-439C-896F-518CE641F333}" destId="{341E8B9E-98CF-424D-B65C-BB7F2E6AEA2B}" srcOrd="1" destOrd="0" presId="urn:microsoft.com/office/officeart/2018/2/layout/IconLabelList"/>
    <dgm:cxn modelId="{C8B27AEB-0633-4148-B98C-8ADF8FC32832}" type="presParOf" srcId="{25B4B612-5DC7-439C-896F-518CE641F333}" destId="{B740EF07-F6EE-43ED-BE2E-D9FD8B3A2295}" srcOrd="2" destOrd="0" presId="urn:microsoft.com/office/officeart/2018/2/layout/IconLabelList"/>
    <dgm:cxn modelId="{0A34B68F-624E-2C47-ABAA-3D1C519C560F}" type="presParOf" srcId="{ED18522E-E20B-4CE7-A33B-8630327F106C}" destId="{33D9D717-882A-46C4-A9A6-DC8746DDBB1A}" srcOrd="3" destOrd="0" presId="urn:microsoft.com/office/officeart/2018/2/layout/IconLabelList"/>
    <dgm:cxn modelId="{96680C02-D69D-3347-9D23-278960FB7947}" type="presParOf" srcId="{ED18522E-E20B-4CE7-A33B-8630327F106C}" destId="{B69A06B9-68C9-4B16-B4A2-884DAF8FA4CE}" srcOrd="4" destOrd="0" presId="urn:microsoft.com/office/officeart/2018/2/layout/IconLabelList"/>
    <dgm:cxn modelId="{2B727E6C-6DB0-FF46-92A5-93814BE797D7}" type="presParOf" srcId="{B69A06B9-68C9-4B16-B4A2-884DAF8FA4CE}" destId="{33E33EB8-35DC-495F-A5FB-D12BD04174D3}" srcOrd="0" destOrd="0" presId="urn:microsoft.com/office/officeart/2018/2/layout/IconLabelList"/>
    <dgm:cxn modelId="{47FBE9F6-11EA-4244-B388-CA1377B8C781}" type="presParOf" srcId="{B69A06B9-68C9-4B16-B4A2-884DAF8FA4CE}" destId="{0BCEDCFE-1DDF-41DD-A93F-004C3137DEA8}" srcOrd="1" destOrd="0" presId="urn:microsoft.com/office/officeart/2018/2/layout/IconLabelList"/>
    <dgm:cxn modelId="{67CB63A2-782C-FA4C-8756-4E07716323BC}" type="presParOf" srcId="{B69A06B9-68C9-4B16-B4A2-884DAF8FA4CE}" destId="{F8B7B281-94E3-4990-B3F9-1A864049EFC4}" srcOrd="2" destOrd="0" presId="urn:microsoft.com/office/officeart/2018/2/layout/IconLabelList"/>
    <dgm:cxn modelId="{049ABE42-3B4F-2341-843A-698F909A0B6C}" type="presParOf" srcId="{ED18522E-E20B-4CE7-A33B-8630327F106C}" destId="{A0D06024-C699-4B26-9AA6-B7DE9BFCEBC6}" srcOrd="5" destOrd="0" presId="urn:microsoft.com/office/officeart/2018/2/layout/IconLabelList"/>
    <dgm:cxn modelId="{EBE7E77A-83A0-6E49-9252-D27BCBC52628}" type="presParOf" srcId="{ED18522E-E20B-4CE7-A33B-8630327F106C}" destId="{1CCE5B8E-A981-439E-907F-CDC5672ACD74}" srcOrd="6" destOrd="0" presId="urn:microsoft.com/office/officeart/2018/2/layout/IconLabelList"/>
    <dgm:cxn modelId="{48AC7E8E-AF2C-1B47-8BE6-5528F3992717}" type="presParOf" srcId="{1CCE5B8E-A981-439E-907F-CDC5672ACD74}" destId="{4BD8F0A8-BAFD-4807-AA68-6F33708A2E25}" srcOrd="0" destOrd="0" presId="urn:microsoft.com/office/officeart/2018/2/layout/IconLabelList"/>
    <dgm:cxn modelId="{2202B846-3BA3-CF46-A669-BF2D4B88A2E3}" type="presParOf" srcId="{1CCE5B8E-A981-439E-907F-CDC5672ACD74}" destId="{12EF0562-BA3A-4123-A998-1C0A4D64BD0F}" srcOrd="1" destOrd="0" presId="urn:microsoft.com/office/officeart/2018/2/layout/IconLabelList"/>
    <dgm:cxn modelId="{0B224877-3B9F-9343-879C-FDB6466E8A7E}" type="presParOf" srcId="{1CCE5B8E-A981-439E-907F-CDC5672ACD74}" destId="{2DD23672-BB94-43DA-8534-CD99F699158A}" srcOrd="2" destOrd="0" presId="urn:microsoft.com/office/officeart/2018/2/layout/IconLabelList"/>
    <dgm:cxn modelId="{DD1A19EF-B841-DF43-8D50-FE3FA9E8A802}" type="presParOf" srcId="{ED18522E-E20B-4CE7-A33B-8630327F106C}" destId="{49C06772-92EB-4739-8E16-765DCEF3129A}" srcOrd="7" destOrd="0" presId="urn:microsoft.com/office/officeart/2018/2/layout/IconLabelList"/>
    <dgm:cxn modelId="{4480491C-6D2B-A54B-B92C-4DBFFA235B71}" type="presParOf" srcId="{ED18522E-E20B-4CE7-A33B-8630327F106C}" destId="{AA7C94A3-9B91-428E-9A97-DBAF745DD6F9}" srcOrd="8" destOrd="0" presId="urn:microsoft.com/office/officeart/2018/2/layout/IconLabelList"/>
    <dgm:cxn modelId="{AB813747-3670-D243-BE51-B3FA038EDB48}" type="presParOf" srcId="{AA7C94A3-9B91-428E-9A97-DBAF745DD6F9}" destId="{B19523E8-49FC-4E6A-BF33-353F50C429FE}" srcOrd="0" destOrd="0" presId="urn:microsoft.com/office/officeart/2018/2/layout/IconLabelList"/>
    <dgm:cxn modelId="{51EB2689-632A-7943-9498-D661B0E3DC7B}" type="presParOf" srcId="{AA7C94A3-9B91-428E-9A97-DBAF745DD6F9}" destId="{B047E95A-887B-484E-B793-5BB63D1B0237}" srcOrd="1" destOrd="0" presId="urn:microsoft.com/office/officeart/2018/2/layout/IconLabelList"/>
    <dgm:cxn modelId="{7594C1D3-D950-B545-928D-77B3FCADAA43}" type="presParOf" srcId="{AA7C94A3-9B91-428E-9A97-DBAF745DD6F9}" destId="{096867AF-F3B0-4B13-8000-B4F4EC38579A}"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9E6CA3-905B-419C-ABE8-269010538083}">
      <dsp:nvSpPr>
        <dsp:cNvPr id="0" name=""/>
        <dsp:cNvSpPr/>
      </dsp:nvSpPr>
      <dsp:spPr>
        <a:xfrm>
          <a:off x="1331345" y="674173"/>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3BF0B6-9FAE-495B-8FBE-64730EFE62F3}">
      <dsp:nvSpPr>
        <dsp:cNvPr id="0" name=""/>
        <dsp:cNvSpPr/>
      </dsp:nvSpPr>
      <dsp:spPr>
        <a:xfrm>
          <a:off x="836345" y="1805869"/>
          <a:ext cx="1800000" cy="101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AU" sz="1600" kern="1200" dirty="0"/>
            <a:t>●  Which movies contributed the most/least to revenue gain? </a:t>
          </a:r>
          <a:endParaRPr lang="en-US" sz="1600" kern="1200" dirty="0"/>
        </a:p>
      </dsp:txBody>
      <dsp:txXfrm>
        <a:off x="836345" y="1805869"/>
        <a:ext cx="1800000" cy="1012500"/>
      </dsp:txXfrm>
    </dsp:sp>
    <dsp:sp modelId="{0A9BF50C-7C30-4FCA-B8EB-416D156D620A}">
      <dsp:nvSpPr>
        <dsp:cNvPr id="0" name=""/>
        <dsp:cNvSpPr/>
      </dsp:nvSpPr>
      <dsp:spPr>
        <a:xfrm>
          <a:off x="3446346" y="674173"/>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40EF07-F6EE-43ED-BE2E-D9FD8B3A2295}">
      <dsp:nvSpPr>
        <dsp:cNvPr id="0" name=""/>
        <dsp:cNvSpPr/>
      </dsp:nvSpPr>
      <dsp:spPr>
        <a:xfrm>
          <a:off x="2951345" y="1805869"/>
          <a:ext cx="1800000" cy="101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AU" sz="1600" kern="1200"/>
            <a:t>●  What was the average rental duration for all videos? </a:t>
          </a:r>
          <a:endParaRPr lang="en-US" sz="1600" kern="1200"/>
        </a:p>
      </dsp:txBody>
      <dsp:txXfrm>
        <a:off x="2951345" y="1805869"/>
        <a:ext cx="1800000" cy="1012500"/>
      </dsp:txXfrm>
    </dsp:sp>
    <dsp:sp modelId="{33E33EB8-35DC-495F-A5FB-D12BD04174D3}">
      <dsp:nvSpPr>
        <dsp:cNvPr id="0" name=""/>
        <dsp:cNvSpPr/>
      </dsp:nvSpPr>
      <dsp:spPr>
        <a:xfrm>
          <a:off x="5561346" y="674173"/>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B7B281-94E3-4990-B3F9-1A864049EFC4}">
      <dsp:nvSpPr>
        <dsp:cNvPr id="0" name=""/>
        <dsp:cNvSpPr/>
      </dsp:nvSpPr>
      <dsp:spPr>
        <a:xfrm>
          <a:off x="5066346" y="1805869"/>
          <a:ext cx="1800000" cy="101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AU" sz="1600" kern="1200"/>
            <a:t>●  Which countries are Rockbuster customers based in? </a:t>
          </a:r>
          <a:endParaRPr lang="en-US" sz="1600" kern="1200"/>
        </a:p>
      </dsp:txBody>
      <dsp:txXfrm>
        <a:off x="5066346" y="1805869"/>
        <a:ext cx="1800000" cy="1012500"/>
      </dsp:txXfrm>
    </dsp:sp>
    <dsp:sp modelId="{4BD8F0A8-BAFD-4807-AA68-6F33708A2E25}">
      <dsp:nvSpPr>
        <dsp:cNvPr id="0" name=""/>
        <dsp:cNvSpPr/>
      </dsp:nvSpPr>
      <dsp:spPr>
        <a:xfrm>
          <a:off x="7676346" y="674173"/>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D23672-BB94-43DA-8534-CD99F699158A}">
      <dsp:nvSpPr>
        <dsp:cNvPr id="0" name=""/>
        <dsp:cNvSpPr/>
      </dsp:nvSpPr>
      <dsp:spPr>
        <a:xfrm>
          <a:off x="7181346" y="1805869"/>
          <a:ext cx="1800000" cy="101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AU" sz="1600" kern="1200"/>
            <a:t>●  Where are customers with a high lifetime value based? </a:t>
          </a:r>
          <a:endParaRPr lang="en-US" sz="1600" kern="1200"/>
        </a:p>
      </dsp:txBody>
      <dsp:txXfrm>
        <a:off x="7181346" y="1805869"/>
        <a:ext cx="1800000" cy="1012500"/>
      </dsp:txXfrm>
    </dsp:sp>
    <dsp:sp modelId="{B19523E8-49FC-4E6A-BF33-353F50C429FE}">
      <dsp:nvSpPr>
        <dsp:cNvPr id="0" name=""/>
        <dsp:cNvSpPr/>
      </dsp:nvSpPr>
      <dsp:spPr>
        <a:xfrm>
          <a:off x="9791346" y="674173"/>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6867AF-F3B0-4B13-8000-B4F4EC38579A}">
      <dsp:nvSpPr>
        <dsp:cNvPr id="0" name=""/>
        <dsp:cNvSpPr/>
      </dsp:nvSpPr>
      <dsp:spPr>
        <a:xfrm>
          <a:off x="9296346" y="1805869"/>
          <a:ext cx="1800000" cy="101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AU" sz="1600" kern="1200"/>
            <a:t>●  Do sales figures vary between geographic regions? </a:t>
          </a:r>
          <a:endParaRPr lang="en-US" sz="1600" kern="1200"/>
        </a:p>
      </dsp:txBody>
      <dsp:txXfrm>
        <a:off x="9296346" y="1805869"/>
        <a:ext cx="1800000" cy="10125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72D3A-85EC-3F60-D799-5D47D75ACFF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3FF2593C-5BEE-BADF-473F-E2E3DF4634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015DA8C7-4AAB-44D7-FFF0-AD5703C2B88A}"/>
              </a:ext>
            </a:extLst>
          </p:cNvPr>
          <p:cNvSpPr>
            <a:spLocks noGrp="1"/>
          </p:cNvSpPr>
          <p:nvPr>
            <p:ph type="dt" sz="half" idx="10"/>
          </p:nvPr>
        </p:nvSpPr>
        <p:spPr/>
        <p:txBody>
          <a:bodyPr/>
          <a:lstStyle/>
          <a:p>
            <a:fld id="{D1D1EADE-8E88-4C7C-8AC5-FB148DE4940E}" type="datetime1">
              <a:rPr lang="en-US" smtClean="0"/>
              <a:t>2/12/25</a:t>
            </a:fld>
            <a:endParaRPr lang="en-US"/>
          </a:p>
        </p:txBody>
      </p:sp>
      <p:sp>
        <p:nvSpPr>
          <p:cNvPr id="5" name="Footer Placeholder 4">
            <a:extLst>
              <a:ext uri="{FF2B5EF4-FFF2-40B4-BE49-F238E27FC236}">
                <a16:creationId xmlns:a16="http://schemas.microsoft.com/office/drawing/2014/main" id="{52D02705-F2E6-3BA2-AA0F-55EBDAC1D4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24CDB00-3DE9-A6E5-B5AE-EF482976BA74}"/>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797321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2F327-295A-FC32-8738-9BE5D3DB9B8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EC8B640-9BD0-A181-9AC9-72F8B36F2C7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E819F92-02FB-B0A1-314B-4037F2EEF204}"/>
              </a:ext>
            </a:extLst>
          </p:cNvPr>
          <p:cNvSpPr>
            <a:spLocks noGrp="1"/>
          </p:cNvSpPr>
          <p:nvPr>
            <p:ph type="dt" sz="half" idx="10"/>
          </p:nvPr>
        </p:nvSpPr>
        <p:spPr/>
        <p:txBody>
          <a:bodyPr/>
          <a:lstStyle/>
          <a:p>
            <a:fld id="{EC3C8B9C-477D-492A-96AD-1FC2CC997A73}" type="datetime1">
              <a:rPr lang="en-US" smtClean="0"/>
              <a:t>2/12/25</a:t>
            </a:fld>
            <a:endParaRPr lang="en-US"/>
          </a:p>
        </p:txBody>
      </p:sp>
      <p:sp>
        <p:nvSpPr>
          <p:cNvPr id="5" name="Footer Placeholder 4">
            <a:extLst>
              <a:ext uri="{FF2B5EF4-FFF2-40B4-BE49-F238E27FC236}">
                <a16:creationId xmlns:a16="http://schemas.microsoft.com/office/drawing/2014/main" id="{571D14A8-E1CF-F883-7114-A671F150F6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FF407BD-C0B5-D035-4917-11F08315157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846416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C18E0F-5836-19AA-9E51-6C0CA9BB447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D3E60FD-AF64-DD8C-112B-0B551433534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51BB792-8BAA-2E30-9B77-CD2E23D934EB}"/>
              </a:ext>
            </a:extLst>
          </p:cNvPr>
          <p:cNvSpPr>
            <a:spLocks noGrp="1"/>
          </p:cNvSpPr>
          <p:nvPr>
            <p:ph type="dt" sz="half" idx="10"/>
          </p:nvPr>
        </p:nvSpPr>
        <p:spPr/>
        <p:txBody>
          <a:bodyPr/>
          <a:lstStyle/>
          <a:p>
            <a:fld id="{42D3AED5-E26D-4E29-B1B3-7847B6779594}" type="datetime1">
              <a:rPr lang="en-US" smtClean="0"/>
              <a:t>2/12/25</a:t>
            </a:fld>
            <a:endParaRPr lang="en-US"/>
          </a:p>
        </p:txBody>
      </p:sp>
      <p:sp>
        <p:nvSpPr>
          <p:cNvPr id="5" name="Footer Placeholder 4">
            <a:extLst>
              <a:ext uri="{FF2B5EF4-FFF2-40B4-BE49-F238E27FC236}">
                <a16:creationId xmlns:a16="http://schemas.microsoft.com/office/drawing/2014/main" id="{52330554-440E-EF80-BDE3-C5BD4569A5F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EC22721-3790-C74A-73E5-5DF9C77B20AE}"/>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393692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77172-7BF4-E319-AA60-D4A3A1569D6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BC1EEB6-D9E6-FE63-A8FA-2A77CB1727B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547FEF4-BF9F-8D69-0C76-D90B86F50A54}"/>
              </a:ext>
            </a:extLst>
          </p:cNvPr>
          <p:cNvSpPr>
            <a:spLocks noGrp="1"/>
          </p:cNvSpPr>
          <p:nvPr>
            <p:ph type="dt" sz="half" idx="10"/>
          </p:nvPr>
        </p:nvSpPr>
        <p:spPr/>
        <p:txBody>
          <a:bodyPr/>
          <a:lstStyle/>
          <a:p>
            <a:fld id="{157B6794-849E-4626-908B-D15793550EFB}" type="datetime1">
              <a:rPr lang="en-US" smtClean="0"/>
              <a:t>2/12/25</a:t>
            </a:fld>
            <a:endParaRPr lang="en-US"/>
          </a:p>
        </p:txBody>
      </p:sp>
      <p:sp>
        <p:nvSpPr>
          <p:cNvPr id="5" name="Footer Placeholder 4">
            <a:extLst>
              <a:ext uri="{FF2B5EF4-FFF2-40B4-BE49-F238E27FC236}">
                <a16:creationId xmlns:a16="http://schemas.microsoft.com/office/drawing/2014/main" id="{9D2139E3-2097-12A8-CD1F-905100B6CB5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76313E-28E6-1D31-B1E4-1F86DE69008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427934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DB5F8-AB0C-D6BB-AF5D-49712CE749B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42201EA-677E-C131-3DEB-B35982AA8BB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DB57A39-7B07-90BC-651B-89EB2C58B077}"/>
              </a:ext>
            </a:extLst>
          </p:cNvPr>
          <p:cNvSpPr>
            <a:spLocks noGrp="1"/>
          </p:cNvSpPr>
          <p:nvPr>
            <p:ph type="dt" sz="half" idx="10"/>
          </p:nvPr>
        </p:nvSpPr>
        <p:spPr/>
        <p:txBody>
          <a:bodyPr/>
          <a:lstStyle/>
          <a:p>
            <a:fld id="{63DB64E7-5594-42A3-ADBF-E95A7ACEAD64}" type="datetime1">
              <a:rPr lang="en-US" smtClean="0"/>
              <a:t>2/12/25</a:t>
            </a:fld>
            <a:endParaRPr lang="en-US"/>
          </a:p>
        </p:txBody>
      </p:sp>
      <p:sp>
        <p:nvSpPr>
          <p:cNvPr id="5" name="Footer Placeholder 4">
            <a:extLst>
              <a:ext uri="{FF2B5EF4-FFF2-40B4-BE49-F238E27FC236}">
                <a16:creationId xmlns:a16="http://schemas.microsoft.com/office/drawing/2014/main" id="{F458E313-0923-FFBB-1B33-68E9912B056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587D16-2DBB-991D-6825-AD303836F84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865637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98BB1-76E0-C59B-39BC-369FB29DDE0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B1A949A-AA72-1B73-9EBD-DD7EC7F3474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22C18C1-DD84-2715-C80B-A1FB3F32CA5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57CC01FF-BF5C-E1D1-FD1C-E8E75E267C23}"/>
              </a:ext>
            </a:extLst>
          </p:cNvPr>
          <p:cNvSpPr>
            <a:spLocks noGrp="1"/>
          </p:cNvSpPr>
          <p:nvPr>
            <p:ph type="dt" sz="half" idx="10"/>
          </p:nvPr>
        </p:nvSpPr>
        <p:spPr/>
        <p:txBody>
          <a:bodyPr/>
          <a:lstStyle/>
          <a:p>
            <a:fld id="{18462B0B-D248-4FFB-8695-AD7FA4B1284A}" type="datetime1">
              <a:rPr lang="en-US" smtClean="0"/>
              <a:t>2/12/25</a:t>
            </a:fld>
            <a:endParaRPr lang="en-US"/>
          </a:p>
        </p:txBody>
      </p:sp>
      <p:sp>
        <p:nvSpPr>
          <p:cNvPr id="6" name="Footer Placeholder 5">
            <a:extLst>
              <a:ext uri="{FF2B5EF4-FFF2-40B4-BE49-F238E27FC236}">
                <a16:creationId xmlns:a16="http://schemas.microsoft.com/office/drawing/2014/main" id="{313DE28F-8970-ED79-18F4-D7309CBEFA1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E7FCF90-514E-DF72-5221-6FB5574662D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878680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E8327-0EC4-FC5F-E80B-0F3464523041}"/>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F8BE198-2325-286F-4FE4-5AF445419A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6122169-FC98-953A-7E64-774EEF46186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8EDB820-3E34-B465-87B9-4A51D9C636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BE56008-94B8-3427-7358-FAAA24DE9A1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119924AE-47EA-DF6B-3192-A7B64C071A1F}"/>
              </a:ext>
            </a:extLst>
          </p:cNvPr>
          <p:cNvSpPr>
            <a:spLocks noGrp="1"/>
          </p:cNvSpPr>
          <p:nvPr>
            <p:ph type="dt" sz="half" idx="10"/>
          </p:nvPr>
        </p:nvSpPr>
        <p:spPr/>
        <p:txBody>
          <a:bodyPr/>
          <a:lstStyle/>
          <a:p>
            <a:fld id="{D0378EFB-9159-4510-B73F-4F0409ADE937}" type="datetime1">
              <a:rPr lang="en-US" smtClean="0"/>
              <a:t>2/12/25</a:t>
            </a:fld>
            <a:endParaRPr lang="en-US"/>
          </a:p>
        </p:txBody>
      </p:sp>
      <p:sp>
        <p:nvSpPr>
          <p:cNvPr id="8" name="Footer Placeholder 7">
            <a:extLst>
              <a:ext uri="{FF2B5EF4-FFF2-40B4-BE49-F238E27FC236}">
                <a16:creationId xmlns:a16="http://schemas.microsoft.com/office/drawing/2014/main" id="{E37395ED-4121-A55E-32CB-901B5B3C0BF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A66343AA-0920-3EDC-E8F0-4CE7041B9A1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42769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166C5-2901-05A7-F807-D658B2F17C4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8D97108-2876-397D-DD61-DCC8A6302F66}"/>
              </a:ext>
            </a:extLst>
          </p:cNvPr>
          <p:cNvSpPr>
            <a:spLocks noGrp="1"/>
          </p:cNvSpPr>
          <p:nvPr>
            <p:ph type="dt" sz="half" idx="10"/>
          </p:nvPr>
        </p:nvSpPr>
        <p:spPr/>
        <p:txBody>
          <a:bodyPr/>
          <a:lstStyle/>
          <a:p>
            <a:fld id="{89BC9412-2452-4BED-A324-9D8C115361AD}" type="datetime1">
              <a:rPr lang="en-US" smtClean="0"/>
              <a:t>2/12/25</a:t>
            </a:fld>
            <a:endParaRPr lang="en-US"/>
          </a:p>
        </p:txBody>
      </p:sp>
      <p:sp>
        <p:nvSpPr>
          <p:cNvPr id="4" name="Footer Placeholder 3">
            <a:extLst>
              <a:ext uri="{FF2B5EF4-FFF2-40B4-BE49-F238E27FC236}">
                <a16:creationId xmlns:a16="http://schemas.microsoft.com/office/drawing/2014/main" id="{7FA5F7DD-E3B1-8E72-1B10-CD4D6ACF5E5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D71E670-BAE5-8254-6518-693A059811D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058685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5C69B4-D6F6-A375-B001-C916993084BF}"/>
              </a:ext>
            </a:extLst>
          </p:cNvPr>
          <p:cNvSpPr>
            <a:spLocks noGrp="1"/>
          </p:cNvSpPr>
          <p:nvPr>
            <p:ph type="dt" sz="half" idx="10"/>
          </p:nvPr>
        </p:nvSpPr>
        <p:spPr/>
        <p:txBody>
          <a:bodyPr/>
          <a:lstStyle/>
          <a:p>
            <a:fld id="{F5318F62-D251-40E8-A23C-F4CFE9FEAB41}" type="datetime1">
              <a:rPr lang="en-US" smtClean="0"/>
              <a:t>2/12/25</a:t>
            </a:fld>
            <a:endParaRPr lang="en-US"/>
          </a:p>
        </p:txBody>
      </p:sp>
      <p:sp>
        <p:nvSpPr>
          <p:cNvPr id="3" name="Footer Placeholder 2">
            <a:extLst>
              <a:ext uri="{FF2B5EF4-FFF2-40B4-BE49-F238E27FC236}">
                <a16:creationId xmlns:a16="http://schemas.microsoft.com/office/drawing/2014/main" id="{81330309-C0C3-1A7E-22E1-2202914D644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B986003-0917-04A8-491D-C0899C28014C}"/>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560051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BA390-C9F8-6EC5-BDBB-FE084D64C9D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C58C3C9-F468-AAD8-6597-CC812A59A1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DF624E4-B645-8E77-0812-C263DF1F8B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DF470DD-FFCD-DB40-5D10-F87BE4296D71}"/>
              </a:ext>
            </a:extLst>
          </p:cNvPr>
          <p:cNvSpPr>
            <a:spLocks noGrp="1"/>
          </p:cNvSpPr>
          <p:nvPr>
            <p:ph type="dt" sz="half" idx="10"/>
          </p:nvPr>
        </p:nvSpPr>
        <p:spPr/>
        <p:txBody>
          <a:bodyPr/>
          <a:lstStyle/>
          <a:p>
            <a:fld id="{44F76144-149E-4874-93A5-554A0357CF82}" type="datetime1">
              <a:rPr lang="en-US" smtClean="0"/>
              <a:t>2/12/25</a:t>
            </a:fld>
            <a:endParaRPr lang="en-US"/>
          </a:p>
        </p:txBody>
      </p:sp>
      <p:sp>
        <p:nvSpPr>
          <p:cNvPr id="6" name="Footer Placeholder 5">
            <a:extLst>
              <a:ext uri="{FF2B5EF4-FFF2-40B4-BE49-F238E27FC236}">
                <a16:creationId xmlns:a16="http://schemas.microsoft.com/office/drawing/2014/main" id="{F8F53E42-4ABF-16B7-10DA-A51560247EA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B2001B4-6A84-C678-AEBE-127ED3EDB3BC}"/>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029983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549AA-0B16-B00F-0B77-8F24208D87D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150C421-7051-1AFB-3D01-4F4A12A738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4BD637-C9CC-7A31-E2F6-6D18AF4875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D74B009-3638-93BC-538B-B26F761DD950}"/>
              </a:ext>
            </a:extLst>
          </p:cNvPr>
          <p:cNvSpPr>
            <a:spLocks noGrp="1"/>
          </p:cNvSpPr>
          <p:nvPr>
            <p:ph type="dt" sz="half" idx="10"/>
          </p:nvPr>
        </p:nvSpPr>
        <p:spPr/>
        <p:txBody>
          <a:bodyPr/>
          <a:lstStyle/>
          <a:p>
            <a:fld id="{50BA65D8-0540-4835-AE5C-25D29DBA01BE}" type="datetime1">
              <a:rPr lang="en-US" smtClean="0"/>
              <a:t>2/12/25</a:t>
            </a:fld>
            <a:endParaRPr lang="en-US"/>
          </a:p>
        </p:txBody>
      </p:sp>
      <p:sp>
        <p:nvSpPr>
          <p:cNvPr id="6" name="Footer Placeholder 5">
            <a:extLst>
              <a:ext uri="{FF2B5EF4-FFF2-40B4-BE49-F238E27FC236}">
                <a16:creationId xmlns:a16="http://schemas.microsoft.com/office/drawing/2014/main" id="{69A83967-14A6-90D8-9A82-FA88D13F11D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E095257-5221-7F2B-D040-38A0ADDA9A6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50605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639527-C99B-82E6-03B8-6912BA8FD4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14B514A-3305-B7B3-5342-1C16B4D199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A813C04-E9AA-7172-5A9F-49BA98B51F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31BA835-12AC-4E8F-955A-EA3F4DE2791F}" type="datetime1">
              <a:rPr lang="en-US" smtClean="0"/>
              <a:t>2/12/25</a:t>
            </a:fld>
            <a:endParaRPr lang="en-US"/>
          </a:p>
        </p:txBody>
      </p:sp>
      <p:sp>
        <p:nvSpPr>
          <p:cNvPr id="5" name="Footer Placeholder 4">
            <a:extLst>
              <a:ext uri="{FF2B5EF4-FFF2-40B4-BE49-F238E27FC236}">
                <a16:creationId xmlns:a16="http://schemas.microsoft.com/office/drawing/2014/main" id="{AC7EE347-87F0-FA0B-E32C-54E81553DE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81FFF226-AC63-9C61-C934-1ED9AF8DFF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7E7843D-FF13-4365-9478-9625B70A2705}" type="slidenum">
              <a:rPr lang="en-US" smtClean="0"/>
              <a:t>‹#›</a:t>
            </a:fld>
            <a:endParaRPr lang="en-US"/>
          </a:p>
        </p:txBody>
      </p:sp>
    </p:spTree>
    <p:extLst>
      <p:ext uri="{BB962C8B-B14F-4D97-AF65-F5344CB8AC3E}">
        <p14:creationId xmlns:p14="http://schemas.microsoft.com/office/powerpoint/2010/main" val="1365136413"/>
      </p:ext>
    </p:extLst>
  </p:cSld>
  <p:clrMap bg1="lt1" tx1="dk1" bg2="lt2" tx2="dk2" accent1="accent1" accent2="accent2" accent3="accent3" accent4="accent4" accent5="accent5" accent6="accent6" hlink="hlink" folHlink="folHlink"/>
  <p:sldLayoutIdLst>
    <p:sldLayoutId id="2147484438" r:id="rId1"/>
    <p:sldLayoutId id="2147484439" r:id="rId2"/>
    <p:sldLayoutId id="2147484440" r:id="rId3"/>
    <p:sldLayoutId id="2147484441" r:id="rId4"/>
    <p:sldLayoutId id="2147484442" r:id="rId5"/>
    <p:sldLayoutId id="2147484443" r:id="rId6"/>
    <p:sldLayoutId id="2147484444" r:id="rId7"/>
    <p:sldLayoutId id="2147484445" r:id="rId8"/>
    <p:sldLayoutId id="2147484446" r:id="rId9"/>
    <p:sldLayoutId id="2147484447" r:id="rId10"/>
    <p:sldLayoutId id="2147484448"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public.tableau.com/app/profile/andreas.tocci/viz/TotalRevenuebyMPAARatingRockbuster/Sheet1?publish=yes" TargetMode="External"/><Relationship Id="rId7" Type="http://schemas.openxmlformats.org/officeDocument/2006/relationships/hyperlink" Target="https://public.tableau.com/app/profile/andreas.tocci/viz/Top10CountriesbyCustomersandRevenueRockbuster/Sheet1?publish=yes" TargetMode="External"/><Relationship Id="rId2" Type="http://schemas.openxmlformats.org/officeDocument/2006/relationships/hyperlink" Target="https://public.tableau.com/app/profile/andreas.tocci/viz/MapofRockbusterCustomersbyCountryandTotalPayment/Sheet1?publish=yes" TargetMode="External"/><Relationship Id="rId1" Type="http://schemas.openxmlformats.org/officeDocument/2006/relationships/slideLayout" Target="../slideLayouts/slideLayout2.xml"/><Relationship Id="rId6" Type="http://schemas.openxmlformats.org/officeDocument/2006/relationships/hyperlink" Target="https://public.tableau.com/app/profile/andreas.tocci/viz/Top5CustomersinTop10CountriesByRevenueRockbuster/Sheet1?publish=yes" TargetMode="External"/><Relationship Id="rId5" Type="http://schemas.openxmlformats.org/officeDocument/2006/relationships/hyperlink" Target="https://public.tableau.com/app/profile/andreas.tocci/viz/Top5RockbusterCustomersByTotalRevenueandCountry/Sheet1?publish=yes" TargetMode="External"/><Relationship Id="rId4" Type="http://schemas.openxmlformats.org/officeDocument/2006/relationships/hyperlink" Target="https://public.tableau.com/app/profile/andreas.tocci/viz/Topp10CitiesinTop10CountriesbyRevenueRockbuster/Sheet1?publish=y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People working on ideas">
            <a:extLst>
              <a:ext uri="{FF2B5EF4-FFF2-40B4-BE49-F238E27FC236}">
                <a16:creationId xmlns:a16="http://schemas.microsoft.com/office/drawing/2014/main" id="{1CF8C95D-4399-E40D-D1FC-5035AE5EDCED}"/>
              </a:ext>
            </a:extLst>
          </p:cNvPr>
          <p:cNvPicPr>
            <a:picLocks noChangeAspect="1"/>
          </p:cNvPicPr>
          <p:nvPr/>
        </p:nvPicPr>
        <p:blipFill>
          <a:blip r:embed="rId2"/>
          <a:srcRect l="18904" r="26877" b="2"/>
          <a:stretch/>
        </p:blipFill>
        <p:spPr>
          <a:xfrm>
            <a:off x="6515100" y="10"/>
            <a:ext cx="5676900" cy="6857990"/>
          </a:xfrm>
          <a:prstGeom prst="rect">
            <a:avLst/>
          </a:prstGeom>
        </p:spPr>
      </p:pic>
      <p:sp>
        <p:nvSpPr>
          <p:cNvPr id="2" name="Title 1">
            <a:extLst>
              <a:ext uri="{FF2B5EF4-FFF2-40B4-BE49-F238E27FC236}">
                <a16:creationId xmlns:a16="http://schemas.microsoft.com/office/drawing/2014/main" id="{39A3F12F-2019-2105-4ED3-7F973B9645B6}"/>
              </a:ext>
            </a:extLst>
          </p:cNvPr>
          <p:cNvSpPr>
            <a:spLocks noGrp="1"/>
          </p:cNvSpPr>
          <p:nvPr>
            <p:ph type="ctrTitle"/>
          </p:nvPr>
        </p:nvSpPr>
        <p:spPr>
          <a:xfrm>
            <a:off x="703400" y="871758"/>
            <a:ext cx="5227171" cy="3871143"/>
          </a:xfrm>
        </p:spPr>
        <p:txBody>
          <a:bodyPr>
            <a:normAutofit/>
          </a:bodyPr>
          <a:lstStyle/>
          <a:p>
            <a:pPr>
              <a:lnSpc>
                <a:spcPct val="90000"/>
              </a:lnSpc>
            </a:pPr>
            <a:r>
              <a:rPr lang="en-US" sz="4200" dirty="0">
                <a:latin typeface="Arial" panose="020B0604020202020204" pitchFamily="34" charset="0"/>
                <a:cs typeface="Arial" panose="020B0604020202020204" pitchFamily="34" charset="0"/>
              </a:rPr>
              <a:t>ROCKBUSTER</a:t>
            </a:r>
            <a:br>
              <a:rPr lang="en-US" sz="4200" dirty="0">
                <a:latin typeface="Arial" panose="020B0604020202020204" pitchFamily="34" charset="0"/>
                <a:cs typeface="Arial" panose="020B0604020202020204" pitchFamily="34" charset="0"/>
              </a:rPr>
            </a:br>
            <a:r>
              <a:rPr lang="en-AU" sz="4200" dirty="0">
                <a:latin typeface="Arial" panose="020B0604020202020204" pitchFamily="34" charset="0"/>
                <a:cs typeface="Arial" panose="020B0604020202020204" pitchFamily="34" charset="0"/>
              </a:rPr>
              <a:t>N</a:t>
            </a:r>
            <a:r>
              <a:rPr lang="en-AU" sz="4200" dirty="0">
                <a:effectLst/>
                <a:latin typeface="Arial" panose="020B0604020202020204" pitchFamily="34" charset="0"/>
                <a:cs typeface="Arial" panose="020B0604020202020204" pitchFamily="34" charset="0"/>
              </a:rPr>
              <a:t>ew </a:t>
            </a:r>
            <a:r>
              <a:rPr lang="en-AU" sz="4200" dirty="0">
                <a:latin typeface="Arial" panose="020B0604020202020204" pitchFamily="34" charset="0"/>
                <a:cs typeface="Arial" panose="020B0604020202020204" pitchFamily="34" charset="0"/>
              </a:rPr>
              <a:t>O</a:t>
            </a:r>
            <a:r>
              <a:rPr lang="en-AU" sz="4200" dirty="0">
                <a:effectLst/>
                <a:latin typeface="Arial" panose="020B0604020202020204" pitchFamily="34" charset="0"/>
                <a:cs typeface="Arial" panose="020B0604020202020204" pitchFamily="34" charset="0"/>
              </a:rPr>
              <a:t>nline Video </a:t>
            </a:r>
            <a:r>
              <a:rPr lang="en-AU" sz="4200" dirty="0">
                <a:latin typeface="Arial" panose="020B0604020202020204" pitchFamily="34" charset="0"/>
                <a:cs typeface="Arial" panose="020B0604020202020204" pitchFamily="34" charset="0"/>
              </a:rPr>
              <a:t>S</a:t>
            </a:r>
            <a:r>
              <a:rPr lang="en-AU" sz="4200" dirty="0">
                <a:effectLst/>
                <a:latin typeface="Arial" panose="020B0604020202020204" pitchFamily="34" charset="0"/>
                <a:cs typeface="Arial" panose="020B0604020202020204" pitchFamily="34" charset="0"/>
              </a:rPr>
              <a:t>ervice Launch Strategy </a:t>
            </a:r>
            <a:br>
              <a:rPr lang="en-AU" sz="4200" dirty="0">
                <a:effectLst/>
              </a:rPr>
            </a:br>
            <a:endParaRPr lang="en-US" sz="4200" dirty="0"/>
          </a:p>
        </p:txBody>
      </p:sp>
      <p:sp>
        <p:nvSpPr>
          <p:cNvPr id="3" name="Subtitle 2">
            <a:extLst>
              <a:ext uri="{FF2B5EF4-FFF2-40B4-BE49-F238E27FC236}">
                <a16:creationId xmlns:a16="http://schemas.microsoft.com/office/drawing/2014/main" id="{DBDFCDA2-62A7-3CF5-5677-820A50B25678}"/>
              </a:ext>
            </a:extLst>
          </p:cNvPr>
          <p:cNvSpPr>
            <a:spLocks noGrp="1"/>
          </p:cNvSpPr>
          <p:nvPr>
            <p:ph type="subTitle" idx="1"/>
          </p:nvPr>
        </p:nvSpPr>
        <p:spPr>
          <a:xfrm>
            <a:off x="721688" y="4785543"/>
            <a:ext cx="4857857" cy="1005657"/>
          </a:xfrm>
        </p:spPr>
        <p:txBody>
          <a:bodyPr>
            <a:normAutofit/>
          </a:bodyPr>
          <a:lstStyle/>
          <a:p>
            <a:r>
              <a:rPr lang="en-US" dirty="0"/>
              <a:t>By Andreas Tocci</a:t>
            </a:r>
          </a:p>
          <a:p>
            <a:r>
              <a:rPr lang="en-US" dirty="0"/>
              <a:t>12/02/2025</a:t>
            </a:r>
          </a:p>
        </p:txBody>
      </p:sp>
    </p:spTree>
    <p:extLst>
      <p:ext uri="{BB962C8B-B14F-4D97-AF65-F5344CB8AC3E}">
        <p14:creationId xmlns:p14="http://schemas.microsoft.com/office/powerpoint/2010/main" val="311786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0B109-AEA6-878F-3BF2-943DD2A4BC9B}"/>
              </a:ext>
            </a:extLst>
          </p:cNvPr>
          <p:cNvSpPr>
            <a:spLocks noGrp="1"/>
          </p:cNvSpPr>
          <p:nvPr>
            <p:ph type="title"/>
          </p:nvPr>
        </p:nvSpPr>
        <p:spPr>
          <a:xfrm>
            <a:off x="1" y="711286"/>
            <a:ext cx="12191999" cy="1155618"/>
          </a:xfrm>
        </p:spPr>
        <p:txBody>
          <a:bodyPr>
            <a:noAutofit/>
          </a:bodyPr>
          <a:lstStyle/>
          <a:p>
            <a:pPr algn="ctr"/>
            <a:r>
              <a:rPr lang="en-US" u="sng" dirty="0">
                <a:cs typeface="Arial" panose="020B0604020202020204" pitchFamily="34" charset="0"/>
              </a:rPr>
              <a:t>Key Questions and Objectives</a:t>
            </a:r>
          </a:p>
        </p:txBody>
      </p:sp>
      <p:graphicFrame>
        <p:nvGraphicFramePr>
          <p:cNvPr id="5" name="Content Placeholder 2">
            <a:extLst>
              <a:ext uri="{FF2B5EF4-FFF2-40B4-BE49-F238E27FC236}">
                <a16:creationId xmlns:a16="http://schemas.microsoft.com/office/drawing/2014/main" id="{9E3DAA04-A783-1CCC-240A-7F84C544739C}"/>
              </a:ext>
            </a:extLst>
          </p:cNvPr>
          <p:cNvGraphicFramePr>
            <a:graphicFrameLocks noGrp="1"/>
          </p:cNvGraphicFramePr>
          <p:nvPr>
            <p:ph idx="1"/>
            <p:extLst>
              <p:ext uri="{D42A27DB-BD31-4B8C-83A1-F6EECF244321}">
                <p14:modId xmlns:p14="http://schemas.microsoft.com/office/powerpoint/2010/main" val="1153953540"/>
              </p:ext>
            </p:extLst>
          </p:nvPr>
        </p:nvGraphicFramePr>
        <p:xfrm>
          <a:off x="129654" y="1866904"/>
          <a:ext cx="11932692" cy="34925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98994C21-DF6B-A482-3F9D-FEE58AF8AB35}"/>
              </a:ext>
            </a:extLst>
          </p:cNvPr>
          <p:cNvSpPr txBox="1"/>
          <p:nvPr/>
        </p:nvSpPr>
        <p:spPr>
          <a:xfrm>
            <a:off x="1953904" y="5777382"/>
            <a:ext cx="8284191" cy="369332"/>
          </a:xfrm>
          <a:prstGeom prst="rect">
            <a:avLst/>
          </a:prstGeom>
          <a:noFill/>
          <a:ln>
            <a:noFill/>
          </a:ln>
        </p:spPr>
        <p:txBody>
          <a:bodyPr wrap="square" rtlCol="0">
            <a:spAutoFit/>
          </a:bodyPr>
          <a:lstStyle/>
          <a:p>
            <a:pPr algn="ctr"/>
            <a:r>
              <a:rPr lang="en-US" dirty="0"/>
              <a:t>* All Data used for this Analysis came from the Rockbuster Data Base *</a:t>
            </a:r>
          </a:p>
        </p:txBody>
      </p:sp>
    </p:spTree>
    <p:extLst>
      <p:ext uri="{BB962C8B-B14F-4D97-AF65-F5344CB8AC3E}">
        <p14:creationId xmlns:p14="http://schemas.microsoft.com/office/powerpoint/2010/main" val="370487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BCC3C2-00C9-6478-7A81-EF0C4CC08311}"/>
              </a:ext>
            </a:extLst>
          </p:cNvPr>
          <p:cNvSpPr>
            <a:spLocks noGrp="1"/>
          </p:cNvSpPr>
          <p:nvPr>
            <p:ph type="title"/>
          </p:nvPr>
        </p:nvSpPr>
        <p:spPr>
          <a:xfrm>
            <a:off x="1196656" y="60328"/>
            <a:ext cx="9795638" cy="1114380"/>
          </a:xfrm>
        </p:spPr>
        <p:txBody>
          <a:bodyPr vert="horz" lIns="91440" tIns="45720" rIns="91440" bIns="45720" rtlCol="0" anchor="b">
            <a:normAutofit/>
          </a:bodyPr>
          <a:lstStyle/>
          <a:p>
            <a:pPr algn="ctr"/>
            <a:r>
              <a:rPr lang="en-US" u="sng" dirty="0"/>
              <a:t>Rockbuster Movies and Revenue</a:t>
            </a:r>
          </a:p>
        </p:txBody>
      </p:sp>
      <p:pic>
        <p:nvPicPr>
          <p:cNvPr id="5" name="Picture 4" descr="A screenshot of a graph&#10;&#10;AI-generated content may be incorrect.">
            <a:extLst>
              <a:ext uri="{FF2B5EF4-FFF2-40B4-BE49-F238E27FC236}">
                <a16:creationId xmlns:a16="http://schemas.microsoft.com/office/drawing/2014/main" id="{BB5FCC1E-A39B-5A69-A640-75254DDEAED7}"/>
              </a:ext>
            </a:extLst>
          </p:cNvPr>
          <p:cNvPicPr>
            <a:picLocks noChangeAspect="1"/>
          </p:cNvPicPr>
          <p:nvPr/>
        </p:nvPicPr>
        <p:blipFill>
          <a:blip r:embed="rId2"/>
          <a:stretch>
            <a:fillRect/>
          </a:stretch>
        </p:blipFill>
        <p:spPr>
          <a:xfrm>
            <a:off x="796649" y="1774085"/>
            <a:ext cx="4190162" cy="2304589"/>
          </a:xfrm>
          <a:prstGeom prst="rect">
            <a:avLst/>
          </a:prstGeom>
          <a:ln w="28575">
            <a:solidFill>
              <a:schemeClr val="tx1"/>
            </a:solidFill>
          </a:ln>
        </p:spPr>
      </p:pic>
      <p:pic>
        <p:nvPicPr>
          <p:cNvPr id="8" name="Picture 7" descr="A screenshot of a computer&#10;&#10;AI-generated content may be incorrect.">
            <a:extLst>
              <a:ext uri="{FF2B5EF4-FFF2-40B4-BE49-F238E27FC236}">
                <a16:creationId xmlns:a16="http://schemas.microsoft.com/office/drawing/2014/main" id="{0A2DA40E-5DC5-522E-AE4C-3B5386A2F36F}"/>
              </a:ext>
            </a:extLst>
          </p:cNvPr>
          <p:cNvPicPr>
            <a:picLocks noChangeAspect="1"/>
          </p:cNvPicPr>
          <p:nvPr/>
        </p:nvPicPr>
        <p:blipFill>
          <a:blip r:embed="rId3"/>
          <a:stretch>
            <a:fillRect/>
          </a:stretch>
        </p:blipFill>
        <p:spPr>
          <a:xfrm>
            <a:off x="796648" y="4471395"/>
            <a:ext cx="4190163" cy="2294113"/>
          </a:xfrm>
          <a:prstGeom prst="rect">
            <a:avLst/>
          </a:prstGeom>
          <a:ln w="28575">
            <a:solidFill>
              <a:schemeClr val="tx1"/>
            </a:solidFill>
          </a:ln>
        </p:spPr>
      </p:pic>
      <p:sp>
        <p:nvSpPr>
          <p:cNvPr id="10" name="TextBox 9">
            <a:extLst>
              <a:ext uri="{FF2B5EF4-FFF2-40B4-BE49-F238E27FC236}">
                <a16:creationId xmlns:a16="http://schemas.microsoft.com/office/drawing/2014/main" id="{4DF7AECB-69E6-78CE-9791-E08D3C72452A}"/>
              </a:ext>
            </a:extLst>
          </p:cNvPr>
          <p:cNvSpPr txBox="1"/>
          <p:nvPr/>
        </p:nvSpPr>
        <p:spPr>
          <a:xfrm>
            <a:off x="1196656" y="1319101"/>
            <a:ext cx="5386388" cy="369332"/>
          </a:xfrm>
          <a:prstGeom prst="rect">
            <a:avLst/>
          </a:prstGeom>
          <a:noFill/>
        </p:spPr>
        <p:txBody>
          <a:bodyPr wrap="square" rtlCol="0">
            <a:spAutoFit/>
          </a:bodyPr>
          <a:lstStyle/>
          <a:p>
            <a:r>
              <a:rPr lang="en-US" dirty="0"/>
              <a:t>Top 10 Movies By Revenue</a:t>
            </a:r>
          </a:p>
        </p:txBody>
      </p:sp>
      <p:sp>
        <p:nvSpPr>
          <p:cNvPr id="11" name="TextBox 10">
            <a:extLst>
              <a:ext uri="{FF2B5EF4-FFF2-40B4-BE49-F238E27FC236}">
                <a16:creationId xmlns:a16="http://schemas.microsoft.com/office/drawing/2014/main" id="{34A972D1-374B-93B7-B294-9154E6212871}"/>
              </a:ext>
            </a:extLst>
          </p:cNvPr>
          <p:cNvSpPr txBox="1"/>
          <p:nvPr/>
        </p:nvSpPr>
        <p:spPr>
          <a:xfrm>
            <a:off x="1196656" y="4090368"/>
            <a:ext cx="5086350" cy="369332"/>
          </a:xfrm>
          <a:prstGeom prst="rect">
            <a:avLst/>
          </a:prstGeom>
          <a:noFill/>
        </p:spPr>
        <p:txBody>
          <a:bodyPr wrap="square" rtlCol="0">
            <a:spAutoFit/>
          </a:bodyPr>
          <a:lstStyle/>
          <a:p>
            <a:r>
              <a:rPr lang="en-US" dirty="0"/>
              <a:t>Bottom 10 Movies By Revenue</a:t>
            </a:r>
          </a:p>
        </p:txBody>
      </p:sp>
      <p:pic>
        <p:nvPicPr>
          <p:cNvPr id="22" name="Picture 21" descr="A graph of orange and red bars&#10;&#10;AI-generated content may be incorrect.">
            <a:extLst>
              <a:ext uri="{FF2B5EF4-FFF2-40B4-BE49-F238E27FC236}">
                <a16:creationId xmlns:a16="http://schemas.microsoft.com/office/drawing/2014/main" id="{A26C8A42-86ED-9D09-340D-6D33137809B2}"/>
              </a:ext>
            </a:extLst>
          </p:cNvPr>
          <p:cNvPicPr>
            <a:picLocks noChangeAspect="1"/>
          </p:cNvPicPr>
          <p:nvPr/>
        </p:nvPicPr>
        <p:blipFill>
          <a:blip r:embed="rId4"/>
          <a:stretch>
            <a:fillRect/>
          </a:stretch>
        </p:blipFill>
        <p:spPr>
          <a:xfrm>
            <a:off x="5319719" y="1774085"/>
            <a:ext cx="3770943" cy="5024077"/>
          </a:xfrm>
          <a:prstGeom prst="rect">
            <a:avLst/>
          </a:prstGeom>
          <a:ln w="19050">
            <a:solidFill>
              <a:schemeClr val="tx1"/>
            </a:solidFill>
          </a:ln>
        </p:spPr>
      </p:pic>
      <p:sp>
        <p:nvSpPr>
          <p:cNvPr id="23" name="TextBox 22">
            <a:extLst>
              <a:ext uri="{FF2B5EF4-FFF2-40B4-BE49-F238E27FC236}">
                <a16:creationId xmlns:a16="http://schemas.microsoft.com/office/drawing/2014/main" id="{265EE822-43BD-A5B0-2B3E-1549F704EC82}"/>
              </a:ext>
            </a:extLst>
          </p:cNvPr>
          <p:cNvSpPr txBox="1"/>
          <p:nvPr/>
        </p:nvSpPr>
        <p:spPr>
          <a:xfrm>
            <a:off x="5319719" y="1319101"/>
            <a:ext cx="3816550" cy="369332"/>
          </a:xfrm>
          <a:prstGeom prst="rect">
            <a:avLst/>
          </a:prstGeom>
          <a:noFill/>
        </p:spPr>
        <p:txBody>
          <a:bodyPr wrap="square" rtlCol="0">
            <a:spAutoFit/>
          </a:bodyPr>
          <a:lstStyle/>
          <a:p>
            <a:r>
              <a:rPr lang="en-US" dirty="0"/>
              <a:t>Total Revenue by MPAA Rating</a:t>
            </a:r>
          </a:p>
        </p:txBody>
      </p:sp>
      <p:sp>
        <p:nvSpPr>
          <p:cNvPr id="24" name="TextBox 23">
            <a:extLst>
              <a:ext uri="{FF2B5EF4-FFF2-40B4-BE49-F238E27FC236}">
                <a16:creationId xmlns:a16="http://schemas.microsoft.com/office/drawing/2014/main" id="{CE45D5BF-34F5-2C22-C75B-0DC3C6466811}"/>
              </a:ext>
            </a:extLst>
          </p:cNvPr>
          <p:cNvSpPr txBox="1"/>
          <p:nvPr/>
        </p:nvSpPr>
        <p:spPr>
          <a:xfrm>
            <a:off x="9444251" y="1910687"/>
            <a:ext cx="2483892" cy="646331"/>
          </a:xfrm>
          <a:prstGeom prst="rect">
            <a:avLst/>
          </a:prstGeom>
          <a:noFill/>
        </p:spPr>
        <p:txBody>
          <a:bodyPr wrap="square" rtlCol="0">
            <a:spAutoFit/>
          </a:bodyPr>
          <a:lstStyle/>
          <a:p>
            <a:r>
              <a:rPr lang="en-US" dirty="0"/>
              <a:t>Average Movie Length:</a:t>
            </a:r>
          </a:p>
          <a:p>
            <a:r>
              <a:rPr lang="en-US" dirty="0"/>
              <a:t>115.272 mins</a:t>
            </a:r>
          </a:p>
        </p:txBody>
      </p:sp>
    </p:spTree>
    <p:extLst>
      <p:ext uri="{BB962C8B-B14F-4D97-AF65-F5344CB8AC3E}">
        <p14:creationId xmlns:p14="http://schemas.microsoft.com/office/powerpoint/2010/main" val="1808201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D4C2D-CC2D-FDEE-691C-722C90E90718}"/>
              </a:ext>
            </a:extLst>
          </p:cNvPr>
          <p:cNvSpPr>
            <a:spLocks noGrp="1"/>
          </p:cNvSpPr>
          <p:nvPr>
            <p:ph type="title"/>
          </p:nvPr>
        </p:nvSpPr>
        <p:spPr/>
        <p:txBody>
          <a:bodyPr/>
          <a:lstStyle/>
          <a:p>
            <a:r>
              <a:rPr lang="en-US" u="sng" dirty="0"/>
              <a:t>Top 10 Countries By Revenue and Customers</a:t>
            </a:r>
          </a:p>
        </p:txBody>
      </p:sp>
      <p:pic>
        <p:nvPicPr>
          <p:cNvPr id="5" name="Picture 4" descr="A map of the world with different countries/regions&#10;&#10;AI-generated content may be incorrect.">
            <a:extLst>
              <a:ext uri="{FF2B5EF4-FFF2-40B4-BE49-F238E27FC236}">
                <a16:creationId xmlns:a16="http://schemas.microsoft.com/office/drawing/2014/main" id="{9FF8AC8A-C036-E658-DA01-A3B8DCDD21A3}"/>
              </a:ext>
            </a:extLst>
          </p:cNvPr>
          <p:cNvPicPr>
            <a:picLocks noChangeAspect="1"/>
          </p:cNvPicPr>
          <p:nvPr/>
        </p:nvPicPr>
        <p:blipFill>
          <a:blip r:embed="rId2"/>
          <a:stretch>
            <a:fillRect/>
          </a:stretch>
        </p:blipFill>
        <p:spPr>
          <a:xfrm>
            <a:off x="606425" y="1690688"/>
            <a:ext cx="5637213" cy="4203842"/>
          </a:xfrm>
          <a:prstGeom prst="rect">
            <a:avLst/>
          </a:prstGeom>
          <a:ln w="12700">
            <a:solidFill>
              <a:schemeClr val="tx1"/>
            </a:solidFill>
          </a:ln>
        </p:spPr>
      </p:pic>
      <p:pic>
        <p:nvPicPr>
          <p:cNvPr id="7" name="Picture 6" descr="A screenshot of a graph&#10;&#10;AI-generated content may be incorrect.">
            <a:extLst>
              <a:ext uri="{FF2B5EF4-FFF2-40B4-BE49-F238E27FC236}">
                <a16:creationId xmlns:a16="http://schemas.microsoft.com/office/drawing/2014/main" id="{9A706098-7F1A-09CB-2462-43CB6D4E08CA}"/>
              </a:ext>
            </a:extLst>
          </p:cNvPr>
          <p:cNvPicPr>
            <a:picLocks noChangeAspect="1"/>
          </p:cNvPicPr>
          <p:nvPr/>
        </p:nvPicPr>
        <p:blipFill>
          <a:blip r:embed="rId3"/>
          <a:stretch>
            <a:fillRect/>
          </a:stretch>
        </p:blipFill>
        <p:spPr>
          <a:xfrm>
            <a:off x="6243637" y="1690688"/>
            <a:ext cx="5708745" cy="4203842"/>
          </a:xfrm>
          <a:prstGeom prst="rect">
            <a:avLst/>
          </a:prstGeom>
          <a:ln w="12700">
            <a:solidFill>
              <a:schemeClr val="tx1"/>
            </a:solidFill>
          </a:ln>
        </p:spPr>
      </p:pic>
      <p:pic>
        <p:nvPicPr>
          <p:cNvPr id="9" name="Picture 8" descr="A screenshot of a phone&#10;&#10;AI-generated content may be incorrect.">
            <a:extLst>
              <a:ext uri="{FF2B5EF4-FFF2-40B4-BE49-F238E27FC236}">
                <a16:creationId xmlns:a16="http://schemas.microsoft.com/office/drawing/2014/main" id="{5B37B279-C1D2-21A7-00E1-9EBB4AC917DB}"/>
              </a:ext>
            </a:extLst>
          </p:cNvPr>
          <p:cNvPicPr>
            <a:picLocks noChangeAspect="1"/>
          </p:cNvPicPr>
          <p:nvPr/>
        </p:nvPicPr>
        <p:blipFill>
          <a:blip r:embed="rId4"/>
          <a:stretch>
            <a:fillRect/>
          </a:stretch>
        </p:blipFill>
        <p:spPr>
          <a:xfrm>
            <a:off x="1528763" y="1874838"/>
            <a:ext cx="1228725" cy="1815342"/>
          </a:xfrm>
          <a:prstGeom prst="rect">
            <a:avLst/>
          </a:prstGeom>
        </p:spPr>
      </p:pic>
    </p:spTree>
    <p:extLst>
      <p:ext uri="{BB962C8B-B14F-4D97-AF65-F5344CB8AC3E}">
        <p14:creationId xmlns:p14="http://schemas.microsoft.com/office/powerpoint/2010/main" val="3683939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FDD1-9113-E037-725E-B4D5E8680C35}"/>
              </a:ext>
            </a:extLst>
          </p:cNvPr>
          <p:cNvSpPr>
            <a:spLocks noGrp="1"/>
          </p:cNvSpPr>
          <p:nvPr>
            <p:ph type="title"/>
          </p:nvPr>
        </p:nvSpPr>
        <p:spPr/>
        <p:txBody>
          <a:bodyPr/>
          <a:lstStyle/>
          <a:p>
            <a:pPr algn="ctr"/>
            <a:r>
              <a:rPr lang="en-US" u="sng" dirty="0"/>
              <a:t>Top 10 Cities in Top 10 Countries</a:t>
            </a:r>
          </a:p>
        </p:txBody>
      </p:sp>
      <p:pic>
        <p:nvPicPr>
          <p:cNvPr id="5" name="Picture 4">
            <a:extLst>
              <a:ext uri="{FF2B5EF4-FFF2-40B4-BE49-F238E27FC236}">
                <a16:creationId xmlns:a16="http://schemas.microsoft.com/office/drawing/2014/main" id="{558980B7-9470-A1A6-1632-BB5549CF5F77}"/>
              </a:ext>
            </a:extLst>
          </p:cNvPr>
          <p:cNvPicPr>
            <a:picLocks noChangeAspect="1"/>
          </p:cNvPicPr>
          <p:nvPr/>
        </p:nvPicPr>
        <p:blipFill>
          <a:blip r:embed="rId2"/>
          <a:stretch>
            <a:fillRect/>
          </a:stretch>
        </p:blipFill>
        <p:spPr>
          <a:xfrm>
            <a:off x="838200" y="1690688"/>
            <a:ext cx="7772400" cy="4101368"/>
          </a:xfrm>
          <a:prstGeom prst="rect">
            <a:avLst/>
          </a:prstGeom>
          <a:ln w="12700">
            <a:solidFill>
              <a:schemeClr val="tx1"/>
            </a:solidFill>
          </a:ln>
        </p:spPr>
      </p:pic>
      <p:pic>
        <p:nvPicPr>
          <p:cNvPr id="9" name="Picture 8" descr="A screen shot of a black background with colorful squares&#10;&#10;AI-generated content may be incorrect.">
            <a:extLst>
              <a:ext uri="{FF2B5EF4-FFF2-40B4-BE49-F238E27FC236}">
                <a16:creationId xmlns:a16="http://schemas.microsoft.com/office/drawing/2014/main" id="{54CE50D3-FAC8-10A4-FB16-9C46BC03BCE2}"/>
              </a:ext>
            </a:extLst>
          </p:cNvPr>
          <p:cNvPicPr>
            <a:picLocks noChangeAspect="1"/>
          </p:cNvPicPr>
          <p:nvPr/>
        </p:nvPicPr>
        <p:blipFill>
          <a:blip r:embed="rId3"/>
          <a:stretch>
            <a:fillRect/>
          </a:stretch>
        </p:blipFill>
        <p:spPr>
          <a:xfrm>
            <a:off x="9410700" y="1690688"/>
            <a:ext cx="1943100" cy="2933700"/>
          </a:xfrm>
          <a:prstGeom prst="rect">
            <a:avLst/>
          </a:prstGeom>
          <a:ln w="12700">
            <a:solidFill>
              <a:schemeClr val="tx1"/>
            </a:solidFill>
          </a:ln>
        </p:spPr>
      </p:pic>
    </p:spTree>
    <p:extLst>
      <p:ext uri="{BB962C8B-B14F-4D97-AF65-F5344CB8AC3E}">
        <p14:creationId xmlns:p14="http://schemas.microsoft.com/office/powerpoint/2010/main" val="1036232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8F887-CA80-7640-C0DF-2786586B5640}"/>
              </a:ext>
            </a:extLst>
          </p:cNvPr>
          <p:cNvSpPr>
            <a:spLocks noGrp="1"/>
          </p:cNvSpPr>
          <p:nvPr>
            <p:ph type="title"/>
          </p:nvPr>
        </p:nvSpPr>
        <p:spPr/>
        <p:txBody>
          <a:bodyPr/>
          <a:lstStyle/>
          <a:p>
            <a:pPr algn="ctr"/>
            <a:r>
              <a:rPr lang="en-US" u="sng" dirty="0"/>
              <a:t>Top 5 Customers</a:t>
            </a:r>
          </a:p>
        </p:txBody>
      </p:sp>
      <p:pic>
        <p:nvPicPr>
          <p:cNvPr id="5" name="Picture 4" descr="A graph of a number of countries/regions&#10;&#10;AI-generated content may be incorrect.">
            <a:extLst>
              <a:ext uri="{FF2B5EF4-FFF2-40B4-BE49-F238E27FC236}">
                <a16:creationId xmlns:a16="http://schemas.microsoft.com/office/drawing/2014/main" id="{5A6C5AB0-3E6D-BCC8-EA80-5DB2D07905C9}"/>
              </a:ext>
            </a:extLst>
          </p:cNvPr>
          <p:cNvPicPr>
            <a:picLocks noChangeAspect="1"/>
          </p:cNvPicPr>
          <p:nvPr/>
        </p:nvPicPr>
        <p:blipFill>
          <a:blip r:embed="rId2"/>
          <a:stretch>
            <a:fillRect/>
          </a:stretch>
        </p:blipFill>
        <p:spPr>
          <a:xfrm>
            <a:off x="638175" y="1690688"/>
            <a:ext cx="5457825" cy="4685395"/>
          </a:xfrm>
          <a:prstGeom prst="rect">
            <a:avLst/>
          </a:prstGeom>
          <a:ln>
            <a:solidFill>
              <a:schemeClr val="tx1"/>
            </a:solidFill>
          </a:ln>
        </p:spPr>
      </p:pic>
      <p:pic>
        <p:nvPicPr>
          <p:cNvPr id="7" name="Picture 6" descr="A graph of blue and green bars&#10;&#10;AI-generated content may be incorrect.">
            <a:extLst>
              <a:ext uri="{FF2B5EF4-FFF2-40B4-BE49-F238E27FC236}">
                <a16:creationId xmlns:a16="http://schemas.microsoft.com/office/drawing/2014/main" id="{5DDA8D75-6041-DE82-0137-041E3EED0052}"/>
              </a:ext>
            </a:extLst>
          </p:cNvPr>
          <p:cNvPicPr>
            <a:picLocks noChangeAspect="1"/>
          </p:cNvPicPr>
          <p:nvPr/>
        </p:nvPicPr>
        <p:blipFill>
          <a:blip r:embed="rId3"/>
          <a:stretch>
            <a:fillRect/>
          </a:stretch>
        </p:blipFill>
        <p:spPr>
          <a:xfrm>
            <a:off x="6353176" y="1690688"/>
            <a:ext cx="5000624" cy="4739547"/>
          </a:xfrm>
          <a:prstGeom prst="rect">
            <a:avLst/>
          </a:prstGeom>
          <a:ln>
            <a:solidFill>
              <a:schemeClr val="tx1"/>
            </a:solidFill>
          </a:ln>
        </p:spPr>
      </p:pic>
    </p:spTree>
    <p:extLst>
      <p:ext uri="{BB962C8B-B14F-4D97-AF65-F5344CB8AC3E}">
        <p14:creationId xmlns:p14="http://schemas.microsoft.com/office/powerpoint/2010/main" val="584770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B8CA4-5016-7C5E-768C-DCB4111310A5}"/>
              </a:ext>
            </a:extLst>
          </p:cNvPr>
          <p:cNvSpPr>
            <a:spLocks noGrp="1"/>
          </p:cNvSpPr>
          <p:nvPr>
            <p:ph type="title"/>
          </p:nvPr>
        </p:nvSpPr>
        <p:spPr/>
        <p:txBody>
          <a:bodyPr/>
          <a:lstStyle/>
          <a:p>
            <a:r>
              <a:rPr lang="en-US" u="sng" dirty="0"/>
              <a:t>What Does This Show?</a:t>
            </a:r>
          </a:p>
        </p:txBody>
      </p:sp>
      <p:sp>
        <p:nvSpPr>
          <p:cNvPr id="3" name="Content Placeholder 2">
            <a:extLst>
              <a:ext uri="{FF2B5EF4-FFF2-40B4-BE49-F238E27FC236}">
                <a16:creationId xmlns:a16="http://schemas.microsoft.com/office/drawing/2014/main" id="{83D893D6-B0DA-AD2D-3613-DD66FFECB54C}"/>
              </a:ext>
            </a:extLst>
          </p:cNvPr>
          <p:cNvSpPr>
            <a:spLocks noGrp="1"/>
          </p:cNvSpPr>
          <p:nvPr>
            <p:ph idx="1"/>
          </p:nvPr>
        </p:nvSpPr>
        <p:spPr/>
        <p:txBody>
          <a:bodyPr/>
          <a:lstStyle/>
          <a:p>
            <a:r>
              <a:rPr lang="en-US" sz="2400" dirty="0"/>
              <a:t>PG-13 are Rockbuster’s most popular MPAA rated movies</a:t>
            </a:r>
          </a:p>
          <a:p>
            <a:r>
              <a:rPr lang="en-US" sz="2400" dirty="0"/>
              <a:t>India, China, United States, Japan, Mexico, Brazil, Russian Federation, Philippines, Turkey and Indonesia are Rockbuster’s Top 10 Countries by Revenue</a:t>
            </a:r>
          </a:p>
          <a:p>
            <a:r>
              <a:rPr lang="en-US" sz="2400" dirty="0"/>
              <a:t>5 of the Top 10 Countries by Revenue are in Asia</a:t>
            </a:r>
          </a:p>
          <a:p>
            <a:endParaRPr lang="en-US" dirty="0"/>
          </a:p>
          <a:p>
            <a:endParaRPr lang="en-US" dirty="0"/>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51311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E2AC6-E794-0EB1-B62E-DB33CAD9F54D}"/>
              </a:ext>
            </a:extLst>
          </p:cNvPr>
          <p:cNvSpPr>
            <a:spLocks noGrp="1"/>
          </p:cNvSpPr>
          <p:nvPr>
            <p:ph type="title"/>
          </p:nvPr>
        </p:nvSpPr>
        <p:spPr/>
        <p:txBody>
          <a:bodyPr/>
          <a:lstStyle/>
          <a:p>
            <a:r>
              <a:rPr lang="en-US" u="sng" dirty="0"/>
              <a:t>Possible Next Steps</a:t>
            </a:r>
          </a:p>
        </p:txBody>
      </p:sp>
      <p:sp>
        <p:nvSpPr>
          <p:cNvPr id="3" name="Content Placeholder 2">
            <a:extLst>
              <a:ext uri="{FF2B5EF4-FFF2-40B4-BE49-F238E27FC236}">
                <a16:creationId xmlns:a16="http://schemas.microsoft.com/office/drawing/2014/main" id="{B780A9E1-052E-38B6-6A9D-A0A8F89A6399}"/>
              </a:ext>
            </a:extLst>
          </p:cNvPr>
          <p:cNvSpPr>
            <a:spLocks noGrp="1"/>
          </p:cNvSpPr>
          <p:nvPr>
            <p:ph idx="1"/>
          </p:nvPr>
        </p:nvSpPr>
        <p:spPr/>
        <p:txBody>
          <a:bodyPr>
            <a:normAutofit/>
          </a:bodyPr>
          <a:lstStyle/>
          <a:p>
            <a:pPr marL="514350" indent="-514350">
              <a:buAutoNum type="arabicPeriod"/>
            </a:pPr>
            <a:r>
              <a:rPr lang="en-US" sz="2400" dirty="0"/>
              <a:t>Create a Reward system for top customers or for customers that pass a certain spend threshold to increase customer loyalty.</a:t>
            </a:r>
          </a:p>
          <a:p>
            <a:pPr marL="514350" indent="-514350">
              <a:buAutoNum type="arabicPeriod"/>
            </a:pPr>
            <a:r>
              <a:rPr lang="en-US" sz="2400" dirty="0"/>
              <a:t>Focus campaigns on Countries with highest revenue </a:t>
            </a:r>
          </a:p>
          <a:p>
            <a:pPr marL="514350" indent="-514350">
              <a:buAutoNum type="arabicPeriod"/>
            </a:pPr>
            <a:r>
              <a:rPr lang="en-US" sz="2400" dirty="0"/>
              <a:t>Increase Film Inventory. All films in the inventory are from 2006 there are many movies before and after that are heavily sought after an investigation and analysis may be performed to gather more data.</a:t>
            </a:r>
          </a:p>
          <a:p>
            <a:pPr marL="514350" indent="-514350">
              <a:buAutoNum type="arabicPeriod"/>
            </a:pPr>
            <a:r>
              <a:rPr lang="en-US" sz="2400" dirty="0"/>
              <a:t>Create a survey to understand customer experience will help Rockbuster gain key information on what to improve and, what kind of movies they would like for Rockbuster to bring.</a:t>
            </a:r>
          </a:p>
          <a:p>
            <a:pPr marL="0" indent="0">
              <a:buNone/>
            </a:pPr>
            <a:endParaRPr lang="en-US" sz="2400" dirty="0"/>
          </a:p>
        </p:txBody>
      </p:sp>
    </p:spTree>
    <p:extLst>
      <p:ext uri="{BB962C8B-B14F-4D97-AF65-F5344CB8AC3E}">
        <p14:creationId xmlns:p14="http://schemas.microsoft.com/office/powerpoint/2010/main" val="2169737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99BBB-0AFD-72DD-610A-AE32E38199A3}"/>
              </a:ext>
            </a:extLst>
          </p:cNvPr>
          <p:cNvSpPr>
            <a:spLocks noGrp="1"/>
          </p:cNvSpPr>
          <p:nvPr>
            <p:ph type="title"/>
          </p:nvPr>
        </p:nvSpPr>
        <p:spPr/>
        <p:txBody>
          <a:bodyPr/>
          <a:lstStyle/>
          <a:p>
            <a:r>
              <a:rPr lang="en-US" dirty="0"/>
              <a:t>Tableau Graph Links</a:t>
            </a:r>
          </a:p>
        </p:txBody>
      </p:sp>
      <p:sp>
        <p:nvSpPr>
          <p:cNvPr id="3" name="Content Placeholder 2">
            <a:extLst>
              <a:ext uri="{FF2B5EF4-FFF2-40B4-BE49-F238E27FC236}">
                <a16:creationId xmlns:a16="http://schemas.microsoft.com/office/drawing/2014/main" id="{29E04255-A076-D4B2-8A40-28890EFEE83C}"/>
              </a:ext>
            </a:extLst>
          </p:cNvPr>
          <p:cNvSpPr>
            <a:spLocks noGrp="1"/>
          </p:cNvSpPr>
          <p:nvPr>
            <p:ph idx="1"/>
          </p:nvPr>
        </p:nvSpPr>
        <p:spPr/>
        <p:txBody>
          <a:bodyPr>
            <a:normAutofit/>
          </a:bodyPr>
          <a:lstStyle/>
          <a:p>
            <a:r>
              <a:rPr lang="en-US" sz="1800" dirty="0">
                <a:hlinkClick r:id="rId2"/>
              </a:rPr>
              <a:t>https://public.tableau.com/app/profile/andreas.tocci/viz/MapofRockbusterCustomersbyCountryandTotalPayment/Sheet1?publish=yes</a:t>
            </a:r>
            <a:endParaRPr lang="en-US" sz="1800" dirty="0"/>
          </a:p>
          <a:p>
            <a:r>
              <a:rPr lang="en-US" sz="1800" dirty="0">
                <a:hlinkClick r:id="rId3"/>
              </a:rPr>
              <a:t>https://public.tableau.com/app/profile/andreas.tocci/viz/TotalRevenuebyMPAARatingRockbuster/Sheet1?publish=yes</a:t>
            </a:r>
            <a:endParaRPr lang="en-US" sz="1800" dirty="0"/>
          </a:p>
          <a:p>
            <a:r>
              <a:rPr lang="en-US" sz="1800" dirty="0">
                <a:hlinkClick r:id="rId4"/>
              </a:rPr>
              <a:t>https://public.tableau.com/app/profile/andreas.tocci/viz/Topp10CitiesinTop10CountriesbyRevenueRockbuster/Sheet1?publish=yes</a:t>
            </a:r>
            <a:endParaRPr lang="en-US" sz="1800" dirty="0"/>
          </a:p>
          <a:p>
            <a:r>
              <a:rPr lang="en-US" sz="1800" dirty="0">
                <a:hlinkClick r:id="rId5"/>
              </a:rPr>
              <a:t>https://public.tableau.com/app/profile/andreas.tocci/viz/Top5RockbusterCustomersByTotalRevenueandCountry/Sheet1?publish=yes</a:t>
            </a:r>
            <a:endParaRPr lang="en-US" sz="1800" dirty="0"/>
          </a:p>
          <a:p>
            <a:r>
              <a:rPr lang="en-US" sz="1800" dirty="0">
                <a:hlinkClick r:id="rId6"/>
              </a:rPr>
              <a:t>https://public.tableau.com/app/profile/andreas.tocci/viz/Top5CustomersinTop10CountriesByRevenueRockbuster/Sheet1?publish=yes</a:t>
            </a:r>
            <a:endParaRPr lang="en-US" sz="1800" dirty="0"/>
          </a:p>
          <a:p>
            <a:r>
              <a:rPr lang="en-US" sz="1800" dirty="0">
                <a:hlinkClick r:id="rId7"/>
              </a:rPr>
              <a:t>https://public.tableau.com/app/profile/andreas.tocci/viz/Top10CountriesbyCustomersandRevenueRockbuster/Sheet1?publish=yes</a:t>
            </a:r>
            <a:endParaRPr lang="en-US" sz="1800" dirty="0"/>
          </a:p>
          <a:p>
            <a:endParaRPr lang="en-US" sz="1800" dirty="0"/>
          </a:p>
        </p:txBody>
      </p:sp>
    </p:spTree>
    <p:extLst>
      <p:ext uri="{BB962C8B-B14F-4D97-AF65-F5344CB8AC3E}">
        <p14:creationId xmlns:p14="http://schemas.microsoft.com/office/powerpoint/2010/main" val="38519003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444</TotalTime>
  <Words>428</Words>
  <Application>Microsoft Macintosh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Aptos Display</vt:lpstr>
      <vt:lpstr>Arial</vt:lpstr>
      <vt:lpstr>Office Theme</vt:lpstr>
      <vt:lpstr>ROCKBUSTER New Online Video Service Launch Strategy  </vt:lpstr>
      <vt:lpstr>Key Questions and Objectives</vt:lpstr>
      <vt:lpstr>Rockbuster Movies and Revenue</vt:lpstr>
      <vt:lpstr>Top 10 Countries By Revenue and Customers</vt:lpstr>
      <vt:lpstr>Top 10 Cities in Top 10 Countries</vt:lpstr>
      <vt:lpstr>Top 5 Customers</vt:lpstr>
      <vt:lpstr>What Does This Show?</vt:lpstr>
      <vt:lpstr>Possible Next Steps</vt:lpstr>
      <vt:lpstr>Tableau Graph 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Andreas Tocci</dc:creator>
  <cp:lastModifiedBy>Andreas Tocci</cp:lastModifiedBy>
  <cp:revision>1</cp:revision>
  <dcterms:created xsi:type="dcterms:W3CDTF">2025-02-12T19:39:20Z</dcterms:created>
  <dcterms:modified xsi:type="dcterms:W3CDTF">2025-02-13T03:03:33Z</dcterms:modified>
</cp:coreProperties>
</file>