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Purpose of today is to help you understand what is practically involved in solving a problem with AI, and give you a high level overview of the practical steps your team might be going through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run through list now </a:t>
            </a:r>
          </a:p>
          <a:p>
            <a:pPr lvl="0" indent="0" marL="0">
              <a:buNone/>
            </a:pPr>
          </a:p>
          <a:p>
            <a:pPr lvl="0"/>
            <a:r>
              <a:rPr/>
              <a:t>We’ll introduce you to a dataset you can explore, and start thinking about how different parts of your data might connect</a:t>
            </a:r>
          </a:p>
          <a:p>
            <a:pPr lvl="0" indent="0" marL="0">
              <a:buNone/>
            </a:pPr>
          </a:p>
          <a:p>
            <a:pPr lvl="0"/>
            <a:r>
              <a:rPr/>
              <a:t>We’ll test those connections, and use those to build a model</a:t>
            </a:r>
          </a:p>
          <a:p>
            <a:pPr lvl="0" indent="0" marL="0">
              <a:buNone/>
            </a:pPr>
          </a:p>
          <a:p>
            <a:pPr lvl="0"/>
            <a:r>
              <a:rPr/>
              <a:t>Finally, we’ll use that model to make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So, let’s recap. You’ve explored your data, make some intuitions about how different parts relate, and used those to build a model.</a:t>
            </a:r>
          </a:p>
          <a:p>
            <a:pPr lvl="0" indent="0" marL="0">
              <a:buNone/>
            </a:pPr>
          </a:p>
          <a:p>
            <a:pPr lvl="0"/>
            <a:r>
              <a:rPr/>
              <a:t>But remember the point of this exercise is to make predictions on new data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Reveal the code now</a:t>
            </a:r>
          </a:p>
          <a:p>
            <a:pPr lvl="0" indent="0" marL="0">
              <a:buNone/>
            </a:pPr>
          </a:p>
          <a:p>
            <a:pPr lvl="0"/>
            <a:r>
              <a:rPr/>
              <a:t>Notice how similar your code is - but instead of summarising, we ask it to predict.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here are our two first predictions!</a:t>
            </a:r>
          </a:p>
          <a:p>
            <a:pPr lvl="0" indent="0" marL="0">
              <a:buNone/>
            </a:pPr>
          </a:p>
          <a:p>
            <a:pPr lvl="0"/>
            <a:r>
              <a:rPr/>
              <a:t>Notice we don’t have an actual prediction… we have a number. Youl could think about this as a percent chance… but the best way to do that is set a threshold. So let’s do that!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Give participants time to finish the noteboook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So, here is a random sample of our predictions</a:t>
            </a:r>
          </a:p>
          <a:p>
            <a:pPr lvl="0" indent="0" marL="0">
              <a:buNone/>
            </a:pPr>
          </a:p>
          <a:p>
            <a:pPr lvl="0"/>
            <a:r>
              <a:rPr/>
              <a:t>5 random participants - </a:t>
            </a:r>
            <a:r>
              <a:rPr i="1"/>
              <a:t>we’ve now got predictions!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So, a recap. Today, you have, with code:</a:t>
            </a:r>
          </a:p>
          <a:p>
            <a:pPr lvl="0" indent="0" marL="0">
              <a:buNone/>
            </a:pPr>
          </a:p>
          <a:p>
            <a:pPr lvl="1"/>
            <a:r>
              <a:rPr/>
              <a:t>Approached a real problem</a:t>
            </a:r>
          </a:p>
          <a:p>
            <a:pPr lvl="0" indent="0" marL="0">
              <a:buNone/>
            </a:pPr>
          </a:p>
          <a:p>
            <a:pPr lvl="1"/>
            <a:r>
              <a:rPr/>
              <a:t>Understood your data, explored how it behaves, and built a model</a:t>
            </a:r>
          </a:p>
          <a:p>
            <a:pPr lvl="0" indent="0" marL="0">
              <a:buNone/>
            </a:pPr>
          </a:p>
          <a:p>
            <a:pPr lvl="1"/>
            <a:r>
              <a:rPr/>
              <a:t>And used that model to make predictions</a:t>
            </a:r>
          </a:p>
          <a:p>
            <a:pPr lvl="0" indent="0" marL="0">
              <a:buNone/>
            </a:pPr>
          </a:p>
          <a:p>
            <a:pPr lvl="0"/>
            <a:r>
              <a:rPr/>
              <a:t>What you have done today is no differnet to what data scientists in your departments are doing everyday (or fancy consultants)</a:t>
            </a:r>
          </a:p>
          <a:p>
            <a:pPr lvl="0" indent="0" marL="0">
              <a:buNone/>
            </a:pPr>
          </a:p>
          <a:p>
            <a:pPr lvl="0"/>
            <a:r>
              <a:rPr/>
              <a:t>Those predictions might appear simple, and the model simple, but the intuition and principles, from here to AI, are based on two differences</a:t>
            </a:r>
          </a:p>
          <a:p>
            <a:pPr lvl="0" indent="0" marL="0">
              <a:buNone/>
            </a:pPr>
          </a:p>
          <a:p>
            <a:pPr lvl="1"/>
            <a:r>
              <a:rPr/>
              <a:t>Scale</a:t>
            </a:r>
          </a:p>
          <a:p>
            <a:pPr lvl="0" indent="0" marL="0">
              <a:buNone/>
            </a:pPr>
          </a:p>
          <a:p>
            <a:pPr lvl="1"/>
            <a:r>
              <a:rPr/>
              <a:t>Shape</a:t>
            </a:r>
          </a:p>
          <a:p>
            <a:pPr lvl="0" indent="0" marL="0">
              <a:buNone/>
            </a:pPr>
          </a:p>
          <a:p>
            <a:pPr lvl="0"/>
            <a:r>
              <a:rPr/>
              <a:t>To illustrate that…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This neural network powers models from ChatGPT to image creation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each of those nodes, at it’s core, is a linear model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far more, and they’re more complex, but it’s the first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To illustrate that, here is a dataset, where people predict handwritten numbers…</a:t>
            </a:r>
          </a:p>
          <a:p>
            <a:pPr lvl="0" indent="0" marL="0">
              <a:buNone/>
            </a:pPr>
          </a:p>
          <a:p>
            <a:pPr lvl="0"/>
            <a:r>
              <a:rPr/>
              <a:t>For example, whether something is the number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Today, you’ve made predictions on 270 rows of data, between 0 and 1</a:t>
            </a:r>
          </a:p>
          <a:p>
            <a:pPr lvl="0" indent="0" marL="0">
              <a:buNone/>
            </a:pPr>
          </a:p>
          <a:p>
            <a:pPr lvl="0"/>
            <a:r>
              <a:rPr/>
              <a:t>All this two is is 170 rows of data, between 0 and 256, representing how dark pixels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Bring to a close</a:t>
            </a:r>
          </a:p>
          <a:p>
            <a:pPr lvl="0" indent="0" marL="0">
              <a:buNone/>
            </a:pPr>
          </a:p>
          <a:p>
            <a:pPr lvl="0"/>
            <a:r>
              <a:rPr/>
              <a:t>By giving your staff the chance to learn explore, you build the foundations for AI</a:t>
            </a:r>
          </a:p>
          <a:p>
            <a:pPr lvl="0" indent="0" marL="0">
              <a:buNone/>
            </a:pPr>
          </a:p>
          <a:p>
            <a:pPr lvl="0"/>
            <a:r>
              <a:rPr/>
              <a:t>We’re keen to help - reach out with any questions, and support your staff to take part in Evidence 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run through slide</a:t>
            </a:r>
          </a:p>
          <a:p>
            <a:pPr lvl="0" indent="0" marL="0">
              <a:buNone/>
            </a:pPr>
          </a:p>
          <a:p>
            <a:pPr lvl="0"/>
            <a:r>
              <a:rPr/>
              <a:t>This is a fake dataset, but the method will be similar to problems you’re all familiar with, for example:</a:t>
            </a:r>
          </a:p>
          <a:p>
            <a:pPr lvl="0" indent="0" marL="0">
              <a:buNone/>
            </a:pPr>
          </a:p>
          <a:p>
            <a:pPr lvl="1"/>
            <a:r>
              <a:rPr/>
              <a:t>Will pupils sucesfully graduate?</a:t>
            </a:r>
          </a:p>
          <a:p>
            <a:pPr lvl="0" indent="0" marL="0">
              <a:buNone/>
            </a:pPr>
          </a:p>
          <a:p>
            <a:pPr lvl="1"/>
            <a:r>
              <a:rPr/>
              <a:t>Will prisoners re-offend?</a:t>
            </a:r>
          </a:p>
          <a:p>
            <a:pPr lvl="0" indent="0" marL="0">
              <a:buNone/>
            </a:pPr>
          </a:p>
          <a:p>
            <a:pPr lvl="0"/>
            <a:r>
              <a:rPr/>
              <a:t>Our challenge is to predict whether those 10% will commit fraud, based on what we know about the 90%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Now open the dataset in Excel, and walk through it</a:t>
            </a:r>
          </a:p>
          <a:p>
            <a:pPr lvl="0" indent="0" marL="0">
              <a:buNone/>
            </a:pPr>
          </a:p>
          <a:p>
            <a:pPr lvl="0"/>
            <a:r>
              <a:rPr/>
              <a:t>Step through each column, explaining what it means in turn</a:t>
            </a:r>
          </a:p>
          <a:p>
            <a:pPr lvl="0" indent="0" marL="0">
              <a:buNone/>
            </a:pPr>
          </a:p>
          <a:p>
            <a:pPr lvl="0"/>
            <a:r>
              <a:rPr/>
              <a:t>So, let’s start thinking about our data, and our challenge…</a:t>
            </a:r>
          </a:p>
          <a:p>
            <a:pPr lvl="0" indent="0" marL="0">
              <a:buNone/>
            </a:pPr>
          </a:p>
          <a:p>
            <a:pPr lvl="1"/>
            <a:r>
              <a:rPr/>
              <a:t>Do you think any one column in our data may affect any other column? and if so,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i="1"/>
              <a:t>start with slides run through</a:t>
            </a:r>
          </a:p>
          <a:p>
            <a:pPr lvl="0" indent="0" marL="0">
              <a:buNone/>
            </a:pPr>
          </a:p>
          <a:p>
            <a:pPr lvl="0"/>
            <a:r>
              <a:rPr/>
              <a:t>Remember what we’re trying to achieve here: understanding how different parts of our data </a:t>
            </a:r>
            <a:r>
              <a:rPr i="1"/>
              <a:t>connect</a:t>
            </a:r>
            <a:r>
              <a:rPr/>
              <a:t>, so we can build a model</a:t>
            </a:r>
          </a:p>
          <a:p>
            <a:pPr lvl="0" indent="0" marL="0">
              <a:buNone/>
            </a:pPr>
          </a:p>
          <a:p>
            <a:pPr lvl="0"/>
            <a:r>
              <a:rPr/>
              <a:t>Correlation might sound complicated, but it’s really just a mental shortcut to understand how to parts of our data relate</a:t>
            </a:r>
          </a:p>
          <a:p>
            <a:pPr lvl="0" indent="0" marL="0">
              <a:buNone/>
            </a:pPr>
          </a:p>
          <a:p>
            <a:pPr lvl="0"/>
            <a:r>
              <a:rPr/>
              <a:t>It starts at 1 (perfect correlation): for example, if your weight went up by 1 kilo for every 10 cms you grew</a:t>
            </a:r>
          </a:p>
          <a:p>
            <a:pPr lvl="0" indent="0" marL="0">
              <a:buNone/>
            </a:pPr>
          </a:p>
          <a:p>
            <a:pPr lvl="0"/>
            <a:r>
              <a:rPr/>
              <a:t>In the real world, we rarely have correlations of 1 - but we might have correlations between 0.3-0.5, described as moderate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of course, lots of different data points have no correlation, around 0, meaning no apparent connection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you can also have negative correlation - that’s just flipping the lines the other way around</a:t>
            </a:r>
          </a:p>
          <a:p>
            <a:pPr lvl="0" indent="0" marL="0">
              <a:buNone/>
            </a:pPr>
          </a:p>
          <a:p>
            <a:pPr lvl="0"/>
            <a:r>
              <a:rPr/>
              <a:t>So remember our first example? A correlation of -1 would mean mean you </a:t>
            </a:r>
            <a:r>
              <a:rPr i="1"/>
              <a:t>lost</a:t>
            </a:r>
            <a:r>
              <a:rPr/>
              <a:t> 1 kilo for every 10 cms you grew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let’s go through some examples</a:t>
            </a:r>
          </a:p>
          <a:p>
            <a:pPr lvl="0" indent="0" marL="0">
              <a:buNone/>
            </a:pPr>
          </a:p>
          <a:p>
            <a:pPr lvl="0"/>
            <a:r>
              <a:rPr/>
              <a:t>Our correlation of 1 is a perfect straight line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our correlation of 0 is just random noise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</a:t>
            </a:r>
            <a:r>
              <a:rPr i="1"/>
              <a:t>can</a:t>
            </a:r>
            <a:r>
              <a:rPr/>
              <a:t> have negative correlation - you just flip the lines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So how do you do those things in code?</a:t>
            </a:r>
          </a:p>
          <a:p>
            <a:pPr lvl="0" indent="0" marL="0">
              <a:buNone/>
            </a:pPr>
          </a:p>
          <a:p>
            <a:pPr lvl="0"/>
            <a:r>
              <a:rPr/>
              <a:t>Here is us checking correlation between age and years in the labour force from our data</a:t>
            </a:r>
          </a:p>
          <a:p>
            <a:pPr lvl="0" indent="0" marL="0">
              <a:buNone/>
            </a:pPr>
          </a:p>
          <a:p>
            <a:pPr lvl="0"/>
            <a:r>
              <a:rPr/>
              <a:t>Our right correlation shows correlation between age, and years in the labour force, and you can see that’s a very strong correlation, as we’d expect</a:t>
            </a:r>
          </a:p>
          <a:p>
            <a:pPr lvl="0" indent="0" marL="0">
              <a:buNone/>
            </a:pPr>
          </a:p>
          <a:p>
            <a:pPr lvl="0"/>
            <a:r>
              <a:rPr/>
              <a:t>On the left, you can see the correlation between age and age…which is of course 1!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Now it’s time to get coding! 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You’re going to open your notebooks, and follow the instructions until you reach our first Practical 2 - Regression</a:t>
            </a:r>
          </a:p>
          <a:p>
            <a:pPr lvl="0" indent="0" marL="0">
              <a:buNone/>
            </a:pPr>
          </a:p>
          <a:p>
            <a:pPr lvl="0"/>
            <a:r>
              <a:rPr/>
              <a:t>Remember what we’re trying to achieve, find features correlated </a:t>
            </a:r>
            <a:r>
              <a:rPr b="1"/>
              <a:t>- Participants should find a weak correlation between age, and years in the labour force, and weak negative correlation with years in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Remember how easy it was to code our first correlation? Now let’s build our first model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First we’ll walk through it via slides, so don’t start yet.</a:t>
            </a:r>
          </a:p>
          <a:p>
            <a:pPr lvl="0" indent="0" marL="0">
              <a:buNone/>
            </a:pPr>
          </a:p>
          <a:p>
            <a:pPr lvl="0"/>
            <a:r>
              <a:rPr/>
              <a:t>Explain that we have three steps:</a:t>
            </a:r>
          </a:p>
          <a:p>
            <a:pPr lvl="0" indent="0" marL="0">
              <a:buNone/>
            </a:pPr>
          </a:p>
          <a:p>
            <a:pPr lvl="1"/>
            <a:r>
              <a:rPr/>
              <a:t>first we define our model - so here we want to understand how years in the labour force is affected by age, or how you could predict someone’s years in the labour force based on their age</a:t>
            </a:r>
          </a:p>
          <a:p>
            <a:pPr lvl="0" indent="0" marL="0">
              <a:buNone/>
            </a:pPr>
          </a:p>
          <a:p>
            <a:pPr lvl="1"/>
            <a:r>
              <a:rPr/>
              <a:t>You then </a:t>
            </a:r>
            <a:r>
              <a:rPr i="1"/>
              <a:t>fit</a:t>
            </a:r>
            <a:r>
              <a:rPr/>
              <a:t> your model - this is where your computer does the processing to fit that model</a:t>
            </a:r>
          </a:p>
          <a:p>
            <a:pPr lvl="0" indent="0" marL="0">
              <a:buNone/>
            </a:pPr>
          </a:p>
          <a:p>
            <a:pPr lvl="1"/>
            <a:r>
              <a:rPr/>
              <a:t>Then you ask it to see the </a:t>
            </a:r>
            <a:r>
              <a:rPr i="1"/>
              <a:t>summary</a:t>
            </a:r>
            <a:r>
              <a:rPr/>
              <a:t> of what it’s found!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Python will provide you with a range of values, but won’t worry too much about them for now - for now, we’ll focus on only one, the R-Squared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Walk through our bullet points</a:t>
            </a:r>
          </a:p>
          <a:p>
            <a:pPr lvl="0" indent="0" marL="0">
              <a:buNone/>
            </a:pPr>
          </a:p>
          <a:p>
            <a:pPr lvl="0"/>
            <a:r>
              <a:rPr/>
              <a:t>So why is this important? Because your data should represent the real world, and a model that fits the real world, is the mark of a good model!</a:t>
            </a:r>
          </a:p>
          <a:p>
            <a:pPr lvl="0" indent="0" marL="0">
              <a:buNone/>
            </a:pPr>
          </a:p>
          <a:p>
            <a:pPr lvl="0"/>
            <a:r>
              <a:rPr/>
              <a:t>In the real world, there are concerns around simply perfecting your fit - Laura briefly discussed over-fitting, for example - but for now, we’re focusing on improving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To explain how this improves on correlation, here is our dataset we’ve created.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This is data around restaurant bills - showing the total bill on the horizontal axis, and the tip on the vertical axis.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first glance, you can see this looks </a:t>
            </a:r>
            <a:r>
              <a:rPr i="1"/>
              <a:t>noisy</a:t>
            </a:r>
            <a:r>
              <a:rPr/>
              <a:t>: it looks inconsistent, and we’d expect a pretty low correlation</a:t>
            </a:r>
          </a:p>
          <a:p>
            <a:pPr lvl="0" indent="0" marL="0">
              <a:buNone/>
            </a:pPr>
          </a:p>
          <a:p>
            <a:pPr lvl="0"/>
            <a:r>
              <a:rPr/>
              <a:t>And sure enough, if we were to make a model like this, we’d have a poor R-squared value</a:t>
            </a:r>
          </a:p>
          <a:p>
            <a:pPr lvl="0" indent="0" marL="0">
              <a:buNone/>
            </a:pPr>
          </a:p>
          <a:p>
            <a:pPr lvl="0"/>
            <a:r>
              <a:rPr/>
              <a:t>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But the magic of regression is we aren’t limited to two different bits of data! Here, we’ve added the gender of the waiter</a:t>
            </a:r>
          </a:p>
          <a:p>
            <a:pPr lvl="0" indent="0" marL="0">
              <a:buNone/>
            </a:pPr>
          </a:p>
          <a:p>
            <a:pPr lvl="0"/>
            <a:r>
              <a:rPr/>
              <a:t>Notice how suddenly, our data doesn’t look so noisy!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Now, it’s turn to practise building your first regression!</a:t>
            </a:r>
            <a:r>
              <a:rPr/>
              <a:t> </a:t>
            </a:r>
            <a:r>
              <a:rPr b="1"/>
              <a:t>- Participants code until practical 3</a:t>
            </a:r>
          </a:p>
          <a:p>
            <a:pPr lvl="0" indent="0" marL="0">
              <a:buNone/>
            </a:pPr>
          </a:p>
          <a:p>
            <a:pPr lvl="0"/>
            <a:r>
              <a:rPr/>
              <a:t>Which was your </a:t>
            </a:r>
            <a:r>
              <a:rPr i="1"/>
              <a:t>best</a:t>
            </a:r>
            <a:r>
              <a:rPr/>
              <a:t>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Applied Machine Learning for Senior Leaders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'tips ~ bill + gender'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all_bills)</a:t>
            </a:r>
          </a:p>
          <a:p>
            <a:pPr lvl="0" indent="0">
              <a:buNone/>
            </a:pPr>
            <a:r>
              <a:rPr>
                <a:latin typeface="Courier"/>
              </a:rPr>
              <a:t>Unable to display output for mime type(s): text/html</a:t>
            </a:r>
          </a:p>
          <a:p>
            <a:pPr lvl="0"/>
            <a:r>
              <a:rPr/>
              <a:t>How does it change when we add features?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our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 we have our model, how do we make predictions?</a:t>
            </a:r>
          </a:p>
          <a:p>
            <a:pPr lvl="0"/>
            <a:r>
              <a:rPr/>
              <a:t>We just pass it our test data!</a:t>
            </a:r>
          </a:p>
          <a:p>
            <a:pPr lvl="0" indent="0">
              <a:buNone/>
            </a:pPr>
            <a:r>
              <a:rPr>
                <a:latin typeface="Courier"/>
              </a:rPr>
              <a:t>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'committed ~ age + years_in_labour_force + years_of_further_education+'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train)</a:t>
            </a:r>
            <a:br/>
            <a:r>
              <a:rPr>
                <a:latin typeface="Courier"/>
              </a:rPr>
              <a:t>results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model.fit()</a:t>
            </a:r>
            <a:br/>
            <a:r>
              <a:rPr>
                <a:latin typeface="Courier"/>
              </a:rPr>
              <a:t>predictions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results.predict(test)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here… to AI!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We’ve understood how our data connects, and combined it into a model</a:t>
            </a:r>
          </a:p>
          <a:p>
            <a:pPr lvl="0"/>
            <a:r>
              <a:rPr/>
              <a:t>The same core methods and principles apply to both what you’ve done today, and cutting edge AI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networ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mni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mnis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mnis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46300" y="1193800"/>
            <a:ext cx="4851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avarotsis@no10.gov.uk</a:t>
            </a:r>
          </a:p>
        </p:txBody>
      </p:sp>
      <p:pic>
        <p:nvPicPr>
          <p:cNvPr descr="assets/A2-Evidence-House-Logo-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Solve a prediction challenge</a:t>
            </a:r>
          </a:p>
          <a:p>
            <a:pPr lvl="0" indent="-342900" marL="342900">
              <a:buAutoNum type="arabicPeriod"/>
            </a:pPr>
            <a:r>
              <a:rPr/>
              <a:t>Explore and understand our data with Python</a:t>
            </a:r>
          </a:p>
          <a:p>
            <a:pPr lvl="0" indent="-342900" marL="342900">
              <a:buAutoNum type="arabicPeriod"/>
            </a:pPr>
            <a:r>
              <a:rPr/>
              <a:t>Think about how our data is connected, and test our theories</a:t>
            </a:r>
          </a:p>
          <a:p>
            <a:pPr lvl="0" indent="-342900" marL="342900">
              <a:buAutoNum type="arabicPeriod"/>
            </a:pPr>
            <a:r>
              <a:rPr/>
              <a:t>Use our findings to build our first model, and see how it performs</a:t>
            </a:r>
          </a:p>
          <a:p>
            <a:pPr lvl="0" indent="-342900" marL="342900">
              <a:buAutoNum type="arabicPeriod"/>
            </a:pPr>
            <a:r>
              <a:rPr/>
              <a:t>Use our model to make predictions</a:t>
            </a:r>
          </a:p>
          <a:p>
            <a:pPr lvl="0"/>
            <a:r>
              <a:rPr/>
              <a:t>Tutorial: </a:t>
            </a:r>
            <a:r>
              <a:rPr b="1"/>
              <a:t>bit.ly/ml-for-board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Data, and our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We’ve built a fake dataset</a:t>
            </a:r>
          </a:p>
          <a:p>
            <a:pPr lvl="0"/>
            <a:r>
              <a:rPr/>
              <a:t>Each row represents a benefit claimant, that has been suspected of fraud, over the last 12 months</a:t>
            </a:r>
          </a:p>
          <a:p>
            <a:pPr lvl="0"/>
            <a:r>
              <a:rPr/>
              <a:t>Divided into:</a:t>
            </a:r>
          </a:p>
          <a:p>
            <a:pPr lvl="1"/>
            <a:r>
              <a:rPr/>
              <a:t>a </a:t>
            </a:r>
            <a:r>
              <a:rPr i="1"/>
              <a:t>training</a:t>
            </a:r>
            <a:r>
              <a:rPr/>
              <a:t> dataset (270 individuals) where a human has manually verified whether fraud was commited</a:t>
            </a:r>
          </a:p>
          <a:p>
            <a:pPr lvl="1"/>
            <a:r>
              <a:rPr/>
              <a:t>a </a:t>
            </a:r>
            <a:r>
              <a:rPr i="1"/>
              <a:t>test</a:t>
            </a:r>
            <a:r>
              <a:rPr/>
              <a:t> dataset (30 indivuals) where we’ll aim to predict whether or not fraud was committed</a:t>
            </a:r>
          </a:p>
          <a:p>
            <a:pPr lvl="0"/>
            <a:r>
              <a:rPr b="1"/>
              <a:t>Can we build a model to predict whether claimants have comitted fraud?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Relationships in our data -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make a model, we need to understand how one variable in our data is affected by the others</a:t>
            </a:r>
          </a:p>
          <a:p>
            <a:pPr lvl="0"/>
            <a:r>
              <a:rPr/>
              <a:t>A good place to start is with </a:t>
            </a:r>
            <a:r>
              <a:rPr b="1"/>
              <a:t>correlation</a:t>
            </a:r>
          </a:p>
          <a:p>
            <a:pPr lvl="0"/>
            <a:r>
              <a:rPr/>
              <a:t>Correlation is a statistical measure of </a:t>
            </a:r>
            <a:r>
              <a:rPr i="1"/>
              <a:t>how much two things are related to each other</a:t>
            </a:r>
            <a:r>
              <a:rPr/>
              <a:t>, whether they increase or decrease together, or if there is no relationship at all.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well is a person’s age in years correlated with…</a:t>
            </a:r>
          </a:p>
          <a:p>
            <a:pPr lvl="0" indent="0" marL="0">
              <a:buNone/>
            </a:pPr>
          </a:p>
          <a:p>
            <a:pPr lvl="0"/>
            <a:r>
              <a:rPr/>
              <a:t>their age in months</a:t>
            </a:r>
          </a:p>
          <a:p>
            <a:pPr lvl="0" indent="0" marL="0">
              <a:buNone/>
            </a:pPr>
          </a:p>
          <a:p>
            <a:pPr lvl="0"/>
            <a:r>
              <a:rPr/>
              <a:t>their income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length of their name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code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training[[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'years_in_labour_force'</a:t>
            </a:r>
            <a:r>
              <a:rPr>
                <a:latin typeface="Courier"/>
              </a:rPr>
              <a:t>]].corr()</a:t>
            </a:r>
          </a:p>
          <a:p>
            <a:pPr lvl="0"/>
            <a:r>
              <a:rPr/>
              <a:t>How would you interpret these coefficients?</a:t>
            </a:r>
          </a:p>
          <a:p>
            <a:pPr lvl="0"/>
            <a:r>
              <a:rPr/>
              <a:t>Can you find features linked to fraud?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our first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'years_in_labour_force ~ age'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training)</a:t>
            </a:r>
            <a:br/>
            <a:r>
              <a:rPr>
                <a:latin typeface="Courier"/>
              </a:rPr>
              <a:t>results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model.fit()</a:t>
            </a:r>
            <a:br/>
            <a:r>
              <a:rPr>
                <a:latin typeface="Courier"/>
              </a:rPr>
              <a:t>results.summary()</a:t>
            </a:r>
          </a:p>
          <a:p>
            <a:pPr lvl="0"/>
            <a:r>
              <a:rPr/>
              <a:t>For now, we’ll focus on our </a:t>
            </a:r>
            <a:r>
              <a:rPr b="1"/>
              <a:t>R-squared value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R-Squared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R-squared is a measure that tells us how well our data fits our model</a:t>
            </a:r>
          </a:p>
          <a:p>
            <a:pPr lvl="0"/>
            <a:r>
              <a:rPr/>
              <a:t>I like thinking of it as how “good” our model is, </a:t>
            </a:r>
            <a:r>
              <a:rPr i="1"/>
              <a:t>in percentage terms</a:t>
            </a:r>
          </a:p>
          <a:p>
            <a:pPr lvl="0"/>
            <a:r>
              <a:rPr/>
              <a:t>So a model with a R-squared of 1.0 fits 100% of our data, while 0.5 would fit 50%</a:t>
            </a:r>
          </a:p>
          <a:p>
            <a:pPr lvl="0"/>
            <a:r>
              <a:rPr/>
              <a:t>It’s a little like correlation…but with a lot more potential!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Example - Restaurant Bills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'tips ~ bill'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all_bills)</a:t>
            </a:r>
          </a:p>
          <a:p>
            <a:pPr lvl="0" indent="0">
              <a:buNone/>
            </a:pPr>
            <a:r>
              <a:rPr>
                <a:latin typeface="Courier"/>
              </a:rPr>
              <a:t>Unable to display output for mime type(s): text/html</a:t>
            </a:r>
          </a:p>
          <a:p>
            <a:pPr lvl="0" indent="0">
              <a:buNone/>
            </a:pPr>
            <a:r>
              <a:rPr>
                <a:latin typeface="Courier"/>
              </a:rPr>
              <a:t>Unable to display output for mime type(s): text/html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for Senior Leaders</dc:title>
  <dc:creator/>
  <cp:keywords/>
  <dcterms:created xsi:type="dcterms:W3CDTF">2023-07-13T13:54:30Z</dcterms:created>
  <dcterms:modified xsi:type="dcterms:W3CDTF">2023-07-13T13:54:30Z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logo">
    <vt:lpwstr>assets/logo.png</vt:lpwstr>
  </property>
  <property fmtid="{D5CDD505-2E9C-101B-9397-08002B2CF9AE}" pid="8" name="show-notes">
    <vt:lpwstr>True</vt:lpwstr>
  </property>
  <property fmtid="{D5CDD505-2E9C-101B-9397-08002B2CF9AE}" pid="9" name="slide-number">
    <vt:lpwstr>True</vt:lpwstr>
  </property>
  <property fmtid="{D5CDD505-2E9C-101B-9397-08002B2CF9AE}" pid="10" name="toc-title">
    <vt:lpwstr>Table of contents</vt:lpwstr>
  </property>
</Properties>
</file>