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5E83-C648-3B6A-6E66-E50891FB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A976-94F2-45B9-FF60-660D799F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43FD-3A2D-96C4-6E1D-5E434AEA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DA4B-FA5E-B12C-5B80-D2D2A26B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6D29-997E-0F12-FFCD-56A0E0CC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027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18AC-A97C-0513-1332-BB392DD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B9ED-8CD2-5ED4-5706-D4C2D0C54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5945-8347-C1E6-FACD-559E422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AF24-6B06-48B4-FA95-E05D0E1E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2C77-23D8-A3DC-8E7E-AC290C3D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61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1DF05-7A01-64E9-197A-1841B88C7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CE86C-F6E1-4894-4CF3-C249E5C6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D5BE-0BCC-8988-B3E9-35B2A857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3FFE-68FC-DA7A-C362-04044FEB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53A4-3C4C-3B77-D949-CF3A6B2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15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2FDC-F85F-2665-3C70-EE86E98B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47CD-A165-9EC0-EFBE-C282172A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969D-399D-300B-5446-D8F28AC8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2AE9-A1C8-D819-E2BA-B4314E98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2FED-10ED-2DAE-9A45-5366882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17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6B70-5FD3-2E64-D0FC-4B12885C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295E-BBF4-F2EC-C789-D00E21DF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5D9A-98BC-C39B-5B34-D418FB9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EAE8-3205-13D5-50B4-AAB6B954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1C77-674C-FDE1-6A5E-C9D055B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6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5D46-D691-CD2B-6175-CBA60C80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97F2-3056-3D9F-1259-A46606E5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8F31-A711-0076-0565-0CD3D672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C845E-8F49-93AC-7D29-27D8BB9B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3401E-90E6-6A5F-33CC-0F508E08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A35E9-3438-BA30-CF3A-D23990E6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2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845-6AB1-9393-04CF-43D2F30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D6CB-39D6-13DF-E9B2-BC8F72B5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E1EA6-D310-C5C4-E73B-2686B279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71C9B-E5B3-0CA7-A961-0BEF2EA9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22AEA-77E1-5C17-755B-6FC8A1207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9F408-0D1B-74D4-3C03-30196E4A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06474-52A6-4458-1BA6-89D6BC28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6C6A-3ED2-E3E9-B3D4-98565C1A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001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95C-462B-D33B-5A9A-62AC7300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BE6FA-E26C-F919-A74C-28BAC3AA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C581-D08F-359B-A20B-022985E4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B89E8-7E5E-4F69-DB42-CCACF2B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9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5D05A-283F-0E2D-14E4-B7FCD27F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05380-C1C5-D722-993C-99A63AE4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31738-CC90-29F8-9957-0596CFC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3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3B9A-4C4D-8B6E-6E19-918BD409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22DC-1184-F3AF-0933-65C31874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2A19-022E-055B-1B4C-8B1E53C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FB185-1EE7-D93D-7119-AFDE1597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C94D4-153B-4427-D42A-628146CA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2326-5348-9680-159F-0DF8B404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6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4C1D-F974-048F-2D8C-81FDFD9B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C28FE-5394-01D6-E31D-1CFB9FBBA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76FD0-B5CB-F5DF-F384-41F80AA5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F5006-15A5-B728-CF93-A559E288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33ACD-7435-2BAD-6C52-3AD4D31B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E659-5C29-A9EA-61BE-4A018E6E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2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267D1-C1C6-56F3-EBF9-A8A9FDA3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E779-3B50-0258-5751-36BCC01B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4F64-3DB2-8FEB-E03C-0FF617E5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7BD9-1218-433D-BAB6-9E11B55F9B47}" type="datetimeFigureOut">
              <a:rPr lang="id-ID" smtClean="0"/>
              <a:t>28/08/2023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A89E-BF7F-6271-C775-5D82055FA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4B6B-CD41-232E-2633-9B6509B1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500F-45FF-43DB-8A37-CF6B9FD3B5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72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031BBD06-0831-3D48-4D49-D1920AEBE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96" b="86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95955-02E1-C1B2-A0E1-E49F91A7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Credit Score Model 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F26B-1DE1-2861-7ACD-21B0D855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Andreas Leonardo </a:t>
            </a:r>
            <a:r>
              <a:rPr lang="en-US">
                <a:solidFill>
                  <a:srgbClr val="FFFFFF"/>
                </a:solidFill>
              </a:rPr>
              <a:t>Soenarto</a:t>
            </a:r>
            <a:endParaRPr lang="id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0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E37CE-273A-F6B4-613F-E89B3D8A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Terima Kasih 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3E7C4-40FB-9925-A461-0ACA2F2EC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170" b="60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95955-02E1-C1B2-A0E1-E49F91A7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yang ada 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F26B-1DE1-2861-7ACD-21B0D855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Menganalisis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apakah</a:t>
            </a:r>
            <a:r>
              <a:rPr lang="en-US" dirty="0">
                <a:solidFill>
                  <a:srgbClr val="FFFFFF"/>
                </a:solidFill>
              </a:rPr>
              <a:t> customer </a:t>
            </a:r>
            <a:r>
              <a:rPr lang="en-US" dirty="0" err="1">
                <a:solidFill>
                  <a:srgbClr val="FFFFFF"/>
                </a:solidFill>
              </a:rPr>
              <a:t>layak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mendapatkan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pinjaman</a:t>
            </a:r>
            <a:r>
              <a:rPr lang="en-US" dirty="0">
                <a:solidFill>
                  <a:srgbClr val="FFFFFF"/>
                </a:solidFill>
              </a:rPr>
              <a:t> credit </a:t>
            </a:r>
            <a:r>
              <a:rPr lang="en-US" dirty="0" err="1">
                <a:solidFill>
                  <a:srgbClr val="FFFFFF"/>
                </a:solidFill>
              </a:rPr>
              <a:t>atau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tidak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id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0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3E7C4-40FB-9925-A461-0ACA2F2EC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170" b="60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95955-02E1-C1B2-A0E1-E49F91A7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7" y="212714"/>
            <a:ext cx="10530318" cy="10854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</a:rPr>
              <a:t>Data yang </a:t>
            </a:r>
            <a:r>
              <a:rPr lang="en-US" sz="8000" dirty="0" err="1">
                <a:solidFill>
                  <a:schemeClr val="tx2"/>
                </a:solidFill>
              </a:rPr>
              <a:t>digunakan</a:t>
            </a:r>
            <a:r>
              <a:rPr lang="en-US" sz="8000" dirty="0">
                <a:solidFill>
                  <a:schemeClr val="tx2"/>
                </a:solidFill>
              </a:rPr>
              <a:t> </a:t>
            </a:r>
            <a:endParaRPr lang="id-ID" sz="8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F26B-1DE1-2861-7ACD-21B0D855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1781175"/>
            <a:ext cx="10530318" cy="4236383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Data Train dan Test yang </a:t>
            </a:r>
            <a:r>
              <a:rPr lang="en-US" sz="2200" dirty="0" err="1">
                <a:solidFill>
                  <a:schemeClr val="tx2"/>
                </a:solidFill>
              </a:rPr>
              <a:t>digunakan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untuk</a:t>
            </a:r>
            <a:r>
              <a:rPr lang="en-US" sz="2200" dirty="0">
                <a:solidFill>
                  <a:schemeClr val="tx2"/>
                </a:solidFill>
              </a:rPr>
              <a:t> training model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Bureau dan Bureau balance </a:t>
            </a:r>
            <a:r>
              <a:rPr lang="en-US" sz="2200" dirty="0" err="1">
                <a:solidFill>
                  <a:schemeClr val="tx2"/>
                </a:solidFill>
              </a:rPr>
              <a:t>untuk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analisis</a:t>
            </a:r>
            <a:r>
              <a:rPr lang="en-US" sz="2200" dirty="0">
                <a:solidFill>
                  <a:schemeClr val="tx2"/>
                </a:solidFill>
              </a:rPr>
              <a:t>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POS Cash, Credit Card Balance, Previous Application, dan Installments payment </a:t>
            </a:r>
            <a:r>
              <a:rPr lang="en-US" sz="2200" dirty="0" err="1">
                <a:solidFill>
                  <a:schemeClr val="tx2"/>
                </a:solidFill>
              </a:rPr>
              <a:t>untuk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analisis</a:t>
            </a:r>
            <a:r>
              <a:rPr lang="en-US" sz="2200" dirty="0">
                <a:solidFill>
                  <a:schemeClr val="tx2"/>
                </a:solidFill>
              </a:rPr>
              <a:t> data. </a:t>
            </a:r>
            <a:endParaRPr lang="id-ID" sz="22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3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95955-02E1-C1B2-A0E1-E49F91A7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2 INSIGHT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729FF-4AB7-E5B5-6269-308B10F19DE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</a:rPr>
              <a:t>Distribusi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(loan types) </a:t>
            </a:r>
            <a:r>
              <a:rPr lang="en-US" sz="1300" b="0" i="0" dirty="0" err="1">
                <a:effectLst/>
              </a:rPr>
              <a:t>memberi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pemahaman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tentang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komposisi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yang paling </a:t>
            </a:r>
            <a:r>
              <a:rPr lang="en-US" sz="1300" b="0" i="0" dirty="0" err="1">
                <a:effectLst/>
              </a:rPr>
              <a:t>umum</a:t>
            </a:r>
            <a:r>
              <a:rPr lang="en-US" sz="1300" b="0" i="0" dirty="0">
                <a:effectLst/>
              </a:rPr>
              <a:t>. </a:t>
            </a:r>
            <a:r>
              <a:rPr lang="en-US" sz="1300" b="0" i="0" dirty="0" err="1">
                <a:effectLst/>
              </a:rPr>
              <a:t>Ini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penting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karena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berbagai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dapat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memiliki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implikasi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risiko</a:t>
            </a:r>
            <a:r>
              <a:rPr lang="en-US" sz="1300" b="0" i="0" dirty="0">
                <a:effectLst/>
              </a:rPr>
              <a:t> yang </a:t>
            </a:r>
            <a:r>
              <a:rPr lang="en-US" sz="1300" b="0" i="0" dirty="0" err="1">
                <a:effectLst/>
              </a:rPr>
              <a:t>berbeda</a:t>
            </a:r>
            <a:r>
              <a:rPr lang="en-US" sz="1300" b="0" i="0" dirty="0">
                <a:effectLst/>
              </a:rPr>
              <a:t>. </a:t>
            </a:r>
            <a:r>
              <a:rPr lang="en-US" sz="1300" b="0" i="0" dirty="0" err="1">
                <a:effectLst/>
              </a:rPr>
              <a:t>Melihat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distribusi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ini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dapat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membantu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mengidentifikasi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apakah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tertentu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mendominasi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atau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jika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portofolio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lebih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tersebar</a:t>
            </a:r>
            <a:r>
              <a:rPr lang="en-US" sz="13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Action yang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adanya</a:t>
            </a:r>
            <a:r>
              <a:rPr lang="en-US" sz="1300" dirty="0"/>
              <a:t> insight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adalah</a:t>
            </a:r>
            <a:r>
              <a:rPr lang="en-US" sz="1300" dirty="0"/>
              <a:t> 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Jika </a:t>
            </a:r>
            <a:r>
              <a:rPr lang="en-US" sz="1300" b="0" i="0" dirty="0" err="1">
                <a:effectLst/>
              </a:rPr>
              <a:t>satu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mendominasi</a:t>
            </a:r>
            <a:r>
              <a:rPr lang="en-US" sz="1300" b="0" i="0" dirty="0">
                <a:effectLst/>
              </a:rPr>
              <a:t>, </a:t>
            </a:r>
            <a:r>
              <a:rPr lang="en-US" sz="1300" b="0" i="0" dirty="0" err="1">
                <a:effectLst/>
              </a:rPr>
              <a:t>perlu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dipertimbangkan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diversifikasi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portofolio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untuk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mengurangi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risiko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konsentrasi</a:t>
            </a:r>
            <a:r>
              <a:rPr lang="en-US" sz="1300" b="0" i="0" dirty="0">
                <a:effectLst/>
              </a:rPr>
              <a:t> pada </a:t>
            </a:r>
            <a:r>
              <a:rPr lang="en-US" sz="1300" b="0" i="0" dirty="0" err="1">
                <a:effectLst/>
              </a:rPr>
              <a:t>satu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</a:rPr>
              <a:t>Analisis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lebih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lanjut</a:t>
            </a:r>
            <a:r>
              <a:rPr lang="en-US" sz="1300" b="0" i="0" dirty="0">
                <a:effectLst/>
              </a:rPr>
              <a:t> pada </a:t>
            </a:r>
            <a:r>
              <a:rPr lang="en-US" sz="1300" b="0" i="0" dirty="0" err="1">
                <a:effectLst/>
              </a:rPr>
              <a:t>jenis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pinjaman</a:t>
            </a:r>
            <a:r>
              <a:rPr lang="en-US" sz="1300" b="0" i="0" dirty="0">
                <a:effectLst/>
              </a:rPr>
              <a:t> yang paling </a:t>
            </a:r>
            <a:r>
              <a:rPr lang="en-US" sz="1300" b="0" i="0" dirty="0" err="1">
                <a:effectLst/>
              </a:rPr>
              <a:t>umum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dapat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memberikan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wawasan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tentang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perilaku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pelanggan</a:t>
            </a:r>
            <a:r>
              <a:rPr lang="en-US" sz="1300" b="0" i="0" dirty="0">
                <a:effectLst/>
              </a:rPr>
              <a:t> dan </a:t>
            </a:r>
            <a:r>
              <a:rPr lang="en-US" sz="1300" b="0" i="0" dirty="0" err="1">
                <a:effectLst/>
              </a:rPr>
              <a:t>karakteristik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peminjam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dalam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kategori</a:t>
            </a:r>
            <a:r>
              <a:rPr lang="en-US" sz="1300" b="0" i="0" dirty="0">
                <a:effectLst/>
              </a:rPr>
              <a:t> </a:t>
            </a:r>
            <a:r>
              <a:rPr lang="en-US" sz="1300" b="0" i="0" dirty="0" err="1">
                <a:effectLst/>
              </a:rPr>
              <a:t>ini</a:t>
            </a:r>
            <a:r>
              <a:rPr lang="en-US" sz="13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B3D02-505C-BFBB-3D74-2E4935D3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90274"/>
            <a:ext cx="6656832" cy="43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95955-02E1-C1B2-A0E1-E49F91A7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2 INSIGHT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F26B-1DE1-2861-7ACD-21B0D855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6446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Melihat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pelanggan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berdasarkan</a:t>
            </a:r>
            <a:r>
              <a:rPr lang="en-US" sz="1200" b="0" i="0" dirty="0">
                <a:effectLst/>
              </a:rPr>
              <a:t> status </a:t>
            </a:r>
            <a:r>
              <a:rPr lang="en-US" sz="1200" b="0" i="0" dirty="0" err="1">
                <a:effectLst/>
              </a:rPr>
              <a:t>kredit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aktif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pembayaran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seiring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waktu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memberikan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wawasan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tentang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bagaimana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pelanggan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mengelola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kredit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mereka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selama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periode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tertentu</a:t>
            </a:r>
            <a:r>
              <a:rPr lang="en-US" sz="1200" b="0" i="0" dirty="0">
                <a:effectLst/>
              </a:rPr>
              <a:t>. </a:t>
            </a:r>
            <a:r>
              <a:rPr lang="en-US" sz="1200" b="0" i="0" dirty="0" err="1">
                <a:effectLst/>
              </a:rPr>
              <a:t>Ini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penting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karena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mengungkap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tren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pembayaran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potensial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perbedaan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antara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pelanggan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memiliki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kredit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aktif</a:t>
            </a:r>
            <a:r>
              <a:rPr lang="en-US" sz="1200" b="0" i="0" dirty="0">
                <a:effectLst/>
              </a:rPr>
              <a:t> dan yang </a:t>
            </a:r>
            <a:r>
              <a:rPr lang="en-US" sz="1200" b="0" i="0" dirty="0" err="1">
                <a:effectLst/>
              </a:rPr>
              <a:t>tidak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serta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apakah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ada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pola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tertentu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dalam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pembayaran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Action yang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diambil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dari</a:t>
            </a:r>
            <a:r>
              <a:rPr lang="en-US" sz="1200" b="0" i="0" dirty="0">
                <a:effectLst/>
              </a:rPr>
              <a:t> insight </a:t>
            </a:r>
            <a:r>
              <a:rPr lang="en-US" sz="1200" b="0" i="0" dirty="0" err="1">
                <a:effectLst/>
              </a:rPr>
              <a:t>ini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adalah</a:t>
            </a:r>
            <a:r>
              <a:rPr lang="en-US" sz="1200" b="0" i="0" dirty="0">
                <a:effectLst/>
              </a:rPr>
              <a:t>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Jika </a:t>
            </a:r>
            <a:r>
              <a:rPr lang="en-US" sz="1200" b="0" i="0" dirty="0" err="1">
                <a:effectLst/>
              </a:rPr>
              <a:t>ada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tren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peningkatan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atau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penurunan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dalam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pembayaran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perlu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dilakukan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analisis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lebih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lanjut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untuk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memahami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penyebabnya</a:t>
            </a:r>
            <a:r>
              <a:rPr lang="en-US" sz="1200" b="0" i="0" dirty="0">
                <a:effectLst/>
              </a:rPr>
              <a:t> dan </a:t>
            </a:r>
            <a:r>
              <a:rPr lang="en-US" sz="1200" b="0" i="0" dirty="0" err="1">
                <a:effectLst/>
              </a:rPr>
              <a:t>mengambil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tindakan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sesuai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Perbandingan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pelanggan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antara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memiliki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kredit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aktif</a:t>
            </a:r>
            <a:r>
              <a:rPr lang="en-US" sz="1200" b="0" i="0" dirty="0">
                <a:effectLst/>
              </a:rPr>
              <a:t> dan yang </a:t>
            </a:r>
            <a:r>
              <a:rPr lang="en-US" sz="1200" b="0" i="0" dirty="0" err="1">
                <a:effectLst/>
              </a:rPr>
              <a:t>tidak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memberikan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wawasan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tentang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risiko</a:t>
            </a:r>
            <a:r>
              <a:rPr lang="en-US" sz="1200" b="0" i="0" dirty="0">
                <a:effectLst/>
              </a:rPr>
              <a:t> yang </a:t>
            </a:r>
            <a:r>
              <a:rPr lang="en-US" sz="1200" b="0" i="0" dirty="0" err="1">
                <a:effectLst/>
              </a:rPr>
              <a:t>berbeda</a:t>
            </a:r>
            <a:r>
              <a:rPr lang="en-US" sz="1200" b="0" i="0" dirty="0">
                <a:effectLst/>
              </a:rPr>
              <a:t> pada </a:t>
            </a:r>
            <a:r>
              <a:rPr lang="en-US" sz="1200" b="0" i="0" dirty="0" err="1">
                <a:effectLst/>
              </a:rPr>
              <a:t>kedua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kelompok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tersebut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Jika </a:t>
            </a:r>
            <a:r>
              <a:rPr lang="en-US" sz="1200" b="0" i="0" dirty="0" err="1">
                <a:effectLst/>
              </a:rPr>
              <a:t>ada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pola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tertentu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dalam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perilaku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pembayaran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seperti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penurunan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tiba-tiba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tindakan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pencegahan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atau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intervensi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dapat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diambil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untuk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mengurangi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risiko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gagal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bayar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C9EA1-3F9E-61CF-FB7E-44236EDF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48790"/>
            <a:ext cx="6922008" cy="34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195955-02E1-C1B2-A0E1-E49F91A7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1"/>
            <a:ext cx="8229600" cy="866774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</a:t>
            </a:r>
            <a:r>
              <a:rPr lang="en-US" sz="4800" dirty="0" err="1">
                <a:solidFill>
                  <a:schemeClr val="bg1"/>
                </a:solidFill>
              </a:rPr>
              <a:t>Preprocesing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endParaRPr lang="id-ID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F26B-1DE1-2861-7ACD-21B0D855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1707502"/>
            <a:ext cx="8229600" cy="4422006"/>
          </a:xfrm>
          <a:noFill/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import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pengecekan</a:t>
            </a:r>
            <a:r>
              <a:rPr lang="en-US" dirty="0">
                <a:solidFill>
                  <a:schemeClr val="bg1"/>
                </a:solidFill>
              </a:rPr>
              <a:t> data yang missing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Menghandle</a:t>
            </a:r>
            <a:r>
              <a:rPr lang="en-US" dirty="0">
                <a:solidFill>
                  <a:schemeClr val="bg1"/>
                </a:solidFill>
              </a:rPr>
              <a:t> missing data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mengganti</a:t>
            </a:r>
            <a:r>
              <a:rPr lang="en-US" dirty="0">
                <a:solidFill>
                  <a:schemeClr val="bg1"/>
                </a:solidFill>
              </a:rPr>
              <a:t> data yang </a:t>
            </a:r>
            <a:r>
              <a:rPr lang="en-US" dirty="0" err="1">
                <a:solidFill>
                  <a:schemeClr val="bg1"/>
                </a:solidFill>
              </a:rPr>
              <a:t>hilang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rata </a:t>
            </a:r>
            <a:r>
              <a:rPr lang="en-US" dirty="0" err="1">
                <a:solidFill>
                  <a:schemeClr val="bg1"/>
                </a:solidFill>
              </a:rPr>
              <a:t>rata</a:t>
            </a:r>
            <a:r>
              <a:rPr lang="en-US" dirty="0">
                <a:solidFill>
                  <a:schemeClr val="bg1"/>
                </a:solidFill>
              </a:rPr>
              <a:t>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convert data type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label encoder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Random oversampling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membalance</a:t>
            </a:r>
            <a:r>
              <a:rPr lang="en-US" dirty="0">
                <a:solidFill>
                  <a:schemeClr val="bg1"/>
                </a:solidFill>
              </a:rPr>
              <a:t> target di train data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6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0663C8A0-936B-F659-2AA2-CB42FC30B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0C70F-2E8F-60E0-BCDC-90314D24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Modeling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18475-5FBF-F333-AAC9-BD6F5259E9B4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Menggunakan</a:t>
            </a:r>
            <a:r>
              <a:rPr lang="en-US" sz="2000" dirty="0"/>
              <a:t> 2 </a:t>
            </a:r>
            <a:r>
              <a:rPr lang="en-US" sz="2000" dirty="0" err="1"/>
              <a:t>algoritma</a:t>
            </a:r>
            <a:r>
              <a:rPr lang="en-US" sz="2000" dirty="0"/>
              <a:t> machine learning </a:t>
            </a:r>
            <a:r>
              <a:rPr lang="en-US" sz="2000" dirty="0" err="1"/>
              <a:t>yaitu</a:t>
            </a:r>
            <a:r>
              <a:rPr lang="en-US" sz="2000" dirty="0"/>
              <a:t> Logistic </a:t>
            </a:r>
            <a:r>
              <a:rPr lang="en-US" sz="2000" dirty="0" err="1"/>
              <a:t>Regresion</a:t>
            </a:r>
            <a:r>
              <a:rPr lang="en-US" sz="2000" dirty="0"/>
              <a:t> dan Random Forest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25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2857D84B-D549-4918-8262-9521C590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856DAC-2B13-4358-8298-3E120735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32F33A-EB4F-4734-ADD1-ACD669ACF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388692-5E1E-4C15-A9F3-0DDC21BF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CE67FB-2F07-4525-AF43-B1945493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6F7B19-0C24-4D85-BA48-4577081E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3899DC-CAAF-4E21-830A-E0B0F8DA8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4" descr="Tampilan udara kapal kontainer di laut">
            <a:extLst>
              <a:ext uri="{FF2B5EF4-FFF2-40B4-BE49-F238E27FC236}">
                <a16:creationId xmlns:a16="http://schemas.microsoft.com/office/drawing/2014/main" id="{EF99FEB5-D941-E668-68B8-386918F7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" r="893" b="2"/>
          <a:stretch/>
        </p:blipFill>
        <p:spPr>
          <a:xfrm>
            <a:off x="6467036" y="-525"/>
            <a:ext cx="4762297" cy="31755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C87B50C-A6FF-42A6-A6C2-C222D123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301135" y="143979"/>
            <a:ext cx="304800" cy="429768"/>
            <a:chOff x="215328" y="-46937"/>
            <a:chExt cx="304800" cy="277384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5255A7-05B1-4D6F-8C58-67D1B1E9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6F7866-B535-4597-9D38-3D5990FDA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D29C29-7E47-41CB-AF92-085878B30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CCA2FA-8182-4FC6-9DC1-4A103520F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9057F-3C8C-41E2-814F-AAA6BFEC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E1FFAD-DEDE-57AF-F9F9-B1044DAA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4"/>
            <a:ext cx="5465064" cy="5503883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Hasil Logistic </a:t>
            </a:r>
            <a:r>
              <a:rPr lang="en-US" sz="4800" dirty="0" err="1">
                <a:solidFill>
                  <a:schemeClr val="bg1"/>
                </a:solidFill>
              </a:rPr>
              <a:t>Regresion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endParaRPr lang="id-ID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E8ED-78C1-FB7F-7467-8EA71941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3726352"/>
            <a:ext cx="4978592" cy="2408464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Hasil </a:t>
            </a:r>
            <a:r>
              <a:rPr lang="en-US" sz="1800" dirty="0" err="1">
                <a:solidFill>
                  <a:schemeClr val="bg1"/>
                </a:solidFill>
              </a:rPr>
              <a:t>akhir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algoritma</a:t>
            </a:r>
            <a:r>
              <a:rPr lang="en-US" sz="1800" dirty="0">
                <a:solidFill>
                  <a:schemeClr val="bg1"/>
                </a:solidFill>
              </a:rPr>
              <a:t> logistic regression </a:t>
            </a:r>
            <a:r>
              <a:rPr lang="en-US" sz="1800" dirty="0" err="1">
                <a:solidFill>
                  <a:schemeClr val="bg1"/>
                </a:solidFill>
              </a:rPr>
              <a:t>mendapat</a:t>
            </a:r>
            <a:r>
              <a:rPr lang="en-US" sz="1800" dirty="0">
                <a:solidFill>
                  <a:schemeClr val="bg1"/>
                </a:solidFill>
              </a:rPr>
              <a:t> 68% accuracy </a:t>
            </a:r>
            <a:endParaRPr lang="id-ID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F3B33-349F-3D38-8410-89145004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9" y="2571140"/>
            <a:ext cx="6034256" cy="21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3D3AEB-8AA3-481D-9F6F-B80FE58DD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9FE98-387B-4EC6-A44D-C6F92303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57D84B-D549-4918-8262-9521C590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856DAC-2B13-4358-8298-3E120735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32F33A-EB4F-4734-ADD1-ACD669ACF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388692-5E1E-4C15-A9F3-0DDC21BF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CE67FB-2F07-4525-AF43-B1945493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6F7B19-0C24-4D85-BA48-4577081E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3899DC-CAAF-4E21-830A-E0B0F8DA8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lose up semanggi hijau">
            <a:extLst>
              <a:ext uri="{FF2B5EF4-FFF2-40B4-BE49-F238E27FC236}">
                <a16:creationId xmlns:a16="http://schemas.microsoft.com/office/drawing/2014/main" id="{ECC09D3F-FD20-DF40-38D7-DD19B7C10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" b="-1"/>
          <a:stretch/>
        </p:blipFill>
        <p:spPr>
          <a:xfrm>
            <a:off x="6467036" y="-525"/>
            <a:ext cx="4762297" cy="31755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C87B50C-A6FF-42A6-A6C2-C222D123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301135" y="143979"/>
            <a:ext cx="304800" cy="429768"/>
            <a:chOff x="215328" y="-46937"/>
            <a:chExt cx="304800" cy="277384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5255A7-05B1-4D6F-8C58-67D1B1E9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6F7866-B535-4597-9D38-3D5990FDA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D29C29-7E47-41CB-AF92-085878B30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CCA2FA-8182-4FC6-9DC1-4A103520F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25E00-1519-483D-BEDE-3DB84074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6A47AA-3999-4EE6-BC5C-502DAE57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1D1278-3E86-430E-AC17-ECC407520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A6D283-6CA9-43BF-B874-D4398E7B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0A4FFB-2DB0-4461-87AD-20DBE6BCE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8731F8-C740-4802-8967-656BE04E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9057F-3C8C-41E2-814F-AAA6BFEC0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45027-6B11-4363-8A2E-CB8EB38E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55DA09-A260-44A9-B1D9-FAC678AD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D6225A-20C6-43EE-9E11-2D9FC119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11E7EE-ABBB-40C5-AD9F-7228BA656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5D5FF-9E03-4A84-8627-0E744F5F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9A3767-BD3F-9FAA-0A60-C08DD113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4"/>
            <a:ext cx="5465064" cy="5503883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Hasil </a:t>
            </a:r>
            <a:r>
              <a:rPr lang="en-US" sz="4800" dirty="0" err="1">
                <a:solidFill>
                  <a:schemeClr val="bg1"/>
                </a:solidFill>
              </a:rPr>
              <a:t>Menggunakan</a:t>
            </a:r>
            <a:r>
              <a:rPr lang="en-US" sz="4800" dirty="0">
                <a:solidFill>
                  <a:schemeClr val="bg1"/>
                </a:solidFill>
              </a:rPr>
              <a:t> Random Forest </a:t>
            </a:r>
            <a:endParaRPr lang="id-ID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2B17-318C-9DC2-C38A-F5C9DDE5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3726352"/>
            <a:ext cx="4978592" cy="2408464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Hasil </a:t>
            </a:r>
            <a:r>
              <a:rPr lang="en-US" sz="1800" dirty="0" err="1">
                <a:solidFill>
                  <a:schemeClr val="bg1"/>
                </a:solidFill>
              </a:rPr>
              <a:t>akhir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menggunakan</a:t>
            </a:r>
            <a:r>
              <a:rPr lang="en-US" sz="1800" dirty="0">
                <a:solidFill>
                  <a:schemeClr val="bg1"/>
                </a:solidFill>
              </a:rPr>
              <a:t> random forest </a:t>
            </a:r>
            <a:r>
              <a:rPr lang="en-US" sz="1800" dirty="0" err="1">
                <a:solidFill>
                  <a:schemeClr val="bg1"/>
                </a:solidFill>
              </a:rPr>
              <a:t>mendapat</a:t>
            </a:r>
            <a:r>
              <a:rPr lang="en-US" sz="1800" dirty="0">
                <a:solidFill>
                  <a:schemeClr val="bg1"/>
                </a:solidFill>
              </a:rPr>
              <a:t> 100% accuracy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training model </a:t>
            </a:r>
            <a:endParaRPr lang="id-ID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F8B8A-81DD-9F48-B495-5801FDCA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6" y="2744679"/>
            <a:ext cx="6198560" cy="23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Credit Score Model </vt:lpstr>
      <vt:lpstr>Problem yang ada </vt:lpstr>
      <vt:lpstr>Data yang digunakan </vt:lpstr>
      <vt:lpstr>TOP 2 INSIGHT</vt:lpstr>
      <vt:lpstr>TOP 2 INSIGHT</vt:lpstr>
      <vt:lpstr>Data Preprocesing </vt:lpstr>
      <vt:lpstr>Modeling </vt:lpstr>
      <vt:lpstr>Hasil Logistic Regresion </vt:lpstr>
      <vt:lpstr>Hasil Menggunakan Random Forest 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Model </dc:title>
  <dc:creator>ANDREAS LEONARDO SOENARTO</dc:creator>
  <cp:lastModifiedBy>ANDREAS LEONARDO SOENARTO</cp:lastModifiedBy>
  <cp:revision>3</cp:revision>
  <dcterms:created xsi:type="dcterms:W3CDTF">2023-08-28T06:22:02Z</dcterms:created>
  <dcterms:modified xsi:type="dcterms:W3CDTF">2023-08-28T07:31:13Z</dcterms:modified>
</cp:coreProperties>
</file>