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64"/>
      <p:bold r:id="rId65"/>
      <p:italic r:id="rId66"/>
      <p:boldItalic r:id="rId67"/>
    </p:embeddedFont>
    <p:embeddedFont>
      <p:font typeface="Roboto Mono" panose="00000009000000000000" pitchFamily="49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47f91d49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47f91d49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a9f7ff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fa9f7ff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0fd6fdd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0fd6fdd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60d8d6c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60d8d6c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fa9f7ff8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fa9f7ff8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47f91d49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47f91d49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47f91d49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47f91d49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fa9f7ff8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fa9f7ff8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0fd6fdda7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0fd6fdda7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60d8d6c5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60d8d6c5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47f91d49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47f91d49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fc262adf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fc262adf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47f91d49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47f91d49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0fd6fdda7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0fd6fdda7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60d8d6c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60d8d6c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fc262ad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fc262ad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47f91d49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47f91d49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fc262adf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9fc262adf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47f91d49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47f91d49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47f91d49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47f91d49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d656ef75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d656ef75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47f91d49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47f91d49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d656ef75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d656ef75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0fd6fdda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0fd6fdda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d656ef75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bd656ef75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d656ef75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d656ef75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d656ef75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bd656ef75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d656ef75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d656ef75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d656ef75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d656ef75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0fd6fdda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10fd6fdda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d656ef75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d656ef75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d656ef7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d656ef7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7f91d4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47f91d4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d656ef75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bd656ef75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d88190c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d88190c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d88190c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d88190c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d656ef75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bd656ef75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bd656ef75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bd656ef75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4c4b37e7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4c4b37e7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4c4b37e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4c4b37e7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b729837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b729837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4c4b37e7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4c4b37e7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4c4b37e7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4c4b37e7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47f91d49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47f91d49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de1a8edad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de1a8edad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e1a8edad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e1a8edad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4c4b37e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4c4b37e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4c4b37e7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4c4b37e7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e1a8eda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de1a8eda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4c4b37e7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4c4b37e7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4c4b37e7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14c4b37e7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14c4b37e7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14c4b37e7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e1a8eda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de1a8eda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b82c52ba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b82c52ba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fa9f7f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fa9f7f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b7298370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1b7298370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beb505ba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beb505ba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fa9f7ff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fa9f7ff8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60d8d6c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60d8d6c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47f91d49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47f91d49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-flair.training/blogs/numpy-features/" TargetMode="External"/><Relationship Id="rId3" Type="http://schemas.openxmlformats.org/officeDocument/2006/relationships/hyperlink" Target="https://www.kaggle.com/code/yassin01/language-detection-using-rf-nb-algorithms/notebook" TargetMode="External"/><Relationship Id="rId7" Type="http://schemas.openxmlformats.org/officeDocument/2006/relationships/hyperlink" Target="https://numpy.org/about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andas.pydata.org/about/" TargetMode="External"/><Relationship Id="rId11" Type="http://schemas.openxmlformats.org/officeDocument/2006/relationships/hyperlink" Target="https://docs.python.org/3/library/warnings.html" TargetMode="External"/><Relationship Id="rId5" Type="http://schemas.openxmlformats.org/officeDocument/2006/relationships/hyperlink" Target="https://www.andreaminini.com/ai/machine-learning/algoritmo-naive-bayes" TargetMode="External"/><Relationship Id="rId10" Type="http://schemas.openxmlformats.org/officeDocument/2006/relationships/hyperlink" Target="https://docs.python.org/3/library/re.html" TargetMode="External"/><Relationship Id="rId4" Type="http://schemas.openxmlformats.org/officeDocument/2006/relationships/hyperlink" Target="https://www.andreaminini.com/ai/machine-learning/" TargetMode="External"/><Relationship Id="rId9" Type="http://schemas.openxmlformats.org/officeDocument/2006/relationships/hyperlink" Target="https://matplotlib.org/3.5.3/api/_as_gen/matplotlib.pyplo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ensemble.RandomForestClassifier.html" TargetMode="External"/><Relationship Id="rId3" Type="http://schemas.openxmlformats.org/officeDocument/2006/relationships/hyperlink" Target="https://it.wikipedia.org/wiki/Scikit-learn" TargetMode="External"/><Relationship Id="rId7" Type="http://schemas.openxmlformats.org/officeDocument/2006/relationships/hyperlink" Target="https://scikit-learn.org/stable/modules/generated/sklearn.naive_bayes.MultinomialNB.htm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modules/generated/sklearn.model_selection.train_test_split.html" TargetMode="External"/><Relationship Id="rId5" Type="http://schemas.openxmlformats.org/officeDocument/2006/relationships/hyperlink" Target="https://scikit-learn.org/stable/modules/generated/sklearn.feature_extraction.text.CountVectorizer.html" TargetMode="External"/><Relationship Id="rId4" Type="http://schemas.openxmlformats.org/officeDocument/2006/relationships/hyperlink" Target="https://scikit-learn.org/stable/modules/preprocessing.html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900" b="1"/>
              <a:t>Reti Neurali Artificiali</a:t>
            </a:r>
            <a:endParaRPr sz="73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Apprendimento di una </a:t>
            </a:r>
            <a:endParaRPr sz="41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rete neurale artificiale</a:t>
            </a:r>
            <a:endParaRPr sz="41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19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it" sz="3300" b="1">
                <a:highlight>
                  <a:srgbClr val="FFFFFF"/>
                </a:highlight>
              </a:rPr>
              <a:t>Paradigmi di apprendimento</a:t>
            </a:r>
            <a:endParaRPr sz="33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978125"/>
            <a:ext cx="8520600" cy="3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Ci sono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tre paradigmi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di apprendimento, ciascuno corrispondente ad un particolare compito astratto di apprendimento: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apprendimento supervisionato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apprendimento non supervisionato</a:t>
            </a:r>
            <a:endParaRPr sz="20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apprendimento per rinforzo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Apprendimento Supervisionato</a:t>
            </a:r>
            <a:endParaRPr sz="41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chemeClr val="lt1"/>
                </a:highlight>
              </a:rPr>
              <a:t>Apprendimento supervisionato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857750" y="2634125"/>
            <a:ext cx="28005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12" y="1677437"/>
            <a:ext cx="7540575" cy="26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55300" y="237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Definizione</a:t>
            </a:r>
            <a:endParaRPr sz="3000" b="1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860875"/>
            <a:ext cx="8520600" cy="4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supervisionato (</a:t>
            </a:r>
            <a:r>
              <a:rPr lang="it" sz="2000" b="1" i="1">
                <a:solidFill>
                  <a:srgbClr val="202122"/>
                </a:solidFill>
                <a:highlight>
                  <a:srgbClr val="FFFFFF"/>
                </a:highlight>
              </a:rPr>
              <a:t>supervised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utilizza un set di addestramento 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(</a:t>
            </a:r>
            <a:r>
              <a:rPr lang="it" sz="2000" b="1" i="1">
                <a:solidFill>
                  <a:srgbClr val="202122"/>
                </a:solidFill>
                <a:highlight>
                  <a:srgbClr val="FFFFFF"/>
                </a:highlight>
              </a:rPr>
              <a:t>training set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per insegnare ai modelli a produrre l'output desiderato. Tale set di dati include input e output corretti, che consentono al modello di apprendere nel tempo.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11700" y="846250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La rete è addestrata mediante un opportuno algoritmo (tipicamente, la </a:t>
            </a:r>
            <a:r>
              <a:rPr lang="it" sz="2000" b="1" i="1">
                <a:solidFill>
                  <a:srgbClr val="202122"/>
                </a:solidFill>
                <a:highlight>
                  <a:schemeClr val="lt1"/>
                </a:highlight>
              </a:rPr>
              <a:t>backpropagation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), che usa tali dati allo scopo di modificare i pesi e altri parametri della rete stessa così da minimizzare l'errore di previsione relativo al training set.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11700" y="142900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chemeClr val="lt1"/>
                </a:highlight>
              </a:rPr>
              <a:t>Come funziona?</a:t>
            </a:r>
            <a:endParaRPr sz="2500"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2412225"/>
            <a:ext cx="46577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23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Risultato</a:t>
            </a:r>
            <a:endParaRPr sz="3020" b="1"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Se l'addestramento ha successo, la rete impara a riconoscere la relazione incognita che lega le variabili di input a quelle di output, ed è quindi in grado di fare previsioni anche laddove l'uscita non sia nota a priori. 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1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Obiettivo</a:t>
            </a:r>
            <a:endParaRPr sz="3000" b="1"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954650"/>
            <a:ext cx="8520600" cy="4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L'obiettivo finale dell'apprendimento supervisionato è la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previsione del valore output per ogni valore input valido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, basandosi soltanto su un numero limitato di coppie di valori input-output.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Per fare ciò, la rete deve essere dotata di un'adeguata capacità di generalizzazione, con riferimento a casi ad essa ignoti. Ciò consente di risolvere problemi di regressione o classificazione.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>
                <a:solidFill>
                  <a:srgbClr val="202122"/>
                </a:solidFill>
                <a:highlight>
                  <a:schemeClr val="lt1"/>
                </a:highlight>
              </a:rPr>
              <a:t>Apprendimento non supervisionato</a:t>
            </a:r>
            <a:endParaRPr sz="4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chemeClr val="lt1"/>
                </a:highlight>
              </a:rPr>
              <a:t>Apprendimento non supervisionato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285750" y="2571750"/>
            <a:ext cx="1386300" cy="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13" y="1164037"/>
            <a:ext cx="8397175" cy="303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20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Definizione</a:t>
            </a:r>
            <a:endParaRPr sz="3020" b="1"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901200"/>
            <a:ext cx="85206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non supervisionato (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unsupervised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 si basa su algoritmi di addestramento che modificano i pesi della rete facendo esclusivamente riferimento ad un insieme di dati che include le sole variabili input.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14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Obiettivo</a:t>
            </a:r>
            <a:endParaRPr sz="3020" b="1"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Tali algoritmi provano a raggruppare i dati input e a individuare dei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cluster 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rappresentativi dei dati stessi, facendo uso tipicamente di metodi probabilistici.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L'apprendimento non supervisionato è anche impiegato per sviluppare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tecniche di compressione dei dati.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100" b="1">
                <a:solidFill>
                  <a:srgbClr val="202122"/>
                </a:solidFill>
                <a:highlight>
                  <a:schemeClr val="lt1"/>
                </a:highlight>
              </a:rPr>
              <a:t>Apprendimento per rinforzo</a:t>
            </a:r>
            <a:endParaRPr sz="4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500" b="1">
                <a:solidFill>
                  <a:srgbClr val="202122"/>
                </a:solidFill>
                <a:highlight>
                  <a:schemeClr val="lt1"/>
                </a:highlight>
              </a:rPr>
              <a:t>Apprendimento per rinforzo</a:t>
            </a: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2620275" y="2176625"/>
            <a:ext cx="25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75" y="1330923"/>
            <a:ext cx="7913050" cy="31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Definizione</a:t>
            </a:r>
            <a:endParaRPr sz="3000" b="1"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L’apprendimento per rinforzo (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reinforcement learning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), è basato su un algoritmo che ha lo scopo di individuare un certo modus operandi, a partire da un processo di osservazione dell'ambiente esterno.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Come funziona?</a:t>
            </a:r>
            <a:endParaRPr sz="3020" b="1"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Ogni azione ha un impatto sull'ambiente, e l'ambiente produce una retroazione che guida l'algoritmo stesso nel processo di apprendimento.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Tale classe di problemi postula un agente, dotato di capacità di percezione, che esplora un ambiente nel quale intraprende una serie di azioni. 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/>
              <a:t>Come funziona? </a:t>
            </a: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(cont)</a:t>
            </a:r>
            <a:endParaRPr sz="3000"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L'ambiente stesso fornisce in risposta un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 incentivo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o un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disincentivo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, secondo i casi.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Gli algoritmi per il reinforcement learning provano a determinare una politica tesa a massimizzare gli incentivi cumulati ricevuti dall'agente nel corso della sua esplorazione del problema.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Obiettivo</a:t>
            </a:r>
            <a:endParaRPr sz="3020" b="1"/>
          </a:p>
        </p:txBody>
      </p:sp>
      <p:sp>
        <p:nvSpPr>
          <p:cNvPr id="212" name="Google Shape;212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L'apprendimento con rinforzo differisce da quello supervisionato poiché non sono mai presentate delle coppie input-output di esempi noti né si procede alla correzione esplicita di azioni subottimali.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Inoltre, l'algoritmo è focalizzato sulla prestazione in linea, che implica un bilanciamento tra esplorazione di situazioni ignote e sfruttamento della conoscenza corrente.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Per riassumere…</a:t>
            </a:r>
            <a:endParaRPr sz="3020" b="1"/>
          </a:p>
        </p:txBody>
      </p:sp>
      <p:sp>
        <p:nvSpPr>
          <p:cNvPr id="218" name="Google Shape;218;p40"/>
          <p:cNvSpPr txBox="1">
            <a:spLocks noGrp="1"/>
          </p:cNvSpPr>
          <p:nvPr>
            <p:ph type="body" idx="1"/>
          </p:nvPr>
        </p:nvSpPr>
        <p:spPr>
          <a:xfrm>
            <a:off x="1927075" y="2190500"/>
            <a:ext cx="4117500" cy="11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50" y="1425450"/>
            <a:ext cx="7427100" cy="3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100" b="1"/>
              <a:t>I nostri algoritmi</a:t>
            </a:r>
            <a:endParaRPr sz="41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781"/>
              <a:buFont typeface="Arial"/>
              <a:buNone/>
            </a:pPr>
            <a:r>
              <a:rPr lang="it" sz="3355" b="1"/>
              <a:t>Rete Neurale: Definizione</a:t>
            </a:r>
            <a:endParaRPr sz="3355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In Biologia, nel campo delle neuroscienze, il termine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rete neurale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 viene utilizzato come riferimento a una rete o ad un circuito formato da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neuroni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. </a:t>
            </a: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Le reti neurali sono identificate come gruppi di neuroni che svolgono una determinata funzione fisiologica nelle analisi di laboratorio. 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>
            <a:spLocks noGrp="1"/>
          </p:cNvSpPr>
          <p:nvPr>
            <p:ph type="body" idx="1"/>
          </p:nvPr>
        </p:nvSpPr>
        <p:spPr>
          <a:xfrm>
            <a:off x="612425" y="595000"/>
            <a:ext cx="3519900" cy="3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 b="1">
                <a:solidFill>
                  <a:schemeClr val="dk1"/>
                </a:solidFill>
                <a:highlight>
                  <a:schemeClr val="lt1"/>
                </a:highlight>
              </a:rPr>
              <a:t>Naive Bayes</a:t>
            </a:r>
            <a:endParaRPr sz="20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2"/>
          </p:nvPr>
        </p:nvSpPr>
        <p:spPr>
          <a:xfrm>
            <a:off x="5254650" y="595425"/>
            <a:ext cx="3519900" cy="3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>
                <a:solidFill>
                  <a:schemeClr val="dk1"/>
                </a:solidFill>
              </a:rPr>
              <a:t>Random Forest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50" y="1262150"/>
            <a:ext cx="2813504" cy="31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875" y="1381975"/>
            <a:ext cx="2911425" cy="3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4100" b="1"/>
              <a:t>Algoritmo Naive Bayes </a:t>
            </a:r>
            <a:endParaRPr sz="4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00" b="1"/>
              <a:t>Algoritmo Naive Bayes </a:t>
            </a:r>
            <a:endParaRPr sz="3000"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1"/>
          </p:nvPr>
        </p:nvSpPr>
        <p:spPr>
          <a:xfrm>
            <a:off x="4325525" y="2356850"/>
            <a:ext cx="12480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212" y="1294900"/>
            <a:ext cx="3313575" cy="330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Definizione</a:t>
            </a:r>
            <a:endParaRPr sz="3020" b="1"/>
          </a:p>
        </p:txBody>
      </p:sp>
      <p:sp>
        <p:nvSpPr>
          <p:cNvPr id="250" name="Google Shape;250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E’ un algoritmo per risolvere problemi di classificazione e apprendimento automatico che utilizza il teorema di Bayes, che calcola la probabilità di un evento A condizionata a un altro evento B. </a:t>
            </a:r>
            <a:endParaRPr/>
          </a:p>
        </p:txBody>
      </p:sp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38" y="2408650"/>
            <a:ext cx="35909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Come funziona?</a:t>
            </a:r>
            <a:endParaRPr sz="3020" b="1"/>
          </a:p>
        </p:txBody>
      </p:sp>
      <p:sp>
        <p:nvSpPr>
          <p:cNvPr id="257" name="Google Shape;25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Per ogni caratteristica, costruisco la tavola delle frequenze.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Trasformo le frequenze in probabilità.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L'algoritmo calcola la probabilità dell’evento, moltiplicando tra loro le probabilità condizionali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Sostituisco i valori delle probabilità condizionate.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Normalizzo i risultati, ottenendo le percentuali dell’evento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Vantaggi</a:t>
            </a:r>
            <a:endParaRPr sz="3020" b="1"/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Semplicità d'utilizzo.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Algoritmo limitato a pochi casi specifici.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Svantaggi</a:t>
            </a:r>
            <a:endParaRPr sz="3520" b="1"/>
          </a:p>
        </p:txBody>
      </p:sp>
      <p:sp>
        <p:nvSpPr>
          <p:cNvPr id="269" name="Google Shape;26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L'algoritmo richiede la conoscenza di tutti i dati del problema, in particolar modo delle probabilità semplici e condizionate.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it" sz="2000">
                <a:solidFill>
                  <a:schemeClr val="dk1"/>
                </a:solidFill>
              </a:rPr>
              <a:t>L'algoritmo fornisce un'approssimazione "ingenua" (naive) del problema perché non considera la correlazione tra le caratteristiche dell'istanza.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100" b="1"/>
              <a:t>Algoritmo Random Forest</a:t>
            </a:r>
            <a:endParaRPr sz="4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18" b="1"/>
              <a:t>Algoritmo Random Forest</a:t>
            </a:r>
            <a:endParaRPr sz="2820"/>
          </a:p>
        </p:txBody>
      </p:sp>
      <p:sp>
        <p:nvSpPr>
          <p:cNvPr id="280" name="Google Shape;280;p50"/>
          <p:cNvSpPr txBox="1">
            <a:spLocks noGrp="1"/>
          </p:cNvSpPr>
          <p:nvPr>
            <p:ph type="body" idx="1"/>
          </p:nvPr>
        </p:nvSpPr>
        <p:spPr>
          <a:xfrm>
            <a:off x="4325525" y="2356850"/>
            <a:ext cx="12480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486" y="1086950"/>
            <a:ext cx="31450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18" b="1"/>
              <a:t>Definizione</a:t>
            </a:r>
            <a:endParaRPr sz="2820"/>
          </a:p>
        </p:txBody>
      </p:sp>
      <p:sp>
        <p:nvSpPr>
          <p:cNvPr id="287" name="Google Shape;287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Il Random forest è un algoritmo di machine learning che appartiene alla categoria dei modelli di classificazione basati sull’apprendimento da più alberi di decisione.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E’ un algoritmo di apprendimento automatico che funziona prima costruendo diversi alberi di decisione durante il processo di addestramento, poi utilizza la media o la moda delle previsioni degli alberi per fare una previsione finale.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00" y="221638"/>
            <a:ext cx="8598000" cy="47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Come Funziona?</a:t>
            </a:r>
            <a:endParaRPr sz="3000"/>
          </a:p>
        </p:txBody>
      </p:sp>
      <p:sp>
        <p:nvSpPr>
          <p:cNvPr id="293" name="Google Shape;293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1) Costruisco diversi alberi di decisione utilizzando sottoinsiemi casuali di osservazioni e variabili dal dataset di addestramento.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rgbClr val="FFFFFF"/>
                </a:highlight>
              </a:rPr>
              <a:t>2) Durante il processo di costruzione di ogni albero, il modello seleziona un sottoinsieme casuale di variabili dal dataset di addestramento da utilizzare come nodi dell’albero. 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Come Funziona (cont.)?</a:t>
            </a:r>
            <a:endParaRPr sz="3000"/>
          </a:p>
        </p:txBody>
      </p:sp>
      <p:sp>
        <p:nvSpPr>
          <p:cNvPr id="299" name="Google Shape;29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3) Costruiti gli alberi di decisione, l’algoritmo Random Forest utilizza le previsioni di ogni albero per fare una previsione finale per ogni osservazione. Per prevedere gli alberi, si possono usare: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Media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Moda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>
                <a:solidFill>
                  <a:srgbClr val="202122"/>
                </a:solidFill>
                <a:highlight>
                  <a:srgbClr val="FFFFFF"/>
                </a:highlight>
              </a:rPr>
              <a:t>Come Funziona (cont.)?</a:t>
            </a:r>
            <a:endParaRPr sz="3000"/>
          </a:p>
        </p:txBody>
      </p:sp>
      <p:sp>
        <p:nvSpPr>
          <p:cNvPr id="305" name="Google Shape;30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Nel primo caso, il modello prende la media delle previsioni degli alberi per ogni osservazione e utilizza questo valore come previsione finale.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  <a:highlight>
                  <a:schemeClr val="lt1"/>
                </a:highlight>
              </a:rPr>
              <a:t>Nel secondo caso, il modello prende la moda, ovvero la classe più frequente delle previsioni degli alberi per ogni osservazione e utilizza questa come previsione finale.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18" b="1"/>
              <a:t>Vantaggi</a:t>
            </a:r>
            <a:endParaRPr sz="2820"/>
          </a:p>
        </p:txBody>
      </p:sp>
      <p:sp>
        <p:nvSpPr>
          <p:cNvPr id="311" name="Google Shape;31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1) Gestione di un gran numero di variabili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2) Resistente all’overfitting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3) Buone prestazioni in accuratezza e in velocità di esecuzione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18" b="1"/>
              <a:t>Svantaggi</a:t>
            </a:r>
            <a:endParaRPr sz="2820"/>
          </a:p>
        </p:txBody>
      </p:sp>
      <p:sp>
        <p:nvSpPr>
          <p:cNvPr id="317" name="Google Shape;317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1) Richiede molti parametri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2) Potrebbe non essere il modello più preciso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3) Potrebbe essere lento in fase di addestramento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4) Potrebbe essere difficile da interpretare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100" b="1"/>
              <a:t>Il nostro codice</a:t>
            </a:r>
            <a:endParaRPr sz="4100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Fasi/Passaggi/Step</a:t>
            </a:r>
            <a:endParaRPr sz="3020" b="1"/>
          </a:p>
        </p:txBody>
      </p:sp>
      <p:sp>
        <p:nvSpPr>
          <p:cNvPr id="328" name="Google Shape;32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1) Import di librerie e lettura del dataset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2) Capire il dataset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3) Pre-elaborazione del testo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4) Costruzione e allenamento del modello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5) Valutazione del modello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dk1"/>
                </a:solidFill>
              </a:rPr>
              <a:t>6) Predizione del modello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Librerie</a:t>
            </a:r>
            <a:endParaRPr sz="3020" b="1"/>
          </a:p>
        </p:txBody>
      </p:sp>
      <p:pic>
        <p:nvPicPr>
          <p:cNvPr id="334" name="Google Shape;3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81107"/>
            <a:ext cx="2556800" cy="18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020" y="1181087"/>
            <a:ext cx="1803272" cy="18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50" y="3001213"/>
            <a:ext cx="54483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3000"/>
              <a:buAutoNum type="arabicParenR"/>
            </a:pPr>
            <a:r>
              <a:rPr lang="it" sz="3000" b="1"/>
              <a:t>Import di librerie e lettura del dataset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342" name="Google Shape;342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335"/>
              <a:buFont typeface="Arial"/>
              <a:buNone/>
            </a:pPr>
            <a:endParaRPr sz="2275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pandas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numpy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np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matplotlib.pyplot </a:t>
            </a: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plt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rgbClr val="007B00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re, warnings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warnings</a:t>
            </a:r>
            <a:r>
              <a:rPr lang="it" sz="2100">
                <a:solidFill>
                  <a:srgbClr val="055BE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filterwarnings(</a:t>
            </a:r>
            <a:r>
              <a:rPr lang="it" sz="2100">
                <a:solidFill>
                  <a:srgbClr val="BA2121"/>
                </a:solidFill>
                <a:latin typeface="Roboto"/>
                <a:ea typeface="Roboto"/>
                <a:cs typeface="Roboto"/>
                <a:sym typeface="Roboto"/>
              </a:rPr>
              <a:t>"ignore"</a:t>
            </a: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url =</a:t>
            </a:r>
            <a:r>
              <a:rPr lang="it" sz="2100">
                <a:solidFill>
                  <a:srgbClr val="BA2121"/>
                </a:solidFill>
                <a:latin typeface="Roboto"/>
                <a:ea typeface="Roboto"/>
                <a:cs typeface="Roboto"/>
                <a:sym typeface="Roboto"/>
              </a:rPr>
              <a:t> 'https://raw.githubusercontent.com/basil-b2s/Language-Detector/master/language_detection.csv'</a:t>
            </a:r>
            <a:endParaRPr sz="2100">
              <a:solidFill>
                <a:srgbClr val="BA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= pd.read_csv(url)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/>
              <a:t>2) Capire il dataset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1"/>
          <p:cNvSpPr txBox="1"/>
          <p:nvPr/>
        </p:nvSpPr>
        <p:spPr>
          <a:xfrm>
            <a:off x="403500" y="1298600"/>
            <a:ext cx="85206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info()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/* risultato : </a:t>
            </a:r>
            <a:endParaRPr sz="1000">
              <a:solidFill>
                <a:srgbClr val="008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&lt;class 'pandas.core.frame.DataFrame'&gt;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RangeIndex: 10337 entries, 0 to 10336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Data columns (total 2 columns):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#   Column    Non-Null Count  Dtype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---  ------    --------------  -----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0   Text      10337 non-null  object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1   Language  10337 non-null  object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dtypes: object(2)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memory usage: 161.6+ KB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shape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(senza duplicati) 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(10271, 2)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10271 righe(frase) e 2 colonne (frase/linguaggio)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Rete neurale a rete neurale artificiale</a:t>
            </a:r>
            <a:endParaRPr sz="3020" b="1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4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Nell'informatica, le reti neurali artificiali sono state ispirate da semplificazioni di reti neurali biologiche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075" y="1017725"/>
            <a:ext cx="4356576" cy="39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/>
              <a:t>2) Capire il dataset</a:t>
            </a:r>
            <a:r>
              <a:rPr lang="it" sz="3300" b="1"/>
              <a:t>(cont.)</a:t>
            </a:r>
            <a:endParaRPr/>
          </a:p>
        </p:txBody>
      </p:sp>
      <p:sp>
        <p:nvSpPr>
          <p:cNvPr id="354" name="Google Shape;35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value_counts()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/* risultato : 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English       	1382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French        	1007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Spanish        	816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Portuguese     	736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Italian        	694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Russian        	688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Swedish       	673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Malayalam      	591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...			...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Name: Language, dtype: int64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*/</a:t>
            </a:r>
            <a:endParaRPr sz="10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it" sz="3000" b="1"/>
              <a:t>2) Capire il dataset</a:t>
            </a:r>
            <a:r>
              <a:rPr lang="it" sz="3300" b="1"/>
              <a:t>(cont.)</a:t>
            </a:r>
            <a:endParaRPr/>
          </a:p>
        </p:txBody>
      </p:sp>
      <p:sp>
        <p:nvSpPr>
          <p:cNvPr id="360" name="Google Shape;36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language 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data[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value_counts()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reset_index()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figure(figsize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labels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language[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'index'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pie(language[</a:t>
            </a:r>
            <a:r>
              <a:rPr lang="it" sz="1000">
                <a:solidFill>
                  <a:srgbClr val="BA212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], labels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labels, autopct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%.1f%%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, textprops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rgbClr val="BB2323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'fontsize'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66666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plt</a:t>
            </a:r>
            <a:r>
              <a:rPr lang="it" sz="1000">
                <a:solidFill>
                  <a:srgbClr val="055BE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show()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7594E1E-F650-AF44-306A-07F9ED38D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59" y="0"/>
            <a:ext cx="549508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5"/>
          <p:cNvSpPr txBox="1">
            <a:spLocks noGrp="1"/>
          </p:cNvSpPr>
          <p:nvPr>
            <p:ph type="title"/>
          </p:nvPr>
        </p:nvSpPr>
        <p:spPr>
          <a:xfrm>
            <a:off x="311700" y="40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it" sz="3300" b="1"/>
              <a:t>3) Pre-elaborazione del testo 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copy()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 sz="1000">
              <a:solidFill>
                <a:srgbClr val="BA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una funzione che toglie tutti i caratteri speciali//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clean_func(Text):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'[\([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)\]!@#$,"%^*?:;~`0-9]'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Text)   </a:t>
            </a:r>
            <a:r>
              <a:rPr lang="it" sz="10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removing the symbols and numbers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lower()   </a:t>
            </a:r>
            <a:r>
              <a:rPr lang="it" sz="10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converting the text to lower case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sub(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'#\S+'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Text)  </a:t>
            </a:r>
            <a:r>
              <a:rPr lang="it" sz="10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remove hashtags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Text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abbiamo applicato la funzione sui dati//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apply(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x:clean_func(x))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6"/>
          <p:cNvSpPr txBox="1">
            <a:spLocks noGrp="1"/>
          </p:cNvSpPr>
          <p:nvPr>
            <p:ph type="title"/>
          </p:nvPr>
        </p:nvSpPr>
        <p:spPr>
          <a:xfrm>
            <a:off x="311700" y="403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it" sz="3300" b="1"/>
              <a:t>3) Pre-elaborazione del testo (cont.)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prepariamo i nostri input(testo pulito) e output(in quale linguaggio)//</a:t>
            </a: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5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"cleaned_Text"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data1[</a:t>
            </a:r>
            <a:r>
              <a:rPr lang="it" sz="105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"Language"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prepariamo i dati per il training usando la libreria sklearn//</a:t>
            </a: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sklearn.preprocessing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LabelEncoder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encoder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LabelEncoder()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encoder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fit_transform(y)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sklearn.feature_extraction.text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CountVectorizer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CountVectorizer()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CV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fit_transform(X)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toarray()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sklearn.model_selection </a:t>
            </a:r>
            <a:r>
              <a:rPr lang="it" sz="105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train_test_split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train_test_split(X, y, random_state</a:t>
            </a:r>
            <a:r>
              <a:rPr lang="it" sz="105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5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it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000" b="1"/>
              <a:t>4) Costruzione e allenamento del modello</a:t>
            </a:r>
            <a:endParaRPr sz="3000" b="1"/>
          </a:p>
        </p:txBody>
      </p:sp>
      <p:sp>
        <p:nvSpPr>
          <p:cNvPr id="383" name="Google Shape;383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importiamo il codice dei due algotitmi dalla biblioteca sklearn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sklearn.naive_bayes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MultinomialNB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sklearn.ensemble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RandomForestClassifier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"M_Naive_Bayes"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MultinomialNB(), 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"Random_Forest"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RandomForestClassifier()}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alleniamo la nostra rete con i due algoritmi //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name, model </a:t>
            </a:r>
            <a:r>
              <a:rPr lang="it" sz="1000" b="1">
                <a:solidFill>
                  <a:srgbClr val="AA22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items():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training started...'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model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fit(X_train, y_train)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trained.'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00" b="1"/>
              <a:t>5) Valutazione del modello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389" name="Google Shape;389;p68"/>
          <p:cNvSpPr txBox="1">
            <a:spLocks noGrp="1"/>
          </p:cNvSpPr>
          <p:nvPr>
            <p:ph type="body" idx="1"/>
          </p:nvPr>
        </p:nvSpPr>
        <p:spPr>
          <a:xfrm>
            <a:off x="311700" y="1196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sempre dalla biblioteca sklearn estraiamo le percentuali di accuratezza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sklearn.metrics </a:t>
            </a: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accuracy_score, confusion_matrix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name </a:t>
            </a:r>
            <a:r>
              <a:rPr lang="it" sz="1000" b="1">
                <a:solidFill>
                  <a:srgbClr val="AA22FF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models: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acc_score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accuracy_score(y_test, models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get(name)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predict(X_test))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 accuracy score : 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acc_score</a:t>
            </a:r>
            <a:r>
              <a:rPr lang="it" sz="1000" b="1">
                <a:solidFill>
                  <a:srgbClr val="A45A77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it" sz="1000">
                <a:solidFill>
                  <a:srgbClr val="BB2323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è: 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M_Naive_Bayes accuracy score : 0.9805295950155763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Random_Forest accuracy score : 0.9295171339563862</a:t>
            </a:r>
            <a:endParaRPr sz="1000" b="1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00" b="1"/>
              <a:t>6) Predizione del modello</a:t>
            </a:r>
            <a:endParaRPr sz="30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395" name="Google Shape;395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// funzione per testare la nostra rete //</a:t>
            </a:r>
            <a:endParaRPr sz="1000">
              <a:solidFill>
                <a:srgbClr val="007B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7B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prediction(text):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x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CV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transform([text])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toarray()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lang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model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predict(x)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lang 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encoder</a:t>
            </a:r>
            <a:r>
              <a:rPr lang="it" sz="1000">
                <a:solidFill>
                  <a:srgbClr val="055BE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inverse_transform(lang)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000">
                <a:solidFill>
                  <a:srgbClr val="BA2121"/>
                </a:solidFill>
                <a:latin typeface="Roboto Mono"/>
                <a:ea typeface="Roboto Mono"/>
                <a:cs typeface="Roboto Mono"/>
                <a:sym typeface="Roboto Mono"/>
              </a:rPr>
              <a:t>"The language is in"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,lang[</a:t>
            </a:r>
            <a:r>
              <a:rPr lang="it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it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000"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/* risultato è: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 "</a:t>
            </a:r>
            <a:r>
              <a:rPr lang="it" sz="1000" b="1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أنا أحب زكا وفريقها الرائع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Arabic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prediction("</a:t>
            </a:r>
            <a:r>
              <a:rPr lang="it" sz="1000" b="1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I Love Zaka and its Nice Team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English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prediction("</a:t>
            </a:r>
            <a:r>
              <a:rPr lang="it" sz="1000" b="1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Ich liebe Zaka und ihre nettes Team</a:t>
            </a: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") ⇒ The language is in German</a:t>
            </a:r>
            <a:endParaRPr sz="10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*/</a:t>
            </a:r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it" sz="3000" b="1"/>
              <a:t>Conclusione</a:t>
            </a:r>
            <a:endParaRPr sz="2820"/>
          </a:p>
        </p:txBody>
      </p:sp>
      <p:sp>
        <p:nvSpPr>
          <p:cNvPr id="401" name="Google Shape;401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La nostra rete è riuscita a predire il linguaggio di alcune frasi ma è ancora lontana dall'essere così efficace.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Per raggiungere un buon livello di affidabilità dovremo addestrarlo con un numero enorme di dati, che richiede un numero molto elevato sia di dati sia di potenza di calcolo.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Fonti </a:t>
            </a:r>
            <a:endParaRPr sz="3020" b="1"/>
          </a:p>
        </p:txBody>
      </p:sp>
      <p:sp>
        <p:nvSpPr>
          <p:cNvPr id="407" name="Google Shape;407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3"/>
              </a:rPr>
              <a:t>https://www.kaggle.com/code/yassin01/language-detection-using-rf-nb-algorithms/notebook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4"/>
              </a:rPr>
              <a:t>https://www.andreaminini.com/ai/machine-learning/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5"/>
              </a:rPr>
              <a:t>https://www.andreaminini.com/ai/machine-learning/algoritmo-naive-bayes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6"/>
              </a:rPr>
              <a:t>https://pandas.pydata.org/about/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7"/>
              </a:rPr>
              <a:t>https://numpy.org/about/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8"/>
              </a:rPr>
              <a:t>https://data-flair.training/blogs/numpy-features/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9"/>
              </a:rPr>
              <a:t>https://matplotlib.org/3.5.3/api/_as_gen/matplotlib.pyplot.html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10"/>
              </a:rPr>
              <a:t>https://docs.python.org/3/library/re.html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11"/>
              </a:rPr>
              <a:t>https://docs.python.org/3/library/warnings.html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216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/>
              <a:t>Reti Neurali Artificiali</a:t>
            </a:r>
            <a:endParaRPr sz="3000" b="1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978125"/>
            <a:ext cx="8520600" cy="20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Le reti neurali artificiali (</a:t>
            </a:r>
            <a:r>
              <a:rPr lang="it" sz="2000" b="1">
                <a:solidFill>
                  <a:srgbClr val="1D1D1D"/>
                </a:solidFill>
                <a:highlight>
                  <a:srgbClr val="FFFFFF"/>
                </a:highlight>
              </a:rPr>
              <a:t>ANN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) sono </a:t>
            </a:r>
            <a:r>
              <a:rPr lang="it" sz="2000" b="1">
                <a:solidFill>
                  <a:srgbClr val="1D1D1D"/>
                </a:solidFill>
                <a:highlight>
                  <a:srgbClr val="FFFFFF"/>
                </a:highlight>
              </a:rPr>
              <a:t>modelli matematico-informatici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 ispirati al modello delle reti neurali biologiche.</a:t>
            </a:r>
            <a:endParaRPr sz="20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1D1D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Possono apprendere usando meccanismi simili a quelli dell’</a:t>
            </a:r>
            <a:r>
              <a:rPr lang="it" sz="2000" b="1">
                <a:solidFill>
                  <a:srgbClr val="1D1D1D"/>
                </a:solidFill>
                <a:highlight>
                  <a:srgbClr val="FFFFFF"/>
                </a:highlight>
              </a:rPr>
              <a:t>intelligenza umana</a:t>
            </a:r>
            <a:r>
              <a:rPr lang="it" sz="2000">
                <a:solidFill>
                  <a:srgbClr val="1D1D1D"/>
                </a:solidFill>
                <a:highlight>
                  <a:srgbClr val="FFFFFF"/>
                </a:highlight>
              </a:rPr>
              <a:t>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50" y="3239175"/>
            <a:ext cx="6952451" cy="18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020" b="1"/>
              <a:t>Fonti (cont.)</a:t>
            </a:r>
            <a:endParaRPr sz="3020" b="1"/>
          </a:p>
        </p:txBody>
      </p:sp>
      <p:sp>
        <p:nvSpPr>
          <p:cNvPr id="413" name="Google Shape;413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3"/>
              </a:rPr>
              <a:t>https://it.wikipedia.org/wiki/Scikit-learn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4"/>
              </a:rPr>
              <a:t>https://scikit-learn.org/stable/modules/preprocessing.html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5"/>
              </a:rPr>
              <a:t>https://scikit-learn.org/stable/modules/generated/sklearn.feature_extraction.text.CountVectorizer.html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6"/>
              </a:rPr>
              <a:t>https://scikit-learn.org/stable/modules/generated/sklearn.model_selection.train_test_split.html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7"/>
              </a:rPr>
              <a:t>https://scikit-learn.org/stable/modules/generated/sklearn.naive_bayes.MultinomialNB.html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u="sng">
                <a:solidFill>
                  <a:schemeClr val="hlink"/>
                </a:solidFill>
                <a:hlinkClick r:id="rId8"/>
              </a:rPr>
              <a:t>https://scikit-learn.org/stable/modules/generated/sklearn.ensemble.RandomForestClassifier.html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  <p:sp>
        <p:nvSpPr>
          <p:cNvPr id="419" name="Google Shape;419;p7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Taha Khalil Dhouibi, 975788			Andrea Spinelli, 957035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20" b="1"/>
              <a:t>Reti Neurali Artificiali (cont)</a:t>
            </a:r>
            <a:endParaRPr sz="3020" b="1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86800" cy="3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Le reti neurali sono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strutture non-lineari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di dati statistici organizzate come strumenti di modellazione.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Possono essere usate per 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simulare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 relazioni complesse</a:t>
            </a:r>
            <a:r>
              <a:rPr lang="it" sz="2000" b="1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it" sz="2000">
                <a:solidFill>
                  <a:srgbClr val="202122"/>
                </a:solidFill>
                <a:highlight>
                  <a:srgbClr val="FFFFFF"/>
                </a:highlight>
              </a:rPr>
              <a:t>tra input e output che altre funzioni analitiche non riescono a rappresentare.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860" y="1152475"/>
            <a:ext cx="2780066" cy="34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18" b="1"/>
              <a:t>Reti Neurali Artificiali (cont)</a:t>
            </a:r>
            <a:endParaRPr sz="3018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700"/>
            <a:ext cx="5942400" cy="3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Una rete neurale artificiale riceve segnali esterni su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uno strato di nodi di ingresso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, ciascuno dei quali è collegato con numerosi nodi interni, organizzati in più livelli. Ogni nodo elabora i segnali ricevuti e trasmette il risultato a nodi successivi.</a:t>
            </a:r>
            <a:endParaRPr sz="2000"/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974" y="1152475"/>
            <a:ext cx="2785276" cy="34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24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3020" b="1"/>
              <a:t>Reti Neurali Artificiali (cont)</a:t>
            </a:r>
            <a:endParaRPr sz="302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016100"/>
            <a:ext cx="8520600" cy="3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Nella maggior parte dei casi, una rete neurale artificiale è </a:t>
            </a:r>
            <a:r>
              <a:rPr lang="it" sz="2000" b="1">
                <a:solidFill>
                  <a:srgbClr val="202122"/>
                </a:solidFill>
                <a:highlight>
                  <a:schemeClr val="lt1"/>
                </a:highlight>
              </a:rPr>
              <a:t>un sistema adattivo</a:t>
            </a:r>
            <a:r>
              <a:rPr lang="it" sz="2000">
                <a:solidFill>
                  <a:srgbClr val="202122"/>
                </a:solidFill>
                <a:highlight>
                  <a:schemeClr val="lt1"/>
                </a:highlight>
              </a:rPr>
              <a:t> che cambia la propria struttura in base a informazioni esterne o interne che scorrono attraverso la rete stessa durante la fase di apprendimento.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2370</Words>
  <Application>Microsoft Office PowerPoint</Application>
  <PresentationFormat>Presentazione su schermo (16:9)</PresentationFormat>
  <Paragraphs>257</Paragraphs>
  <Slides>61</Slides>
  <Notes>61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66" baseType="lpstr">
      <vt:lpstr>Courier New</vt:lpstr>
      <vt:lpstr>Roboto Mono</vt:lpstr>
      <vt:lpstr>Arial</vt:lpstr>
      <vt:lpstr>Roboto</vt:lpstr>
      <vt:lpstr>Simple Light</vt:lpstr>
      <vt:lpstr>Reti Neurali Artificiali</vt:lpstr>
      <vt:lpstr>Presentazione standard di PowerPoint</vt:lpstr>
      <vt:lpstr>Rete Neurale: Definizione </vt:lpstr>
      <vt:lpstr>Presentazione standard di PowerPoint</vt:lpstr>
      <vt:lpstr>Rete neurale a rete neurale artificiale</vt:lpstr>
      <vt:lpstr>Reti Neurali Artificiali</vt:lpstr>
      <vt:lpstr>Reti Neurali Artificiali (cont)</vt:lpstr>
      <vt:lpstr>Reti Neurali Artificiali (cont) </vt:lpstr>
      <vt:lpstr>Reti Neurali Artificiali (cont)</vt:lpstr>
      <vt:lpstr>Presentazione standard di PowerPoint</vt:lpstr>
      <vt:lpstr>Paradigmi di apprendimento </vt:lpstr>
      <vt:lpstr>Apprendimento Supervisionato</vt:lpstr>
      <vt:lpstr>Apprendimento supervisionato</vt:lpstr>
      <vt:lpstr>Definizione</vt:lpstr>
      <vt:lpstr>Presentazione standard di PowerPoint</vt:lpstr>
      <vt:lpstr>Risultato</vt:lpstr>
      <vt:lpstr>Obiettivo</vt:lpstr>
      <vt:lpstr>Apprendimento non supervisionato</vt:lpstr>
      <vt:lpstr>Apprendimento non supervisionato </vt:lpstr>
      <vt:lpstr>Definizione</vt:lpstr>
      <vt:lpstr>Obiettivo</vt:lpstr>
      <vt:lpstr>Apprendimento per rinforzo</vt:lpstr>
      <vt:lpstr>Apprendimento per rinforzo</vt:lpstr>
      <vt:lpstr>Definizione</vt:lpstr>
      <vt:lpstr>Come funziona?</vt:lpstr>
      <vt:lpstr>Come funziona? (cont)</vt:lpstr>
      <vt:lpstr>Obiettivo</vt:lpstr>
      <vt:lpstr>Per riassumere…</vt:lpstr>
      <vt:lpstr>Presentazione standard di PowerPoint</vt:lpstr>
      <vt:lpstr>Presentazione standard di PowerPoint</vt:lpstr>
      <vt:lpstr>Algoritmo Naive Bayes </vt:lpstr>
      <vt:lpstr>Algoritmo Naive Bayes </vt:lpstr>
      <vt:lpstr>Definizione</vt:lpstr>
      <vt:lpstr>Come funziona?</vt:lpstr>
      <vt:lpstr>Vantaggi</vt:lpstr>
      <vt:lpstr>Svantaggi</vt:lpstr>
      <vt:lpstr>Algoritmo Random Forest</vt:lpstr>
      <vt:lpstr>Algoritmo Random Forest</vt:lpstr>
      <vt:lpstr>Definizione</vt:lpstr>
      <vt:lpstr>Come Funziona?</vt:lpstr>
      <vt:lpstr>Come Funziona (cont.)?</vt:lpstr>
      <vt:lpstr>Come Funziona (cont.)?</vt:lpstr>
      <vt:lpstr>Vantaggi</vt:lpstr>
      <vt:lpstr>Svantaggi</vt:lpstr>
      <vt:lpstr>Il nostro codice</vt:lpstr>
      <vt:lpstr>Fasi/Passaggi/Step</vt:lpstr>
      <vt:lpstr>Librerie</vt:lpstr>
      <vt:lpstr>Import di librerie e lettura del dataset </vt:lpstr>
      <vt:lpstr>2) Capire il dataset </vt:lpstr>
      <vt:lpstr>2) Capire il dataset(cont.)</vt:lpstr>
      <vt:lpstr>2) Capire il dataset(cont.)</vt:lpstr>
      <vt:lpstr>Presentazione standard di PowerPoint</vt:lpstr>
      <vt:lpstr>3) Pre-elaborazione del testo   </vt:lpstr>
      <vt:lpstr>3) Pre-elaborazione del testo (cont.)  </vt:lpstr>
      <vt:lpstr>4) Costruzione e allenamento del modello</vt:lpstr>
      <vt:lpstr>5) Valutazione del modello </vt:lpstr>
      <vt:lpstr>6) Predizione del modello </vt:lpstr>
      <vt:lpstr>Conclusione</vt:lpstr>
      <vt:lpstr>Fonti </vt:lpstr>
      <vt:lpstr>Fonti (cont.)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Artificiali</dc:title>
  <cp:lastModifiedBy>Taha Khalil Dhouibi</cp:lastModifiedBy>
  <cp:revision>1</cp:revision>
  <dcterms:modified xsi:type="dcterms:W3CDTF">2023-06-13T13:16:00Z</dcterms:modified>
</cp:coreProperties>
</file>