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</p:sldIdLst>
  <p:sldSz cy="5143500" cx="9144000"/>
  <p:notesSz cx="6858000" cy="9144000"/>
  <p:embeddedFontLst>
    <p:embeddedFont>
      <p:font typeface="Roboto"/>
      <p:regular r:id="rId67"/>
      <p:bold r:id="rId68"/>
      <p:italic r:id="rId69"/>
      <p:boldItalic r:id="rId70"/>
    </p:embeddedFont>
    <p:embeddedFont>
      <p:font typeface="Roboto Mono"/>
      <p:regular r:id="rId71"/>
      <p:bold r:id="rId72"/>
      <p:italic r:id="rId73"/>
      <p:boldItalic r:id="rId7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RobotoMono-italic.fntdata"/><Relationship Id="rId72" Type="http://schemas.openxmlformats.org/officeDocument/2006/relationships/font" Target="fonts/RobotoMono-bold.fntdata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74" Type="http://schemas.openxmlformats.org/officeDocument/2006/relationships/font" Target="fonts/RobotoMono-boldItalic.fntdata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font" Target="fonts/RobotoMono-regular.fntdata"/><Relationship Id="rId70" Type="http://schemas.openxmlformats.org/officeDocument/2006/relationships/font" Target="fonts/Roboto-bold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font" Target="fonts/Roboto-bold.fntdata"/><Relationship Id="rId23" Type="http://schemas.openxmlformats.org/officeDocument/2006/relationships/slide" Target="slides/slide18.xml"/><Relationship Id="rId67" Type="http://schemas.openxmlformats.org/officeDocument/2006/relationships/font" Target="fonts/Roboto-regular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Roboto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a47f91d497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a47f91d49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9fa9f7ff8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9fa9f7ff8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10fd6fdda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10fd6fdda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b60d8d6c5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b60d8d6c5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9fa9f7ff8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9fa9f7ff8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a47f91d497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a47f91d49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a47f91d49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a47f91d49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9fa9f7ff8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9fa9f7ff8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10fd6fdda7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10fd6fdda7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b60d8d6c5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b60d8d6c5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a47f91d49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a47f91d49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9fc262adf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9fc262adf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a47f91d497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a47f91d497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10fd6fdda7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10fd6fdda7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b60d8d6c5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b60d8d6c5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9fc262adf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9fc262adf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a47f91d497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a47f91d49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9fc262adf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9fc262adf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a47f91d497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a47f91d497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a47f91d497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a47f91d497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bd656ef75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bd656ef75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a47f91d49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a47f91d49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bd656ef75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bd656ef75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10fd6fdda7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10fd6fdda7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bd656ef75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bd656ef75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bd656ef75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bd656ef75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bd656ef75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bd656ef75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bd656ef75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bd656ef75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bd656ef75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bd656ef75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10fd6fdda7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10fd6fdda7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bd656ef75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bd656ef75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bd656ef75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bd656ef75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a47f91d4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a47f91d4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bd656ef75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bd656ef75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bd88190c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bd88190c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bd88190cd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bd88190cd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bd656ef753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bd656ef753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bd656ef753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bd656ef753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14c4b37e7a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14c4b37e7a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14c4b37e7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14c4b37e7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1b729837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1b729837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14c4b37e7a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14c4b37e7a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14c4b37e7a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14c4b37e7a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a47f91d49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a47f91d49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de1a8edad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de1a8edad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de1a8edad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de1a8edad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14c4b37e7a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214c4b37e7a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14c4b37e7a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14c4b37e7a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de1a8edad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de1a8edad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14c4b37e7a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14c4b37e7a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14c4b37e7a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214c4b37e7a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14c4b37e7a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214c4b37e7a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de1a8edad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de1a8edad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b82c52ba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b82c52ba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9fa9f7ff8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9fa9f7ff8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1b7298370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21b7298370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beb505ba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beb505ba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9fa9f7ff8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9fa9f7ff8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b60d8d6c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b60d8d6c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a47f91d49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a47f91d49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.png"/><Relationship Id="rId4" Type="http://schemas.openxmlformats.org/officeDocument/2006/relationships/image" Target="../media/image19.png"/><Relationship Id="rId5" Type="http://schemas.openxmlformats.org/officeDocument/2006/relationships/image" Target="../media/image10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7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hyperlink" Target="https://www.kaggle.com/code/yassin01/language-detection-using-rf-nb-algorithms/notebook" TargetMode="External"/><Relationship Id="rId4" Type="http://schemas.openxmlformats.org/officeDocument/2006/relationships/hyperlink" Target="https://www.andreaminini.com/ai/machine-learning/" TargetMode="External"/><Relationship Id="rId11" Type="http://schemas.openxmlformats.org/officeDocument/2006/relationships/hyperlink" Target="https://docs.python.org/3/library/warnings.html" TargetMode="External"/><Relationship Id="rId10" Type="http://schemas.openxmlformats.org/officeDocument/2006/relationships/hyperlink" Target="https://docs.python.org/3/library/re.html" TargetMode="External"/><Relationship Id="rId9" Type="http://schemas.openxmlformats.org/officeDocument/2006/relationships/hyperlink" Target="https://matplotlib.org/3.5.3/api/_as_gen/matplotlib.pyplot.html" TargetMode="External"/><Relationship Id="rId5" Type="http://schemas.openxmlformats.org/officeDocument/2006/relationships/hyperlink" Target="https://www.andreaminini.com/ai/machine-learning/algoritmo-naive-bayes" TargetMode="External"/><Relationship Id="rId6" Type="http://schemas.openxmlformats.org/officeDocument/2006/relationships/hyperlink" Target="https://pandas.pydata.org/about/" TargetMode="External"/><Relationship Id="rId7" Type="http://schemas.openxmlformats.org/officeDocument/2006/relationships/hyperlink" Target="https://numpy.org/about/" TargetMode="External"/><Relationship Id="rId8" Type="http://schemas.openxmlformats.org/officeDocument/2006/relationships/hyperlink" Target="https://data-flair.training/blogs/numpy-features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hyperlink" Target="https://it.wikipedia.org/wiki/Scikit-learn" TargetMode="External"/><Relationship Id="rId4" Type="http://schemas.openxmlformats.org/officeDocument/2006/relationships/hyperlink" Target="https://scikit-learn.org/stable/modules/preprocessing.html" TargetMode="External"/><Relationship Id="rId5" Type="http://schemas.openxmlformats.org/officeDocument/2006/relationships/hyperlink" Target="https://scikit-learn.org/stable/modules/generated/sklearn.feature_extraction.text.CountVectorizer.html" TargetMode="External"/><Relationship Id="rId6" Type="http://schemas.openxmlformats.org/officeDocument/2006/relationships/hyperlink" Target="https://scikit-learn.org/stable/modules/generated/sklearn.model_selection.train_test_split.html" TargetMode="External"/><Relationship Id="rId7" Type="http://schemas.openxmlformats.org/officeDocument/2006/relationships/hyperlink" Target="https://scikit-learn.org/stable/modules/generated/sklearn.naive_bayes.MultinomialNB.html" TargetMode="External"/><Relationship Id="rId8" Type="http://schemas.openxmlformats.org/officeDocument/2006/relationships/hyperlink" Target="https://scikit-learn.org/stable/modules/generated/sklearn.ensemble.RandomForestClassifier.html" TargetMode="Externa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125"/>
            <a:ext cx="9144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4900"/>
              <a:t>Reti Neurali Artificiali</a:t>
            </a:r>
            <a:endParaRPr b="1" sz="7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100"/>
              <a:t>Apprendimento di una </a:t>
            </a:r>
            <a:endParaRPr b="1" sz="4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100"/>
              <a:t>rete neurale artificiale</a:t>
            </a:r>
            <a:endParaRPr b="1" sz="4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194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33333"/>
              <a:buFont typeface="Arial"/>
              <a:buNone/>
            </a:pPr>
            <a:r>
              <a:rPr b="1" lang="it" sz="3300">
                <a:highlight>
                  <a:srgbClr val="FFFFFF"/>
                </a:highlight>
              </a:rPr>
              <a:t>Paradigmi di apprendimento</a:t>
            </a:r>
            <a:endParaRPr b="1" sz="33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978125"/>
            <a:ext cx="8520600" cy="39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202122"/>
                </a:solidFill>
                <a:highlight>
                  <a:srgbClr val="FFFFFF"/>
                </a:highlight>
              </a:rPr>
              <a:t>Ci sono </a:t>
            </a:r>
            <a:r>
              <a:rPr b="1" lang="it" sz="2000">
                <a:solidFill>
                  <a:srgbClr val="202122"/>
                </a:solidFill>
                <a:highlight>
                  <a:srgbClr val="FFFFFF"/>
                </a:highlight>
              </a:rPr>
              <a:t>tre paradigmi</a:t>
            </a:r>
            <a:r>
              <a:rPr lang="it" sz="2000">
                <a:solidFill>
                  <a:srgbClr val="202122"/>
                </a:solidFill>
                <a:highlight>
                  <a:srgbClr val="FFFFFF"/>
                </a:highlight>
              </a:rPr>
              <a:t> di apprendimento, ciascuno corrispondente ad un particolare compito astratto di apprendimento:</a:t>
            </a:r>
            <a:endParaRPr sz="20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rgbClr val="202122"/>
              </a:buClr>
              <a:buSzPts val="2000"/>
              <a:buChar char="●"/>
            </a:pPr>
            <a:r>
              <a:rPr b="1" lang="it" sz="2000">
                <a:solidFill>
                  <a:srgbClr val="202122"/>
                </a:solidFill>
                <a:highlight>
                  <a:srgbClr val="FFFFFF"/>
                </a:highlight>
              </a:rPr>
              <a:t>apprendimento supervisionato</a:t>
            </a:r>
            <a:endParaRPr sz="20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000"/>
              <a:buChar char="●"/>
            </a:pPr>
            <a:r>
              <a:rPr b="1" lang="it" sz="2000">
                <a:solidFill>
                  <a:srgbClr val="202122"/>
                </a:solidFill>
                <a:highlight>
                  <a:srgbClr val="FFFFFF"/>
                </a:highlight>
              </a:rPr>
              <a:t>apprendimento non supervisionato</a:t>
            </a:r>
            <a:endParaRPr b="1" sz="20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000"/>
              <a:buChar char="●"/>
            </a:pPr>
            <a:r>
              <a:rPr b="1" lang="it" sz="2000">
                <a:solidFill>
                  <a:srgbClr val="202122"/>
                </a:solidFill>
                <a:highlight>
                  <a:srgbClr val="FFFFFF"/>
                </a:highlight>
              </a:rPr>
              <a:t>apprendimento per rinforzo</a:t>
            </a:r>
            <a:r>
              <a:rPr lang="it" sz="2000">
                <a:solidFill>
                  <a:srgbClr val="202122"/>
                </a:solidFill>
                <a:highlight>
                  <a:srgbClr val="FFFFFF"/>
                </a:highlight>
              </a:rPr>
              <a:t>. 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100"/>
              <a:t>Apprendimento </a:t>
            </a:r>
            <a:r>
              <a:rPr b="1" lang="it" sz="4100"/>
              <a:t>Supervisionato</a:t>
            </a:r>
            <a:endParaRPr b="1" sz="4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b="1" lang="it" sz="3000">
                <a:solidFill>
                  <a:srgbClr val="202122"/>
                </a:solidFill>
                <a:highlight>
                  <a:schemeClr val="lt1"/>
                </a:highlight>
              </a:rPr>
              <a:t>Apprendimento supervisionato</a:t>
            </a:r>
            <a:endParaRPr/>
          </a:p>
        </p:txBody>
      </p:sp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1857750" y="2634125"/>
            <a:ext cx="2800500" cy="2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712" y="1677437"/>
            <a:ext cx="7540575" cy="262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55300" y="237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000">
                <a:solidFill>
                  <a:srgbClr val="202122"/>
                </a:solidFill>
                <a:highlight>
                  <a:srgbClr val="FFFFFF"/>
                </a:highlight>
              </a:rPr>
              <a:t>Definizione</a:t>
            </a:r>
            <a:endParaRPr b="1" sz="3000"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860875"/>
            <a:ext cx="8520600" cy="4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202122"/>
                </a:solidFill>
                <a:highlight>
                  <a:srgbClr val="FFFFFF"/>
                </a:highlight>
              </a:rPr>
              <a:t>L’apprendimento supervisionato (</a:t>
            </a:r>
            <a:r>
              <a:rPr b="1" i="1" lang="it" sz="2000">
                <a:solidFill>
                  <a:srgbClr val="202122"/>
                </a:solidFill>
                <a:highlight>
                  <a:srgbClr val="FFFFFF"/>
                </a:highlight>
              </a:rPr>
              <a:t>supervised learning</a:t>
            </a:r>
            <a:r>
              <a:rPr lang="it" sz="2000">
                <a:solidFill>
                  <a:srgbClr val="202122"/>
                </a:solidFill>
                <a:highlight>
                  <a:srgbClr val="FFFFFF"/>
                </a:highlight>
              </a:rPr>
              <a:t>), </a:t>
            </a:r>
            <a:r>
              <a:rPr lang="it" sz="2000">
                <a:solidFill>
                  <a:srgbClr val="202122"/>
                </a:solidFill>
                <a:highlight>
                  <a:schemeClr val="lt1"/>
                </a:highlight>
              </a:rPr>
              <a:t>utilizza un set di addestramento </a:t>
            </a:r>
            <a:r>
              <a:rPr lang="it" sz="2000">
                <a:solidFill>
                  <a:srgbClr val="202122"/>
                </a:solidFill>
                <a:highlight>
                  <a:srgbClr val="FFFFFF"/>
                </a:highlight>
              </a:rPr>
              <a:t>(</a:t>
            </a:r>
            <a:r>
              <a:rPr b="1" i="1" lang="it" sz="2000">
                <a:solidFill>
                  <a:srgbClr val="202122"/>
                </a:solidFill>
                <a:highlight>
                  <a:srgbClr val="FFFFFF"/>
                </a:highlight>
              </a:rPr>
              <a:t>training set</a:t>
            </a:r>
            <a:r>
              <a:rPr lang="it" sz="2000">
                <a:solidFill>
                  <a:srgbClr val="202122"/>
                </a:solidFill>
                <a:highlight>
                  <a:srgbClr val="FFFFFF"/>
                </a:highlight>
              </a:rPr>
              <a:t>), </a:t>
            </a:r>
            <a:r>
              <a:rPr lang="it" sz="2000">
                <a:solidFill>
                  <a:srgbClr val="202122"/>
                </a:solidFill>
                <a:highlight>
                  <a:schemeClr val="lt1"/>
                </a:highlight>
              </a:rPr>
              <a:t>per insegnare ai modelli a produrre l'output desiderato. Tale set di dati include input e output corretti, che consentono al modello di apprendere nel tempo.</a:t>
            </a:r>
            <a:endParaRPr sz="2000">
              <a:solidFill>
                <a:srgbClr val="20212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20212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idx="1" type="body"/>
          </p:nvPr>
        </p:nvSpPr>
        <p:spPr>
          <a:xfrm>
            <a:off x="311700" y="846250"/>
            <a:ext cx="8520600" cy="41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202122"/>
                </a:solidFill>
                <a:highlight>
                  <a:schemeClr val="lt1"/>
                </a:highlight>
              </a:rPr>
              <a:t>L</a:t>
            </a:r>
            <a:r>
              <a:rPr lang="it" sz="2000">
                <a:solidFill>
                  <a:srgbClr val="202122"/>
                </a:solidFill>
                <a:highlight>
                  <a:schemeClr val="lt1"/>
                </a:highlight>
              </a:rPr>
              <a:t>a rete è addestrata mediante un opportuno algoritmo (tipicamente, la </a:t>
            </a:r>
            <a:r>
              <a:rPr b="1" i="1" lang="it" sz="2000">
                <a:solidFill>
                  <a:srgbClr val="202122"/>
                </a:solidFill>
                <a:highlight>
                  <a:schemeClr val="lt1"/>
                </a:highlight>
              </a:rPr>
              <a:t>backpropagation</a:t>
            </a:r>
            <a:r>
              <a:rPr lang="it" sz="2000">
                <a:solidFill>
                  <a:srgbClr val="202122"/>
                </a:solidFill>
                <a:highlight>
                  <a:schemeClr val="lt1"/>
                </a:highlight>
              </a:rPr>
              <a:t>), che usa tali dati allo scopo di modificare i pesi e altri parametri della rete stessa così da minimizzare l'errore di previsione relativo al training set. </a:t>
            </a:r>
            <a:endParaRPr sz="2000">
              <a:solidFill>
                <a:srgbClr val="20212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rgbClr val="202122"/>
              </a:solidFill>
              <a:highlight>
                <a:schemeClr val="lt1"/>
              </a:highlight>
            </a:endParaRPr>
          </a:p>
        </p:txBody>
      </p:sp>
      <p:sp>
        <p:nvSpPr>
          <p:cNvPr id="139" name="Google Shape;139;p27"/>
          <p:cNvSpPr txBox="1"/>
          <p:nvPr/>
        </p:nvSpPr>
        <p:spPr>
          <a:xfrm>
            <a:off x="311700" y="142900"/>
            <a:ext cx="8520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3000">
                <a:solidFill>
                  <a:srgbClr val="202122"/>
                </a:solidFill>
                <a:highlight>
                  <a:schemeClr val="lt1"/>
                </a:highlight>
              </a:rPr>
              <a:t>Come funziona?</a:t>
            </a:r>
            <a:endParaRPr sz="2500"/>
          </a:p>
        </p:txBody>
      </p:sp>
      <p:pic>
        <p:nvPicPr>
          <p:cNvPr id="140" name="Google Shape;14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3138" y="2412225"/>
            <a:ext cx="4657725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title"/>
          </p:nvPr>
        </p:nvSpPr>
        <p:spPr>
          <a:xfrm>
            <a:off x="311700" y="236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t" sz="3020"/>
              <a:t>Risultato</a:t>
            </a:r>
            <a:endParaRPr b="1" sz="3020"/>
          </a:p>
        </p:txBody>
      </p:sp>
      <p:sp>
        <p:nvSpPr>
          <p:cNvPr id="146" name="Google Shape;14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000">
                <a:solidFill>
                  <a:srgbClr val="202122"/>
                </a:solidFill>
                <a:highlight>
                  <a:schemeClr val="lt1"/>
                </a:highlight>
              </a:rPr>
              <a:t>Se l'addestramento ha successo, la rete impara a riconoscere la relazione incognita che lega le variabili di input a quelle di output, ed è quindi in grado di fare previsioni anche laddove l'uscita non sia nota a priori. </a:t>
            </a:r>
            <a:endParaRPr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311700" y="214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000">
                <a:solidFill>
                  <a:srgbClr val="202122"/>
                </a:solidFill>
                <a:highlight>
                  <a:srgbClr val="FFFFFF"/>
                </a:highlight>
              </a:rPr>
              <a:t>Obiettivo</a:t>
            </a:r>
            <a:endParaRPr b="1" sz="3000"/>
          </a:p>
        </p:txBody>
      </p:sp>
      <p:sp>
        <p:nvSpPr>
          <p:cNvPr id="152" name="Google Shape;152;p29"/>
          <p:cNvSpPr txBox="1"/>
          <p:nvPr>
            <p:ph idx="1" type="body"/>
          </p:nvPr>
        </p:nvSpPr>
        <p:spPr>
          <a:xfrm>
            <a:off x="311700" y="954650"/>
            <a:ext cx="8520600" cy="40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000">
                <a:solidFill>
                  <a:srgbClr val="202122"/>
                </a:solidFill>
                <a:highlight>
                  <a:srgbClr val="FFFFFF"/>
                </a:highlight>
              </a:rPr>
              <a:t>L</a:t>
            </a:r>
            <a:r>
              <a:rPr lang="it" sz="2000">
                <a:solidFill>
                  <a:srgbClr val="202122"/>
                </a:solidFill>
                <a:highlight>
                  <a:srgbClr val="FFFFFF"/>
                </a:highlight>
              </a:rPr>
              <a:t>'obiettivo finale dell'apprendimento supervisionato è la </a:t>
            </a:r>
            <a:r>
              <a:rPr b="1" lang="it" sz="2000">
                <a:solidFill>
                  <a:srgbClr val="202122"/>
                </a:solidFill>
                <a:highlight>
                  <a:srgbClr val="FFFFFF"/>
                </a:highlight>
              </a:rPr>
              <a:t>previsione del valore output per ogni valore input valido</a:t>
            </a:r>
            <a:r>
              <a:rPr lang="it" sz="2000">
                <a:solidFill>
                  <a:srgbClr val="202122"/>
                </a:solidFill>
                <a:highlight>
                  <a:srgbClr val="FFFFFF"/>
                </a:highlight>
              </a:rPr>
              <a:t>, basandosi soltanto su un numero limitato di coppie di valori input-output. </a:t>
            </a:r>
            <a:endParaRPr sz="20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000">
                <a:solidFill>
                  <a:srgbClr val="202122"/>
                </a:solidFill>
                <a:highlight>
                  <a:srgbClr val="FFFFFF"/>
                </a:highlight>
              </a:rPr>
              <a:t>Per fare ciò, la rete deve essere dotata di un'adeguata capacità di generalizzazione, con riferimento a casi ad essa ignoti. Ciò consente di risolvere problemi di regressione o classificazione.</a:t>
            </a:r>
            <a:endParaRPr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100">
                <a:solidFill>
                  <a:srgbClr val="202122"/>
                </a:solidFill>
                <a:highlight>
                  <a:schemeClr val="lt1"/>
                </a:highlight>
              </a:rPr>
              <a:t>Apprendimento non supervisionato</a:t>
            </a:r>
            <a:endParaRPr sz="47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b="1" lang="it" sz="3000">
                <a:solidFill>
                  <a:srgbClr val="202122"/>
                </a:solidFill>
                <a:highlight>
                  <a:schemeClr val="lt1"/>
                </a:highlight>
              </a:rPr>
              <a:t>Apprendimento non supervisionato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1"/>
          <p:cNvSpPr txBox="1"/>
          <p:nvPr>
            <p:ph idx="1" type="body"/>
          </p:nvPr>
        </p:nvSpPr>
        <p:spPr>
          <a:xfrm>
            <a:off x="3285750" y="2571750"/>
            <a:ext cx="1386300" cy="3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413" y="1164037"/>
            <a:ext cx="8397175" cy="3036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/>
          <p:nvPr>
            <p:ph type="title"/>
          </p:nvPr>
        </p:nvSpPr>
        <p:spPr>
          <a:xfrm>
            <a:off x="311700" y="203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t" sz="3020"/>
              <a:t>Definizione</a:t>
            </a:r>
            <a:endParaRPr b="1" sz="3020"/>
          </a:p>
        </p:txBody>
      </p:sp>
      <p:sp>
        <p:nvSpPr>
          <p:cNvPr id="170" name="Google Shape;170;p32"/>
          <p:cNvSpPr txBox="1"/>
          <p:nvPr>
            <p:ph idx="1" type="body"/>
          </p:nvPr>
        </p:nvSpPr>
        <p:spPr>
          <a:xfrm>
            <a:off x="311700" y="901200"/>
            <a:ext cx="8520600" cy="40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202122"/>
                </a:solidFill>
                <a:highlight>
                  <a:srgbClr val="FFFFFF"/>
                </a:highlight>
              </a:rPr>
              <a:t>L’apprendimento non supervisionato (</a:t>
            </a:r>
            <a:r>
              <a:rPr b="1" lang="it" sz="2000">
                <a:solidFill>
                  <a:srgbClr val="202122"/>
                </a:solidFill>
                <a:highlight>
                  <a:srgbClr val="FFFFFF"/>
                </a:highlight>
              </a:rPr>
              <a:t>unsupervised learning</a:t>
            </a:r>
            <a:r>
              <a:rPr lang="it" sz="2000">
                <a:solidFill>
                  <a:srgbClr val="202122"/>
                </a:solidFill>
                <a:highlight>
                  <a:srgbClr val="FFFFFF"/>
                </a:highlight>
              </a:rPr>
              <a:t>) si basa su algoritmi di addestramento che modificano i pesi della rete facendo esclusivamente riferimento ad un insieme di dati che include le sole variabili input. </a:t>
            </a:r>
            <a:endParaRPr sz="20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/>
          <p:nvPr>
            <p:ph type="title"/>
          </p:nvPr>
        </p:nvSpPr>
        <p:spPr>
          <a:xfrm>
            <a:off x="311700" y="148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t" sz="3020"/>
              <a:t>Obiettivo</a:t>
            </a:r>
            <a:endParaRPr b="1" sz="3020"/>
          </a:p>
        </p:txBody>
      </p:sp>
      <p:sp>
        <p:nvSpPr>
          <p:cNvPr id="176" name="Google Shape;176;p33"/>
          <p:cNvSpPr txBox="1"/>
          <p:nvPr>
            <p:ph idx="1" type="body"/>
          </p:nvPr>
        </p:nvSpPr>
        <p:spPr>
          <a:xfrm>
            <a:off x="311700" y="1152475"/>
            <a:ext cx="8520600" cy="37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000">
                <a:solidFill>
                  <a:srgbClr val="202122"/>
                </a:solidFill>
                <a:highlight>
                  <a:schemeClr val="lt1"/>
                </a:highlight>
              </a:rPr>
              <a:t>Tali algoritmi provano a raggruppare i dati input e a individuare dei </a:t>
            </a:r>
            <a:r>
              <a:rPr b="1" lang="it" sz="2000">
                <a:solidFill>
                  <a:srgbClr val="202122"/>
                </a:solidFill>
                <a:highlight>
                  <a:schemeClr val="lt1"/>
                </a:highlight>
              </a:rPr>
              <a:t>cluster </a:t>
            </a:r>
            <a:r>
              <a:rPr lang="it" sz="2000">
                <a:solidFill>
                  <a:srgbClr val="202122"/>
                </a:solidFill>
                <a:highlight>
                  <a:schemeClr val="lt1"/>
                </a:highlight>
              </a:rPr>
              <a:t>rappresentativi dei dati stessi, facendo uso tipicamente di metodi probabilistici. </a:t>
            </a:r>
            <a:endParaRPr sz="2000">
              <a:solidFill>
                <a:srgbClr val="20212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20212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000">
                <a:solidFill>
                  <a:srgbClr val="202122"/>
                </a:solidFill>
                <a:highlight>
                  <a:schemeClr val="lt1"/>
                </a:highlight>
              </a:rPr>
              <a:t>L'apprendimento non supervisionato è anche impiegato per sviluppare </a:t>
            </a:r>
            <a:r>
              <a:rPr b="1" lang="it" sz="2000">
                <a:solidFill>
                  <a:srgbClr val="202122"/>
                </a:solidFill>
                <a:highlight>
                  <a:schemeClr val="lt1"/>
                </a:highlight>
              </a:rPr>
              <a:t>tecniche di compressione dei dati.</a:t>
            </a:r>
            <a:endParaRPr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4100">
                <a:solidFill>
                  <a:srgbClr val="202122"/>
                </a:solidFill>
                <a:highlight>
                  <a:schemeClr val="lt1"/>
                </a:highlight>
              </a:rPr>
              <a:t>Apprendimento per rinforzo</a:t>
            </a:r>
            <a:endParaRPr sz="41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2500">
                <a:solidFill>
                  <a:srgbClr val="202122"/>
                </a:solidFill>
                <a:highlight>
                  <a:schemeClr val="lt1"/>
                </a:highlight>
              </a:rPr>
              <a:t>Apprendimento per rinforzo</a:t>
            </a:r>
            <a:endParaRPr/>
          </a:p>
        </p:txBody>
      </p:sp>
      <p:sp>
        <p:nvSpPr>
          <p:cNvPr id="187" name="Google Shape;187;p35"/>
          <p:cNvSpPr txBox="1"/>
          <p:nvPr>
            <p:ph idx="1" type="body"/>
          </p:nvPr>
        </p:nvSpPr>
        <p:spPr>
          <a:xfrm>
            <a:off x="2620275" y="2176625"/>
            <a:ext cx="255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475" y="1330923"/>
            <a:ext cx="7913050" cy="31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3000">
                <a:solidFill>
                  <a:srgbClr val="202122"/>
                </a:solidFill>
                <a:highlight>
                  <a:srgbClr val="FFFFFF"/>
                </a:highlight>
              </a:rPr>
              <a:t>Definizione</a:t>
            </a:r>
            <a:endParaRPr b="1" sz="3000"/>
          </a:p>
        </p:txBody>
      </p:sp>
      <p:sp>
        <p:nvSpPr>
          <p:cNvPr id="194" name="Google Shape;194;p36"/>
          <p:cNvSpPr txBox="1"/>
          <p:nvPr>
            <p:ph idx="1" type="body"/>
          </p:nvPr>
        </p:nvSpPr>
        <p:spPr>
          <a:xfrm>
            <a:off x="311700" y="1152475"/>
            <a:ext cx="8520600" cy="3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202122"/>
                </a:solidFill>
                <a:highlight>
                  <a:srgbClr val="FFFFFF"/>
                </a:highlight>
              </a:rPr>
              <a:t>L’apprendimento per rinforzo (</a:t>
            </a:r>
            <a:r>
              <a:rPr b="1" lang="it" sz="2000">
                <a:solidFill>
                  <a:srgbClr val="202122"/>
                </a:solidFill>
                <a:highlight>
                  <a:srgbClr val="FFFFFF"/>
                </a:highlight>
              </a:rPr>
              <a:t>reinforcement learning</a:t>
            </a:r>
            <a:r>
              <a:rPr lang="it" sz="2000">
                <a:solidFill>
                  <a:srgbClr val="202122"/>
                </a:solidFill>
                <a:highlight>
                  <a:srgbClr val="FFFFFF"/>
                </a:highlight>
              </a:rPr>
              <a:t>), è basato su un algoritmo che ha lo scopo di individuare un certo modus operandi, a partire da un processo di osservazione dell'ambiente esterno. </a:t>
            </a:r>
            <a:endParaRPr sz="20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1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t" sz="3020"/>
              <a:t>Come funziona?</a:t>
            </a:r>
            <a:endParaRPr b="1" sz="3020"/>
          </a:p>
        </p:txBody>
      </p:sp>
      <p:sp>
        <p:nvSpPr>
          <p:cNvPr id="200" name="Google Shape;200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000">
                <a:solidFill>
                  <a:srgbClr val="202122"/>
                </a:solidFill>
                <a:highlight>
                  <a:schemeClr val="lt1"/>
                </a:highlight>
              </a:rPr>
              <a:t>Ogni azione ha un impatto sull'ambiente, e l'ambiente produce una retroazione che guida l'algoritmo stesso nel processo di apprendimento. </a:t>
            </a:r>
            <a:endParaRPr sz="2000">
              <a:solidFill>
                <a:srgbClr val="20212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20212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000">
                <a:solidFill>
                  <a:srgbClr val="202122"/>
                </a:solidFill>
                <a:highlight>
                  <a:schemeClr val="lt1"/>
                </a:highlight>
              </a:rPr>
              <a:t>Tale classe di problemi postula un agente, dotato di capacità di percezione, che esplora un ambiente nel quale intraprende una serie di azioni. </a:t>
            </a:r>
            <a:endParaRPr sz="2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3000"/>
              <a:t>Come funziona? </a:t>
            </a:r>
            <a:r>
              <a:rPr b="1" lang="it" sz="3000">
                <a:solidFill>
                  <a:srgbClr val="202122"/>
                </a:solidFill>
                <a:highlight>
                  <a:srgbClr val="FFFFFF"/>
                </a:highlight>
              </a:rPr>
              <a:t>(cont)</a:t>
            </a:r>
            <a:endParaRPr sz="3000"/>
          </a:p>
        </p:txBody>
      </p:sp>
      <p:sp>
        <p:nvSpPr>
          <p:cNvPr id="206" name="Google Shape;206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000">
                <a:solidFill>
                  <a:srgbClr val="202122"/>
                </a:solidFill>
                <a:highlight>
                  <a:srgbClr val="FFFFFF"/>
                </a:highlight>
              </a:rPr>
              <a:t>L'ambiente stesso fornisce in risposta un</a:t>
            </a:r>
            <a:r>
              <a:rPr b="1" lang="it" sz="2000">
                <a:solidFill>
                  <a:srgbClr val="202122"/>
                </a:solidFill>
                <a:highlight>
                  <a:srgbClr val="FFFFFF"/>
                </a:highlight>
              </a:rPr>
              <a:t> incentivo</a:t>
            </a:r>
            <a:r>
              <a:rPr lang="it" sz="2000">
                <a:solidFill>
                  <a:srgbClr val="202122"/>
                </a:solidFill>
                <a:highlight>
                  <a:srgbClr val="FFFFFF"/>
                </a:highlight>
              </a:rPr>
              <a:t> o un </a:t>
            </a:r>
            <a:r>
              <a:rPr b="1" lang="it" sz="2000">
                <a:solidFill>
                  <a:srgbClr val="202122"/>
                </a:solidFill>
                <a:highlight>
                  <a:srgbClr val="FFFFFF"/>
                </a:highlight>
              </a:rPr>
              <a:t>disincentivo</a:t>
            </a:r>
            <a:r>
              <a:rPr lang="it" sz="2000">
                <a:solidFill>
                  <a:srgbClr val="202122"/>
                </a:solidFill>
                <a:highlight>
                  <a:srgbClr val="FFFFFF"/>
                </a:highlight>
              </a:rPr>
              <a:t>, secondo i casi. </a:t>
            </a:r>
            <a:endParaRPr sz="20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000">
                <a:solidFill>
                  <a:srgbClr val="202122"/>
                </a:solidFill>
                <a:highlight>
                  <a:srgbClr val="FFFFFF"/>
                </a:highlight>
              </a:rPr>
              <a:t>Gli algoritmi per il reinforcement learning provano a determinare una politica tesa a massimizzare gli incentivi cumulati ricevuti dall'agente nel corso della sua esplorazione del problema. </a:t>
            </a:r>
            <a:endParaRPr sz="20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t" sz="3020"/>
              <a:t>Obiettivo</a:t>
            </a:r>
            <a:endParaRPr b="1" sz="3020"/>
          </a:p>
        </p:txBody>
      </p:sp>
      <p:sp>
        <p:nvSpPr>
          <p:cNvPr id="212" name="Google Shape;212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000">
                <a:solidFill>
                  <a:srgbClr val="202122"/>
                </a:solidFill>
                <a:highlight>
                  <a:schemeClr val="lt1"/>
                </a:highlight>
              </a:rPr>
              <a:t>L'apprendimento con rinforzo differisce da quello supervisionato poiché non sono mai presentate delle coppie input-output di esempi noti né si procede alla correzione esplicita di azioni subottimali. </a:t>
            </a:r>
            <a:endParaRPr sz="2000">
              <a:solidFill>
                <a:srgbClr val="20212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20212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6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000">
                <a:solidFill>
                  <a:srgbClr val="202122"/>
                </a:solidFill>
                <a:highlight>
                  <a:schemeClr val="lt1"/>
                </a:highlight>
              </a:rPr>
              <a:t>Inoltre, l'algoritmo è focalizzato sulla prestazione in linea, che implica un bilanciamento tra esplorazione di situazioni ignote e sfruttamento della conoscenza corrente.</a:t>
            </a:r>
            <a:endParaRPr sz="2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t" sz="3020"/>
              <a:t>Per riassumere…</a:t>
            </a:r>
            <a:endParaRPr b="1" sz="3020"/>
          </a:p>
        </p:txBody>
      </p:sp>
      <p:sp>
        <p:nvSpPr>
          <p:cNvPr id="218" name="Google Shape;218;p40"/>
          <p:cNvSpPr txBox="1"/>
          <p:nvPr>
            <p:ph idx="1" type="body"/>
          </p:nvPr>
        </p:nvSpPr>
        <p:spPr>
          <a:xfrm>
            <a:off x="1927075" y="2190500"/>
            <a:ext cx="4117500" cy="11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Google Shape;21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450" y="1425450"/>
            <a:ext cx="7427100" cy="30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1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100"/>
              <a:t>I nostri algoritmi</a:t>
            </a:r>
            <a:endParaRPr b="1" sz="4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2781"/>
              <a:buFont typeface="Arial"/>
              <a:buNone/>
            </a:pPr>
            <a:r>
              <a:rPr b="1" lang="it" sz="3355"/>
              <a:t>Rete Neurale: Definizione</a:t>
            </a:r>
            <a:endParaRPr b="1" sz="335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000">
                <a:solidFill>
                  <a:srgbClr val="202122"/>
                </a:solidFill>
                <a:highlight>
                  <a:schemeClr val="lt1"/>
                </a:highlight>
              </a:rPr>
              <a:t>In Biologia, nel campo delle neuroscienze, il termine </a:t>
            </a:r>
            <a:r>
              <a:rPr b="1" lang="it" sz="2000">
                <a:solidFill>
                  <a:srgbClr val="202122"/>
                </a:solidFill>
                <a:highlight>
                  <a:schemeClr val="lt1"/>
                </a:highlight>
              </a:rPr>
              <a:t>rete neurale</a:t>
            </a:r>
            <a:r>
              <a:rPr lang="it" sz="2000">
                <a:solidFill>
                  <a:srgbClr val="202122"/>
                </a:solidFill>
                <a:highlight>
                  <a:schemeClr val="lt1"/>
                </a:highlight>
              </a:rPr>
              <a:t> viene utilizzato come riferimento a una rete o ad un circuito formato da </a:t>
            </a:r>
            <a:r>
              <a:rPr b="1" lang="it" sz="2000">
                <a:solidFill>
                  <a:srgbClr val="202122"/>
                </a:solidFill>
                <a:highlight>
                  <a:schemeClr val="lt1"/>
                </a:highlight>
              </a:rPr>
              <a:t>neuroni</a:t>
            </a:r>
            <a:r>
              <a:rPr lang="it" sz="2000">
                <a:solidFill>
                  <a:srgbClr val="202122"/>
                </a:solidFill>
                <a:highlight>
                  <a:schemeClr val="lt1"/>
                </a:highlight>
              </a:rPr>
              <a:t>. </a:t>
            </a:r>
            <a:endParaRPr sz="2000">
              <a:solidFill>
                <a:srgbClr val="20212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20212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000">
                <a:solidFill>
                  <a:srgbClr val="202122"/>
                </a:solidFill>
                <a:highlight>
                  <a:schemeClr val="lt1"/>
                </a:highlight>
              </a:rPr>
              <a:t>Le reti neurali sono identificate come gruppi di neuroni che svolgono una determinata funzione fisiologica nelle analisi di laboratorio. </a:t>
            </a:r>
            <a:endParaRPr sz="2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2"/>
          <p:cNvSpPr txBox="1"/>
          <p:nvPr>
            <p:ph idx="1" type="body"/>
          </p:nvPr>
        </p:nvSpPr>
        <p:spPr>
          <a:xfrm>
            <a:off x="612425" y="595000"/>
            <a:ext cx="3519900" cy="39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2000">
                <a:solidFill>
                  <a:schemeClr val="dk1"/>
                </a:solidFill>
                <a:highlight>
                  <a:schemeClr val="lt1"/>
                </a:highlight>
              </a:rPr>
              <a:t>Naive Bayes</a:t>
            </a:r>
            <a:endParaRPr b="1"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20212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6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</p:txBody>
      </p:sp>
      <p:sp>
        <p:nvSpPr>
          <p:cNvPr id="230" name="Google Shape;230;p42"/>
          <p:cNvSpPr txBox="1"/>
          <p:nvPr>
            <p:ph idx="2" type="body"/>
          </p:nvPr>
        </p:nvSpPr>
        <p:spPr>
          <a:xfrm>
            <a:off x="5254650" y="595425"/>
            <a:ext cx="3519900" cy="39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000">
                <a:solidFill>
                  <a:schemeClr val="dk1"/>
                </a:solidFill>
              </a:rPr>
              <a:t>Random Forest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231" name="Google Shape;23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250" y="1262150"/>
            <a:ext cx="2813504" cy="313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8875" y="1381975"/>
            <a:ext cx="2911425" cy="301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it" sz="4100"/>
              <a:t>Algoritmo Naive Bayes </a:t>
            </a:r>
            <a:endParaRPr sz="41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91"/>
              <a:buFont typeface="Arial"/>
              <a:buNone/>
            </a:pPr>
            <a:r>
              <a:rPr b="1" lang="it" sz="3000"/>
              <a:t>Algoritmo Naive Bayes </a:t>
            </a:r>
            <a:endParaRPr sz="3000"/>
          </a:p>
        </p:txBody>
      </p:sp>
      <p:sp>
        <p:nvSpPr>
          <p:cNvPr id="243" name="Google Shape;243;p44"/>
          <p:cNvSpPr txBox="1"/>
          <p:nvPr>
            <p:ph idx="1" type="body"/>
          </p:nvPr>
        </p:nvSpPr>
        <p:spPr>
          <a:xfrm>
            <a:off x="4325525" y="2356850"/>
            <a:ext cx="1248000" cy="8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4" name="Google Shape;24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5212" y="1294900"/>
            <a:ext cx="3313575" cy="3301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t" sz="3020"/>
              <a:t>Definizione</a:t>
            </a:r>
            <a:endParaRPr b="1" sz="3020"/>
          </a:p>
        </p:txBody>
      </p:sp>
      <p:sp>
        <p:nvSpPr>
          <p:cNvPr id="250" name="Google Shape;250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chemeClr val="dk1"/>
                </a:solidFill>
              </a:rPr>
              <a:t>E’ un algoritmo per risolvere problemi di classificazione e apprendimento automatico che utilizza il teorema di Bayes, che calcola la probabilità di un evento A condizionata a un altro evento B. </a:t>
            </a:r>
            <a:endParaRPr/>
          </a:p>
        </p:txBody>
      </p:sp>
      <p:pic>
        <p:nvPicPr>
          <p:cNvPr id="251" name="Google Shape;25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6538" y="2408650"/>
            <a:ext cx="3590925" cy="19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t" sz="3020"/>
              <a:t>Come funziona?</a:t>
            </a:r>
            <a:endParaRPr b="1" sz="3020"/>
          </a:p>
        </p:txBody>
      </p:sp>
      <p:sp>
        <p:nvSpPr>
          <p:cNvPr id="257" name="Google Shape;257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arenR"/>
            </a:pPr>
            <a:r>
              <a:rPr lang="it" sz="2000">
                <a:solidFill>
                  <a:schemeClr val="dk1"/>
                </a:solidFill>
              </a:rPr>
              <a:t>Per ogni caratteristica, costruisco la tavola delle frequenze.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arenR"/>
            </a:pPr>
            <a:r>
              <a:rPr lang="it" sz="2000">
                <a:solidFill>
                  <a:schemeClr val="dk1"/>
                </a:solidFill>
              </a:rPr>
              <a:t>Trasformo le frequenze in probabilità.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arenR"/>
            </a:pPr>
            <a:r>
              <a:rPr lang="it" sz="2000">
                <a:solidFill>
                  <a:schemeClr val="dk1"/>
                </a:solidFill>
              </a:rPr>
              <a:t>L'algoritmo calcola la probabilità dell’evento, moltiplicando tra loro le probabilità condizionali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arenR"/>
            </a:pPr>
            <a:r>
              <a:rPr lang="it" sz="2000">
                <a:solidFill>
                  <a:schemeClr val="dk1"/>
                </a:solidFill>
              </a:rPr>
              <a:t>Sostituisco i valori delle probabilità condizionate.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arenR"/>
            </a:pPr>
            <a:r>
              <a:rPr lang="it" sz="2000">
                <a:solidFill>
                  <a:schemeClr val="dk1"/>
                </a:solidFill>
              </a:rPr>
              <a:t>Normalizzo i risultati, ottenendo le percentuali dell’evento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202122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t" sz="3020"/>
              <a:t>Vantaggi</a:t>
            </a:r>
            <a:endParaRPr b="1" sz="3020"/>
          </a:p>
        </p:txBody>
      </p:sp>
      <p:sp>
        <p:nvSpPr>
          <p:cNvPr id="263" name="Google Shape;263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arenR"/>
            </a:pPr>
            <a:r>
              <a:rPr lang="it" sz="2000">
                <a:solidFill>
                  <a:schemeClr val="dk1"/>
                </a:solidFill>
              </a:rPr>
              <a:t>Semplicità d'utilizzo. 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arenR"/>
            </a:pPr>
            <a:r>
              <a:rPr lang="it" sz="2000">
                <a:solidFill>
                  <a:schemeClr val="dk1"/>
                </a:solidFill>
              </a:rPr>
              <a:t>Algoritmo limitato a pochi casi specifici.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t" sz="3020"/>
              <a:t>Svantaggi</a:t>
            </a:r>
            <a:endParaRPr b="1" sz="3520"/>
          </a:p>
        </p:txBody>
      </p:sp>
      <p:sp>
        <p:nvSpPr>
          <p:cNvPr id="269" name="Google Shape;269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arenR"/>
            </a:pPr>
            <a:r>
              <a:rPr lang="it" sz="2000">
                <a:solidFill>
                  <a:schemeClr val="dk1"/>
                </a:solidFill>
              </a:rPr>
              <a:t>L'algoritmo richiede la conoscenza di tutti i dati del problema, in particolar modo delle probabilità semplici e condizionate. 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arenR"/>
            </a:pPr>
            <a:r>
              <a:rPr lang="it" sz="2000">
                <a:solidFill>
                  <a:schemeClr val="dk1"/>
                </a:solidFill>
              </a:rPr>
              <a:t>L'algoritmo fornisce un'approssimazione "ingenua" (naive) del problema perché non considera la correlazione tra le caratteristiche dell'istanza.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4100"/>
              <a:t>Algoritmo Random Forest</a:t>
            </a:r>
            <a:endParaRPr sz="41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t" sz="3018"/>
              <a:t>Algoritmo Random Forest</a:t>
            </a:r>
            <a:endParaRPr sz="2820"/>
          </a:p>
        </p:txBody>
      </p:sp>
      <p:sp>
        <p:nvSpPr>
          <p:cNvPr id="280" name="Google Shape;280;p50"/>
          <p:cNvSpPr txBox="1"/>
          <p:nvPr>
            <p:ph idx="1" type="body"/>
          </p:nvPr>
        </p:nvSpPr>
        <p:spPr>
          <a:xfrm>
            <a:off x="4325525" y="2356850"/>
            <a:ext cx="1248000" cy="8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1" name="Google Shape;28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9486" y="1086950"/>
            <a:ext cx="314502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t" sz="3018"/>
              <a:t>Definizione</a:t>
            </a:r>
            <a:endParaRPr sz="2820"/>
          </a:p>
        </p:txBody>
      </p:sp>
      <p:sp>
        <p:nvSpPr>
          <p:cNvPr id="287" name="Google Shape;287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it" sz="2000">
                <a:solidFill>
                  <a:schemeClr val="dk1"/>
                </a:solidFill>
                <a:highlight>
                  <a:srgbClr val="FFFFFF"/>
                </a:highlight>
              </a:rPr>
              <a:t>Il Random forest è un algoritmo di machine learning che appartiene alla categoria dei modelli di classificazione basati sull’apprendimento da più alberi di decisione. 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000">
                <a:solidFill>
                  <a:schemeClr val="dk1"/>
                </a:solidFill>
                <a:highlight>
                  <a:srgbClr val="FFFFFF"/>
                </a:highlight>
              </a:rPr>
              <a:t>E’ un algoritmo di apprendimento automatico che funziona prima costruendo diversi alberi di decisione durante il processo di addestramento, poi utilizza la media o la moda delle previsioni degli alberi per fare una previsione finale.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000" y="221638"/>
            <a:ext cx="8598000" cy="47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3000">
                <a:solidFill>
                  <a:srgbClr val="202122"/>
                </a:solidFill>
                <a:highlight>
                  <a:srgbClr val="FFFFFF"/>
                </a:highlight>
              </a:rPr>
              <a:t>Come Funziona?</a:t>
            </a:r>
            <a:endParaRPr sz="3000"/>
          </a:p>
        </p:txBody>
      </p:sp>
      <p:sp>
        <p:nvSpPr>
          <p:cNvPr id="293" name="Google Shape;293;p52"/>
          <p:cNvSpPr txBox="1"/>
          <p:nvPr>
            <p:ph idx="1" type="body"/>
          </p:nvPr>
        </p:nvSpPr>
        <p:spPr>
          <a:xfrm>
            <a:off x="311700" y="1152475"/>
            <a:ext cx="8520600" cy="38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it" sz="2000">
                <a:solidFill>
                  <a:schemeClr val="dk1"/>
                </a:solidFill>
                <a:highlight>
                  <a:srgbClr val="FFFFFF"/>
                </a:highlight>
              </a:rPr>
              <a:t>1) Costruisco diversi alberi di decisione utilizzando sottoinsiemi casuali di osservazioni e variabili dal dataset di addestramento. 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000">
                <a:solidFill>
                  <a:schemeClr val="dk1"/>
                </a:solidFill>
                <a:highlight>
                  <a:srgbClr val="FFFFFF"/>
                </a:highlight>
              </a:rPr>
              <a:t>2) Durante il processo di costruzione di ogni albero, il modello seleziona un sottoinsieme casuale di variabili dal dataset di addestramento da utilizzare come nodi dell’albero. </a:t>
            </a:r>
            <a:endParaRPr sz="20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3000">
                <a:solidFill>
                  <a:srgbClr val="202122"/>
                </a:solidFill>
                <a:highlight>
                  <a:srgbClr val="FFFFFF"/>
                </a:highlight>
              </a:rPr>
              <a:t>Come Funziona (cont.)?</a:t>
            </a:r>
            <a:endParaRPr sz="3000"/>
          </a:p>
        </p:txBody>
      </p:sp>
      <p:sp>
        <p:nvSpPr>
          <p:cNvPr id="299" name="Google Shape;299;p53"/>
          <p:cNvSpPr txBox="1"/>
          <p:nvPr>
            <p:ph idx="1" type="body"/>
          </p:nvPr>
        </p:nvSpPr>
        <p:spPr>
          <a:xfrm>
            <a:off x="311700" y="1152475"/>
            <a:ext cx="8520600" cy="38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000">
                <a:solidFill>
                  <a:schemeClr val="dk1"/>
                </a:solidFill>
                <a:highlight>
                  <a:schemeClr val="lt1"/>
                </a:highlight>
              </a:rPr>
              <a:t>3) Costruiti gli alberi di decisione, l’algoritmo Random Forest utilizza le previsioni di ogni albero per fare una previsione finale per ogni osservazione. Per prevedere gli alberi, si possono usare: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it" sz="2000">
                <a:solidFill>
                  <a:schemeClr val="dk1"/>
                </a:solidFill>
                <a:highlight>
                  <a:schemeClr val="lt1"/>
                </a:highlight>
              </a:rPr>
              <a:t>Media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it" sz="2000">
                <a:solidFill>
                  <a:schemeClr val="dk1"/>
                </a:solidFill>
                <a:highlight>
                  <a:schemeClr val="lt1"/>
                </a:highlight>
              </a:rPr>
              <a:t>Moda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3000">
                <a:solidFill>
                  <a:srgbClr val="202122"/>
                </a:solidFill>
                <a:highlight>
                  <a:srgbClr val="FFFFFF"/>
                </a:highlight>
              </a:rPr>
              <a:t>Come Funziona (cont.)?</a:t>
            </a:r>
            <a:endParaRPr sz="3000"/>
          </a:p>
        </p:txBody>
      </p:sp>
      <p:sp>
        <p:nvSpPr>
          <p:cNvPr id="305" name="Google Shape;305;p54"/>
          <p:cNvSpPr txBox="1"/>
          <p:nvPr>
            <p:ph idx="1" type="body"/>
          </p:nvPr>
        </p:nvSpPr>
        <p:spPr>
          <a:xfrm>
            <a:off x="311700" y="1152475"/>
            <a:ext cx="8520600" cy="38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000">
                <a:solidFill>
                  <a:schemeClr val="dk1"/>
                </a:solidFill>
                <a:highlight>
                  <a:schemeClr val="lt1"/>
                </a:highlight>
              </a:rPr>
              <a:t>Nel primo caso, il modello prende la media delle previsioni degli alberi per ogni osservazione e utilizza questo valore come previsione finale.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000">
                <a:solidFill>
                  <a:schemeClr val="dk1"/>
                </a:solidFill>
                <a:highlight>
                  <a:schemeClr val="lt1"/>
                </a:highlight>
              </a:rPr>
              <a:t>Nel secondo caso, il modello prende la moda, ovvero la classe più frequente delle previsioni degli alberi per ogni osservazione e utilizza questa come previsione finale.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91"/>
              <a:buFont typeface="Arial"/>
              <a:buNone/>
            </a:pPr>
            <a:r>
              <a:rPr b="1" lang="it" sz="3018"/>
              <a:t>Vantaggi</a:t>
            </a:r>
            <a:endParaRPr sz="2820"/>
          </a:p>
        </p:txBody>
      </p:sp>
      <p:sp>
        <p:nvSpPr>
          <p:cNvPr id="311" name="Google Shape;311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chemeClr val="dk1"/>
                </a:solidFill>
              </a:rPr>
              <a:t>1) Gestione di un gran numero di </a:t>
            </a:r>
            <a:r>
              <a:rPr lang="it" sz="2000">
                <a:solidFill>
                  <a:schemeClr val="dk1"/>
                </a:solidFill>
              </a:rPr>
              <a:t>variabili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2000">
                <a:solidFill>
                  <a:schemeClr val="dk1"/>
                </a:solidFill>
              </a:rPr>
              <a:t>2) Resistente all’overfitting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2000">
                <a:solidFill>
                  <a:schemeClr val="dk1"/>
                </a:solidFill>
              </a:rPr>
              <a:t>3) Buone prestazioni in accuratezza e in velocità di esecuzione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it" sz="3018"/>
              <a:t>Sv</a:t>
            </a:r>
            <a:r>
              <a:rPr b="1" lang="it" sz="3018"/>
              <a:t>antaggi</a:t>
            </a:r>
            <a:endParaRPr sz="2820"/>
          </a:p>
        </p:txBody>
      </p:sp>
      <p:sp>
        <p:nvSpPr>
          <p:cNvPr id="317" name="Google Shape;317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chemeClr val="dk1"/>
                </a:solidFill>
              </a:rPr>
              <a:t>1) Richiede molti parametri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2000">
                <a:solidFill>
                  <a:schemeClr val="dk1"/>
                </a:solidFill>
              </a:rPr>
              <a:t>2) Potrebbe non essere il modello più preciso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2000">
                <a:solidFill>
                  <a:schemeClr val="dk1"/>
                </a:solidFill>
              </a:rPr>
              <a:t>3) Potrebbe essere lento in fase di addestramento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2000">
                <a:solidFill>
                  <a:schemeClr val="dk1"/>
                </a:solidFill>
              </a:rPr>
              <a:t>4) Potrebbe essere difficile da interpretare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4100"/>
              <a:t>Il nostro codice</a:t>
            </a:r>
            <a:endParaRPr b="1" sz="41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t" sz="3020"/>
              <a:t>Fasi/Passaggi/Step</a:t>
            </a:r>
            <a:endParaRPr b="1" sz="3020"/>
          </a:p>
        </p:txBody>
      </p:sp>
      <p:sp>
        <p:nvSpPr>
          <p:cNvPr id="328" name="Google Shape;328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000">
                <a:solidFill>
                  <a:schemeClr val="dk1"/>
                </a:solidFill>
              </a:rPr>
              <a:t>1) Import di librerie e lettura del dataset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000">
                <a:solidFill>
                  <a:schemeClr val="dk1"/>
                </a:solidFill>
              </a:rPr>
              <a:t>2) Capire il dataset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000">
                <a:solidFill>
                  <a:schemeClr val="dk1"/>
                </a:solidFill>
              </a:rPr>
              <a:t>3) Pre-elaborazione del testo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000">
                <a:solidFill>
                  <a:schemeClr val="dk1"/>
                </a:solidFill>
              </a:rPr>
              <a:t>4) Costruzione e allenamento del modello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000">
                <a:solidFill>
                  <a:schemeClr val="dk1"/>
                </a:solidFill>
              </a:rPr>
              <a:t>5) Valutazione del modello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000">
                <a:solidFill>
                  <a:schemeClr val="dk1"/>
                </a:solidFill>
              </a:rPr>
              <a:t>6) Predizione del m</a:t>
            </a:r>
            <a:r>
              <a:rPr lang="it" sz="2000">
                <a:solidFill>
                  <a:schemeClr val="dk1"/>
                </a:solidFill>
              </a:rPr>
              <a:t>odello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t" sz="3020"/>
              <a:t>Librerie</a:t>
            </a:r>
            <a:endParaRPr b="1" sz="3020"/>
          </a:p>
        </p:txBody>
      </p:sp>
      <p:pic>
        <p:nvPicPr>
          <p:cNvPr id="334" name="Google Shape;33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5" y="1181107"/>
            <a:ext cx="2556800" cy="184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29020" y="1181087"/>
            <a:ext cx="1803272" cy="182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26550" y="3001213"/>
            <a:ext cx="5448300" cy="13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3000"/>
              <a:buAutoNum type="arabicParenR"/>
            </a:pPr>
            <a:r>
              <a:rPr b="1" lang="it" sz="3000"/>
              <a:t>Import di librerie e lettura del dataset</a:t>
            </a:r>
            <a:endParaRPr b="1" sz="3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342" name="Google Shape;342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8335"/>
              <a:buFont typeface="Arial"/>
              <a:buNone/>
            </a:pPr>
            <a:r>
              <a:t/>
            </a:r>
            <a:endParaRPr sz="2275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rgbClr val="007B00"/>
                </a:solidFill>
                <a:latin typeface="Roboto"/>
                <a:ea typeface="Roboto"/>
                <a:cs typeface="Roboto"/>
                <a:sym typeface="Roboto"/>
              </a:rPr>
              <a:t>import</a:t>
            </a:r>
            <a:r>
              <a:rPr lang="it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pandas </a:t>
            </a:r>
            <a:r>
              <a:rPr lang="it" sz="2100">
                <a:solidFill>
                  <a:srgbClr val="007B00"/>
                </a:solidFill>
                <a:latin typeface="Roboto"/>
                <a:ea typeface="Roboto"/>
                <a:cs typeface="Roboto"/>
                <a:sym typeface="Roboto"/>
              </a:rPr>
              <a:t>as</a:t>
            </a:r>
            <a:r>
              <a:rPr lang="it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pd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2100">
                <a:solidFill>
                  <a:srgbClr val="007B00"/>
                </a:solidFill>
                <a:latin typeface="Roboto"/>
                <a:ea typeface="Roboto"/>
                <a:cs typeface="Roboto"/>
                <a:sym typeface="Roboto"/>
              </a:rPr>
              <a:t>import</a:t>
            </a:r>
            <a:r>
              <a:rPr lang="it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numpy </a:t>
            </a:r>
            <a:r>
              <a:rPr lang="it" sz="2100">
                <a:solidFill>
                  <a:srgbClr val="007B00"/>
                </a:solidFill>
                <a:latin typeface="Roboto"/>
                <a:ea typeface="Roboto"/>
                <a:cs typeface="Roboto"/>
                <a:sym typeface="Roboto"/>
              </a:rPr>
              <a:t>as</a:t>
            </a:r>
            <a:r>
              <a:rPr lang="it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np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2100">
                <a:solidFill>
                  <a:srgbClr val="007B00"/>
                </a:solidFill>
                <a:latin typeface="Roboto"/>
                <a:ea typeface="Roboto"/>
                <a:cs typeface="Roboto"/>
                <a:sym typeface="Roboto"/>
              </a:rPr>
              <a:t>import</a:t>
            </a:r>
            <a:r>
              <a:rPr lang="it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matplotlib.pyplot </a:t>
            </a:r>
            <a:r>
              <a:rPr lang="it" sz="2100">
                <a:solidFill>
                  <a:srgbClr val="007B00"/>
                </a:solidFill>
                <a:latin typeface="Roboto"/>
                <a:ea typeface="Roboto"/>
                <a:cs typeface="Roboto"/>
                <a:sym typeface="Roboto"/>
              </a:rPr>
              <a:t>as</a:t>
            </a:r>
            <a:r>
              <a:rPr lang="it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plt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2100">
                <a:solidFill>
                  <a:srgbClr val="007B00"/>
                </a:solidFill>
                <a:latin typeface="Roboto"/>
                <a:ea typeface="Roboto"/>
                <a:cs typeface="Roboto"/>
                <a:sym typeface="Roboto"/>
              </a:rPr>
              <a:t>import</a:t>
            </a:r>
            <a:r>
              <a:rPr lang="it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re, warnings 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it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warnings</a:t>
            </a:r>
            <a:r>
              <a:rPr lang="it" sz="2100">
                <a:solidFill>
                  <a:srgbClr val="055BE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it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filterwarnings(</a:t>
            </a:r>
            <a:r>
              <a:rPr lang="it" sz="2100">
                <a:solidFill>
                  <a:srgbClr val="BA2121"/>
                </a:solidFill>
                <a:latin typeface="Roboto"/>
                <a:ea typeface="Roboto"/>
                <a:cs typeface="Roboto"/>
                <a:sym typeface="Roboto"/>
              </a:rPr>
              <a:t>"ignore"</a:t>
            </a:r>
            <a:r>
              <a:rPr lang="it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url =</a:t>
            </a:r>
            <a:r>
              <a:rPr lang="it" sz="2100">
                <a:solidFill>
                  <a:srgbClr val="BA2121"/>
                </a:solidFill>
                <a:latin typeface="Roboto"/>
                <a:ea typeface="Roboto"/>
                <a:cs typeface="Roboto"/>
                <a:sym typeface="Roboto"/>
              </a:rPr>
              <a:t> 'https://raw.githubusercontent.com/basil-b2s/Language-Detector/master/language_detection.csv'</a:t>
            </a:r>
            <a:endParaRPr sz="2100">
              <a:solidFill>
                <a:srgbClr val="BA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= pd.read_csv(url)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3000"/>
              <a:t>2) Capire il dataset</a:t>
            </a:r>
            <a:endParaRPr b="1" sz="3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61"/>
          <p:cNvSpPr txBox="1"/>
          <p:nvPr/>
        </p:nvSpPr>
        <p:spPr>
          <a:xfrm>
            <a:off x="403500" y="1298600"/>
            <a:ext cx="8520600" cy="3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lang="it" sz="1000">
                <a:solidFill>
                  <a:srgbClr val="055BE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it" sz="10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info()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00">
                <a:solidFill>
                  <a:srgbClr val="008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/* risultato : </a:t>
            </a:r>
            <a:endParaRPr sz="1000">
              <a:solidFill>
                <a:srgbClr val="008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&lt;class 'pandas.core.frame.DataFrame'&gt;</a:t>
            </a:r>
            <a:endParaRPr sz="100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RangeIndex: 10337 entries, 0 to 10336</a:t>
            </a:r>
            <a:endParaRPr sz="100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Data columns (total 2 columns):</a:t>
            </a:r>
            <a:endParaRPr sz="100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 #   Column    Non-Null Count  Dtype </a:t>
            </a:r>
            <a:endParaRPr sz="100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---  ------    --------------  ----- </a:t>
            </a:r>
            <a:endParaRPr sz="100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 0   Text      10337 non-null  object</a:t>
            </a:r>
            <a:endParaRPr sz="100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 1   Language  10337 non-null  object</a:t>
            </a:r>
            <a:endParaRPr sz="100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dtypes: object(2)</a:t>
            </a:r>
            <a:endParaRPr sz="100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memory usage: 161.6+ KB</a:t>
            </a:r>
            <a:endParaRPr sz="100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*/</a:t>
            </a:r>
            <a:endParaRPr sz="100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lang="it" sz="1000">
                <a:solidFill>
                  <a:srgbClr val="055BE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it" sz="10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shape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/* risultato (senza duplicati) :</a:t>
            </a:r>
            <a:endParaRPr sz="100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(10271, 2)</a:t>
            </a:r>
            <a:endParaRPr sz="100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10271 righe(frase) e 2 colonne (frase/linguaggio)</a:t>
            </a:r>
            <a:endParaRPr sz="100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*/</a:t>
            </a:r>
            <a:endParaRPr sz="100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t" sz="3020"/>
              <a:t>Rete neurale a rete neurale artificiale</a:t>
            </a:r>
            <a:endParaRPr b="1" sz="3020"/>
          </a:p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311700" y="1152475"/>
            <a:ext cx="404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000">
                <a:solidFill>
                  <a:srgbClr val="202122"/>
                </a:solidFill>
                <a:highlight>
                  <a:schemeClr val="lt1"/>
                </a:highlight>
              </a:rPr>
              <a:t>N</a:t>
            </a:r>
            <a:r>
              <a:rPr lang="it" sz="2000">
                <a:solidFill>
                  <a:srgbClr val="202122"/>
                </a:solidFill>
                <a:highlight>
                  <a:schemeClr val="lt1"/>
                </a:highlight>
              </a:rPr>
              <a:t>ell'informatica, le reti neurali artificiali sono state ispirate da semplificazioni di reti neurali biologiche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</p:txBody>
      </p:sp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0075" y="1017725"/>
            <a:ext cx="4356576" cy="394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b="1" lang="it" sz="3000"/>
              <a:t>2) Capire il dataset</a:t>
            </a:r>
            <a:r>
              <a:rPr b="1" lang="it" sz="3300"/>
              <a:t>(cont.)</a:t>
            </a:r>
            <a:endParaRPr/>
          </a:p>
        </p:txBody>
      </p:sp>
      <p:sp>
        <p:nvSpPr>
          <p:cNvPr id="354" name="Google Shape;354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data[</a:t>
            </a:r>
            <a:r>
              <a:rPr lang="it" sz="1000">
                <a:solidFill>
                  <a:srgbClr val="BA212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"Language"</a:t>
            </a:r>
            <a:r>
              <a:rPr lang="it" sz="10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]</a:t>
            </a:r>
            <a:r>
              <a:rPr lang="it" sz="1000">
                <a:solidFill>
                  <a:srgbClr val="055BE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it" sz="10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value_counts()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8000"/>
                </a:solidFill>
                <a:latin typeface="Roboto"/>
                <a:ea typeface="Roboto"/>
                <a:cs typeface="Roboto"/>
                <a:sym typeface="Roboto"/>
              </a:rPr>
              <a:t>/* risultato : </a:t>
            </a:r>
            <a:endParaRPr sz="1000">
              <a:solidFill>
                <a:srgbClr val="008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8000"/>
                </a:solidFill>
                <a:latin typeface="Roboto"/>
                <a:ea typeface="Roboto"/>
                <a:cs typeface="Roboto"/>
                <a:sym typeface="Roboto"/>
              </a:rPr>
              <a:t>English       	1382</a:t>
            </a:r>
            <a:endParaRPr sz="1000">
              <a:solidFill>
                <a:srgbClr val="008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8000"/>
                </a:solidFill>
                <a:latin typeface="Roboto"/>
                <a:ea typeface="Roboto"/>
                <a:cs typeface="Roboto"/>
                <a:sym typeface="Roboto"/>
              </a:rPr>
              <a:t>French        	1007</a:t>
            </a:r>
            <a:endParaRPr sz="1000">
              <a:solidFill>
                <a:srgbClr val="008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8000"/>
                </a:solidFill>
                <a:latin typeface="Roboto"/>
                <a:ea typeface="Roboto"/>
                <a:cs typeface="Roboto"/>
                <a:sym typeface="Roboto"/>
              </a:rPr>
              <a:t>Spanish        	816</a:t>
            </a:r>
            <a:endParaRPr sz="1000">
              <a:solidFill>
                <a:srgbClr val="008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8000"/>
                </a:solidFill>
                <a:latin typeface="Roboto"/>
                <a:ea typeface="Roboto"/>
                <a:cs typeface="Roboto"/>
                <a:sym typeface="Roboto"/>
              </a:rPr>
              <a:t>Portuguese</a:t>
            </a:r>
            <a:r>
              <a:rPr lang="it" sz="1000">
                <a:solidFill>
                  <a:srgbClr val="008000"/>
                </a:solidFill>
                <a:latin typeface="Roboto"/>
                <a:ea typeface="Roboto"/>
                <a:cs typeface="Roboto"/>
                <a:sym typeface="Roboto"/>
              </a:rPr>
              <a:t>     	736</a:t>
            </a:r>
            <a:endParaRPr sz="1000">
              <a:solidFill>
                <a:srgbClr val="008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8000"/>
                </a:solidFill>
                <a:latin typeface="Roboto"/>
                <a:ea typeface="Roboto"/>
                <a:cs typeface="Roboto"/>
                <a:sym typeface="Roboto"/>
              </a:rPr>
              <a:t>Italian        	694</a:t>
            </a:r>
            <a:endParaRPr sz="1000">
              <a:solidFill>
                <a:srgbClr val="008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8000"/>
                </a:solidFill>
                <a:latin typeface="Roboto"/>
                <a:ea typeface="Roboto"/>
                <a:cs typeface="Roboto"/>
                <a:sym typeface="Roboto"/>
              </a:rPr>
              <a:t>Russian        	688</a:t>
            </a:r>
            <a:endParaRPr sz="1000">
              <a:solidFill>
                <a:srgbClr val="008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8000"/>
                </a:solidFill>
                <a:latin typeface="Roboto"/>
                <a:ea typeface="Roboto"/>
                <a:cs typeface="Roboto"/>
                <a:sym typeface="Roboto"/>
              </a:rPr>
              <a:t>Swedish       	673</a:t>
            </a:r>
            <a:endParaRPr sz="1000">
              <a:solidFill>
                <a:srgbClr val="008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8000"/>
                </a:solidFill>
                <a:latin typeface="Roboto"/>
                <a:ea typeface="Roboto"/>
                <a:cs typeface="Roboto"/>
                <a:sym typeface="Roboto"/>
              </a:rPr>
              <a:t>Malayalam      	591</a:t>
            </a:r>
            <a:endParaRPr sz="1000">
              <a:solidFill>
                <a:srgbClr val="008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8000"/>
                </a:solidFill>
                <a:latin typeface="Roboto"/>
                <a:ea typeface="Roboto"/>
                <a:cs typeface="Roboto"/>
                <a:sym typeface="Roboto"/>
              </a:rPr>
              <a:t>...</a:t>
            </a:r>
            <a:r>
              <a:rPr lang="it" sz="1000">
                <a:solidFill>
                  <a:srgbClr val="008000"/>
                </a:solidFill>
                <a:latin typeface="Roboto"/>
                <a:ea typeface="Roboto"/>
                <a:cs typeface="Roboto"/>
                <a:sym typeface="Roboto"/>
              </a:rPr>
              <a:t>			</a:t>
            </a:r>
            <a:r>
              <a:rPr lang="it" sz="1000">
                <a:solidFill>
                  <a:srgbClr val="008000"/>
                </a:solidFill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solidFill>
                <a:srgbClr val="008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8000"/>
                </a:solidFill>
                <a:latin typeface="Roboto"/>
                <a:ea typeface="Roboto"/>
                <a:cs typeface="Roboto"/>
                <a:sym typeface="Roboto"/>
              </a:rPr>
              <a:t>Name: Language, dtype: int64</a:t>
            </a:r>
            <a:endParaRPr sz="1000">
              <a:solidFill>
                <a:srgbClr val="008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8000"/>
                </a:solidFill>
                <a:latin typeface="Roboto"/>
                <a:ea typeface="Roboto"/>
                <a:cs typeface="Roboto"/>
                <a:sym typeface="Roboto"/>
              </a:rPr>
              <a:t>*/</a:t>
            </a:r>
            <a:endParaRPr sz="1000">
              <a:solidFill>
                <a:srgbClr val="008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b="1" lang="it" sz="3000"/>
              <a:t>2) Capire il dataset</a:t>
            </a:r>
            <a:r>
              <a:rPr b="1" lang="it" sz="3300"/>
              <a:t>(cont.)</a:t>
            </a:r>
            <a:endParaRPr/>
          </a:p>
        </p:txBody>
      </p:sp>
      <p:sp>
        <p:nvSpPr>
          <p:cNvPr id="360" name="Google Shape;360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language </a:t>
            </a:r>
            <a:r>
              <a:rPr lang="it" sz="1000">
                <a:solidFill>
                  <a:srgbClr val="055BE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0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data[</a:t>
            </a:r>
            <a:r>
              <a:rPr lang="it" sz="1000">
                <a:solidFill>
                  <a:srgbClr val="BA212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"Language"</a:t>
            </a:r>
            <a:r>
              <a:rPr lang="it" sz="10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]</a:t>
            </a:r>
            <a:r>
              <a:rPr lang="it" sz="1000">
                <a:solidFill>
                  <a:srgbClr val="055BE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it" sz="10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value_counts()</a:t>
            </a:r>
            <a:r>
              <a:rPr lang="it" sz="1000">
                <a:solidFill>
                  <a:srgbClr val="055BE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it" sz="10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reset_index()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plt</a:t>
            </a:r>
            <a:r>
              <a:rPr lang="it" sz="1000">
                <a:solidFill>
                  <a:srgbClr val="055BE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it" sz="10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figure(figsize</a:t>
            </a:r>
            <a:r>
              <a:rPr lang="it" sz="1000">
                <a:solidFill>
                  <a:srgbClr val="055BE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0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t" sz="1000">
                <a:solidFill>
                  <a:srgbClr val="666666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it" sz="10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it" sz="1000">
                <a:solidFill>
                  <a:srgbClr val="666666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it" sz="10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labels</a:t>
            </a:r>
            <a:r>
              <a:rPr lang="it" sz="1000">
                <a:solidFill>
                  <a:srgbClr val="055BE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0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language[</a:t>
            </a:r>
            <a:r>
              <a:rPr lang="it" sz="1000">
                <a:solidFill>
                  <a:srgbClr val="BB2323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'index'</a:t>
            </a:r>
            <a:r>
              <a:rPr lang="it" sz="10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plt</a:t>
            </a:r>
            <a:r>
              <a:rPr lang="it" sz="1000">
                <a:solidFill>
                  <a:srgbClr val="055BE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it" sz="10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pie(language[</a:t>
            </a:r>
            <a:r>
              <a:rPr lang="it" sz="1000">
                <a:solidFill>
                  <a:srgbClr val="BA212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"Language"</a:t>
            </a:r>
            <a:r>
              <a:rPr lang="it" sz="10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], labels</a:t>
            </a:r>
            <a:r>
              <a:rPr lang="it" sz="1000">
                <a:solidFill>
                  <a:srgbClr val="055BE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0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labels, autopct</a:t>
            </a:r>
            <a:r>
              <a:rPr lang="it" sz="1000">
                <a:solidFill>
                  <a:srgbClr val="055BE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000">
                <a:solidFill>
                  <a:srgbClr val="BB2323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b="1" lang="it" sz="1000">
                <a:solidFill>
                  <a:srgbClr val="A45A77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%.1f%%</a:t>
            </a:r>
            <a:r>
              <a:rPr lang="it" sz="1000">
                <a:solidFill>
                  <a:srgbClr val="BB2323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it" sz="10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, textprops</a:t>
            </a:r>
            <a:r>
              <a:rPr lang="it" sz="1000">
                <a:solidFill>
                  <a:srgbClr val="055BE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0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it" sz="1000">
                <a:solidFill>
                  <a:srgbClr val="BB2323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'fontsize'</a:t>
            </a:r>
            <a:r>
              <a:rPr lang="it" sz="10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it" sz="1000">
                <a:solidFill>
                  <a:srgbClr val="666666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15</a:t>
            </a:r>
            <a:r>
              <a:rPr lang="it" sz="10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})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plt</a:t>
            </a:r>
            <a:r>
              <a:rPr lang="it" sz="1000">
                <a:solidFill>
                  <a:srgbClr val="055BE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it" sz="10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show()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Google Shape;365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0075" y="0"/>
            <a:ext cx="604962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65"/>
          <p:cNvSpPr txBox="1"/>
          <p:nvPr>
            <p:ph type="title"/>
          </p:nvPr>
        </p:nvSpPr>
        <p:spPr>
          <a:xfrm>
            <a:off x="311700" y="403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33333"/>
              <a:buFont typeface="Arial"/>
              <a:buNone/>
            </a:pPr>
            <a:r>
              <a:rPr b="1" lang="it" sz="3300"/>
              <a:t>3) </a:t>
            </a:r>
            <a:r>
              <a:rPr b="1" lang="it" sz="3300"/>
              <a:t>Pre-elaborazione del testo 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data1 </a:t>
            </a:r>
            <a:r>
              <a:rPr lang="it" sz="1000">
                <a:solidFill>
                  <a:srgbClr val="055BE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data</a:t>
            </a:r>
            <a:r>
              <a:rPr lang="it" sz="1000">
                <a:solidFill>
                  <a:srgbClr val="055BE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copy()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data1[</a:t>
            </a:r>
            <a:r>
              <a:rPr lang="it" sz="1000">
                <a:solidFill>
                  <a:srgbClr val="BA2121"/>
                </a:solidFill>
                <a:latin typeface="Roboto Mono"/>
                <a:ea typeface="Roboto Mono"/>
                <a:cs typeface="Roboto Mono"/>
                <a:sym typeface="Roboto Mono"/>
              </a:rPr>
              <a:t>"cleaned_Text"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 </a:t>
            </a:r>
            <a:r>
              <a:rPr lang="it" sz="1000">
                <a:solidFill>
                  <a:srgbClr val="055BE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000">
                <a:solidFill>
                  <a:srgbClr val="BA2121"/>
                </a:solidFill>
                <a:latin typeface="Roboto Mono"/>
                <a:ea typeface="Roboto Mono"/>
                <a:cs typeface="Roboto Mono"/>
                <a:sym typeface="Roboto Mono"/>
              </a:rPr>
              <a:t>""</a:t>
            </a:r>
            <a:endParaRPr sz="1000">
              <a:solidFill>
                <a:srgbClr val="BA212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// una funzione che toglie tutti i caratteri speciali//</a:t>
            </a:r>
            <a:endParaRPr sz="100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7B00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clean_func(Text):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Text </a:t>
            </a:r>
            <a:r>
              <a:rPr lang="it" sz="1000">
                <a:solidFill>
                  <a:srgbClr val="055BE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re</a:t>
            </a:r>
            <a:r>
              <a:rPr lang="it" sz="1000">
                <a:solidFill>
                  <a:srgbClr val="055BE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sub(</a:t>
            </a:r>
            <a:r>
              <a:rPr lang="it" sz="1000">
                <a:solidFill>
                  <a:srgbClr val="BA2121"/>
                </a:solidFill>
                <a:latin typeface="Roboto Mono"/>
                <a:ea typeface="Roboto Mono"/>
                <a:cs typeface="Roboto Mono"/>
                <a:sym typeface="Roboto Mono"/>
              </a:rPr>
              <a:t>r</a:t>
            </a:r>
            <a:r>
              <a:rPr lang="it" sz="1000">
                <a:solidFill>
                  <a:srgbClr val="BB2323"/>
                </a:solidFill>
                <a:latin typeface="Roboto Mono"/>
                <a:ea typeface="Roboto Mono"/>
                <a:cs typeface="Roboto Mono"/>
                <a:sym typeface="Roboto Mono"/>
              </a:rPr>
              <a:t>'[\([</a:t>
            </a:r>
            <a:r>
              <a:rPr b="1" lang="it" sz="1000">
                <a:solidFill>
                  <a:srgbClr val="A45A77"/>
                </a:solidFill>
                <a:latin typeface="Roboto Mono"/>
                <a:ea typeface="Roboto Mono"/>
                <a:cs typeface="Roboto Mono"/>
                <a:sym typeface="Roboto Mono"/>
              </a:rPr>
              <a:t>{}</a:t>
            </a:r>
            <a:r>
              <a:rPr lang="it" sz="1000">
                <a:solidFill>
                  <a:srgbClr val="BB2323"/>
                </a:solidFill>
                <a:latin typeface="Roboto Mono"/>
                <a:ea typeface="Roboto Mono"/>
                <a:cs typeface="Roboto Mono"/>
                <a:sym typeface="Roboto Mono"/>
              </a:rPr>
              <a:t>)\]!@#$,"%^*?:;~`0-9]'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t" sz="1000">
                <a:solidFill>
                  <a:srgbClr val="BB2323"/>
                </a:solidFill>
                <a:latin typeface="Roboto Mono"/>
                <a:ea typeface="Roboto Mono"/>
                <a:cs typeface="Roboto Mono"/>
                <a:sym typeface="Roboto Mono"/>
              </a:rPr>
              <a:t>' '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Text)   </a:t>
            </a:r>
            <a:r>
              <a:rPr i="1"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# removing the symbols and numbers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Text </a:t>
            </a:r>
            <a:r>
              <a:rPr lang="it" sz="1000">
                <a:solidFill>
                  <a:srgbClr val="055BE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Text</a:t>
            </a:r>
            <a:r>
              <a:rPr lang="it" sz="1000">
                <a:solidFill>
                  <a:srgbClr val="055BE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lower()   </a:t>
            </a:r>
            <a:r>
              <a:rPr i="1"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# converting the text to lower case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Text </a:t>
            </a:r>
            <a:r>
              <a:rPr lang="it" sz="1000">
                <a:solidFill>
                  <a:srgbClr val="055BE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re</a:t>
            </a:r>
            <a:r>
              <a:rPr lang="it" sz="1000">
                <a:solidFill>
                  <a:srgbClr val="055BE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sub(</a:t>
            </a:r>
            <a:r>
              <a:rPr lang="it" sz="1000">
                <a:solidFill>
                  <a:srgbClr val="BB2323"/>
                </a:solidFill>
                <a:latin typeface="Roboto Mono"/>
                <a:ea typeface="Roboto Mono"/>
                <a:cs typeface="Roboto Mono"/>
                <a:sym typeface="Roboto Mono"/>
              </a:rPr>
              <a:t>'#\S+'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t" sz="1000">
                <a:solidFill>
                  <a:srgbClr val="BB2323"/>
                </a:solidFill>
                <a:latin typeface="Roboto Mono"/>
                <a:ea typeface="Roboto Mono"/>
                <a:cs typeface="Roboto Mono"/>
                <a:sym typeface="Roboto Mono"/>
              </a:rPr>
              <a:t>''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Text)  </a:t>
            </a:r>
            <a:r>
              <a:rPr i="1"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# remove hashtags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it" sz="1000">
                <a:solidFill>
                  <a:srgbClr val="007B0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Text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// abbiamo applicato la funzione sui dati//</a:t>
            </a:r>
            <a:endParaRPr sz="100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data1[</a:t>
            </a:r>
            <a:r>
              <a:rPr lang="it" sz="1000">
                <a:solidFill>
                  <a:srgbClr val="BA2121"/>
                </a:solidFill>
                <a:latin typeface="Roboto Mono"/>
                <a:ea typeface="Roboto Mono"/>
                <a:cs typeface="Roboto Mono"/>
                <a:sym typeface="Roboto Mono"/>
              </a:rPr>
              <a:t>"cleaned_Text"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 </a:t>
            </a:r>
            <a:r>
              <a:rPr lang="it" sz="1000">
                <a:solidFill>
                  <a:srgbClr val="055BE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data1[</a:t>
            </a:r>
            <a:r>
              <a:rPr lang="it" sz="1000">
                <a:solidFill>
                  <a:srgbClr val="BA2121"/>
                </a:solidFill>
                <a:latin typeface="Roboto Mono"/>
                <a:ea typeface="Roboto Mono"/>
                <a:cs typeface="Roboto Mono"/>
                <a:sym typeface="Roboto Mono"/>
              </a:rPr>
              <a:t>"Text"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r>
              <a:rPr lang="it" sz="1000">
                <a:solidFill>
                  <a:srgbClr val="055BE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apply(</a:t>
            </a:r>
            <a:r>
              <a:rPr lang="it" sz="1000">
                <a:solidFill>
                  <a:srgbClr val="007B00"/>
                </a:solidFill>
                <a:latin typeface="Roboto Mono"/>
                <a:ea typeface="Roboto Mono"/>
                <a:cs typeface="Roboto Mono"/>
                <a:sym typeface="Roboto Mono"/>
              </a:rPr>
              <a:t>lambda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x:clean_func(x))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6"/>
          <p:cNvSpPr txBox="1"/>
          <p:nvPr>
            <p:ph type="title"/>
          </p:nvPr>
        </p:nvSpPr>
        <p:spPr>
          <a:xfrm>
            <a:off x="311700" y="403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33333"/>
              <a:buFont typeface="Arial"/>
              <a:buNone/>
            </a:pPr>
            <a:r>
              <a:rPr b="1" lang="it" sz="3300"/>
              <a:t>3) Pre-elaborazione del testo (cont.)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5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// prepariamo i nostri input(testo pulito) e output(in quale linguaggio)//</a:t>
            </a:r>
            <a:endParaRPr sz="105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it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</a:t>
            </a:r>
            <a:r>
              <a:rPr lang="it" sz="1050">
                <a:solidFill>
                  <a:srgbClr val="055BE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data1[</a:t>
            </a:r>
            <a:r>
              <a:rPr lang="it" sz="1050">
                <a:solidFill>
                  <a:srgbClr val="BA2121"/>
                </a:solidFill>
                <a:latin typeface="Roboto Mono"/>
                <a:ea typeface="Roboto Mono"/>
                <a:cs typeface="Roboto Mono"/>
                <a:sym typeface="Roboto Mono"/>
              </a:rPr>
              <a:t>"cleaned_Text"</a:t>
            </a:r>
            <a:r>
              <a:rPr lang="it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0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it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y </a:t>
            </a:r>
            <a:r>
              <a:rPr lang="it" sz="1050">
                <a:solidFill>
                  <a:srgbClr val="055BE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data1[</a:t>
            </a:r>
            <a:r>
              <a:rPr lang="it" sz="1050">
                <a:solidFill>
                  <a:srgbClr val="BA2121"/>
                </a:solidFill>
                <a:latin typeface="Roboto Mono"/>
                <a:ea typeface="Roboto Mono"/>
                <a:cs typeface="Roboto Mono"/>
                <a:sym typeface="Roboto Mono"/>
              </a:rPr>
              <a:t>"Language"</a:t>
            </a:r>
            <a:r>
              <a:rPr lang="it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0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it" sz="105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// prepariamo i dati per il training usando la libreria sklearn//</a:t>
            </a:r>
            <a:endParaRPr sz="105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it" sz="1050">
                <a:solidFill>
                  <a:srgbClr val="007B0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it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sklearn.preprocessing </a:t>
            </a:r>
            <a:r>
              <a:rPr lang="it" sz="1050">
                <a:solidFill>
                  <a:srgbClr val="007B0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it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LabelEncoder</a:t>
            </a:r>
            <a:endParaRPr sz="10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it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encoder </a:t>
            </a:r>
            <a:r>
              <a:rPr lang="it" sz="1050">
                <a:solidFill>
                  <a:srgbClr val="055BE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LabelEncoder()</a:t>
            </a:r>
            <a:endParaRPr sz="10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y </a:t>
            </a:r>
            <a:r>
              <a:rPr lang="it" sz="1050">
                <a:solidFill>
                  <a:srgbClr val="055BE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encoder</a:t>
            </a:r>
            <a:r>
              <a:rPr lang="it" sz="1050">
                <a:solidFill>
                  <a:srgbClr val="055BE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it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fit_transform(y)</a:t>
            </a:r>
            <a:endParaRPr sz="10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50">
                <a:solidFill>
                  <a:srgbClr val="007B0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it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sklearn.feature_extraction.text </a:t>
            </a:r>
            <a:r>
              <a:rPr lang="it" sz="1050">
                <a:solidFill>
                  <a:srgbClr val="007B0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it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CountVectorizer</a:t>
            </a:r>
            <a:endParaRPr sz="10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CV </a:t>
            </a:r>
            <a:r>
              <a:rPr lang="it" sz="1050">
                <a:solidFill>
                  <a:srgbClr val="055BE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CountVectorizer()</a:t>
            </a:r>
            <a:endParaRPr sz="10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</a:t>
            </a:r>
            <a:r>
              <a:rPr lang="it" sz="1050">
                <a:solidFill>
                  <a:srgbClr val="055BE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CV</a:t>
            </a:r>
            <a:r>
              <a:rPr lang="it" sz="1050">
                <a:solidFill>
                  <a:srgbClr val="055BE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it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fit_transform(X)</a:t>
            </a:r>
            <a:r>
              <a:rPr lang="it" sz="1050">
                <a:solidFill>
                  <a:srgbClr val="055BE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it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toarray()</a:t>
            </a:r>
            <a:endParaRPr sz="10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50">
                <a:solidFill>
                  <a:srgbClr val="007B0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it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sklearn.model_selection </a:t>
            </a:r>
            <a:r>
              <a:rPr lang="it" sz="1050">
                <a:solidFill>
                  <a:srgbClr val="007B0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it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train_test_split</a:t>
            </a:r>
            <a:endParaRPr sz="10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X_train, X_test, y_train, y_test </a:t>
            </a:r>
            <a:r>
              <a:rPr lang="it" sz="1050">
                <a:solidFill>
                  <a:srgbClr val="055BE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train_test_split(X, y, random_state</a:t>
            </a:r>
            <a:r>
              <a:rPr lang="it" sz="1050">
                <a:solidFill>
                  <a:srgbClr val="055BE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05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42</a:t>
            </a:r>
            <a:r>
              <a:rPr lang="it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7F7F7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3000"/>
              <a:t>4) Costruzione e allenamento del modello</a:t>
            </a:r>
            <a:endParaRPr b="1" sz="3000"/>
          </a:p>
        </p:txBody>
      </p:sp>
      <p:sp>
        <p:nvSpPr>
          <p:cNvPr id="383" name="Google Shape;383;p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7B00"/>
                </a:solidFill>
                <a:latin typeface="Roboto Mono"/>
                <a:ea typeface="Roboto Mono"/>
                <a:cs typeface="Roboto Mono"/>
                <a:sym typeface="Roboto Mono"/>
              </a:rPr>
              <a:t>// importiamo il codice dei due algotitmi dalla biblioteca sklearn //</a:t>
            </a:r>
            <a:endParaRPr sz="1000">
              <a:solidFill>
                <a:srgbClr val="007B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7B00"/>
                </a:solidFill>
                <a:latin typeface="Roboto Mono"/>
                <a:ea typeface="Roboto Mono"/>
                <a:cs typeface="Roboto Mono"/>
                <a:sym typeface="Roboto Mono"/>
              </a:rPr>
              <a:t> from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sklearn.naive_bayes </a:t>
            </a:r>
            <a:r>
              <a:rPr lang="it" sz="1000">
                <a:solidFill>
                  <a:srgbClr val="007B0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MultinomialNB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000">
                <a:solidFill>
                  <a:srgbClr val="007B0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sklearn.ensemble </a:t>
            </a:r>
            <a:r>
              <a:rPr lang="it" sz="1000">
                <a:solidFill>
                  <a:srgbClr val="007B0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RandomForestClassifier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models </a:t>
            </a:r>
            <a:r>
              <a:rPr lang="it" sz="1000">
                <a:solidFill>
                  <a:srgbClr val="055BE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r>
              <a:rPr lang="it" sz="1000">
                <a:solidFill>
                  <a:srgbClr val="BA2121"/>
                </a:solidFill>
                <a:latin typeface="Roboto Mono"/>
                <a:ea typeface="Roboto Mono"/>
                <a:cs typeface="Roboto Mono"/>
                <a:sym typeface="Roboto Mono"/>
              </a:rPr>
              <a:t>"M_Naive_Bayes"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 MultinomialNB(), </a:t>
            </a:r>
            <a:r>
              <a:rPr lang="it" sz="1000">
                <a:solidFill>
                  <a:srgbClr val="BA2121"/>
                </a:solidFill>
                <a:latin typeface="Roboto Mono"/>
                <a:ea typeface="Roboto Mono"/>
                <a:cs typeface="Roboto Mono"/>
                <a:sym typeface="Roboto Mono"/>
              </a:rPr>
              <a:t>"Random_Forest"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 RandomForestClassifier()}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// alleniamo la nostra rete con i due algoritmi //</a:t>
            </a:r>
            <a:endParaRPr sz="100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7B00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name, model </a:t>
            </a:r>
            <a:r>
              <a:rPr b="1" lang="it" sz="1000">
                <a:solidFill>
                  <a:srgbClr val="AA22FF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models</a:t>
            </a:r>
            <a:r>
              <a:rPr lang="it" sz="1000">
                <a:solidFill>
                  <a:srgbClr val="055BE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items():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sz="10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t" sz="1000">
                <a:solidFill>
                  <a:srgbClr val="BA2121"/>
                </a:solidFill>
                <a:latin typeface="Roboto Mono"/>
                <a:ea typeface="Roboto Mono"/>
                <a:cs typeface="Roboto Mono"/>
                <a:sym typeface="Roboto Mono"/>
              </a:rPr>
              <a:t>f</a:t>
            </a:r>
            <a:r>
              <a:rPr lang="it" sz="1000">
                <a:solidFill>
                  <a:srgbClr val="BB2323"/>
                </a:solidFill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b="1" lang="it" sz="1000">
                <a:solidFill>
                  <a:srgbClr val="A45A77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b="1" lang="it" sz="1000">
                <a:solidFill>
                  <a:srgbClr val="A45A77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it" sz="1000">
                <a:solidFill>
                  <a:srgbClr val="BB2323"/>
                </a:solidFill>
                <a:latin typeface="Roboto Mono"/>
                <a:ea typeface="Roboto Mono"/>
                <a:cs typeface="Roboto Mono"/>
                <a:sym typeface="Roboto Mono"/>
              </a:rPr>
              <a:t> training started...'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model</a:t>
            </a:r>
            <a:r>
              <a:rPr lang="it" sz="1000">
                <a:solidFill>
                  <a:srgbClr val="055BE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fit(X_train, y_train)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sz="10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t" sz="1000">
                <a:solidFill>
                  <a:srgbClr val="BA2121"/>
                </a:solidFill>
                <a:latin typeface="Roboto Mono"/>
                <a:ea typeface="Roboto Mono"/>
                <a:cs typeface="Roboto Mono"/>
                <a:sym typeface="Roboto Mono"/>
              </a:rPr>
              <a:t>f</a:t>
            </a:r>
            <a:r>
              <a:rPr lang="it" sz="1000">
                <a:solidFill>
                  <a:srgbClr val="BB2323"/>
                </a:solidFill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b="1" lang="it" sz="1000">
                <a:solidFill>
                  <a:srgbClr val="A45A77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b="1" lang="it" sz="1000">
                <a:solidFill>
                  <a:srgbClr val="A45A77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it" sz="1000">
                <a:solidFill>
                  <a:srgbClr val="BB2323"/>
                </a:solidFill>
                <a:latin typeface="Roboto Mono"/>
                <a:ea typeface="Roboto Mono"/>
                <a:cs typeface="Roboto Mono"/>
                <a:sym typeface="Roboto Mono"/>
              </a:rPr>
              <a:t> trained.'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it" sz="3000"/>
              <a:t>5) Valutazione del modello</a:t>
            </a:r>
            <a:endParaRPr b="1" sz="3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389" name="Google Shape;389;p68"/>
          <p:cNvSpPr txBox="1"/>
          <p:nvPr>
            <p:ph idx="1" type="body"/>
          </p:nvPr>
        </p:nvSpPr>
        <p:spPr>
          <a:xfrm>
            <a:off x="311700" y="1196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7B00"/>
                </a:solidFill>
                <a:latin typeface="Roboto Mono"/>
                <a:ea typeface="Roboto Mono"/>
                <a:cs typeface="Roboto Mono"/>
                <a:sym typeface="Roboto Mono"/>
              </a:rPr>
              <a:t>// sempre dalla biblioteca sklearn estraiamo le percentuali di accuratezza //</a:t>
            </a:r>
            <a:endParaRPr sz="1000">
              <a:solidFill>
                <a:srgbClr val="007B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7B0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sklearn.metrics </a:t>
            </a:r>
            <a:r>
              <a:rPr lang="it" sz="1000">
                <a:solidFill>
                  <a:srgbClr val="007B0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accuracy_score, confusion_matrix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7B00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name </a:t>
            </a:r>
            <a:r>
              <a:rPr b="1" lang="it" sz="1000">
                <a:solidFill>
                  <a:srgbClr val="AA22FF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models: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acc_score </a:t>
            </a:r>
            <a:r>
              <a:rPr lang="it" sz="1000">
                <a:solidFill>
                  <a:srgbClr val="055BE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accuracy_score(y_test, models</a:t>
            </a:r>
            <a:r>
              <a:rPr lang="it" sz="1000">
                <a:solidFill>
                  <a:srgbClr val="055BE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get(name)</a:t>
            </a:r>
            <a:r>
              <a:rPr lang="it" sz="1000">
                <a:solidFill>
                  <a:srgbClr val="055BE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predict(X_test))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it" sz="10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t" sz="1000">
                <a:solidFill>
                  <a:srgbClr val="BA2121"/>
                </a:solidFill>
                <a:latin typeface="Roboto Mono"/>
                <a:ea typeface="Roboto Mono"/>
                <a:cs typeface="Roboto Mono"/>
                <a:sym typeface="Roboto Mono"/>
              </a:rPr>
              <a:t>f</a:t>
            </a:r>
            <a:r>
              <a:rPr lang="it" sz="1000">
                <a:solidFill>
                  <a:srgbClr val="BB2323"/>
                </a:solidFill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b="1" lang="it" sz="1000">
                <a:solidFill>
                  <a:srgbClr val="A45A77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b="1" lang="it" sz="1000">
                <a:solidFill>
                  <a:srgbClr val="A45A77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it" sz="1000">
                <a:solidFill>
                  <a:srgbClr val="BB2323"/>
                </a:solidFill>
                <a:latin typeface="Roboto Mono"/>
                <a:ea typeface="Roboto Mono"/>
                <a:cs typeface="Roboto Mono"/>
                <a:sym typeface="Roboto Mono"/>
              </a:rPr>
              <a:t> accuracy score : </a:t>
            </a:r>
            <a:r>
              <a:rPr b="1" lang="it" sz="1000">
                <a:solidFill>
                  <a:srgbClr val="A45A77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acc_score</a:t>
            </a:r>
            <a:r>
              <a:rPr b="1" lang="it" sz="1000">
                <a:solidFill>
                  <a:srgbClr val="A45A77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it" sz="1000">
                <a:solidFill>
                  <a:srgbClr val="BB2323"/>
                </a:solidFill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/* risultato è: </a:t>
            </a:r>
            <a:endParaRPr sz="100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M_Naive_Bayes accuracy score : 0.9805295950155763</a:t>
            </a:r>
            <a:endParaRPr sz="100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Random_Forest accuracy score : 0.9295171339563862</a:t>
            </a:r>
            <a:endParaRPr b="1" sz="100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*/</a:t>
            </a:r>
            <a:endParaRPr sz="100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7F7F7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it" sz="3000"/>
              <a:t>6) Predizione del modello</a:t>
            </a:r>
            <a:endParaRPr b="1" sz="3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395" name="Google Shape;395;p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7B00"/>
                </a:solidFill>
                <a:latin typeface="Roboto Mono"/>
                <a:ea typeface="Roboto Mono"/>
                <a:cs typeface="Roboto Mono"/>
                <a:sym typeface="Roboto Mono"/>
              </a:rPr>
              <a:t>// funzione per testare la nostra rete //</a:t>
            </a:r>
            <a:endParaRPr sz="1000">
              <a:solidFill>
                <a:srgbClr val="007B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7B00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prediction(text):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x </a:t>
            </a:r>
            <a:r>
              <a:rPr lang="it" sz="1000">
                <a:solidFill>
                  <a:srgbClr val="055BE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CV</a:t>
            </a:r>
            <a:r>
              <a:rPr lang="it" sz="1000">
                <a:solidFill>
                  <a:srgbClr val="055BE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transform([text])</a:t>
            </a:r>
            <a:r>
              <a:rPr lang="it" sz="1000">
                <a:solidFill>
                  <a:srgbClr val="055BE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toarray()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lang </a:t>
            </a:r>
            <a:r>
              <a:rPr lang="it" sz="1000">
                <a:solidFill>
                  <a:srgbClr val="055BE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model</a:t>
            </a:r>
            <a:r>
              <a:rPr lang="it" sz="1000">
                <a:solidFill>
                  <a:srgbClr val="055BE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predict(x)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lang </a:t>
            </a:r>
            <a:r>
              <a:rPr lang="it" sz="1000">
                <a:solidFill>
                  <a:srgbClr val="055BE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encoder</a:t>
            </a:r>
            <a:r>
              <a:rPr lang="it" sz="1000">
                <a:solidFill>
                  <a:srgbClr val="055BE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inverse_transform(lang)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it" sz="10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t" sz="1000">
                <a:solidFill>
                  <a:srgbClr val="BA2121"/>
                </a:solidFill>
                <a:latin typeface="Roboto Mono"/>
                <a:ea typeface="Roboto Mono"/>
                <a:cs typeface="Roboto Mono"/>
                <a:sym typeface="Roboto Mono"/>
              </a:rPr>
              <a:t>"The language is in"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,lang[</a:t>
            </a:r>
            <a:r>
              <a:rPr lang="it" sz="10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])</a:t>
            </a:r>
            <a:endParaRPr i="1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/* risultato è:</a:t>
            </a:r>
            <a:endParaRPr sz="100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prediction( "</a:t>
            </a:r>
            <a:r>
              <a:rPr b="1" lang="it" sz="10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أنا أحب زكا وفريقها الرائع</a:t>
            </a:r>
            <a:r>
              <a:rPr lang="it" sz="10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") ⇒ The language is in Arabic</a:t>
            </a:r>
            <a:endParaRPr sz="100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prediction("</a:t>
            </a:r>
            <a:r>
              <a:rPr b="1" lang="it" sz="10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I Love Zaka and its Nice Team</a:t>
            </a:r>
            <a:r>
              <a:rPr lang="it" sz="10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") ⇒ The language is in English</a:t>
            </a:r>
            <a:endParaRPr sz="100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prediction("</a:t>
            </a:r>
            <a:r>
              <a:rPr b="1" lang="it" sz="10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Ich liebe Zaka und ihre nettes Team</a:t>
            </a:r>
            <a:r>
              <a:rPr lang="it" sz="10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") ⇒ The language is in German</a:t>
            </a:r>
            <a:endParaRPr sz="100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*/</a:t>
            </a:r>
            <a:endParaRPr sz="10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891"/>
              <a:buFont typeface="Arial"/>
              <a:buNone/>
            </a:pPr>
            <a:r>
              <a:rPr b="1" lang="it" sz="3000"/>
              <a:t>Conclusione</a:t>
            </a:r>
            <a:endParaRPr sz="2820"/>
          </a:p>
        </p:txBody>
      </p:sp>
      <p:sp>
        <p:nvSpPr>
          <p:cNvPr id="401" name="Google Shape;401;p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chemeClr val="dk1"/>
                </a:solidFill>
              </a:rPr>
              <a:t>L</a:t>
            </a:r>
            <a:r>
              <a:rPr lang="it" sz="2000">
                <a:solidFill>
                  <a:schemeClr val="dk1"/>
                </a:solidFill>
              </a:rPr>
              <a:t>a nostra rete è riuscita a predire il linguaggio di alcune frasi ma è ancora lontana dall'essere così efficace.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2000">
                <a:solidFill>
                  <a:schemeClr val="dk1"/>
                </a:solidFill>
              </a:rPr>
              <a:t>Per raggiungere un buon livello di affidabilità dovremo addestrarlo con un numero enorme di dati, che richiede un numero molto elevato sia di dati sia di potenza di calcolo.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t" sz="3020"/>
              <a:t>Fonti </a:t>
            </a:r>
            <a:endParaRPr b="1" sz="3020"/>
          </a:p>
        </p:txBody>
      </p:sp>
      <p:sp>
        <p:nvSpPr>
          <p:cNvPr id="407" name="Google Shape;407;p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300" u="sng">
                <a:solidFill>
                  <a:schemeClr val="hlink"/>
                </a:solidFill>
                <a:hlinkClick r:id="rId3"/>
              </a:rPr>
              <a:t>https://www.kaggle.com/code/yassin01/language-detection-using-rf-nb-algorithms/notebook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300" u="sng">
                <a:solidFill>
                  <a:schemeClr val="hlink"/>
                </a:solidFill>
                <a:hlinkClick r:id="rId4"/>
              </a:rPr>
              <a:t>https://www.andreaminini.com/ai/machine-learning/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300" u="sng">
                <a:solidFill>
                  <a:schemeClr val="hlink"/>
                </a:solidFill>
                <a:hlinkClick r:id="rId5"/>
              </a:rPr>
              <a:t>https://www.andreaminini.com/ai/machine-learning/algoritmo-naive-bayes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300" u="sng">
                <a:solidFill>
                  <a:schemeClr val="hlink"/>
                </a:solidFill>
                <a:hlinkClick r:id="rId6"/>
              </a:rPr>
              <a:t>https://pandas.pydata.org/about/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300" u="sng">
                <a:solidFill>
                  <a:schemeClr val="hlink"/>
                </a:solidFill>
                <a:hlinkClick r:id="rId7"/>
              </a:rPr>
              <a:t>https://numpy.org/about/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300" u="sng">
                <a:solidFill>
                  <a:schemeClr val="hlink"/>
                </a:solidFill>
                <a:hlinkClick r:id="rId8"/>
              </a:rPr>
              <a:t>https://data-flair.training/blogs/numpy-features/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300" u="sng">
                <a:solidFill>
                  <a:schemeClr val="hlink"/>
                </a:solidFill>
                <a:hlinkClick r:id="rId9"/>
              </a:rPr>
              <a:t>https://matplotlib.org/3.5.3/api/_as_gen/matplotlib.pyplot.html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300" u="sng">
                <a:solidFill>
                  <a:schemeClr val="hlink"/>
                </a:solidFill>
                <a:hlinkClick r:id="rId10"/>
              </a:rPr>
              <a:t>https://docs.python.org/3/library/re.html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300" u="sng">
                <a:solidFill>
                  <a:schemeClr val="hlink"/>
                </a:solidFill>
                <a:hlinkClick r:id="rId11"/>
              </a:rPr>
              <a:t>https://docs.python.org/3/library/warnings.html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11700" y="216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000"/>
              <a:t>Reti Neurali Artificiali</a:t>
            </a:r>
            <a:endParaRPr b="1" sz="3000"/>
          </a:p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311700" y="978125"/>
            <a:ext cx="8520600" cy="20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1D1D1D"/>
                </a:solidFill>
                <a:highlight>
                  <a:srgbClr val="FFFFFF"/>
                </a:highlight>
              </a:rPr>
              <a:t>Le reti neurali artificiali (</a:t>
            </a:r>
            <a:r>
              <a:rPr b="1" lang="it" sz="2000">
                <a:solidFill>
                  <a:srgbClr val="1D1D1D"/>
                </a:solidFill>
                <a:highlight>
                  <a:srgbClr val="FFFFFF"/>
                </a:highlight>
              </a:rPr>
              <a:t>ANN</a:t>
            </a:r>
            <a:r>
              <a:rPr lang="it" sz="2000">
                <a:solidFill>
                  <a:srgbClr val="1D1D1D"/>
                </a:solidFill>
                <a:highlight>
                  <a:srgbClr val="FFFFFF"/>
                </a:highlight>
              </a:rPr>
              <a:t>) sono </a:t>
            </a:r>
            <a:r>
              <a:rPr b="1" lang="it" sz="2000">
                <a:solidFill>
                  <a:srgbClr val="1D1D1D"/>
                </a:solidFill>
                <a:highlight>
                  <a:srgbClr val="FFFFFF"/>
                </a:highlight>
              </a:rPr>
              <a:t>modelli matematico-informatici</a:t>
            </a:r>
            <a:r>
              <a:rPr lang="it" sz="2000">
                <a:solidFill>
                  <a:srgbClr val="1D1D1D"/>
                </a:solidFill>
                <a:highlight>
                  <a:srgbClr val="FFFFFF"/>
                </a:highlight>
              </a:rPr>
              <a:t> ispirati al modello delle reti neurali biologiche.</a:t>
            </a:r>
            <a:endParaRPr sz="2000">
              <a:solidFill>
                <a:srgbClr val="1D1D1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D1D1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1D1D1D"/>
                </a:solidFill>
                <a:highlight>
                  <a:srgbClr val="FFFFFF"/>
                </a:highlight>
              </a:rPr>
              <a:t>Possono apprendere usando meccanismi simili a quelli dell’</a:t>
            </a:r>
            <a:r>
              <a:rPr b="1" lang="it" sz="2000">
                <a:solidFill>
                  <a:srgbClr val="1D1D1D"/>
                </a:solidFill>
                <a:highlight>
                  <a:srgbClr val="FFFFFF"/>
                </a:highlight>
              </a:rPr>
              <a:t>intelligenza umana</a:t>
            </a:r>
            <a:r>
              <a:rPr lang="it" sz="2000">
                <a:solidFill>
                  <a:srgbClr val="1D1D1D"/>
                </a:solidFill>
                <a:highlight>
                  <a:srgbClr val="FFFFFF"/>
                </a:highlight>
              </a:rPr>
              <a:t>.</a:t>
            </a:r>
            <a:endParaRPr sz="20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0250" y="3239175"/>
            <a:ext cx="6952451" cy="180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t" sz="3020"/>
              <a:t>Fonti </a:t>
            </a:r>
            <a:r>
              <a:rPr b="1" lang="it" sz="3020"/>
              <a:t>(cont.)</a:t>
            </a:r>
            <a:endParaRPr b="1" sz="3020"/>
          </a:p>
        </p:txBody>
      </p:sp>
      <p:sp>
        <p:nvSpPr>
          <p:cNvPr id="413" name="Google Shape;413;p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300" u="sng">
                <a:solidFill>
                  <a:schemeClr val="hlink"/>
                </a:solidFill>
                <a:hlinkClick r:id="rId3"/>
              </a:rPr>
              <a:t>https://it.wikipedia.org/wiki/Scikit-learn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300" u="sng">
                <a:solidFill>
                  <a:schemeClr val="hlink"/>
                </a:solidFill>
                <a:hlinkClick r:id="rId4"/>
              </a:rPr>
              <a:t>https://scikit-learn.org/stable/modules/preprocessing.html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300" u="sng">
                <a:solidFill>
                  <a:schemeClr val="hlink"/>
                </a:solidFill>
                <a:hlinkClick r:id="rId5"/>
              </a:rPr>
              <a:t>https://scikit-learn.org/stable/modules/generated/sklearn.feature_extraction.text.CountVectorizer.html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300" u="sng">
                <a:solidFill>
                  <a:schemeClr val="hlink"/>
                </a:solidFill>
                <a:hlinkClick r:id="rId6"/>
              </a:rPr>
              <a:t>https://scikit-learn.org/stable/modules/generated/sklearn.model_selection.train_test_split.html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300" u="sng">
                <a:solidFill>
                  <a:schemeClr val="hlink"/>
                </a:solidFill>
                <a:hlinkClick r:id="rId7"/>
              </a:rPr>
              <a:t>https://scikit-learn.org/stable/modules/generated/sklearn.naive_bayes.MultinomialNB.html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300" u="sng">
                <a:solidFill>
                  <a:schemeClr val="hlink"/>
                </a:solidFill>
                <a:hlinkClick r:id="rId8"/>
              </a:rPr>
              <a:t>https://scikit-learn.org/stable/modules/generated/sklearn.ensemble.RandomForestClassifier.html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7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Grazie per l’attenzione</a:t>
            </a:r>
            <a:endParaRPr/>
          </a:p>
        </p:txBody>
      </p:sp>
      <p:sp>
        <p:nvSpPr>
          <p:cNvPr id="419" name="Google Shape;419;p7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Taha Khalil Dhouibi, 975788			Andrea Spinelli, 957035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it" sz="3020"/>
              <a:t>Reti Neurali Artificiali (cont)</a:t>
            </a:r>
            <a:endParaRPr b="1" sz="3020"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5986800" cy="37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000">
                <a:solidFill>
                  <a:srgbClr val="202122"/>
                </a:solidFill>
                <a:highlight>
                  <a:srgbClr val="FFFFFF"/>
                </a:highlight>
              </a:rPr>
              <a:t>L</a:t>
            </a:r>
            <a:r>
              <a:rPr lang="it" sz="2000">
                <a:solidFill>
                  <a:srgbClr val="202122"/>
                </a:solidFill>
                <a:highlight>
                  <a:srgbClr val="FFFFFF"/>
                </a:highlight>
              </a:rPr>
              <a:t>e reti neurali sono </a:t>
            </a:r>
            <a:r>
              <a:rPr b="1" lang="it" sz="2000">
                <a:solidFill>
                  <a:srgbClr val="202122"/>
                </a:solidFill>
                <a:highlight>
                  <a:srgbClr val="FFFFFF"/>
                </a:highlight>
              </a:rPr>
              <a:t>strutture non-lineari</a:t>
            </a:r>
            <a:r>
              <a:rPr lang="it" sz="2000">
                <a:solidFill>
                  <a:srgbClr val="202122"/>
                </a:solidFill>
                <a:highlight>
                  <a:srgbClr val="FFFFFF"/>
                </a:highlight>
              </a:rPr>
              <a:t> di dati statistici organizzate come strumenti di modellazione. </a:t>
            </a:r>
            <a:endParaRPr sz="20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000">
                <a:solidFill>
                  <a:srgbClr val="202122"/>
                </a:solidFill>
                <a:highlight>
                  <a:srgbClr val="FFFFFF"/>
                </a:highlight>
              </a:rPr>
              <a:t>Possono essere usate per </a:t>
            </a:r>
            <a:r>
              <a:rPr b="1" lang="it" sz="2000">
                <a:solidFill>
                  <a:srgbClr val="202122"/>
                </a:solidFill>
                <a:highlight>
                  <a:srgbClr val="FFFFFF"/>
                </a:highlight>
              </a:rPr>
              <a:t>simulare</a:t>
            </a:r>
            <a:r>
              <a:rPr lang="it" sz="2000">
                <a:solidFill>
                  <a:srgbClr val="202122"/>
                </a:solidFill>
                <a:highlight>
                  <a:srgbClr val="FFFFFF"/>
                </a:highlight>
              </a:rPr>
              <a:t> relazioni complesse</a:t>
            </a:r>
            <a:r>
              <a:rPr b="1" lang="it" sz="2000">
                <a:solidFill>
                  <a:srgbClr val="202122"/>
                </a:solidFill>
                <a:highlight>
                  <a:srgbClr val="FFFFFF"/>
                </a:highlight>
              </a:rPr>
              <a:t> </a:t>
            </a:r>
            <a:r>
              <a:rPr lang="it" sz="2000">
                <a:solidFill>
                  <a:srgbClr val="202122"/>
                </a:solidFill>
                <a:highlight>
                  <a:srgbClr val="FFFFFF"/>
                </a:highlight>
              </a:rPr>
              <a:t>tra input e output che altre funzioni analitiche non riescono a rappresentare.</a:t>
            </a:r>
            <a:endParaRPr sz="20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2860" y="1152475"/>
            <a:ext cx="2780066" cy="3489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it" sz="3018"/>
              <a:t>Reti Neurali Artificiali (cont)</a:t>
            </a:r>
            <a:endParaRPr b="1" sz="301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700"/>
            <a:ext cx="5942400" cy="34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000">
                <a:solidFill>
                  <a:srgbClr val="202122"/>
                </a:solidFill>
                <a:highlight>
                  <a:schemeClr val="lt1"/>
                </a:highlight>
              </a:rPr>
              <a:t>Una rete neurale artificiale riceve segnali esterni su </a:t>
            </a:r>
            <a:r>
              <a:rPr b="1" lang="it" sz="2000">
                <a:solidFill>
                  <a:srgbClr val="202122"/>
                </a:solidFill>
                <a:highlight>
                  <a:schemeClr val="lt1"/>
                </a:highlight>
              </a:rPr>
              <a:t>uno strato di nodi di ingresso</a:t>
            </a:r>
            <a:r>
              <a:rPr lang="it" sz="2000">
                <a:solidFill>
                  <a:srgbClr val="202122"/>
                </a:solidFill>
                <a:highlight>
                  <a:schemeClr val="lt1"/>
                </a:highlight>
              </a:rPr>
              <a:t>, ciascuno dei quali è collegato con numerosi nodi interni, organizzati in più livelli. Ogni nodo elabora i segnali ricevuti e trasmette il risultato a nodi successivi.</a:t>
            </a:r>
            <a:endParaRPr sz="2000"/>
          </a:p>
          <a:p>
            <a:pPr indent="0" lvl="0" marL="0" rtl="0" algn="l">
              <a:spcBef>
                <a:spcPts val="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3974" y="1152475"/>
            <a:ext cx="2785276" cy="3491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248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it" sz="3020"/>
              <a:t>Reti Neurali Artificiali (cont)</a:t>
            </a:r>
            <a:endParaRPr sz="3020"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016100"/>
            <a:ext cx="8520600" cy="38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rPr lang="it" sz="2000">
                <a:solidFill>
                  <a:srgbClr val="202122"/>
                </a:solidFill>
                <a:highlight>
                  <a:schemeClr val="lt1"/>
                </a:highlight>
              </a:rPr>
              <a:t>Nella maggior parte dei casi, una rete neurale artificiale è </a:t>
            </a:r>
            <a:r>
              <a:rPr b="1" lang="it" sz="2000">
                <a:solidFill>
                  <a:srgbClr val="202122"/>
                </a:solidFill>
                <a:highlight>
                  <a:schemeClr val="lt1"/>
                </a:highlight>
              </a:rPr>
              <a:t>un sistema adattivo</a:t>
            </a:r>
            <a:r>
              <a:rPr lang="it" sz="2000">
                <a:solidFill>
                  <a:srgbClr val="202122"/>
                </a:solidFill>
                <a:highlight>
                  <a:schemeClr val="lt1"/>
                </a:highlight>
              </a:rPr>
              <a:t> che cambia la propria struttura in base a informazioni esterne o interne che scorrono attraverso la rete stessa durante la fase di apprendimento.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