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63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9" y="1888521"/>
            <a:ext cx="267716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375" y="200448"/>
            <a:ext cx="312864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1425" y="922463"/>
            <a:ext cx="812972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</a:rPr>
              <a:t>Homework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5" y="3893115"/>
            <a:ext cx="2956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Verdana"/>
                <a:cs typeface="Verdana"/>
              </a:rPr>
              <a:t>Final</a:t>
            </a:r>
            <a:r>
              <a:rPr sz="20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0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Verdana"/>
                <a:cs typeface="Verdana"/>
              </a:rPr>
              <a:t>Stage </a:t>
            </a:r>
            <a:r>
              <a:rPr sz="20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25" y="724606"/>
            <a:ext cx="335089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/>
              <a:t>Estimasi</a:t>
            </a:r>
            <a:r>
              <a:rPr sz="1800" spc="-85" dirty="0"/>
              <a:t> </a:t>
            </a:r>
            <a:r>
              <a:rPr sz="1800" spc="-60" dirty="0"/>
              <a:t>Waktu</a:t>
            </a:r>
            <a:r>
              <a:rPr sz="1800" spc="-85" dirty="0"/>
              <a:t> </a:t>
            </a:r>
            <a:r>
              <a:rPr sz="1800" spc="-65" dirty="0"/>
              <a:t>Pengerjaan</a:t>
            </a:r>
            <a:endParaRPr sz="1800"/>
          </a:p>
          <a:p>
            <a:pPr marL="469900">
              <a:lnSpc>
                <a:spcPct val="100000"/>
              </a:lnSpc>
              <a:spcBef>
                <a:spcPts val="1520"/>
              </a:spcBef>
            </a:pPr>
            <a:r>
              <a:rPr sz="1800" spc="-225" dirty="0">
                <a:solidFill>
                  <a:srgbClr val="1155CC"/>
                </a:solidFill>
              </a:rPr>
              <a:t>3</a:t>
            </a:r>
            <a:r>
              <a:rPr sz="1800" spc="-110" dirty="0">
                <a:solidFill>
                  <a:srgbClr val="1155CC"/>
                </a:solidFill>
              </a:rPr>
              <a:t> </a:t>
            </a:r>
            <a:r>
              <a:rPr sz="1800" spc="-180" dirty="0">
                <a:solidFill>
                  <a:srgbClr val="1155CC"/>
                </a:solidFill>
              </a:rPr>
              <a:t>-</a:t>
            </a:r>
            <a:r>
              <a:rPr sz="1800" spc="-110" dirty="0">
                <a:solidFill>
                  <a:srgbClr val="1155CC"/>
                </a:solidFill>
              </a:rPr>
              <a:t> </a:t>
            </a:r>
            <a:r>
              <a:rPr sz="1800" dirty="0">
                <a:solidFill>
                  <a:srgbClr val="1155CC"/>
                </a:solidFill>
              </a:rPr>
              <a:t>4</a:t>
            </a:r>
            <a:r>
              <a:rPr sz="1800" spc="-135" dirty="0">
                <a:solidFill>
                  <a:srgbClr val="1155CC"/>
                </a:solidFill>
              </a:rPr>
              <a:t> </a:t>
            </a:r>
            <a:r>
              <a:rPr sz="1800" spc="-25" dirty="0">
                <a:solidFill>
                  <a:srgbClr val="1155CC"/>
                </a:solidFill>
              </a:rPr>
              <a:t>jam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41925" y="2128210"/>
            <a:ext cx="148209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Verdana"/>
                <a:cs typeface="Verdana"/>
              </a:rPr>
              <a:t>Jumlah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spc="-65" dirty="0"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520"/>
              </a:spcBef>
            </a:pPr>
            <a:r>
              <a:rPr sz="1800" b="1" spc="-210" dirty="0">
                <a:solidFill>
                  <a:srgbClr val="1155CC"/>
                </a:solidFill>
                <a:latin typeface="Verdana"/>
                <a:cs typeface="Verdana"/>
              </a:rPr>
              <a:t>5</a:t>
            </a:r>
            <a:r>
              <a:rPr sz="1800" b="1" spc="-105" dirty="0">
                <a:solidFill>
                  <a:srgbClr val="1155CC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155CC"/>
                </a:solidFill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latin typeface="Verdana"/>
                <a:cs typeface="Verdana"/>
              </a:rPr>
              <a:t>Total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525"/>
              </a:spcBef>
            </a:pPr>
            <a:r>
              <a:rPr sz="1800" b="1" spc="-235" dirty="0">
                <a:solidFill>
                  <a:srgbClr val="1155CC"/>
                </a:solidFill>
                <a:latin typeface="Verdana"/>
                <a:cs typeface="Verdana"/>
              </a:rPr>
              <a:t>100</a:t>
            </a:r>
            <a:r>
              <a:rPr sz="1800" b="1" spc="-130" dirty="0">
                <a:solidFill>
                  <a:srgbClr val="1155C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155CC"/>
                </a:solidFill>
                <a:latin typeface="Verdana"/>
                <a:cs typeface="Verdana"/>
              </a:rPr>
              <a:t>poin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400" y="1123650"/>
            <a:ext cx="420799" cy="420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400" y="2520775"/>
            <a:ext cx="420799" cy="420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400" y="3917900"/>
            <a:ext cx="420799" cy="420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Teknis</a:t>
            </a:r>
            <a:r>
              <a:rPr spc="-95" dirty="0"/>
              <a:t> </a:t>
            </a:r>
            <a:r>
              <a:rPr spc="-80" dirty="0"/>
              <a:t>Pengerjaan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330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6084" algn="l"/>
              </a:tabLst>
            </a:pPr>
            <a:r>
              <a:rPr b="0" spc="-10" dirty="0">
                <a:latin typeface="Verdana"/>
                <a:cs typeface="Verdana"/>
              </a:rPr>
              <a:t>Pekerjaan</a:t>
            </a:r>
            <a:r>
              <a:rPr b="0" spc="-8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dilakukan</a:t>
            </a:r>
            <a:r>
              <a:rPr b="0" spc="-80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secara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spc="-55" dirty="0"/>
              <a:t>berkelompok,</a:t>
            </a:r>
            <a:r>
              <a:rPr spc="-35" dirty="0"/>
              <a:t> </a:t>
            </a:r>
            <a:r>
              <a:rPr spc="-70" dirty="0"/>
              <a:t>sesuai</a:t>
            </a:r>
            <a:r>
              <a:rPr spc="-30" dirty="0"/>
              <a:t> </a:t>
            </a:r>
            <a:r>
              <a:rPr spc="-45" dirty="0"/>
              <a:t>kelompok</a:t>
            </a:r>
            <a:r>
              <a:rPr spc="-35" dirty="0"/>
              <a:t> </a:t>
            </a:r>
            <a:r>
              <a:rPr spc="-55" dirty="0"/>
              <a:t>Final</a:t>
            </a:r>
            <a:r>
              <a:rPr spc="-30" dirty="0"/>
              <a:t> </a:t>
            </a:r>
            <a:r>
              <a:rPr spc="-10" dirty="0"/>
              <a:t>Project</a:t>
            </a:r>
          </a:p>
          <a:p>
            <a:pPr marL="26034">
              <a:lnSpc>
                <a:spcPct val="100000"/>
              </a:lnSpc>
              <a:spcBef>
                <a:spcPts val="480"/>
              </a:spcBef>
              <a:buFont typeface="Verdana"/>
              <a:buAutoNum type="arabicPeriod"/>
            </a:pPr>
            <a:endParaRPr spc="-10" dirty="0"/>
          </a:p>
          <a:p>
            <a:pPr marL="425450" indent="-368935">
              <a:lnSpc>
                <a:spcPct val="100000"/>
              </a:lnSpc>
              <a:buAutoNum type="arabicPeriod"/>
              <a:tabLst>
                <a:tab pos="426084" algn="l"/>
              </a:tabLst>
            </a:pPr>
            <a:r>
              <a:rPr b="0" dirty="0">
                <a:latin typeface="Verdana"/>
                <a:cs typeface="Verdana"/>
              </a:rPr>
              <a:t>Masing-masing anggota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kelompok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tetap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perlu submit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spc="-20" dirty="0">
                <a:latin typeface="Verdana"/>
                <a:cs typeface="Verdana"/>
              </a:rPr>
              <a:t>ke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LMS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spc="-35" dirty="0">
                <a:latin typeface="Verdana"/>
                <a:cs typeface="Verdana"/>
              </a:rPr>
              <a:t>(jadi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bukan </a:t>
            </a:r>
            <a:r>
              <a:rPr b="0" spc="-10" dirty="0">
                <a:latin typeface="Verdana"/>
                <a:cs typeface="Verdana"/>
              </a:rPr>
              <a:t>perwakilan)</a:t>
            </a:r>
          </a:p>
          <a:p>
            <a:pPr marL="26034">
              <a:lnSpc>
                <a:spcPct val="100000"/>
              </a:lnSpc>
              <a:spcBef>
                <a:spcPts val="484"/>
              </a:spcBef>
              <a:buFont typeface="Verdana"/>
              <a:buAutoNum type="arabicPeriod"/>
            </a:pPr>
            <a:endParaRPr b="0" spc="-10" dirty="0">
              <a:latin typeface="Verdana"/>
              <a:cs typeface="Verdana"/>
            </a:endParaRPr>
          </a:p>
          <a:p>
            <a:pPr marL="425450" indent="-366395">
              <a:lnSpc>
                <a:spcPct val="100000"/>
              </a:lnSpc>
              <a:buAutoNum type="arabicPeriod"/>
              <a:tabLst>
                <a:tab pos="426084" algn="l"/>
              </a:tabLst>
            </a:pPr>
            <a:r>
              <a:rPr b="0" dirty="0">
                <a:latin typeface="Verdana"/>
                <a:cs typeface="Verdana"/>
              </a:rPr>
              <a:t>File</a:t>
            </a:r>
            <a:r>
              <a:rPr b="0" spc="-8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yang</a:t>
            </a:r>
            <a:r>
              <a:rPr b="0" spc="-8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perlu</a:t>
            </a:r>
            <a:r>
              <a:rPr b="0" spc="-8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dikumpulkan:</a:t>
            </a:r>
          </a:p>
          <a:p>
            <a:pPr marL="882650" marR="241300" lvl="1" indent="-336550">
              <a:lnSpc>
                <a:spcPct val="114999"/>
              </a:lnSpc>
              <a:buFont typeface="Tahoma"/>
              <a:buChar char="○"/>
              <a:tabLst>
                <a:tab pos="883285" algn="l"/>
              </a:tabLst>
            </a:pPr>
            <a:r>
              <a:rPr sz="1400" dirty="0">
                <a:latin typeface="Verdana"/>
                <a:cs typeface="Verdana"/>
              </a:rPr>
              <a:t>File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b="1" spc="-70" dirty="0">
                <a:latin typeface="Verdana"/>
                <a:cs typeface="Verdana"/>
              </a:rPr>
              <a:t>laporan</a:t>
            </a:r>
            <a:r>
              <a:rPr sz="1400" b="1" spc="-3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homework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(.pdf)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yang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berisi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jawaban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dari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pertanyaan-pertanyaan </a:t>
            </a:r>
            <a:r>
              <a:rPr sz="1400" dirty="0">
                <a:latin typeface="Verdana"/>
                <a:cs typeface="Verdana"/>
              </a:rPr>
              <a:t>pada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slide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berikutnya.</a:t>
            </a:r>
            <a:endParaRPr sz="1400">
              <a:latin typeface="Verdana"/>
              <a:cs typeface="Verdana"/>
            </a:endParaRPr>
          </a:p>
          <a:p>
            <a:pPr marL="26034" lvl="1">
              <a:lnSpc>
                <a:spcPct val="100000"/>
              </a:lnSpc>
              <a:spcBef>
                <a:spcPts val="480"/>
              </a:spcBef>
              <a:buFont typeface="Tahoma"/>
              <a:buChar char="○"/>
            </a:pPr>
            <a:endParaRPr sz="1400">
              <a:latin typeface="Verdana"/>
              <a:cs typeface="Verdana"/>
            </a:endParaRPr>
          </a:p>
          <a:p>
            <a:pPr marL="425450" indent="-386715">
              <a:lnSpc>
                <a:spcPct val="100000"/>
              </a:lnSpc>
              <a:buAutoNum type="arabicPeriod"/>
              <a:tabLst>
                <a:tab pos="426084" algn="l"/>
              </a:tabLst>
            </a:pPr>
            <a:r>
              <a:rPr b="0" dirty="0">
                <a:latin typeface="Verdana"/>
                <a:cs typeface="Verdana"/>
              </a:rPr>
              <a:t>Upload </a:t>
            </a:r>
            <a:r>
              <a:rPr b="0" spc="-10" dirty="0">
                <a:latin typeface="Verdana"/>
                <a:cs typeface="Verdana"/>
              </a:rPr>
              <a:t>hasil</a:t>
            </a:r>
            <a:r>
              <a:rPr b="0" dirty="0">
                <a:latin typeface="Verdana"/>
                <a:cs typeface="Verdana"/>
              </a:rPr>
              <a:t> pengerjaanmu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melalui </a:t>
            </a:r>
            <a:r>
              <a:rPr b="0" spc="-20" dirty="0">
                <a:latin typeface="Verdana"/>
                <a:cs typeface="Verdana"/>
              </a:rPr>
              <a:t>LMS.</a:t>
            </a:r>
          </a:p>
          <a:p>
            <a:pPr marL="882650" lvl="1" indent="-335915">
              <a:lnSpc>
                <a:spcPct val="100000"/>
              </a:lnSpc>
              <a:spcBef>
                <a:spcPts val="254"/>
              </a:spcBef>
              <a:buFont typeface="Tahoma"/>
              <a:buChar char="○"/>
              <a:tabLst>
                <a:tab pos="883285" algn="l"/>
              </a:tabLst>
            </a:pPr>
            <a:r>
              <a:rPr sz="1400" dirty="0">
                <a:latin typeface="Verdana"/>
                <a:cs typeface="Verdana"/>
              </a:rPr>
              <a:t>Upload </a:t>
            </a:r>
            <a:r>
              <a:rPr sz="1400" spc="-20" dirty="0">
                <a:latin typeface="Verdana"/>
                <a:cs typeface="Verdana"/>
              </a:rPr>
              <a:t>ﬁle</a:t>
            </a:r>
            <a:r>
              <a:rPr sz="1400" dirty="0">
                <a:latin typeface="Verdana"/>
                <a:cs typeface="Verdana"/>
              </a:rPr>
              <a:t> tersebut dengan nama </a:t>
            </a:r>
            <a:r>
              <a:rPr sz="1400" spc="-20" dirty="0">
                <a:latin typeface="Verdana"/>
                <a:cs typeface="Verdana"/>
              </a:rPr>
              <a:t>ﬁle:</a:t>
            </a:r>
            <a:endParaRPr sz="1400">
              <a:latin typeface="Verdana"/>
              <a:cs typeface="Verdana"/>
            </a:endParaRPr>
          </a:p>
          <a:p>
            <a:pPr marL="882650">
              <a:lnSpc>
                <a:spcPct val="100000"/>
              </a:lnSpc>
              <a:spcBef>
                <a:spcPts val="250"/>
              </a:spcBef>
            </a:pPr>
            <a:r>
              <a:rPr dirty="0">
                <a:latin typeface="Courier New"/>
                <a:cs typeface="Courier New"/>
              </a:rPr>
              <a:t>Stage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&lt;Nama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Kelompok&gt;.pdf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Stage</a:t>
            </a:r>
            <a:r>
              <a:rPr spc="-105" dirty="0"/>
              <a:t> </a:t>
            </a:r>
            <a:r>
              <a:rPr spc="-50" dirty="0"/>
              <a:t>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425" y="1033983"/>
            <a:ext cx="7837170" cy="150573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68288" indent="-268288">
              <a:lnSpc>
                <a:spcPct val="100000"/>
              </a:lnSpc>
              <a:spcBef>
                <a:spcPts val="350"/>
              </a:spcBef>
              <a:buAutoNum type="arabicPeriod"/>
            </a:pPr>
            <a:r>
              <a:rPr sz="1400" b="1" spc="-50" dirty="0">
                <a:latin typeface="Verdana"/>
                <a:cs typeface="Verdana"/>
              </a:rPr>
              <a:t>Apa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problem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yang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mau</a:t>
            </a:r>
            <a:r>
              <a:rPr sz="1400" b="1" spc="-60" dirty="0">
                <a:latin typeface="Verdana"/>
                <a:cs typeface="Verdana"/>
              </a:rPr>
              <a:t> diselesaikan </a:t>
            </a:r>
            <a:r>
              <a:rPr sz="1400" b="1" spc="-70" dirty="0">
                <a:latin typeface="Verdana"/>
                <a:cs typeface="Verdana"/>
              </a:rPr>
              <a:t>dari</a:t>
            </a:r>
            <a:r>
              <a:rPr sz="1400" b="1" spc="-55" dirty="0">
                <a:latin typeface="Verdana"/>
                <a:cs typeface="Verdana"/>
              </a:rPr>
              <a:t> dataset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tsb?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95" dirty="0">
                <a:solidFill>
                  <a:srgbClr val="0000FF"/>
                </a:solidFill>
                <a:latin typeface="Verdana"/>
                <a:cs typeface="Verdana"/>
              </a:rPr>
              <a:t>(15</a:t>
            </a:r>
            <a:r>
              <a:rPr sz="1400" b="1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Verdana"/>
                <a:cs typeface="Verdana"/>
              </a:rPr>
              <a:t>poi</a:t>
            </a:r>
            <a:r>
              <a:rPr lang="en-ID" sz="1400" b="1" spc="-10" dirty="0">
                <a:solidFill>
                  <a:srgbClr val="0000FF"/>
                </a:solidFill>
                <a:latin typeface="Verdana"/>
                <a:cs typeface="Verdana"/>
              </a:rPr>
              <a:t>n)</a:t>
            </a:r>
            <a:endParaRPr lang="en-US" sz="1400" b="1" spc="-10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268288" indent="-268288">
              <a:lnSpc>
                <a:spcPct val="100000"/>
              </a:lnSpc>
              <a:spcBef>
                <a:spcPts val="350"/>
              </a:spcBef>
              <a:buAutoNum type="arabicPeriod"/>
            </a:pPr>
            <a:r>
              <a:rPr sz="1400" b="1" spc="-60" dirty="0" err="1">
                <a:latin typeface="Verdana"/>
                <a:cs typeface="Verdana"/>
              </a:rPr>
              <a:t>Sebagai</a:t>
            </a:r>
            <a:r>
              <a:rPr sz="1400" b="1" spc="-65" dirty="0">
                <a:latin typeface="Verdana"/>
                <a:cs typeface="Verdana"/>
              </a:rPr>
              <a:t> siapa </a:t>
            </a:r>
            <a:r>
              <a:rPr sz="1400" b="1" spc="-60" dirty="0">
                <a:latin typeface="Verdana"/>
                <a:cs typeface="Verdana"/>
              </a:rPr>
              <a:t>kalian</a:t>
            </a:r>
            <a:r>
              <a:rPr sz="1400" b="1" spc="-6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pada</a:t>
            </a:r>
            <a:r>
              <a:rPr sz="1400" b="1" spc="-65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dataset</a:t>
            </a:r>
            <a:r>
              <a:rPr sz="1400" b="1" spc="-65" dirty="0"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tersebut?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260" dirty="0">
                <a:solidFill>
                  <a:srgbClr val="0000FF"/>
                </a:solidFill>
                <a:latin typeface="Verdana"/>
                <a:cs typeface="Verdana"/>
              </a:rPr>
              <a:t>(10</a:t>
            </a:r>
            <a:r>
              <a:rPr sz="1400" b="1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400" dirty="0">
              <a:latin typeface="Verdana"/>
              <a:cs typeface="Verdana"/>
            </a:endParaRPr>
          </a:p>
          <a:p>
            <a:pPr marL="268288" indent="-268288">
              <a:lnSpc>
                <a:spcPct val="100000"/>
              </a:lnSpc>
              <a:spcBef>
                <a:spcPts val="250"/>
              </a:spcBef>
              <a:buAutoNum type="arabicPeriod"/>
            </a:pPr>
            <a:r>
              <a:rPr sz="1400" b="1" spc="-50" dirty="0">
                <a:latin typeface="Verdana"/>
                <a:cs typeface="Verdana"/>
              </a:rPr>
              <a:t>Apa</a:t>
            </a:r>
            <a:r>
              <a:rPr sz="1400" b="1" spc="-65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goal</a:t>
            </a:r>
            <a:r>
              <a:rPr sz="1400" b="1" spc="-65" dirty="0">
                <a:latin typeface="Verdana"/>
                <a:cs typeface="Verdana"/>
              </a:rPr>
              <a:t> yang </a:t>
            </a:r>
            <a:r>
              <a:rPr sz="1400" b="1" spc="-50" dirty="0">
                <a:latin typeface="Verdana"/>
                <a:cs typeface="Verdana"/>
              </a:rPr>
              <a:t>mau</a:t>
            </a:r>
            <a:r>
              <a:rPr sz="1400" b="1" spc="-65" dirty="0">
                <a:latin typeface="Verdana"/>
                <a:cs typeface="Verdana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dicapai?</a:t>
            </a:r>
            <a:r>
              <a:rPr sz="1400" b="1" spc="-75" dirty="0"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0000FF"/>
                </a:solidFill>
                <a:latin typeface="Verdana"/>
                <a:cs typeface="Verdana"/>
              </a:rPr>
              <a:t>(20</a:t>
            </a:r>
            <a:r>
              <a:rPr sz="1400" b="1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400" dirty="0">
              <a:latin typeface="Verdana"/>
              <a:cs typeface="Verdana"/>
            </a:endParaRPr>
          </a:p>
          <a:p>
            <a:pPr marL="268288" indent="-268288">
              <a:lnSpc>
                <a:spcPct val="100000"/>
              </a:lnSpc>
              <a:spcBef>
                <a:spcPts val="250"/>
              </a:spcBef>
              <a:buAutoNum type="arabicPeriod"/>
            </a:pPr>
            <a:r>
              <a:rPr sz="1400" b="1" spc="-50" dirty="0">
                <a:latin typeface="Verdana"/>
                <a:cs typeface="Verdana"/>
              </a:rPr>
              <a:t>Apa</a:t>
            </a:r>
            <a:r>
              <a:rPr sz="1400" b="1" spc="-65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Objective</a:t>
            </a:r>
            <a:r>
              <a:rPr sz="1400" b="1" spc="-65" dirty="0">
                <a:latin typeface="Verdana"/>
                <a:cs typeface="Verdana"/>
              </a:rPr>
              <a:t> yang </a:t>
            </a:r>
            <a:r>
              <a:rPr sz="1400" b="1" spc="-70" dirty="0">
                <a:latin typeface="Verdana"/>
                <a:cs typeface="Verdana"/>
              </a:rPr>
              <a:t>sesuai</a:t>
            </a:r>
            <a:r>
              <a:rPr sz="1400" b="1" spc="-6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dengan</a:t>
            </a:r>
            <a:r>
              <a:rPr sz="1400" b="1" spc="-65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goal</a:t>
            </a:r>
            <a:r>
              <a:rPr sz="1400" b="1" spc="-65" dirty="0"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tsb?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210" dirty="0">
                <a:solidFill>
                  <a:srgbClr val="0000FF"/>
                </a:solidFill>
                <a:latin typeface="Verdana"/>
                <a:cs typeface="Verdana"/>
              </a:rPr>
              <a:t>(25</a:t>
            </a:r>
            <a:r>
              <a:rPr sz="1400" b="1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400" dirty="0">
              <a:latin typeface="Verdana"/>
              <a:cs typeface="Verdana"/>
            </a:endParaRPr>
          </a:p>
          <a:p>
            <a:pPr marL="268288" marR="5080" indent="-268288">
              <a:lnSpc>
                <a:spcPct val="114999"/>
              </a:lnSpc>
              <a:buAutoNum type="arabicPeriod"/>
            </a:pPr>
            <a:r>
              <a:rPr sz="1400" b="1" spc="-50" dirty="0">
                <a:latin typeface="Verdana"/>
                <a:cs typeface="Verdana"/>
              </a:rPr>
              <a:t>Apa</a:t>
            </a:r>
            <a:r>
              <a:rPr sz="1400" b="1" spc="-60" dirty="0">
                <a:latin typeface="Verdana"/>
                <a:cs typeface="Verdana"/>
              </a:rPr>
              <a:t> business</a:t>
            </a:r>
            <a:r>
              <a:rPr sz="1400" b="1" spc="-55" dirty="0">
                <a:latin typeface="Verdana"/>
                <a:cs typeface="Verdana"/>
              </a:rPr>
              <a:t> metrics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yang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30" dirty="0">
                <a:latin typeface="Verdana"/>
                <a:cs typeface="Verdana"/>
              </a:rPr>
              <a:t>cocok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untuk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mengukur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ketercapaian </a:t>
            </a:r>
            <a:r>
              <a:rPr sz="1400" b="1" spc="-55" dirty="0">
                <a:latin typeface="Verdana"/>
                <a:cs typeface="Verdana"/>
              </a:rPr>
              <a:t>Objective </a:t>
            </a:r>
            <a:r>
              <a:rPr sz="1400" b="1" spc="-20" dirty="0" err="1">
                <a:latin typeface="Verdana"/>
                <a:cs typeface="Verdana"/>
              </a:rPr>
              <a:t>tsb</a:t>
            </a:r>
            <a:r>
              <a:rPr sz="1400" b="1" spc="-20" dirty="0">
                <a:latin typeface="Verdana"/>
                <a:cs typeface="Verdana"/>
              </a:rPr>
              <a:t>?</a:t>
            </a:r>
            <a:r>
              <a:rPr lang="en-US" sz="1400" b="1" spc="-20" dirty="0"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0000FF"/>
                </a:solidFill>
                <a:latin typeface="Verdana"/>
                <a:cs typeface="Verdana"/>
              </a:rPr>
              <a:t>(30</a:t>
            </a:r>
            <a:r>
              <a:rPr sz="1400" b="1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75" y="3056331"/>
            <a:ext cx="7452359" cy="5162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spc="-10" dirty="0">
                <a:latin typeface="Verdana"/>
                <a:cs typeface="Verdana"/>
              </a:rPr>
              <a:t>Hint: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10" dirty="0">
                <a:latin typeface="Verdana"/>
                <a:cs typeface="Verdana"/>
              </a:rPr>
              <a:t>Pastikan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semua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jawaban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di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setiap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nomor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saling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berkesinambungan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satu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sama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lain.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4BF5-B30C-4227-AE32-8D53A153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" y="572929"/>
            <a:ext cx="7488625" cy="246221"/>
          </a:xfrm>
        </p:spPr>
        <p:txBody>
          <a:bodyPr/>
          <a:lstStyle/>
          <a:p>
            <a:r>
              <a:rPr lang="en-ID" sz="1600" b="1" spc="-50" dirty="0" err="1">
                <a:latin typeface="Verdana"/>
                <a:cs typeface="Verdana"/>
              </a:rPr>
              <a:t>Apa</a:t>
            </a:r>
            <a:r>
              <a:rPr lang="en-ID" sz="1600" b="1" spc="-60" dirty="0">
                <a:latin typeface="Verdana"/>
                <a:cs typeface="Verdana"/>
              </a:rPr>
              <a:t> </a:t>
            </a:r>
            <a:r>
              <a:rPr lang="en-ID" sz="1600" b="1" spc="-50" dirty="0">
                <a:latin typeface="Verdana"/>
                <a:cs typeface="Verdana"/>
              </a:rPr>
              <a:t>problem</a:t>
            </a:r>
            <a:r>
              <a:rPr lang="en-ID" sz="1600" b="1" spc="-60" dirty="0">
                <a:latin typeface="Verdana"/>
                <a:cs typeface="Verdana"/>
              </a:rPr>
              <a:t> </a:t>
            </a:r>
            <a:r>
              <a:rPr lang="en-ID" sz="1600" b="1" spc="-65" dirty="0">
                <a:latin typeface="Verdana"/>
                <a:cs typeface="Verdana"/>
              </a:rPr>
              <a:t>yang</a:t>
            </a:r>
            <a:r>
              <a:rPr lang="en-ID" sz="1600" b="1" spc="-55" dirty="0">
                <a:latin typeface="Verdana"/>
                <a:cs typeface="Verdana"/>
              </a:rPr>
              <a:t> </a:t>
            </a:r>
            <a:r>
              <a:rPr lang="en-ID" sz="1600" b="1" spc="-50" dirty="0" err="1">
                <a:latin typeface="Verdana"/>
                <a:cs typeface="Verdana"/>
              </a:rPr>
              <a:t>mau</a:t>
            </a:r>
            <a:r>
              <a:rPr lang="en-ID" sz="1600" b="1" spc="-60" dirty="0">
                <a:latin typeface="Verdana"/>
                <a:cs typeface="Verdana"/>
              </a:rPr>
              <a:t> </a:t>
            </a:r>
            <a:r>
              <a:rPr lang="en-ID" sz="1600" b="1" spc="-60" dirty="0" err="1">
                <a:latin typeface="Verdana"/>
                <a:cs typeface="Verdana"/>
              </a:rPr>
              <a:t>diselesaikan</a:t>
            </a:r>
            <a:r>
              <a:rPr lang="en-ID" sz="1600" b="1" spc="-60" dirty="0">
                <a:latin typeface="Verdana"/>
                <a:cs typeface="Verdana"/>
              </a:rPr>
              <a:t> </a:t>
            </a:r>
            <a:r>
              <a:rPr lang="en-ID" sz="1600" b="1" spc="-70" dirty="0" err="1">
                <a:latin typeface="Verdana"/>
                <a:cs typeface="Verdana"/>
              </a:rPr>
              <a:t>dari</a:t>
            </a:r>
            <a:r>
              <a:rPr lang="en-ID" sz="1600" b="1" spc="-55" dirty="0">
                <a:latin typeface="Verdana"/>
                <a:cs typeface="Verdana"/>
              </a:rPr>
              <a:t> dataset</a:t>
            </a:r>
            <a:r>
              <a:rPr lang="en-ID" sz="1600" b="1" spc="-60" dirty="0">
                <a:latin typeface="Verdana"/>
                <a:cs typeface="Verdana"/>
              </a:rPr>
              <a:t> </a:t>
            </a:r>
            <a:r>
              <a:rPr lang="en-ID" sz="1600" b="1" spc="-65" dirty="0" err="1">
                <a:latin typeface="Verdana"/>
                <a:cs typeface="Verdana"/>
              </a:rPr>
              <a:t>tsb</a:t>
            </a:r>
            <a:r>
              <a:rPr lang="en-ID" sz="1600" b="1" spc="-65" dirty="0">
                <a:latin typeface="Verdana"/>
                <a:cs typeface="Verdana"/>
              </a:rPr>
              <a:t>?</a:t>
            </a:r>
            <a:endParaRPr lang="en-ID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E43B7-A54B-4A2D-B65E-33EC2F49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694" y="906648"/>
            <a:ext cx="7932945" cy="861774"/>
          </a:xfrm>
        </p:spPr>
        <p:txBody>
          <a:bodyPr/>
          <a:lstStyle/>
          <a:p>
            <a:r>
              <a:rPr lang="en-US" b="0" dirty="0"/>
              <a:t>Kami rasa Marketing campaign yang </a:t>
            </a:r>
            <a:r>
              <a:rPr lang="en-US" b="0" dirty="0" err="1"/>
              <a:t>telah</a:t>
            </a:r>
            <a:r>
              <a:rPr lang="en-US" b="0" dirty="0"/>
              <a:t> </a:t>
            </a:r>
            <a:r>
              <a:rPr lang="en-US" b="0" dirty="0" err="1"/>
              <a:t>dilakukan</a:t>
            </a:r>
            <a:r>
              <a:rPr lang="en-US" b="0" dirty="0"/>
              <a:t> oleh </a:t>
            </a:r>
            <a:r>
              <a:rPr lang="en-US" b="0" dirty="0" err="1"/>
              <a:t>perusahaan</a:t>
            </a:r>
            <a:r>
              <a:rPr lang="en-US" b="0" dirty="0"/>
              <a:t> </a:t>
            </a:r>
            <a:r>
              <a:rPr lang="en-US" b="0" dirty="0" err="1"/>
              <a:t>masih</a:t>
            </a:r>
            <a:r>
              <a:rPr lang="en-US" b="0" dirty="0"/>
              <a:t> </a:t>
            </a:r>
            <a:r>
              <a:rPr lang="en-US" b="0" dirty="0" err="1"/>
              <a:t>belum</a:t>
            </a:r>
            <a:r>
              <a:rPr lang="en-US" b="0" dirty="0"/>
              <a:t> optimal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dikhawatirkan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menyebabkan</a:t>
            </a:r>
            <a:r>
              <a:rPr lang="en-US" b="0" dirty="0"/>
              <a:t> </a:t>
            </a:r>
            <a:r>
              <a:rPr lang="en-US" b="0" i="1" dirty="0"/>
              <a:t>Business Expense</a:t>
            </a:r>
            <a:r>
              <a:rPr lang="en-US" b="0" dirty="0"/>
              <a:t> </a:t>
            </a:r>
            <a:r>
              <a:rPr lang="en-US" b="0" dirty="0" err="1"/>
              <a:t>perusahaan</a:t>
            </a:r>
            <a:r>
              <a:rPr lang="en-US" b="0" dirty="0"/>
              <a:t> </a:t>
            </a:r>
            <a:r>
              <a:rPr lang="en-US" b="0" dirty="0" err="1"/>
              <a:t>meningkat</a:t>
            </a:r>
            <a:r>
              <a:rPr lang="en-US" b="0" dirty="0"/>
              <a:t>. Oleh </a:t>
            </a:r>
            <a:r>
              <a:rPr lang="en-US" b="0" dirty="0" err="1"/>
              <a:t>karena</a:t>
            </a:r>
            <a:r>
              <a:rPr lang="en-US" b="0" dirty="0"/>
              <a:t> itu Tim Market Insider </a:t>
            </a:r>
            <a:r>
              <a:rPr lang="en-US" b="0" dirty="0" err="1"/>
              <a:t>ingin</a:t>
            </a:r>
            <a:r>
              <a:rPr lang="en-US" b="0" dirty="0"/>
              <a:t> </a:t>
            </a:r>
            <a:r>
              <a:rPr lang="en-US" b="0" dirty="0" err="1"/>
              <a:t>menyelesaikan</a:t>
            </a:r>
            <a:r>
              <a:rPr lang="en-US" b="0" dirty="0"/>
              <a:t> </a:t>
            </a:r>
            <a:r>
              <a:rPr lang="en-US" b="0" dirty="0" err="1"/>
              <a:t>permasalahan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.</a:t>
            </a:r>
            <a:endParaRPr lang="en-ID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2BD27C-901A-4C88-B22C-619A34663721}"/>
              </a:ext>
            </a:extLst>
          </p:cNvPr>
          <p:cNvSpPr txBox="1">
            <a:spLocks/>
          </p:cNvSpPr>
          <p:nvPr/>
        </p:nvSpPr>
        <p:spPr>
          <a:xfrm>
            <a:off x="610664" y="2114550"/>
            <a:ext cx="7488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fi-FI" sz="1600" b="1" spc="-60" dirty="0">
                <a:latin typeface="Verdana"/>
                <a:cs typeface="Verdana"/>
              </a:rPr>
              <a:t>Sebagai</a:t>
            </a:r>
            <a:r>
              <a:rPr lang="fi-FI" sz="1600" b="1" spc="-65" dirty="0">
                <a:latin typeface="Verdana"/>
                <a:cs typeface="Verdana"/>
              </a:rPr>
              <a:t> siapa </a:t>
            </a:r>
            <a:r>
              <a:rPr lang="fi-FI" sz="1600" b="1" spc="-60" dirty="0">
                <a:latin typeface="Verdana"/>
                <a:cs typeface="Verdana"/>
              </a:rPr>
              <a:t>kalian</a:t>
            </a:r>
            <a:r>
              <a:rPr lang="fi-FI" sz="1600" b="1" spc="-65" dirty="0">
                <a:latin typeface="Verdana"/>
                <a:cs typeface="Verdana"/>
              </a:rPr>
              <a:t> </a:t>
            </a:r>
            <a:r>
              <a:rPr lang="fi-FI" sz="1600" b="1" spc="-50" dirty="0">
                <a:latin typeface="Verdana"/>
                <a:cs typeface="Verdana"/>
              </a:rPr>
              <a:t>pada</a:t>
            </a:r>
            <a:r>
              <a:rPr lang="fi-FI" sz="1600" b="1" spc="-65" dirty="0">
                <a:latin typeface="Verdana"/>
                <a:cs typeface="Verdana"/>
              </a:rPr>
              <a:t> </a:t>
            </a:r>
            <a:r>
              <a:rPr lang="fi-FI" sz="1600" b="1" spc="-55" dirty="0">
                <a:latin typeface="Verdana"/>
                <a:cs typeface="Verdana"/>
              </a:rPr>
              <a:t>dataset</a:t>
            </a:r>
            <a:r>
              <a:rPr lang="fi-FI" sz="1600" b="1" spc="-65" dirty="0">
                <a:latin typeface="Verdana"/>
                <a:cs typeface="Verdana"/>
              </a:rPr>
              <a:t> </a:t>
            </a:r>
            <a:r>
              <a:rPr lang="fi-FI" sz="1600" b="1" spc="-60" dirty="0">
                <a:latin typeface="Verdana"/>
                <a:cs typeface="Verdana"/>
              </a:rPr>
              <a:t>tersebut?</a:t>
            </a:r>
            <a:endParaRPr lang="en-ID" sz="16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31C7EEA-BB58-4205-AF02-8A6C6695812A}"/>
              </a:ext>
            </a:extLst>
          </p:cNvPr>
          <p:cNvSpPr txBox="1">
            <a:spLocks/>
          </p:cNvSpPr>
          <p:nvPr/>
        </p:nvSpPr>
        <p:spPr>
          <a:xfrm>
            <a:off x="838199" y="2373180"/>
            <a:ext cx="7932945" cy="2605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400" b="1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  <a:t>Kami </a:t>
            </a:r>
            <a:r>
              <a:rPr lang="en-US" b="0" dirty="0" err="1">
                <a:latin typeface="Verdana" panose="020B0604030504040204" pitchFamily="34" charset="0"/>
                <a:ea typeface="Verdana" panose="020B0604030504040204" pitchFamily="34" charset="0"/>
              </a:rPr>
              <a:t>terbagi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0" dirty="0" err="1">
                <a:latin typeface="Verdana" panose="020B0604030504040204" pitchFamily="34" charset="0"/>
                <a:ea typeface="Verdana" panose="020B0604030504040204" pitchFamily="34" charset="0"/>
              </a:rPr>
              <a:t>menjadi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  <a:t> 2 </a:t>
            </a:r>
            <a:r>
              <a:rPr lang="en-US" b="0" dirty="0" err="1">
                <a:latin typeface="Verdana" panose="020B0604030504040204" pitchFamily="34" charset="0"/>
                <a:ea typeface="Verdana" panose="020B0604030504040204" pitchFamily="34" charset="0"/>
              </a:rPr>
              <a:t>tim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  <a:t> inti </a:t>
            </a:r>
            <a:r>
              <a:rPr lang="en-US" b="0" dirty="0" err="1">
                <a:latin typeface="Verdana" panose="020B0604030504040204" pitchFamily="34" charset="0"/>
                <a:ea typeface="Verdana" panose="020B0604030504040204" pitchFamily="34" charset="0"/>
              </a:rPr>
              <a:t>yaitu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268288" indent="-268288">
              <a:buFont typeface="+mj-lt"/>
              <a:buAutoNum type="arabicPeriod"/>
            </a:pP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  <a:t>Data Analyst:</a:t>
            </a:r>
          </a:p>
          <a:p>
            <a:pPr marL="444500" indent="-176213">
              <a:buFont typeface="Wingdings" panose="05000000000000000000" pitchFamily="2" charset="2"/>
              <a:buChar char="§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Achmad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Hilman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Shadiqin</a:t>
            </a:r>
            <a:endParaRPr lang="en-ID" b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44500" indent="-176213">
              <a:buFont typeface="Wingdings" panose="05000000000000000000" pitchFamily="2" charset="2"/>
              <a:buChar char="§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Riyan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Maula</a:t>
            </a:r>
          </a:p>
          <a:p>
            <a:pPr marL="444500" indent="-176213">
              <a:buFont typeface="Wingdings" panose="05000000000000000000" pitchFamily="2" charset="2"/>
              <a:buChar char="§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Nabilah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Astiarini</a:t>
            </a:r>
            <a:endParaRPr lang="en-US" b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 startAt="2"/>
            </a:pP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en-US" b="0" dirty="0" err="1">
                <a:latin typeface="Verdana" panose="020B0604030504040204" pitchFamily="34" charset="0"/>
                <a:ea typeface="Verdana" panose="020B0604030504040204" pitchFamily="34" charset="0"/>
              </a:rPr>
              <a:t>Scietist</a:t>
            </a: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536575" indent="-176213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Andreawan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Sofian</a:t>
            </a:r>
            <a:endParaRPr lang="en-ID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36575" indent="-176213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Figo Akmal Munir</a:t>
            </a:r>
            <a:endParaRPr lang="en-ID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36575" indent="-176213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Dzakwan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Darussalam</a:t>
            </a:r>
            <a:endParaRPr lang="en-ID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ID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D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9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7E73-CF55-44B4-9113-5402EF42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25" y="590751"/>
            <a:ext cx="3128645" cy="246221"/>
          </a:xfrm>
        </p:spPr>
        <p:txBody>
          <a:bodyPr/>
          <a:lstStyle/>
          <a:p>
            <a:r>
              <a:rPr lang="en-ID" sz="1600" b="1" spc="-50" dirty="0" err="1">
                <a:latin typeface="Verdana"/>
                <a:cs typeface="Verdana"/>
              </a:rPr>
              <a:t>Apa</a:t>
            </a:r>
            <a:r>
              <a:rPr lang="en-ID" sz="1600" b="1" spc="-65" dirty="0">
                <a:latin typeface="Verdana"/>
                <a:cs typeface="Verdana"/>
              </a:rPr>
              <a:t> </a:t>
            </a:r>
            <a:r>
              <a:rPr lang="en-ID" sz="1600" b="1" spc="-55" dirty="0">
                <a:latin typeface="Verdana"/>
                <a:cs typeface="Verdana"/>
              </a:rPr>
              <a:t>goal</a:t>
            </a:r>
            <a:r>
              <a:rPr lang="en-ID" sz="1600" b="1" spc="-65" dirty="0">
                <a:latin typeface="Verdana"/>
                <a:cs typeface="Verdana"/>
              </a:rPr>
              <a:t> yang </a:t>
            </a:r>
            <a:r>
              <a:rPr lang="en-ID" sz="1600" b="1" spc="-50" dirty="0" err="1">
                <a:latin typeface="Verdana"/>
                <a:cs typeface="Verdana"/>
              </a:rPr>
              <a:t>mau</a:t>
            </a:r>
            <a:r>
              <a:rPr lang="en-ID" sz="1600" b="1" spc="-65" dirty="0">
                <a:latin typeface="Verdana"/>
                <a:cs typeface="Verdana"/>
              </a:rPr>
              <a:t> </a:t>
            </a:r>
            <a:r>
              <a:rPr lang="en-ID" sz="1600" b="1" spc="-45" dirty="0" err="1">
                <a:latin typeface="Verdana"/>
                <a:cs typeface="Verdana"/>
              </a:rPr>
              <a:t>dicapai</a:t>
            </a:r>
            <a:r>
              <a:rPr lang="en-ID" sz="1600" b="1" spc="-45" dirty="0">
                <a:latin typeface="Verdana"/>
                <a:cs typeface="Verdana"/>
              </a:rPr>
              <a:t>?</a:t>
            </a:r>
            <a:endParaRPr lang="en-ID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36E-D38B-4C03-B332-4FD8AC1E3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922463"/>
            <a:ext cx="7932944" cy="430887"/>
          </a:xfrm>
        </p:spPr>
        <p:txBody>
          <a:bodyPr/>
          <a:lstStyle/>
          <a:p>
            <a:r>
              <a:rPr lang="en-US" b="0" dirty="0" err="1"/>
              <a:t>Sebagai</a:t>
            </a:r>
            <a:r>
              <a:rPr lang="en-US" b="0" dirty="0"/>
              <a:t> </a:t>
            </a:r>
            <a:r>
              <a:rPr lang="en-US" b="0" dirty="0" err="1"/>
              <a:t>upaya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mengoptimalkan</a:t>
            </a:r>
            <a:r>
              <a:rPr lang="en-US" b="0" dirty="0"/>
              <a:t> </a:t>
            </a:r>
            <a:r>
              <a:rPr lang="en-US" b="0" dirty="0" err="1"/>
              <a:t>pengeluaran</a:t>
            </a:r>
            <a:r>
              <a:rPr lang="en-US" b="0" dirty="0"/>
              <a:t> </a:t>
            </a:r>
            <a:r>
              <a:rPr lang="en-US" b="0" dirty="0" err="1"/>
              <a:t>perusahaan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Marketing Campaign, kami </a:t>
            </a:r>
            <a:r>
              <a:rPr lang="en-US" b="0" dirty="0" err="1"/>
              <a:t>ingin</a:t>
            </a:r>
            <a:r>
              <a:rPr lang="en-US" b="0" dirty="0"/>
              <a:t> </a:t>
            </a:r>
            <a:r>
              <a:rPr lang="en-US" dirty="0" err="1"/>
              <a:t>meningkatkan</a:t>
            </a:r>
            <a:r>
              <a:rPr lang="en-US" dirty="0"/>
              <a:t> Conversion Rate </a:t>
            </a:r>
            <a:r>
              <a:rPr lang="en-US" b="0" dirty="0" err="1"/>
              <a:t>untuk</a:t>
            </a:r>
            <a:r>
              <a:rPr lang="en-US" b="0" dirty="0"/>
              <a:t> campaign </a:t>
            </a:r>
            <a:r>
              <a:rPr lang="en-US" b="0" dirty="0" err="1"/>
              <a:t>selanjutnya</a:t>
            </a:r>
            <a:r>
              <a:rPr lang="en-US" b="0" dirty="0"/>
              <a:t>.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C3CCCE-FD0C-4C76-B0D0-303FB4F90F9A}"/>
              </a:ext>
            </a:extLst>
          </p:cNvPr>
          <p:cNvSpPr txBox="1">
            <a:spLocks/>
          </p:cNvSpPr>
          <p:nvPr/>
        </p:nvSpPr>
        <p:spPr>
          <a:xfrm>
            <a:off x="641425" y="1733550"/>
            <a:ext cx="514977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ID" sz="1600" b="1" spc="-50" dirty="0" err="1">
                <a:latin typeface="Verdana"/>
                <a:cs typeface="Verdana"/>
              </a:rPr>
              <a:t>Apa</a:t>
            </a:r>
            <a:r>
              <a:rPr lang="en-ID" sz="1600" b="1" spc="-65" dirty="0">
                <a:latin typeface="Verdana"/>
                <a:cs typeface="Verdana"/>
              </a:rPr>
              <a:t> </a:t>
            </a:r>
            <a:r>
              <a:rPr lang="en-ID" sz="1600" b="1" spc="-55" dirty="0">
                <a:latin typeface="Verdana"/>
                <a:cs typeface="Verdana"/>
              </a:rPr>
              <a:t>Objective</a:t>
            </a:r>
            <a:r>
              <a:rPr lang="en-ID" sz="1600" b="1" spc="-65" dirty="0">
                <a:latin typeface="Verdana"/>
                <a:cs typeface="Verdana"/>
              </a:rPr>
              <a:t> yang </a:t>
            </a:r>
            <a:r>
              <a:rPr lang="en-ID" sz="1600" b="1" spc="-70" dirty="0" err="1">
                <a:latin typeface="Verdana"/>
                <a:cs typeface="Verdana"/>
              </a:rPr>
              <a:t>sesuai</a:t>
            </a:r>
            <a:r>
              <a:rPr lang="en-ID" sz="1600" b="1" spc="-65" dirty="0">
                <a:latin typeface="Verdana"/>
                <a:cs typeface="Verdana"/>
              </a:rPr>
              <a:t> </a:t>
            </a:r>
            <a:r>
              <a:rPr lang="en-ID" sz="1600" b="1" spc="-35" dirty="0" err="1">
                <a:latin typeface="Verdana"/>
                <a:cs typeface="Verdana"/>
              </a:rPr>
              <a:t>dengan</a:t>
            </a:r>
            <a:r>
              <a:rPr lang="en-ID" sz="1600" b="1" spc="-65" dirty="0">
                <a:latin typeface="Verdana"/>
                <a:cs typeface="Verdana"/>
              </a:rPr>
              <a:t> </a:t>
            </a:r>
            <a:r>
              <a:rPr lang="en-ID" sz="1600" b="1" spc="-55" dirty="0">
                <a:latin typeface="Verdana"/>
                <a:cs typeface="Verdana"/>
              </a:rPr>
              <a:t>goal</a:t>
            </a:r>
            <a:r>
              <a:rPr lang="en-ID" sz="1600" b="1" spc="-65" dirty="0">
                <a:latin typeface="Verdana"/>
                <a:cs typeface="Verdana"/>
              </a:rPr>
              <a:t> </a:t>
            </a:r>
            <a:r>
              <a:rPr lang="en-ID" sz="1600" b="1" spc="-60" dirty="0" err="1">
                <a:latin typeface="Verdana"/>
                <a:cs typeface="Verdana"/>
              </a:rPr>
              <a:t>tsb</a:t>
            </a:r>
            <a:r>
              <a:rPr lang="en-ID" sz="1600" b="1" spc="-60" dirty="0">
                <a:latin typeface="Verdana"/>
                <a:cs typeface="Verdana"/>
              </a:rPr>
              <a:t>?</a:t>
            </a:r>
            <a:endParaRPr lang="en-ID" sz="16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017B8C1-1250-4D3C-B0A0-1745EFC9DDC8}"/>
              </a:ext>
            </a:extLst>
          </p:cNvPr>
          <p:cNvSpPr txBox="1">
            <a:spLocks/>
          </p:cNvSpPr>
          <p:nvPr/>
        </p:nvSpPr>
        <p:spPr>
          <a:xfrm>
            <a:off x="838201" y="2038350"/>
            <a:ext cx="793294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400" b="1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usaha</a:t>
            </a:r>
            <a:r>
              <a:rPr lang="en-US" b="0" dirty="0"/>
              <a:t> </a:t>
            </a:r>
            <a:r>
              <a:rPr lang="en-US" b="0" dirty="0" err="1"/>
              <a:t>mencapai</a:t>
            </a:r>
            <a:r>
              <a:rPr lang="en-US" b="0" dirty="0"/>
              <a:t> goal </a:t>
            </a:r>
            <a:r>
              <a:rPr lang="en-US" b="0" dirty="0" err="1"/>
              <a:t>tersebut</a:t>
            </a:r>
            <a:r>
              <a:rPr lang="en-US" b="0" dirty="0"/>
              <a:t> kami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membuat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model Machine Learning yang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memprediksi</a:t>
            </a:r>
            <a:r>
              <a:rPr lang="en-US" b="0" dirty="0"/>
              <a:t> </a:t>
            </a:r>
            <a:r>
              <a:rPr lang="en-US" b="0" dirty="0" err="1"/>
              <a:t>tingkat</a:t>
            </a:r>
            <a:r>
              <a:rPr lang="en-US" b="0" dirty="0"/>
              <a:t> response </a:t>
            </a:r>
            <a:r>
              <a:rPr lang="en-US" b="0" dirty="0" err="1"/>
              <a:t>dari</a:t>
            </a:r>
            <a:r>
              <a:rPr lang="en-US" b="0" dirty="0"/>
              <a:t> data </a:t>
            </a:r>
            <a:r>
              <a:rPr lang="en-US" b="0" dirty="0" err="1"/>
              <a:t>historis</a:t>
            </a:r>
            <a:r>
              <a:rPr lang="en-US" b="0" dirty="0"/>
              <a:t>. Kami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mempelajari</a:t>
            </a:r>
            <a:r>
              <a:rPr lang="en-US" b="0" dirty="0"/>
              <a:t> </a:t>
            </a:r>
            <a:r>
              <a:rPr lang="en-US" b="0" dirty="0" err="1"/>
              <a:t>pola-pola</a:t>
            </a:r>
            <a:r>
              <a:rPr lang="en-US" b="0" dirty="0"/>
              <a:t> yang </a:t>
            </a:r>
            <a:r>
              <a:rPr lang="en-US" b="0" dirty="0" err="1"/>
              <a:t>terbentuk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data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nantinya</a:t>
            </a:r>
            <a:r>
              <a:rPr lang="en-US" b="0" dirty="0"/>
              <a:t> model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membantu</a:t>
            </a:r>
            <a:r>
              <a:rPr lang="en-US" b="0" dirty="0"/>
              <a:t> kami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efektif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menargetkan</a:t>
            </a:r>
            <a:r>
              <a:rPr lang="en-US" b="0" dirty="0"/>
              <a:t> </a:t>
            </a:r>
            <a:r>
              <a:rPr lang="en-US" b="0" dirty="0" err="1"/>
              <a:t>pelanggan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potensi</a:t>
            </a:r>
            <a:r>
              <a:rPr lang="en-US" b="0" dirty="0"/>
              <a:t> </a:t>
            </a:r>
            <a:r>
              <a:rPr lang="en-US" b="0" dirty="0" err="1"/>
              <a:t>konversi</a:t>
            </a:r>
            <a:r>
              <a:rPr lang="en-US" b="0" dirty="0"/>
              <a:t> </a:t>
            </a:r>
            <a:r>
              <a:rPr lang="en-US" b="0" dirty="0" err="1"/>
              <a:t>tinggi</a:t>
            </a:r>
            <a:r>
              <a:rPr lang="en-US" b="0" dirty="0"/>
              <a:t>, </a:t>
            </a:r>
            <a:r>
              <a:rPr lang="en-US" b="0" dirty="0" err="1"/>
              <a:t>memungkinkan</a:t>
            </a:r>
            <a:r>
              <a:rPr lang="en-US" b="0" dirty="0"/>
              <a:t> </a:t>
            </a:r>
            <a:r>
              <a:rPr lang="en-US" b="0" dirty="0" err="1"/>
              <a:t>penyesuaian</a:t>
            </a:r>
            <a:r>
              <a:rPr lang="en-US" b="0" dirty="0"/>
              <a:t> strategi marketing </a:t>
            </a:r>
            <a:r>
              <a:rPr lang="en-US" b="0" dirty="0" err="1"/>
              <a:t>secara</a:t>
            </a:r>
            <a:r>
              <a:rPr lang="en-US" b="0" dirty="0"/>
              <a:t> real-time, dan </a:t>
            </a:r>
            <a:r>
              <a:rPr lang="en-US" b="0" dirty="0" err="1"/>
              <a:t>memaksimalkan</a:t>
            </a:r>
            <a:r>
              <a:rPr lang="en-US" b="0" dirty="0"/>
              <a:t> ROI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kampanye</a:t>
            </a:r>
            <a:r>
              <a:rPr lang="en-US" b="0" dirty="0"/>
              <a:t> marketing kami.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57AFB5-3FA7-47CC-A5CD-F36BC4EC2DB0}"/>
              </a:ext>
            </a:extLst>
          </p:cNvPr>
          <p:cNvSpPr txBox="1">
            <a:spLocks/>
          </p:cNvSpPr>
          <p:nvPr/>
        </p:nvSpPr>
        <p:spPr>
          <a:xfrm>
            <a:off x="641425" y="3638550"/>
            <a:ext cx="81297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ID" sz="1600" b="1" spc="-50" dirty="0" err="1">
                <a:latin typeface="Verdana"/>
                <a:cs typeface="Verdana"/>
              </a:rPr>
              <a:t>Apa</a:t>
            </a:r>
            <a:r>
              <a:rPr lang="en-ID" sz="1600" b="1" spc="-60" dirty="0">
                <a:latin typeface="Verdana"/>
                <a:cs typeface="Verdana"/>
              </a:rPr>
              <a:t> business</a:t>
            </a:r>
            <a:r>
              <a:rPr lang="en-ID" sz="1600" b="1" spc="-55" dirty="0">
                <a:latin typeface="Verdana"/>
                <a:cs typeface="Verdana"/>
              </a:rPr>
              <a:t> metrics</a:t>
            </a:r>
            <a:r>
              <a:rPr lang="en-ID" sz="1600" b="1" spc="-60" dirty="0">
                <a:latin typeface="Verdana"/>
                <a:cs typeface="Verdana"/>
              </a:rPr>
              <a:t> </a:t>
            </a:r>
            <a:r>
              <a:rPr lang="en-ID" sz="1600" b="1" spc="-65" dirty="0">
                <a:latin typeface="Verdana"/>
                <a:cs typeface="Verdana"/>
              </a:rPr>
              <a:t>yang</a:t>
            </a:r>
            <a:r>
              <a:rPr lang="en-ID" sz="1600" b="1" spc="-55" dirty="0">
                <a:latin typeface="Verdana"/>
                <a:cs typeface="Verdana"/>
              </a:rPr>
              <a:t> </a:t>
            </a:r>
            <a:r>
              <a:rPr lang="en-ID" sz="1600" b="1" spc="-30" dirty="0" err="1">
                <a:latin typeface="Verdana"/>
                <a:cs typeface="Verdana"/>
              </a:rPr>
              <a:t>cocok</a:t>
            </a:r>
            <a:r>
              <a:rPr lang="en-ID" sz="1600" b="1" spc="-55" dirty="0">
                <a:latin typeface="Verdana"/>
                <a:cs typeface="Verdana"/>
              </a:rPr>
              <a:t> </a:t>
            </a:r>
            <a:r>
              <a:rPr lang="en-ID" sz="1600" b="1" spc="-45" dirty="0" err="1">
                <a:latin typeface="Verdana"/>
                <a:cs typeface="Verdana"/>
              </a:rPr>
              <a:t>untuk</a:t>
            </a:r>
            <a:r>
              <a:rPr lang="en-ID" sz="1600" b="1" spc="-60" dirty="0">
                <a:latin typeface="Verdana"/>
                <a:cs typeface="Verdana"/>
              </a:rPr>
              <a:t> </a:t>
            </a:r>
            <a:r>
              <a:rPr lang="en-ID" sz="1600" b="1" spc="-40" dirty="0" err="1">
                <a:latin typeface="Verdana"/>
                <a:cs typeface="Verdana"/>
              </a:rPr>
              <a:t>mengukur</a:t>
            </a:r>
            <a:r>
              <a:rPr lang="en-ID" sz="1600" b="1" spc="-55" dirty="0">
                <a:latin typeface="Verdana"/>
                <a:cs typeface="Verdana"/>
              </a:rPr>
              <a:t> </a:t>
            </a:r>
            <a:r>
              <a:rPr lang="en-ID" sz="1600" b="1" spc="-60" dirty="0" err="1">
                <a:latin typeface="Verdana"/>
                <a:cs typeface="Verdana"/>
              </a:rPr>
              <a:t>ketercapaian</a:t>
            </a:r>
            <a:r>
              <a:rPr lang="en-ID" sz="1600" b="1" spc="-60" dirty="0">
                <a:latin typeface="Verdana"/>
                <a:cs typeface="Verdana"/>
              </a:rPr>
              <a:t> </a:t>
            </a:r>
            <a:r>
              <a:rPr lang="en-ID" sz="1600" b="1" spc="-55" dirty="0">
                <a:latin typeface="Verdana"/>
                <a:cs typeface="Verdana"/>
              </a:rPr>
              <a:t>Objective </a:t>
            </a:r>
            <a:r>
              <a:rPr lang="en-ID" sz="1600" b="1" spc="-20" dirty="0" err="1">
                <a:latin typeface="Verdana"/>
                <a:cs typeface="Verdana"/>
              </a:rPr>
              <a:t>tsb</a:t>
            </a:r>
            <a:r>
              <a:rPr lang="en-ID" sz="1600" b="1" spc="-20" dirty="0">
                <a:latin typeface="Verdana"/>
                <a:cs typeface="Verdana"/>
              </a:rPr>
              <a:t>?</a:t>
            </a:r>
            <a:endParaRPr lang="en-ID" sz="16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C9B1FC-C552-4C0E-B49B-53544954450C}"/>
              </a:ext>
            </a:extLst>
          </p:cNvPr>
          <p:cNvSpPr txBox="1">
            <a:spLocks/>
          </p:cNvSpPr>
          <p:nvPr/>
        </p:nvSpPr>
        <p:spPr>
          <a:xfrm>
            <a:off x="838201" y="4185106"/>
            <a:ext cx="793294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400" b="1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Conversion Rate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27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659" y="2225802"/>
            <a:ext cx="616204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195" dirty="0"/>
              <a:t>Selamat</a:t>
            </a:r>
            <a:r>
              <a:rPr sz="4100" spc="-190" dirty="0"/>
              <a:t> </a:t>
            </a:r>
            <a:r>
              <a:rPr sz="4100" spc="-160" dirty="0"/>
              <a:t>Mengerjakan!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351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Tahoma</vt:lpstr>
      <vt:lpstr>Verdana</vt:lpstr>
      <vt:lpstr>Wingdings</vt:lpstr>
      <vt:lpstr>Office Theme</vt:lpstr>
      <vt:lpstr>Homework</vt:lpstr>
      <vt:lpstr>Estimasi Waktu Pengerjaan 3 - 4 jam</vt:lpstr>
      <vt:lpstr>Teknis Pengerjaan</vt:lpstr>
      <vt:lpstr>Stage 0</vt:lpstr>
      <vt:lpstr>Apa problem yang mau diselesaikan dari dataset tsb?</vt:lpstr>
      <vt:lpstr>Apa goal yang mau dicapai?</vt:lpstr>
      <vt:lpstr>Selamat Mengerjakan!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- Final Project Stage 0</dc:title>
  <dc:creator>Awang DS</dc:creator>
  <cp:lastModifiedBy>Jun 1039</cp:lastModifiedBy>
  <cp:revision>4</cp:revision>
  <dcterms:created xsi:type="dcterms:W3CDTF">2023-11-18T04:15:26Z</dcterms:created>
  <dcterms:modified xsi:type="dcterms:W3CDTF">2023-11-18T04:53:21Z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