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Lst>
  <p:sldSz cy="6858000" cx="12192000"/>
  <p:notesSz cx="6858000" cy="9144000"/>
  <p:embeddedFontLst>
    <p:embeddedFont>
      <p:font typeface="Dosis"/>
      <p:regular r:id="rId7"/>
      <p:bold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 roundtripDataSignature="AMtx7mhow9NFPDDcRgrLj0FCpzimWTtV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font" Target="fonts/Dosis-regular.fntdata"/><Relationship Id="rId8" Type="http://schemas.openxmlformats.org/officeDocument/2006/relationships/font" Target="fonts/Dosis-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79b7674418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g79b7674418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4d6a2ea301229ccf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4d6a2ea301229ccf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Vertikal dan Teks"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nten dengan Keteranga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mbar dengan Keteranga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183188" y="987425"/>
            <a:ext cx="6172200" cy="4873625"/>
          </a:xfrm>
          <a:prstGeom prst="rect">
            <a:avLst/>
          </a:prstGeom>
          <a:noFill/>
          <a:ln>
            <a:noFill/>
          </a:ln>
        </p:spPr>
      </p:sp>
      <p:sp>
        <p:nvSpPr>
          <p:cNvPr id="68" name="Google Shape;68;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grpSp>
        <p:nvGrpSpPr>
          <p:cNvPr id="88" name="Google Shape;88;g79b7674418_0_6"/>
          <p:cNvGrpSpPr/>
          <p:nvPr/>
        </p:nvGrpSpPr>
        <p:grpSpPr>
          <a:xfrm>
            <a:off x="591850" y="-328527"/>
            <a:ext cx="1386593" cy="1594062"/>
            <a:chOff x="726653" y="-517614"/>
            <a:chExt cx="2170621" cy="2495400"/>
          </a:xfrm>
        </p:grpSpPr>
        <p:sp>
          <p:nvSpPr>
            <p:cNvPr id="89" name="Google Shape;89;g79b7674418_0_6"/>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90" name="Google Shape;90;g79b7674418_0_6"/>
            <p:cNvPicPr preferRelativeResize="0"/>
            <p:nvPr/>
          </p:nvPicPr>
          <p:blipFill rotWithShape="1">
            <a:blip r:embed="rId4">
              <a:alphaModFix/>
            </a:blip>
            <a:srcRect b="32683" l="2416" r="76119" t="34766"/>
            <a:stretch/>
          </p:blipFill>
          <p:spPr>
            <a:xfrm>
              <a:off x="726653" y="443679"/>
              <a:ext cx="2170621" cy="1369427"/>
            </a:xfrm>
            <a:prstGeom prst="rect">
              <a:avLst/>
            </a:prstGeom>
            <a:noFill/>
            <a:ln>
              <a:noFill/>
            </a:ln>
          </p:spPr>
        </p:pic>
      </p:grpSp>
      <p:sp>
        <p:nvSpPr>
          <p:cNvPr id="91" name="Google Shape;91;g79b7674418_0_6"/>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Market Insider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Kevin</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20:00/ 15 November 2023</a:t>
            </a:r>
            <a:endParaRPr b="1" i="0" sz="1800" u="none" cap="none" strike="noStrike">
              <a:solidFill>
                <a:srgbClr val="0198A3"/>
              </a:solidFill>
              <a:highlight>
                <a:srgbClr val="FFFF00"/>
              </a:highlight>
              <a:latin typeface="Dosis"/>
              <a:ea typeface="Dosis"/>
              <a:cs typeface="Dosis"/>
              <a:sym typeface="Dosis"/>
            </a:endParaRPr>
          </a:p>
        </p:txBody>
      </p:sp>
      <p:sp>
        <p:nvSpPr>
          <p:cNvPr id="92" name="Google Shape;92;g79b7674418_0_6"/>
          <p:cNvSpPr/>
          <p:nvPr/>
        </p:nvSpPr>
        <p:spPr>
          <a:xfrm>
            <a:off x="228600" y="1385275"/>
            <a:ext cx="11768400" cy="9492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g79b7674418_0_6"/>
          <p:cNvSpPr txBox="1"/>
          <p:nvPr/>
        </p:nvSpPr>
        <p:spPr>
          <a:xfrm>
            <a:off x="211700" y="1385274"/>
            <a:ext cx="2705671" cy="107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Pembagian tugas di stage ini:</a:t>
            </a:r>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1. Achmad Hilman Shadiqin - Data Analyst</a:t>
            </a:r>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2. Riyan Maula - Data Analyst</a:t>
            </a:r>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3. Nabilah Astiarini - Data Analyst</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Dosis"/>
              <a:ea typeface="Dosis"/>
              <a:cs typeface="Dosis"/>
              <a:sym typeface="Dosis"/>
            </a:endParaRPr>
          </a:p>
        </p:txBody>
      </p:sp>
      <p:sp>
        <p:nvSpPr>
          <p:cNvPr id="94" name="Google Shape;94;g79b7674418_0_6"/>
          <p:cNvSpPr/>
          <p:nvPr/>
        </p:nvSpPr>
        <p:spPr>
          <a:xfrm>
            <a:off x="211800" y="2537675"/>
            <a:ext cx="11768400" cy="35532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g79b7674418_0_6"/>
          <p:cNvSpPr txBox="1"/>
          <p:nvPr/>
        </p:nvSpPr>
        <p:spPr>
          <a:xfrm>
            <a:off x="228600" y="2672375"/>
            <a:ext cx="11734800" cy="3331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rPr b="1" i="0" lang="en-US" sz="1200" u="none" cap="none" strike="noStrike">
                <a:solidFill>
                  <a:schemeClr val="dk1"/>
                </a:solidFill>
                <a:latin typeface="Dosis"/>
                <a:ea typeface="Dosis"/>
                <a:cs typeface="Dosis"/>
                <a:sym typeface="Dosis"/>
              </a:rPr>
              <a:t>Poin pembahasan:</a:t>
            </a:r>
            <a:endParaRPr sz="1200">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Sesi mentoring ini membahas mengenai identifikasi problem, objective, goal dan business metrics yang telah didiskusikan oleh tim sebagai berikut.</a:t>
            </a:r>
            <a:endParaRPr sz="1200">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sz="5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1. Main Problem:</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Marketing campaign yang sudah dilakukan oleh perusahaan Market Insider belum optimal sehingga meningkatkan marketing expense perusahaan. Masalah utama ini dipecah menjadi beberapa topik yang selanjutnya akan dianalisis oleh setiap mini team.</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t/>
            </a:r>
            <a:endParaRPr b="1" sz="8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2. Objective:</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Meningkatkan Customer Retention Rate, </a:t>
            </a:r>
            <a:r>
              <a:rPr lang="en-US" sz="1200">
                <a:solidFill>
                  <a:schemeClr val="dk1"/>
                </a:solidFill>
                <a:latin typeface="Dosis"/>
                <a:ea typeface="Dosis"/>
                <a:cs typeface="Dosis"/>
                <a:sym typeface="Dosis"/>
              </a:rPr>
              <a:t>Conversion</a:t>
            </a:r>
            <a:r>
              <a:rPr lang="en-US" sz="1200">
                <a:solidFill>
                  <a:schemeClr val="dk1"/>
                </a:solidFill>
                <a:latin typeface="Dosis"/>
                <a:ea typeface="Dosis"/>
                <a:cs typeface="Dosis"/>
                <a:sym typeface="Dosis"/>
              </a:rPr>
              <a:t> Rate dan Average Order Value.</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t/>
            </a:r>
            <a:endParaRPr b="1" sz="8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3. Goals:</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Meningkatkan efisiensi dari campaign yang akan dilakukan sehingga profit yang didapat mengalami peningkatan dan mengurangi expense yang </a:t>
            </a:r>
            <a:r>
              <a:rPr lang="en-US" sz="1200">
                <a:solidFill>
                  <a:schemeClr val="dk1"/>
                </a:solidFill>
                <a:latin typeface="Dosis"/>
                <a:ea typeface="Dosis"/>
                <a:cs typeface="Dosis"/>
                <a:sym typeface="Dosis"/>
              </a:rPr>
              <a:t>dikeluarkan.</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t/>
            </a:r>
            <a:endParaRPr sz="8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b="1" lang="en-US" sz="1200">
                <a:solidFill>
                  <a:schemeClr val="dk1"/>
                </a:solidFill>
                <a:latin typeface="Dosis"/>
                <a:ea typeface="Dosis"/>
                <a:cs typeface="Dosis"/>
                <a:sym typeface="Dosis"/>
              </a:rPr>
              <a:t>4. Business Metrics:</a:t>
            </a:r>
            <a:endParaRPr b="1"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Customer Retention Rate (CRR), Conversion Rate (CR) dan Average Order Value (AOV).</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t/>
            </a:r>
            <a:endParaRPr b="1" sz="8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rPr lang="en-US" sz="1200">
                <a:solidFill>
                  <a:schemeClr val="dk1"/>
                </a:solidFill>
                <a:latin typeface="Dosis"/>
                <a:ea typeface="Dosis"/>
                <a:cs typeface="Dosis"/>
                <a:sym typeface="Dosis"/>
              </a:rPr>
              <a:t>Dalam mencapai tujuan tersebut, akan dilakukan beberapa pemodelan yaitu Clustering pelanggan, Regression untuk memprediksi spending produk, dan Classification untuk memprediksi respon.</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Clr>
                <a:schemeClr val="dk1"/>
              </a:buClr>
              <a:buSzPts val="1100"/>
              <a:buFont typeface="Arial"/>
              <a:buNone/>
            </a:pPr>
            <a:r>
              <a:t/>
            </a:r>
            <a:endParaRPr b="1" sz="1200">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b="1" sz="1200">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100"/>
              <a:buFont typeface="Arial"/>
              <a:buNone/>
            </a:pPr>
            <a:r>
              <a:t/>
            </a:r>
            <a:endParaRPr b="1" i="0" sz="1500" u="none" cap="none" strike="noStrike">
              <a:solidFill>
                <a:srgbClr val="000000"/>
              </a:solidFill>
              <a:latin typeface="Comic Sans MS"/>
              <a:ea typeface="Comic Sans MS"/>
              <a:cs typeface="Comic Sans MS"/>
              <a:sym typeface="Comic Sans MS"/>
            </a:endParaRPr>
          </a:p>
        </p:txBody>
      </p:sp>
      <p:sp>
        <p:nvSpPr>
          <p:cNvPr id="96" name="Google Shape;96;g79b7674418_0_6"/>
          <p:cNvSpPr txBox="1"/>
          <p:nvPr/>
        </p:nvSpPr>
        <p:spPr>
          <a:xfrm>
            <a:off x="2917371" y="1383848"/>
            <a:ext cx="2705671" cy="10734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chemeClr val="dk1"/>
              </a:buClr>
              <a:buSzPts val="1100"/>
              <a:buFont typeface="Arial"/>
              <a:buNone/>
            </a:pPr>
            <a:r>
              <a:t/>
            </a:r>
            <a:endParaRPr b="0"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4. Andreawan Sofian - Data Scientist </a:t>
            </a:r>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5. Figo Akmal Munir - Data Scientist</a:t>
            </a:r>
            <a:endParaRPr/>
          </a:p>
          <a:p>
            <a:pPr indent="0" lvl="0" marL="0" marR="0" rtl="0" algn="l">
              <a:lnSpc>
                <a:spcPct val="115000"/>
              </a:lnSpc>
              <a:spcBef>
                <a:spcPts val="0"/>
              </a:spcBef>
              <a:spcAft>
                <a:spcPts val="0"/>
              </a:spcAft>
              <a:buClr>
                <a:schemeClr val="dk1"/>
              </a:buClr>
              <a:buSzPts val="1100"/>
              <a:buFont typeface="Arial"/>
              <a:buNone/>
            </a:pPr>
            <a:r>
              <a:rPr b="0" i="0" lang="en-US" sz="1200" u="none" cap="none" strike="noStrike">
                <a:solidFill>
                  <a:schemeClr val="dk1"/>
                </a:solidFill>
                <a:latin typeface="Dosis"/>
                <a:ea typeface="Dosis"/>
                <a:cs typeface="Dosis"/>
                <a:sym typeface="Dosis"/>
              </a:rPr>
              <a:t>6. Dzakwan Darussalam - Data Scientist</a:t>
            </a:r>
            <a:endParaRPr b="0" i="0" sz="1200" u="none" cap="none" strike="noStrike">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 name="Shape 100"/>
        <p:cNvGrpSpPr/>
        <p:nvPr/>
      </p:nvGrpSpPr>
      <p:grpSpPr>
        <a:xfrm>
          <a:off x="0" y="0"/>
          <a:ext cx="0" cy="0"/>
          <a:chOff x="0" y="0"/>
          <a:chExt cx="0" cy="0"/>
        </a:xfrm>
      </p:grpSpPr>
      <p:pic>
        <p:nvPicPr>
          <p:cNvPr descr="A close up of a logo&#10;&#10;Description automatically generated" id="101" name="Google Shape;101;g4d6a2ea301229ccf_0"/>
          <p:cNvPicPr preferRelativeResize="0"/>
          <p:nvPr/>
        </p:nvPicPr>
        <p:blipFill rotWithShape="1">
          <a:blip r:embed="rId4">
            <a:alphaModFix amt="52999"/>
          </a:blip>
          <a:srcRect b="0" l="0" r="62945" t="0"/>
          <a:stretch/>
        </p:blipFill>
        <p:spPr>
          <a:xfrm flipH="1">
            <a:off x="9117901" y="3211537"/>
            <a:ext cx="3042360" cy="3421004"/>
          </a:xfrm>
          <a:prstGeom prst="rect">
            <a:avLst/>
          </a:prstGeom>
          <a:noFill/>
          <a:ln>
            <a:noFill/>
          </a:ln>
        </p:spPr>
      </p:pic>
      <p:grpSp>
        <p:nvGrpSpPr>
          <p:cNvPr id="102" name="Google Shape;102;g4d6a2ea301229ccf_0"/>
          <p:cNvGrpSpPr/>
          <p:nvPr/>
        </p:nvGrpSpPr>
        <p:grpSpPr>
          <a:xfrm>
            <a:off x="591850" y="-328527"/>
            <a:ext cx="1386593" cy="1594062"/>
            <a:chOff x="726653" y="-517614"/>
            <a:chExt cx="2170621" cy="2495400"/>
          </a:xfrm>
        </p:grpSpPr>
        <p:sp>
          <p:nvSpPr>
            <p:cNvPr id="103" name="Google Shape;103;g4d6a2ea301229ccf_0"/>
            <p:cNvSpPr/>
            <p:nvPr/>
          </p:nvSpPr>
          <p:spPr>
            <a:xfrm>
              <a:off x="796588" y="-517614"/>
              <a:ext cx="2030700" cy="2495400"/>
            </a:xfrm>
            <a:prstGeom prst="roundRect">
              <a:avLst>
                <a:gd fmla="val 8585" name="adj"/>
              </a:avLst>
            </a:prstGeom>
            <a:solidFill>
              <a:srgbClr val="00A7B4"/>
            </a:solidFill>
            <a:ln>
              <a:noFill/>
            </a:ln>
            <a:effectLst>
              <a:outerShdw blurRad="1524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A close up of a logo&#10;&#10;Description automatically generated" id="104" name="Google Shape;104;g4d6a2ea301229ccf_0"/>
            <p:cNvPicPr preferRelativeResize="0"/>
            <p:nvPr/>
          </p:nvPicPr>
          <p:blipFill rotWithShape="1">
            <a:blip r:embed="rId5">
              <a:alphaModFix/>
            </a:blip>
            <a:srcRect b="32684" l="2416" r="76117" t="34764"/>
            <a:stretch/>
          </p:blipFill>
          <p:spPr>
            <a:xfrm>
              <a:off x="726653" y="443679"/>
              <a:ext cx="2170621" cy="1369427"/>
            </a:xfrm>
            <a:prstGeom prst="rect">
              <a:avLst/>
            </a:prstGeom>
            <a:noFill/>
            <a:ln>
              <a:noFill/>
            </a:ln>
          </p:spPr>
        </p:pic>
      </p:grpSp>
      <p:sp>
        <p:nvSpPr>
          <p:cNvPr id="105" name="Google Shape;105;g4d6a2ea301229ccf_0"/>
          <p:cNvSpPr txBox="1"/>
          <p:nvPr/>
        </p:nvSpPr>
        <p:spPr>
          <a:xfrm>
            <a:off x="2023000" y="76577"/>
            <a:ext cx="9940500" cy="1229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Kelompok: Market Insider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Stage: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Mentor: Kevin</a:t>
            </a:r>
            <a:endParaRPr b="1" i="0" sz="1800" u="none" cap="none" strike="noStrike">
              <a:solidFill>
                <a:srgbClr val="0198A3"/>
              </a:solidFill>
              <a:latin typeface="Dosis"/>
              <a:ea typeface="Dosis"/>
              <a:cs typeface="Dosis"/>
              <a:sym typeface="Dosis"/>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198A3"/>
                </a:solidFill>
                <a:latin typeface="Dosis"/>
                <a:ea typeface="Dosis"/>
                <a:cs typeface="Dosis"/>
                <a:sym typeface="Dosis"/>
              </a:rPr>
              <a:t>Pukul/ Tanggal: 20:00/ 15 November 2023</a:t>
            </a:r>
            <a:endParaRPr b="1" i="0" sz="1800" u="none" cap="none" strike="noStrike">
              <a:solidFill>
                <a:srgbClr val="0198A3"/>
              </a:solidFill>
              <a:highlight>
                <a:srgbClr val="FFFF00"/>
              </a:highlight>
              <a:latin typeface="Dosis"/>
              <a:ea typeface="Dosis"/>
              <a:cs typeface="Dosis"/>
              <a:sym typeface="Dosis"/>
            </a:endParaRPr>
          </a:p>
        </p:txBody>
      </p:sp>
      <p:sp>
        <p:nvSpPr>
          <p:cNvPr id="106" name="Google Shape;106;g4d6a2ea301229ccf_0"/>
          <p:cNvSpPr/>
          <p:nvPr/>
        </p:nvSpPr>
        <p:spPr>
          <a:xfrm>
            <a:off x="228600" y="1385275"/>
            <a:ext cx="11768400" cy="23568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g4d6a2ea301229ccf_0"/>
          <p:cNvSpPr/>
          <p:nvPr/>
        </p:nvSpPr>
        <p:spPr>
          <a:xfrm>
            <a:off x="211800" y="3821075"/>
            <a:ext cx="11768400" cy="2865000"/>
          </a:xfrm>
          <a:prstGeom prst="roundRect">
            <a:avLst>
              <a:gd fmla="val 3694" name="adj"/>
            </a:avLst>
          </a:prstGeom>
          <a:solidFill>
            <a:srgbClr val="F2F2F2"/>
          </a:solidFill>
          <a:ln cap="flat" cmpd="sng" w="38100">
            <a:solidFill>
              <a:srgbClr val="01AAB7"/>
            </a:solidFill>
            <a:prstDash val="solid"/>
            <a:miter lim="800000"/>
            <a:headEnd len="sm" w="sm" type="none"/>
            <a:tailEnd len="sm" w="sm" type="none"/>
          </a:ln>
          <a:effectLst>
            <a:outerShdw blurRad="101600" rotWithShape="0" algn="tl" dir="2700000" dist="38100">
              <a:srgbClr val="000000">
                <a:alpha val="2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8" name="Google Shape;108;g4d6a2ea301229ccf_0"/>
          <p:cNvSpPr txBox="1"/>
          <p:nvPr/>
        </p:nvSpPr>
        <p:spPr>
          <a:xfrm>
            <a:off x="228600" y="1385275"/>
            <a:ext cx="11734800" cy="23568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i="0" lang="en-US" sz="1200" u="none" cap="none" strike="noStrike">
                <a:solidFill>
                  <a:schemeClr val="dk1"/>
                </a:solidFill>
                <a:latin typeface="Dosis"/>
                <a:ea typeface="Dosis"/>
                <a:cs typeface="Dosis"/>
                <a:sym typeface="Dosis"/>
              </a:rPr>
              <a:t>Hasil Diskusi:</a:t>
            </a:r>
            <a:endParaRPr b="1" sz="1200">
              <a:solidFill>
                <a:schemeClr val="dk1"/>
              </a:solidFill>
              <a:latin typeface="Dosis"/>
              <a:ea typeface="Dosis"/>
              <a:cs typeface="Dosis"/>
              <a:sym typeface="Dosis"/>
            </a:endParaRPr>
          </a:p>
          <a:p>
            <a:pPr indent="0" lvl="0" marL="0" marR="0" rtl="0" algn="l">
              <a:lnSpc>
                <a:spcPct val="115000"/>
              </a:lnSpc>
              <a:spcBef>
                <a:spcPts val="0"/>
              </a:spcBef>
              <a:spcAft>
                <a:spcPts val="0"/>
              </a:spcAft>
              <a:buNone/>
            </a:pPr>
            <a:r>
              <a:t/>
            </a:r>
            <a:endParaRPr b="1" sz="6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b="1" lang="en-US" sz="1200">
                <a:solidFill>
                  <a:schemeClr val="dk1"/>
                </a:solidFill>
                <a:latin typeface="Dosis"/>
                <a:ea typeface="Dosis"/>
                <a:cs typeface="Dosis"/>
                <a:sym typeface="Dosis"/>
              </a:rPr>
              <a:t>Main problem </a:t>
            </a:r>
            <a:r>
              <a:rPr lang="en-US" sz="1200">
                <a:solidFill>
                  <a:schemeClr val="dk1"/>
                </a:solidFill>
                <a:latin typeface="Dosis"/>
                <a:ea typeface="Dosis"/>
                <a:cs typeface="Dosis"/>
                <a:sym typeface="Dosis"/>
              </a:rPr>
              <a:t>yang dibuat belum mengandung fakta yang menjelaskan mengapa marketing campaign dikatakan belum optimal.</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b="1" lang="en-US" sz="1200">
                <a:solidFill>
                  <a:schemeClr val="dk1"/>
                </a:solidFill>
                <a:latin typeface="Dosis"/>
                <a:ea typeface="Dosis"/>
                <a:cs typeface="Dosis"/>
                <a:sym typeface="Dosis"/>
              </a:rPr>
              <a:t>Objective</a:t>
            </a:r>
            <a:r>
              <a:rPr lang="en-US" sz="1200">
                <a:solidFill>
                  <a:schemeClr val="dk1"/>
                </a:solidFill>
                <a:latin typeface="Dosis"/>
                <a:ea typeface="Dosis"/>
                <a:cs typeface="Dosis"/>
                <a:sym typeface="Dosis"/>
              </a:rPr>
              <a:t> menjelaskan cara untuk mengatasi permasalahan yang ada. Ketiga objective yang telah dibuat kurang tepat.</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b="1" lang="en-US" sz="1200">
                <a:solidFill>
                  <a:schemeClr val="dk1"/>
                </a:solidFill>
                <a:latin typeface="Dosis"/>
                <a:ea typeface="Dosis"/>
                <a:cs typeface="Dosis"/>
                <a:sym typeface="Dosis"/>
              </a:rPr>
              <a:t>Goals</a:t>
            </a:r>
            <a:r>
              <a:rPr lang="en-US" sz="1200">
                <a:solidFill>
                  <a:schemeClr val="dk1"/>
                </a:solidFill>
                <a:latin typeface="Dosis"/>
                <a:ea typeface="Dosis"/>
                <a:cs typeface="Dosis"/>
                <a:sym typeface="Dosis"/>
              </a:rPr>
              <a:t> menjelaskan apa yang mau dituju. Misalnya meningkatkan Conversion Rate atau meningkatkan Profit.</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b="1" lang="en-US" sz="1200">
                <a:solidFill>
                  <a:schemeClr val="dk1"/>
                </a:solidFill>
                <a:latin typeface="Dosis"/>
                <a:ea typeface="Dosis"/>
                <a:cs typeface="Dosis"/>
                <a:sym typeface="Dosis"/>
              </a:rPr>
              <a:t>Business Metrics</a:t>
            </a:r>
            <a:r>
              <a:rPr lang="en-US" sz="1200">
                <a:solidFill>
                  <a:schemeClr val="dk1"/>
                </a:solidFill>
                <a:latin typeface="Dosis"/>
                <a:ea typeface="Dosis"/>
                <a:cs typeface="Dosis"/>
                <a:sym typeface="Dosis"/>
              </a:rPr>
              <a:t> </a:t>
            </a:r>
            <a:endParaRPr sz="12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US" sz="1200">
                <a:solidFill>
                  <a:schemeClr val="dk1"/>
                </a:solidFill>
                <a:latin typeface="Dosis"/>
                <a:ea typeface="Dosis"/>
                <a:cs typeface="Dosis"/>
                <a:sym typeface="Dosis"/>
              </a:rPr>
              <a:t>- Convention Rate, bisa digunakan dengan menggunakan variabel Response sebagai ukurannya.</a:t>
            </a:r>
            <a:endParaRPr sz="12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US" sz="1200">
                <a:solidFill>
                  <a:schemeClr val="dk1"/>
                </a:solidFill>
                <a:latin typeface="Dosis"/>
                <a:ea typeface="Dosis"/>
                <a:cs typeface="Dosis"/>
                <a:sym typeface="Dosis"/>
              </a:rPr>
              <a:t>- Profit, bisa digunakan dengan menambah data dummy, asumsi 1 campaign seharga 1 dollar. Jika pelanggan merespon, maka profitnya 5 dollar.</a:t>
            </a:r>
            <a:endParaRPr sz="12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US" sz="1200">
                <a:solidFill>
                  <a:schemeClr val="dk1"/>
                </a:solidFill>
                <a:latin typeface="Dosis"/>
                <a:ea typeface="Dosis"/>
                <a:cs typeface="Dosis"/>
                <a:sym typeface="Dosis"/>
              </a:rPr>
              <a:t>- Customer Retention Rate dan Average Order Value kurang tepat digunakan karena dataset yang ada tidak support/mengandung matriks tersebut.</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Rencana modelling yang dilakukan terlalu banyak. Cukup fokus pada goals yang telah dibuat.</a:t>
            </a:r>
            <a:endParaRPr sz="1200">
              <a:solidFill>
                <a:schemeClr val="dk1"/>
              </a:solidFill>
              <a:latin typeface="Dosis"/>
              <a:ea typeface="Dosis"/>
              <a:cs typeface="Dosis"/>
              <a:sym typeface="Dosis"/>
            </a:endParaRPr>
          </a:p>
          <a:p>
            <a:pPr indent="-304800" lvl="0" marL="457200" rtl="0" algn="l">
              <a:lnSpc>
                <a:spcPct val="115000"/>
              </a:lnSpc>
              <a:spcBef>
                <a:spcPts val="0"/>
              </a:spcBef>
              <a:spcAft>
                <a:spcPts val="0"/>
              </a:spcAft>
              <a:buClr>
                <a:schemeClr val="dk1"/>
              </a:buClr>
              <a:buSzPts val="1200"/>
              <a:buFont typeface="Dosis"/>
              <a:buAutoNum type="arabicPeriod"/>
            </a:pPr>
            <a:r>
              <a:rPr lang="en-US" sz="1200">
                <a:solidFill>
                  <a:schemeClr val="dk1"/>
                </a:solidFill>
                <a:latin typeface="Dosis"/>
                <a:ea typeface="Dosis"/>
                <a:cs typeface="Dosis"/>
                <a:sym typeface="Dosis"/>
              </a:rPr>
              <a:t>Tidak perlu melakukan Clustering sebelum melakukan pemodelan. Langsung membuat model prediksi.</a:t>
            </a:r>
            <a:endParaRPr b="1" i="0" sz="1500" u="none" cap="none" strike="noStrike">
              <a:solidFill>
                <a:srgbClr val="000000"/>
              </a:solidFill>
              <a:latin typeface="Comic Sans MS"/>
              <a:ea typeface="Comic Sans MS"/>
              <a:cs typeface="Comic Sans MS"/>
              <a:sym typeface="Comic Sans MS"/>
            </a:endParaRPr>
          </a:p>
        </p:txBody>
      </p:sp>
      <p:sp>
        <p:nvSpPr>
          <p:cNvPr id="109" name="Google Shape;109;g4d6a2ea301229ccf_0"/>
          <p:cNvSpPr txBox="1"/>
          <p:nvPr/>
        </p:nvSpPr>
        <p:spPr>
          <a:xfrm>
            <a:off x="245400" y="3923675"/>
            <a:ext cx="11734800" cy="2618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None/>
            </a:pPr>
            <a:r>
              <a:rPr b="1" lang="en-US" sz="1200">
                <a:solidFill>
                  <a:schemeClr val="dk1"/>
                </a:solidFill>
                <a:latin typeface="Dosis"/>
                <a:ea typeface="Dosis"/>
                <a:cs typeface="Dosis"/>
                <a:sym typeface="Dosis"/>
              </a:rPr>
              <a:t>Tindak Lanjut</a:t>
            </a:r>
            <a:r>
              <a:rPr b="1" i="0" lang="en-US" sz="1200" u="none" cap="none" strike="noStrike">
                <a:solidFill>
                  <a:schemeClr val="dk1"/>
                </a:solidFill>
                <a:latin typeface="Dosis"/>
                <a:ea typeface="Dosis"/>
                <a:cs typeface="Dosis"/>
                <a:sym typeface="Dosis"/>
              </a:rPr>
              <a:t>:</a:t>
            </a:r>
            <a:endParaRPr b="1" i="0" sz="1200" u="none" cap="none" strike="noStrike">
              <a:solidFill>
                <a:schemeClr val="dk1"/>
              </a:solidFill>
              <a:latin typeface="Dosis"/>
              <a:ea typeface="Dosis"/>
              <a:cs typeface="Dosis"/>
              <a:sym typeface="Dosis"/>
            </a:endParaRPr>
          </a:p>
          <a:p>
            <a:pPr indent="0" lvl="0" marL="0" marR="0" rtl="0" algn="l">
              <a:lnSpc>
                <a:spcPct val="115000"/>
              </a:lnSpc>
              <a:spcBef>
                <a:spcPts val="0"/>
              </a:spcBef>
              <a:spcAft>
                <a:spcPts val="0"/>
              </a:spcAft>
              <a:buNone/>
            </a:pPr>
            <a:r>
              <a:rPr lang="en-US" sz="1200">
                <a:solidFill>
                  <a:schemeClr val="dk1"/>
                </a:solidFill>
                <a:latin typeface="Dosis"/>
                <a:ea typeface="Dosis"/>
                <a:cs typeface="Dosis"/>
                <a:sym typeface="Dosis"/>
              </a:rPr>
              <a:t>Setelah mendapatkan feedback dari mentor, berikut adalah perbaikan pada stage preparation.</a:t>
            </a:r>
            <a:endParaRPr sz="1200">
              <a:solidFill>
                <a:schemeClr val="dk1"/>
              </a:solidFill>
              <a:latin typeface="Dosis"/>
              <a:ea typeface="Dosis"/>
              <a:cs typeface="Dosis"/>
              <a:sym typeface="Dosis"/>
            </a:endParaRPr>
          </a:p>
          <a:p>
            <a:pPr indent="0" lvl="0" marL="0" marR="0" rtl="0" algn="l">
              <a:lnSpc>
                <a:spcPct val="115000"/>
              </a:lnSpc>
              <a:spcBef>
                <a:spcPts val="0"/>
              </a:spcBef>
              <a:spcAft>
                <a:spcPts val="0"/>
              </a:spcAft>
              <a:buNone/>
            </a:pPr>
            <a:r>
              <a:t/>
            </a:r>
            <a:endParaRPr b="1" sz="600">
              <a:solidFill>
                <a:schemeClr val="dk1"/>
              </a:solidFill>
              <a:latin typeface="Dosis"/>
              <a:ea typeface="Dosis"/>
              <a:cs typeface="Dosis"/>
              <a:sym typeface="Dosis"/>
            </a:endParaRPr>
          </a:p>
          <a:p>
            <a:pPr indent="0" lvl="0" marL="0" rtl="0" algn="l">
              <a:lnSpc>
                <a:spcPct val="115000"/>
              </a:lnSpc>
              <a:spcBef>
                <a:spcPts val="0"/>
              </a:spcBef>
              <a:spcAft>
                <a:spcPts val="0"/>
              </a:spcAft>
              <a:buNone/>
            </a:pPr>
            <a:r>
              <a:rPr b="1" lang="en-US" sz="1200">
                <a:solidFill>
                  <a:schemeClr val="dk1"/>
                </a:solidFill>
                <a:latin typeface="Dosis"/>
                <a:ea typeface="Dosis"/>
                <a:cs typeface="Dosis"/>
                <a:sym typeface="Dosis"/>
              </a:rPr>
              <a:t>1. Problem:</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None/>
            </a:pPr>
            <a:r>
              <a:rPr lang="en-US" sz="1200">
                <a:solidFill>
                  <a:schemeClr val="dk1"/>
                </a:solidFill>
                <a:latin typeface="Dosis"/>
                <a:ea typeface="Dosis"/>
                <a:cs typeface="Dosis"/>
                <a:sym typeface="Dosis"/>
              </a:rPr>
              <a:t>Sebuah perusahaan sedang melaksanakan program kampanye pemasaran, dimana kampanye terakhirnya meraih respons sebesar 14.91% dari 2.240 pelanggan. </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None/>
            </a:pPr>
            <a:r>
              <a:t/>
            </a:r>
            <a:endParaRPr sz="600">
              <a:solidFill>
                <a:schemeClr val="dk1"/>
              </a:solidFill>
              <a:latin typeface="Dosis"/>
              <a:ea typeface="Dosis"/>
              <a:cs typeface="Dosis"/>
              <a:sym typeface="Dosis"/>
            </a:endParaRPr>
          </a:p>
          <a:p>
            <a:pPr indent="0" lvl="0" marL="0" rtl="0" algn="l">
              <a:lnSpc>
                <a:spcPct val="115000"/>
              </a:lnSpc>
              <a:spcBef>
                <a:spcPts val="0"/>
              </a:spcBef>
              <a:spcAft>
                <a:spcPts val="0"/>
              </a:spcAft>
              <a:buNone/>
            </a:pPr>
            <a:r>
              <a:rPr b="1" lang="en-US" sz="1200">
                <a:solidFill>
                  <a:schemeClr val="dk1"/>
                </a:solidFill>
                <a:latin typeface="Dosis"/>
                <a:ea typeface="Dosis"/>
                <a:cs typeface="Dosis"/>
                <a:sym typeface="Dosis"/>
              </a:rPr>
              <a:t>2. Objective:</a:t>
            </a:r>
            <a:endParaRPr b="1" sz="1200">
              <a:solidFill>
                <a:schemeClr val="dk1"/>
              </a:solidFill>
              <a:latin typeface="Dosis"/>
              <a:ea typeface="Dosis"/>
              <a:cs typeface="Dosis"/>
              <a:sym typeface="Dosis"/>
            </a:endParaRPr>
          </a:p>
          <a:p>
            <a:pPr indent="0" lvl="0" marL="0" rtl="0" algn="l">
              <a:lnSpc>
                <a:spcPct val="115000"/>
              </a:lnSpc>
              <a:spcBef>
                <a:spcPts val="0"/>
              </a:spcBef>
              <a:spcAft>
                <a:spcPts val="0"/>
              </a:spcAft>
              <a:buNone/>
            </a:pPr>
            <a:r>
              <a:rPr lang="en-US" sz="1200">
                <a:solidFill>
                  <a:schemeClr val="dk1"/>
                </a:solidFill>
                <a:latin typeface="Dosis"/>
                <a:ea typeface="Dosis"/>
                <a:cs typeface="Dosis"/>
                <a:sym typeface="Dosis"/>
              </a:rPr>
              <a:t>Mengembangkan model machine learning untuk memprediksi respon pelanggan dengan mempertimbangkan faktor-faktor yang berpotensi mempengaruhi keputusan pelanggan.</a:t>
            </a:r>
            <a:endParaRPr b="1" sz="1200">
              <a:solidFill>
                <a:schemeClr val="dk1"/>
              </a:solidFill>
              <a:latin typeface="Dosis"/>
              <a:ea typeface="Dosis"/>
              <a:cs typeface="Dosis"/>
              <a:sym typeface="Dosis"/>
            </a:endParaRPr>
          </a:p>
          <a:p>
            <a:pPr indent="0" lvl="0" marL="0" rtl="0" algn="l">
              <a:lnSpc>
                <a:spcPct val="115000"/>
              </a:lnSpc>
              <a:spcBef>
                <a:spcPts val="0"/>
              </a:spcBef>
              <a:spcAft>
                <a:spcPts val="0"/>
              </a:spcAft>
              <a:buNone/>
            </a:pPr>
            <a:r>
              <a:t/>
            </a:r>
            <a:endParaRPr b="1" sz="600">
              <a:solidFill>
                <a:schemeClr val="dk1"/>
              </a:solidFill>
              <a:latin typeface="Dosis"/>
              <a:ea typeface="Dosis"/>
              <a:cs typeface="Dosis"/>
              <a:sym typeface="Dosis"/>
            </a:endParaRPr>
          </a:p>
          <a:p>
            <a:pPr indent="0" lvl="0" marL="0" rtl="0" algn="l">
              <a:lnSpc>
                <a:spcPct val="115000"/>
              </a:lnSpc>
              <a:spcBef>
                <a:spcPts val="0"/>
              </a:spcBef>
              <a:spcAft>
                <a:spcPts val="0"/>
              </a:spcAft>
              <a:buNone/>
            </a:pPr>
            <a:r>
              <a:rPr b="1" lang="en-US" sz="1200">
                <a:solidFill>
                  <a:schemeClr val="dk1"/>
                </a:solidFill>
                <a:latin typeface="Dosis"/>
                <a:ea typeface="Dosis"/>
                <a:cs typeface="Dosis"/>
                <a:sym typeface="Dosis"/>
              </a:rPr>
              <a:t>3. Goals</a:t>
            </a:r>
            <a:endParaRPr b="1" sz="1200">
              <a:solidFill>
                <a:schemeClr val="dk1"/>
              </a:solidFill>
              <a:latin typeface="Dosis"/>
              <a:ea typeface="Dosis"/>
              <a:cs typeface="Dosis"/>
              <a:sym typeface="Dosis"/>
            </a:endParaRPr>
          </a:p>
          <a:p>
            <a:pPr indent="0" lvl="0" marL="0" rtl="0" algn="l">
              <a:lnSpc>
                <a:spcPct val="115000"/>
              </a:lnSpc>
              <a:spcBef>
                <a:spcPts val="0"/>
              </a:spcBef>
              <a:spcAft>
                <a:spcPts val="0"/>
              </a:spcAft>
              <a:buNone/>
            </a:pPr>
            <a:r>
              <a:rPr lang="en-US" sz="1200">
                <a:solidFill>
                  <a:schemeClr val="dk1"/>
                </a:solidFill>
                <a:latin typeface="Dosis"/>
                <a:ea typeface="Dosis"/>
                <a:cs typeface="Dosis"/>
                <a:sym typeface="Dosis"/>
              </a:rPr>
              <a:t>Meningkatkan jumlah pelanggan yang merespons kampanye pemasaran berikutnya.</a:t>
            </a:r>
            <a:endParaRPr sz="1200">
              <a:solidFill>
                <a:schemeClr val="dk1"/>
              </a:solidFill>
              <a:latin typeface="Dosis"/>
              <a:ea typeface="Dosis"/>
              <a:cs typeface="Dosis"/>
              <a:sym typeface="Dosis"/>
            </a:endParaRPr>
          </a:p>
          <a:p>
            <a:pPr indent="0" lvl="0" marL="0" rtl="0" algn="l">
              <a:lnSpc>
                <a:spcPct val="115000"/>
              </a:lnSpc>
              <a:spcBef>
                <a:spcPts val="0"/>
              </a:spcBef>
              <a:spcAft>
                <a:spcPts val="0"/>
              </a:spcAft>
              <a:buNone/>
            </a:pPr>
            <a:r>
              <a:t/>
            </a:r>
            <a:endParaRPr sz="600">
              <a:solidFill>
                <a:schemeClr val="dk1"/>
              </a:solidFill>
              <a:latin typeface="Dosis"/>
              <a:ea typeface="Dosis"/>
              <a:cs typeface="Dosis"/>
              <a:sym typeface="Dosis"/>
            </a:endParaRPr>
          </a:p>
          <a:p>
            <a:pPr indent="0" lvl="0" marL="0" rtl="0" algn="l">
              <a:lnSpc>
                <a:spcPct val="115000"/>
              </a:lnSpc>
              <a:spcBef>
                <a:spcPts val="0"/>
              </a:spcBef>
              <a:spcAft>
                <a:spcPts val="0"/>
              </a:spcAft>
              <a:buNone/>
            </a:pPr>
            <a:r>
              <a:rPr b="1" lang="en-US" sz="1200">
                <a:solidFill>
                  <a:schemeClr val="dk1"/>
                </a:solidFill>
                <a:latin typeface="Dosis"/>
                <a:ea typeface="Dosis"/>
                <a:cs typeface="Dosis"/>
                <a:sym typeface="Dosis"/>
              </a:rPr>
              <a:t>4. Business Metrics</a:t>
            </a:r>
            <a:endParaRPr b="1" sz="1200">
              <a:solidFill>
                <a:schemeClr val="dk1"/>
              </a:solidFill>
              <a:latin typeface="Dosis"/>
              <a:ea typeface="Dosis"/>
              <a:cs typeface="Dosis"/>
              <a:sym typeface="Dosis"/>
            </a:endParaRPr>
          </a:p>
          <a:p>
            <a:pPr indent="0" lvl="0" marL="0" rtl="0" algn="l">
              <a:lnSpc>
                <a:spcPct val="115000"/>
              </a:lnSpc>
              <a:spcBef>
                <a:spcPts val="0"/>
              </a:spcBef>
              <a:spcAft>
                <a:spcPts val="0"/>
              </a:spcAft>
              <a:buNone/>
            </a:pPr>
            <a:r>
              <a:rPr lang="en-US" sz="1200">
                <a:solidFill>
                  <a:schemeClr val="dk1"/>
                </a:solidFill>
                <a:latin typeface="Dosis"/>
                <a:ea typeface="Dosis"/>
                <a:cs typeface="Dosis"/>
                <a:sym typeface="Dosis"/>
              </a:rPr>
              <a:t>Conversion Rate (CR) dengan menggunakan variabel Response.</a:t>
            </a:r>
            <a:endParaRPr sz="1200">
              <a:solidFill>
                <a:schemeClr val="dk1"/>
              </a:solidFill>
              <a:latin typeface="Dosis"/>
              <a:ea typeface="Dosis"/>
              <a:cs typeface="Dosis"/>
              <a:sym typeface="Dosi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Tema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2020-04-28T06:06:52Z</dcterms:created>
  <dc:creator>msoffice5650</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0x0101007A90A3EAE74D784A98B166F67BEEB090</vt:lpwstr>
  </property>
</Properties>
</file>