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9144000" cy="5143500"/>
  <p:embeddedFontLst>
    <p:embeddedFont>
      <p:font typeface="Robo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35" roundtripDataSignature="AMtx7miUkLmk0/OlPPw4wGaE38VPYCeSX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35" Type="http://customschemas.google.com/relationships/presentationmetadata" Target="metadata"/><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1: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 name="Google Shape;44;p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62abf691d8_0_86: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g262abf691d8_0_86: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62abf691d8_0_94: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8" name="Google Shape;128;g262abf691d8_0_94: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62abf691d8_0_102: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6" name="Google Shape;136;g262abf691d8_0_102: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62abf691d8_0_69: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g262abf691d8_0_69: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a1657d2f30_1_13: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1" name="Google Shape;151;g2a1657d2f30_1_13: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62abf691d8_0_76: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g262abf691d8_0_76: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a1657d2f30_1_24: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7" name="Google Shape;167;g2a1657d2f30_1_24: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9: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6" name="Google Shape;176;p9: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62abf691d8_0_112: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g262abf691d8_0_112: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62abf691d8_0_120: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9" name="Google Shape;189;g262abf691d8_0_120: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g262abf691d8_0_9: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0" name="Google Shape;50;g262abf691d8_0_9: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62abf691d8_0_147: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6" name="Google Shape;196;g262abf691d8_0_147: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62abf691d8_0_137: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2" name="Google Shape;202;g262abf691d8_0_137: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3: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8" name="Google Shape;208;p13: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7: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7" name="Google Shape;217;p17: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a1657d2f30_1_41: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6" name="Google Shape;226;g2a1657d2f30_1_41: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3: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2" name="Google Shape;232;p3: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2: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2" name="Google Shape;62;p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62abf691d8_0_58: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4" name="Google Shape;74;g262abf691d8_0_58: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62abf691d8_0_28: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0" name="Google Shape;80;g262abf691d8_0_28: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62abf691d8_0_35: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g262abf691d8_0_35: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6: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p6: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62abf691d8_0_43: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4" name="Google Shape;104;g262abf691d8_0_43: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62abf691d8_0_50: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2" name="Google Shape;112;g262abf691d8_0_50: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obj">
  <p:cSld name="OBJECT">
    <p:bg>
      <p:bgPr>
        <a:solidFill>
          <a:schemeClr val="lt1"/>
        </a:solidFill>
      </p:bgPr>
    </p:bg>
    <p:spTree>
      <p:nvGrpSpPr>
        <p:cNvPr id="12" name="Shape 12"/>
        <p:cNvGrpSpPr/>
        <p:nvPr/>
      </p:nvGrpSpPr>
      <p:grpSpPr>
        <a:xfrm>
          <a:off x="0" y="0"/>
          <a:ext cx="0" cy="0"/>
          <a:chOff x="0" y="0"/>
          <a:chExt cx="0" cy="0"/>
        </a:xfrm>
      </p:grpSpPr>
      <p:pic>
        <p:nvPicPr>
          <p:cNvPr id="13" name="Google Shape;13;p24"/>
          <p:cNvPicPr preferRelativeResize="0"/>
          <p:nvPr/>
        </p:nvPicPr>
        <p:blipFill rotWithShape="1">
          <a:blip r:embed="rId2">
            <a:alphaModFix/>
          </a:blip>
          <a:srcRect b="0" l="0" r="0" t="0"/>
          <a:stretch/>
        </p:blipFill>
        <p:spPr>
          <a:xfrm>
            <a:off x="0" y="0"/>
            <a:ext cx="9143999" cy="5143499"/>
          </a:xfrm>
          <a:prstGeom prst="rect">
            <a:avLst/>
          </a:prstGeom>
          <a:noFill/>
          <a:ln>
            <a:noFill/>
          </a:ln>
        </p:spPr>
      </p:pic>
      <p:sp>
        <p:nvSpPr>
          <p:cNvPr id="14" name="Google Shape;14;p24"/>
          <p:cNvSpPr txBox="1"/>
          <p:nvPr>
            <p:ph type="ctrTitle"/>
          </p:nvPr>
        </p:nvSpPr>
        <p:spPr>
          <a:xfrm>
            <a:off x="384729" y="1888521"/>
            <a:ext cx="2677160" cy="574039"/>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2500">
                <a:solidFill>
                  <a:schemeClr val="dk1"/>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4"/>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1400">
                <a:solidFill>
                  <a:schemeClr val="dk1"/>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4"/>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9" name="Shape 19"/>
        <p:cNvGrpSpPr/>
        <p:nvPr/>
      </p:nvGrpSpPr>
      <p:grpSpPr>
        <a:xfrm>
          <a:off x="0" y="0"/>
          <a:ext cx="0" cy="0"/>
          <a:chOff x="0" y="0"/>
          <a:chExt cx="0" cy="0"/>
        </a:xfrm>
      </p:grpSpPr>
      <p:sp>
        <p:nvSpPr>
          <p:cNvPr id="20" name="Google Shape;20;p25"/>
          <p:cNvSpPr txBox="1"/>
          <p:nvPr>
            <p:ph type="title"/>
          </p:nvPr>
        </p:nvSpPr>
        <p:spPr>
          <a:xfrm>
            <a:off x="512375" y="200448"/>
            <a:ext cx="3128645" cy="4095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2500">
                <a:solidFill>
                  <a:schemeClr val="dk1"/>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5"/>
          <p:cNvSpPr txBox="1"/>
          <p:nvPr>
            <p:ph idx="1" type="body"/>
          </p:nvPr>
        </p:nvSpPr>
        <p:spPr>
          <a:xfrm>
            <a:off x="641425" y="922463"/>
            <a:ext cx="8129720" cy="26924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1" i="0" sz="1400">
                <a:solidFill>
                  <a:schemeClr val="dk1"/>
                </a:solidFill>
                <a:latin typeface="Verdana"/>
                <a:ea typeface="Verdana"/>
                <a:cs typeface="Verdana"/>
                <a:sym typeface="Verdana"/>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2" name="Google Shape;22;p2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5"/>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5" name="Shape 25"/>
        <p:cNvGrpSpPr/>
        <p:nvPr/>
      </p:nvGrpSpPr>
      <p:grpSpPr>
        <a:xfrm>
          <a:off x="0" y="0"/>
          <a:ext cx="0" cy="0"/>
          <a:chOff x="0" y="0"/>
          <a:chExt cx="0" cy="0"/>
        </a:xfrm>
      </p:grpSpPr>
      <p:sp>
        <p:nvSpPr>
          <p:cNvPr id="26" name="Google Shape;26;p26"/>
          <p:cNvSpPr txBox="1"/>
          <p:nvPr>
            <p:ph type="title"/>
          </p:nvPr>
        </p:nvSpPr>
        <p:spPr>
          <a:xfrm>
            <a:off x="512375" y="200448"/>
            <a:ext cx="3128645" cy="4095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2500">
                <a:solidFill>
                  <a:schemeClr val="dk1"/>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6"/>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8" name="Google Shape;28;p26"/>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9" name="Google Shape;29;p2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6"/>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bg>
      <p:bgPr>
        <a:solidFill>
          <a:schemeClr val="lt1"/>
        </a:solidFill>
      </p:bgPr>
    </p:bg>
    <p:spTree>
      <p:nvGrpSpPr>
        <p:cNvPr id="32" name="Shape 32"/>
        <p:cNvGrpSpPr/>
        <p:nvPr/>
      </p:nvGrpSpPr>
      <p:grpSpPr>
        <a:xfrm>
          <a:off x="0" y="0"/>
          <a:ext cx="0" cy="0"/>
          <a:chOff x="0" y="0"/>
          <a:chExt cx="0" cy="0"/>
        </a:xfrm>
      </p:grpSpPr>
      <p:pic>
        <p:nvPicPr>
          <p:cNvPr id="33" name="Google Shape;33;p27"/>
          <p:cNvPicPr preferRelativeResize="0"/>
          <p:nvPr/>
        </p:nvPicPr>
        <p:blipFill rotWithShape="1">
          <a:blip r:embed="rId2">
            <a:alphaModFix/>
          </a:blip>
          <a:srcRect b="0" l="0" r="0" t="0"/>
          <a:stretch/>
        </p:blipFill>
        <p:spPr>
          <a:xfrm>
            <a:off x="0" y="0"/>
            <a:ext cx="9143999" cy="5143499"/>
          </a:xfrm>
          <a:prstGeom prst="rect">
            <a:avLst/>
          </a:prstGeom>
          <a:noFill/>
          <a:ln>
            <a:noFill/>
          </a:ln>
        </p:spPr>
      </p:pic>
      <p:sp>
        <p:nvSpPr>
          <p:cNvPr id="34" name="Google Shape;34;p27"/>
          <p:cNvSpPr txBox="1"/>
          <p:nvPr>
            <p:ph type="title"/>
          </p:nvPr>
        </p:nvSpPr>
        <p:spPr>
          <a:xfrm>
            <a:off x="512375" y="200448"/>
            <a:ext cx="3128645" cy="4095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2500">
                <a:solidFill>
                  <a:schemeClr val="dk1"/>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7"/>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7"/>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7"/>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8" name="Shape 38"/>
        <p:cNvGrpSpPr/>
        <p:nvPr/>
      </p:nvGrpSpPr>
      <p:grpSpPr>
        <a:xfrm>
          <a:off x="0" y="0"/>
          <a:ext cx="0" cy="0"/>
          <a:chOff x="0" y="0"/>
          <a:chExt cx="0" cy="0"/>
        </a:xfrm>
      </p:grpSpPr>
      <p:sp>
        <p:nvSpPr>
          <p:cNvPr id="39" name="Google Shape;39;p28"/>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8"/>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8"/>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23"/>
          <p:cNvPicPr preferRelativeResize="0"/>
          <p:nvPr/>
        </p:nvPicPr>
        <p:blipFill rotWithShape="1">
          <a:blip r:embed="rId1">
            <a:alphaModFix/>
          </a:blip>
          <a:srcRect b="0" l="0" r="0" t="0"/>
          <a:stretch/>
        </p:blipFill>
        <p:spPr>
          <a:xfrm>
            <a:off x="0" y="0"/>
            <a:ext cx="9143999" cy="5143499"/>
          </a:xfrm>
          <a:prstGeom prst="rect">
            <a:avLst/>
          </a:prstGeom>
          <a:noFill/>
          <a:ln>
            <a:noFill/>
          </a:ln>
        </p:spPr>
      </p:pic>
      <p:sp>
        <p:nvSpPr>
          <p:cNvPr id="7" name="Google Shape;7;p23"/>
          <p:cNvSpPr txBox="1"/>
          <p:nvPr>
            <p:ph type="title"/>
          </p:nvPr>
        </p:nvSpPr>
        <p:spPr>
          <a:xfrm>
            <a:off x="512375" y="200448"/>
            <a:ext cx="3128645" cy="409575"/>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2500" u="none" cap="none" strike="noStrike">
                <a:solidFill>
                  <a:schemeClr val="dk1"/>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23"/>
          <p:cNvSpPr txBox="1"/>
          <p:nvPr>
            <p:ph idx="1" type="body"/>
          </p:nvPr>
        </p:nvSpPr>
        <p:spPr>
          <a:xfrm>
            <a:off x="641425" y="922463"/>
            <a:ext cx="8129720" cy="269240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1" i="0" sz="1400" u="none" cap="none" strike="noStrike">
                <a:solidFill>
                  <a:schemeClr val="dk1"/>
                </a:solidFill>
                <a:latin typeface="Verdana"/>
                <a:ea typeface="Verdana"/>
                <a:cs typeface="Verdana"/>
                <a:sym typeface="Verdana"/>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9" name="Google Shape;9;p23"/>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 name="Google Shape;10;p2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3"/>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9.png"/><Relationship Id="rId4" Type="http://schemas.openxmlformats.org/officeDocument/2006/relationships/image" Target="../media/image25.png"/><Relationship Id="rId5"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8.png"/><Relationship Id="rId4" Type="http://schemas.openxmlformats.org/officeDocument/2006/relationships/image" Target="../media/image31.png"/><Relationship Id="rId5"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s://github.com/hilmanman92/market-insider/tree/master" TargetMode="Externa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1"/>
          <p:cNvSpPr txBox="1"/>
          <p:nvPr>
            <p:ph type="ctrTitle"/>
          </p:nvPr>
        </p:nvSpPr>
        <p:spPr>
          <a:xfrm>
            <a:off x="384725" y="1888525"/>
            <a:ext cx="29565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3600">
                <a:solidFill>
                  <a:srgbClr val="FFFFFF"/>
                </a:solidFill>
              </a:rPr>
              <a:t>Homework</a:t>
            </a:r>
            <a:endParaRPr sz="3600"/>
          </a:p>
        </p:txBody>
      </p:sp>
      <p:sp>
        <p:nvSpPr>
          <p:cNvPr id="47" name="Google Shape;47;p1"/>
          <p:cNvSpPr txBox="1"/>
          <p:nvPr/>
        </p:nvSpPr>
        <p:spPr>
          <a:xfrm>
            <a:off x="384725" y="3893125"/>
            <a:ext cx="32766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Verdana"/>
                <a:ea typeface="Verdana"/>
                <a:cs typeface="Verdana"/>
                <a:sym typeface="Verdana"/>
              </a:rPr>
              <a:t>Final Project - Stage 1</a:t>
            </a:r>
            <a:endParaRPr b="0" i="0" sz="2000" u="none" cap="none" strike="noStrike">
              <a:solidFill>
                <a:srgbClr val="000000"/>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262abf691d8_0_86"/>
          <p:cNvSpPr txBox="1"/>
          <p:nvPr>
            <p:ph idx="1" type="body"/>
          </p:nvPr>
        </p:nvSpPr>
        <p:spPr>
          <a:xfrm>
            <a:off x="5681425" y="1310350"/>
            <a:ext cx="3278700" cy="1143000"/>
          </a:xfrm>
          <a:prstGeom prst="rect">
            <a:avLst/>
          </a:prstGeom>
          <a:noFill/>
          <a:ln>
            <a:noFill/>
          </a:ln>
        </p:spPr>
        <p:txBody>
          <a:bodyPr anchorCtr="0" anchor="t" bIns="0" lIns="0" spcFirstLastPara="1" rIns="0" wrap="square" tIns="0">
            <a:spAutoFit/>
          </a:bodyPr>
          <a:lstStyle/>
          <a:p>
            <a:pPr indent="0" lvl="0" marL="0" rtl="0" algn="just">
              <a:lnSpc>
                <a:spcPct val="115000"/>
              </a:lnSpc>
              <a:spcBef>
                <a:spcPts val="0"/>
              </a:spcBef>
              <a:spcAft>
                <a:spcPts val="0"/>
              </a:spcAft>
              <a:buSzPts val="1400"/>
              <a:buNone/>
            </a:pPr>
            <a:r>
              <a:rPr b="0" lang="en-US" sz="1100">
                <a:latin typeface="Arial"/>
                <a:ea typeface="Arial"/>
                <a:cs typeface="Arial"/>
                <a:sym typeface="Arial"/>
              </a:rPr>
              <a:t>Berdasarkan regression plot di samping, diketahui bahwa semua feature amount spent product selama 2 tahun memiliki korelasi positif terhadap response dimana spending untuk produk Meat menunjukkan pola korelasi yang lebih kuat dibandingkan dengan produk lainnya.</a:t>
            </a:r>
            <a:endParaRPr b="0" sz="1100">
              <a:latin typeface="Arial"/>
              <a:ea typeface="Arial"/>
              <a:cs typeface="Arial"/>
              <a:sym typeface="Arial"/>
            </a:endParaRPr>
          </a:p>
        </p:txBody>
      </p:sp>
      <p:sp>
        <p:nvSpPr>
          <p:cNvPr id="123" name="Google Shape;123;g262abf691d8_0_86"/>
          <p:cNvSpPr txBox="1"/>
          <p:nvPr>
            <p:ph type="title"/>
          </p:nvPr>
        </p:nvSpPr>
        <p:spPr>
          <a:xfrm>
            <a:off x="512375" y="200450"/>
            <a:ext cx="4894200" cy="3540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sz="2300">
                <a:latin typeface="Arial"/>
                <a:ea typeface="Arial"/>
                <a:cs typeface="Arial"/>
                <a:sym typeface="Arial"/>
              </a:rPr>
              <a:t>3. Multivariate Analysis</a:t>
            </a:r>
            <a:endParaRPr sz="2300">
              <a:latin typeface="Arial"/>
              <a:ea typeface="Arial"/>
              <a:cs typeface="Arial"/>
              <a:sym typeface="Arial"/>
            </a:endParaRPr>
          </a:p>
        </p:txBody>
      </p:sp>
      <p:sp>
        <p:nvSpPr>
          <p:cNvPr id="124" name="Google Shape;124;g262abf691d8_0_86"/>
          <p:cNvSpPr txBox="1"/>
          <p:nvPr>
            <p:ph idx="1" type="body"/>
          </p:nvPr>
        </p:nvSpPr>
        <p:spPr>
          <a:xfrm>
            <a:off x="512375" y="687600"/>
            <a:ext cx="1815900" cy="184800"/>
          </a:xfrm>
          <a:prstGeom prst="rect">
            <a:avLst/>
          </a:prstGeom>
          <a:solidFill>
            <a:srgbClr val="459DA9"/>
          </a:solid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lang="en-US" sz="1200">
                <a:solidFill>
                  <a:schemeClr val="lt1"/>
                </a:solidFill>
                <a:latin typeface="Arial"/>
                <a:ea typeface="Arial"/>
                <a:cs typeface="Arial"/>
                <a:sym typeface="Arial"/>
              </a:rPr>
              <a:t>a. Numerical Features</a:t>
            </a:r>
            <a:endParaRPr sz="1200">
              <a:solidFill>
                <a:schemeClr val="lt1"/>
              </a:solidFill>
              <a:latin typeface="Arial"/>
              <a:ea typeface="Arial"/>
              <a:cs typeface="Arial"/>
              <a:sym typeface="Arial"/>
            </a:endParaRPr>
          </a:p>
        </p:txBody>
      </p:sp>
      <p:pic>
        <p:nvPicPr>
          <p:cNvPr id="125" name="Google Shape;125;g262abf691d8_0_86"/>
          <p:cNvPicPr preferRelativeResize="0"/>
          <p:nvPr/>
        </p:nvPicPr>
        <p:blipFill rotWithShape="1">
          <a:blip r:embed="rId3">
            <a:alphaModFix/>
          </a:blip>
          <a:srcRect b="0" l="0" r="0" t="0"/>
          <a:stretch/>
        </p:blipFill>
        <p:spPr>
          <a:xfrm>
            <a:off x="512375" y="1035847"/>
            <a:ext cx="5087779" cy="353615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262abf691d8_0_94"/>
          <p:cNvSpPr txBox="1"/>
          <p:nvPr>
            <p:ph idx="1" type="body"/>
          </p:nvPr>
        </p:nvSpPr>
        <p:spPr>
          <a:xfrm>
            <a:off x="5681425" y="1310350"/>
            <a:ext cx="3278700" cy="1143000"/>
          </a:xfrm>
          <a:prstGeom prst="rect">
            <a:avLst/>
          </a:prstGeom>
          <a:noFill/>
          <a:ln>
            <a:noFill/>
          </a:ln>
        </p:spPr>
        <p:txBody>
          <a:bodyPr anchorCtr="0" anchor="t" bIns="0" lIns="0" spcFirstLastPara="1" rIns="0" wrap="square" tIns="0">
            <a:spAutoFit/>
          </a:bodyPr>
          <a:lstStyle/>
          <a:p>
            <a:pPr indent="0" lvl="0" marL="0" rtl="0" algn="just">
              <a:lnSpc>
                <a:spcPct val="115000"/>
              </a:lnSpc>
              <a:spcBef>
                <a:spcPts val="0"/>
              </a:spcBef>
              <a:spcAft>
                <a:spcPts val="0"/>
              </a:spcAft>
              <a:buSzPts val="1400"/>
              <a:buNone/>
            </a:pPr>
            <a:r>
              <a:rPr b="0" lang="en-US" sz="1100">
                <a:latin typeface="Arial"/>
                <a:ea typeface="Arial"/>
                <a:cs typeface="Arial"/>
                <a:sym typeface="Arial"/>
              </a:rPr>
              <a:t>Berdasarkan regression plot di samping, diketahui bahwa pembelian yang memiliki korelasi yang kuat terhadap Response adalah pembelian melalui Katalog dan Web. Sementara pembelian dengan diskon (Deals) atau melalui Store tidak menunjukkan adanya korelasi yang signifikan terhadap Response.</a:t>
            </a:r>
            <a:endParaRPr b="0" sz="1100">
              <a:latin typeface="Arial"/>
              <a:ea typeface="Arial"/>
              <a:cs typeface="Arial"/>
              <a:sym typeface="Arial"/>
            </a:endParaRPr>
          </a:p>
        </p:txBody>
      </p:sp>
      <p:sp>
        <p:nvSpPr>
          <p:cNvPr id="131" name="Google Shape;131;g262abf691d8_0_94"/>
          <p:cNvSpPr txBox="1"/>
          <p:nvPr>
            <p:ph type="title"/>
          </p:nvPr>
        </p:nvSpPr>
        <p:spPr>
          <a:xfrm>
            <a:off x="512375" y="200450"/>
            <a:ext cx="4894200" cy="3540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sz="2300">
                <a:latin typeface="Arial"/>
                <a:ea typeface="Arial"/>
                <a:cs typeface="Arial"/>
                <a:sym typeface="Arial"/>
              </a:rPr>
              <a:t>3. Multivariate Analysis</a:t>
            </a:r>
            <a:endParaRPr sz="2300">
              <a:latin typeface="Arial"/>
              <a:ea typeface="Arial"/>
              <a:cs typeface="Arial"/>
              <a:sym typeface="Arial"/>
            </a:endParaRPr>
          </a:p>
        </p:txBody>
      </p:sp>
      <p:sp>
        <p:nvSpPr>
          <p:cNvPr id="132" name="Google Shape;132;g262abf691d8_0_94"/>
          <p:cNvSpPr txBox="1"/>
          <p:nvPr>
            <p:ph idx="1" type="body"/>
          </p:nvPr>
        </p:nvSpPr>
        <p:spPr>
          <a:xfrm>
            <a:off x="512375" y="687600"/>
            <a:ext cx="1815900" cy="184800"/>
          </a:xfrm>
          <a:prstGeom prst="rect">
            <a:avLst/>
          </a:prstGeom>
          <a:solidFill>
            <a:srgbClr val="459DA9"/>
          </a:solid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lang="en-US" sz="1200">
                <a:solidFill>
                  <a:schemeClr val="lt1"/>
                </a:solidFill>
                <a:latin typeface="Arial"/>
                <a:ea typeface="Arial"/>
                <a:cs typeface="Arial"/>
                <a:sym typeface="Arial"/>
              </a:rPr>
              <a:t>a. Numerical Features</a:t>
            </a:r>
            <a:endParaRPr sz="1200">
              <a:solidFill>
                <a:schemeClr val="lt1"/>
              </a:solidFill>
              <a:latin typeface="Arial"/>
              <a:ea typeface="Arial"/>
              <a:cs typeface="Arial"/>
              <a:sym typeface="Arial"/>
            </a:endParaRPr>
          </a:p>
        </p:txBody>
      </p:sp>
      <p:pic>
        <p:nvPicPr>
          <p:cNvPr id="133" name="Google Shape;133;g262abf691d8_0_94"/>
          <p:cNvPicPr preferRelativeResize="0"/>
          <p:nvPr/>
        </p:nvPicPr>
        <p:blipFill rotWithShape="1">
          <a:blip r:embed="rId3">
            <a:alphaModFix/>
          </a:blip>
          <a:srcRect b="0" l="0" r="0" t="0"/>
          <a:stretch/>
        </p:blipFill>
        <p:spPr>
          <a:xfrm>
            <a:off x="512375" y="1005543"/>
            <a:ext cx="5134927" cy="352901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262abf691d8_0_102"/>
          <p:cNvSpPr txBox="1"/>
          <p:nvPr>
            <p:ph type="title"/>
          </p:nvPr>
        </p:nvSpPr>
        <p:spPr>
          <a:xfrm>
            <a:off x="512375" y="200450"/>
            <a:ext cx="4894200" cy="3540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sz="2300">
                <a:latin typeface="Arial"/>
                <a:ea typeface="Arial"/>
                <a:cs typeface="Arial"/>
                <a:sym typeface="Arial"/>
              </a:rPr>
              <a:t>3. Multivariate Analysis</a:t>
            </a:r>
            <a:endParaRPr sz="2300">
              <a:latin typeface="Arial"/>
              <a:ea typeface="Arial"/>
              <a:cs typeface="Arial"/>
              <a:sym typeface="Arial"/>
            </a:endParaRPr>
          </a:p>
        </p:txBody>
      </p:sp>
      <p:sp>
        <p:nvSpPr>
          <p:cNvPr id="139" name="Google Shape;139;g262abf691d8_0_102"/>
          <p:cNvSpPr txBox="1"/>
          <p:nvPr>
            <p:ph idx="1" type="body"/>
          </p:nvPr>
        </p:nvSpPr>
        <p:spPr>
          <a:xfrm>
            <a:off x="512375" y="687600"/>
            <a:ext cx="1815900" cy="184800"/>
          </a:xfrm>
          <a:prstGeom prst="rect">
            <a:avLst/>
          </a:prstGeom>
          <a:solidFill>
            <a:srgbClr val="459DA9"/>
          </a:solid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lang="en-US" sz="1200">
                <a:solidFill>
                  <a:schemeClr val="lt1"/>
                </a:solidFill>
                <a:latin typeface="Arial"/>
                <a:ea typeface="Arial"/>
                <a:cs typeface="Arial"/>
                <a:sym typeface="Arial"/>
              </a:rPr>
              <a:t>a. Numerical Features</a:t>
            </a:r>
            <a:endParaRPr sz="1200">
              <a:solidFill>
                <a:schemeClr val="lt1"/>
              </a:solidFill>
              <a:latin typeface="Arial"/>
              <a:ea typeface="Arial"/>
              <a:cs typeface="Arial"/>
              <a:sym typeface="Arial"/>
            </a:endParaRPr>
          </a:p>
        </p:txBody>
      </p:sp>
      <p:pic>
        <p:nvPicPr>
          <p:cNvPr id="140" name="Google Shape;140;g262abf691d8_0_102"/>
          <p:cNvPicPr preferRelativeResize="0"/>
          <p:nvPr/>
        </p:nvPicPr>
        <p:blipFill rotWithShape="1">
          <a:blip r:embed="rId3">
            <a:alphaModFix/>
          </a:blip>
          <a:srcRect b="0" l="0" r="0" t="0"/>
          <a:stretch/>
        </p:blipFill>
        <p:spPr>
          <a:xfrm>
            <a:off x="512375" y="1005543"/>
            <a:ext cx="5134927" cy="3529013"/>
          </a:xfrm>
          <a:prstGeom prst="rect">
            <a:avLst/>
          </a:prstGeom>
          <a:noFill/>
          <a:ln>
            <a:noFill/>
          </a:ln>
        </p:spPr>
      </p:pic>
      <p:sp>
        <p:nvSpPr>
          <p:cNvPr id="141" name="Google Shape;141;g262abf691d8_0_102"/>
          <p:cNvSpPr txBox="1"/>
          <p:nvPr>
            <p:ph idx="1" type="body"/>
          </p:nvPr>
        </p:nvSpPr>
        <p:spPr>
          <a:xfrm>
            <a:off x="5681425" y="1310350"/>
            <a:ext cx="3278700" cy="1532400"/>
          </a:xfrm>
          <a:prstGeom prst="rect">
            <a:avLst/>
          </a:prstGeom>
          <a:noFill/>
          <a:ln>
            <a:noFill/>
          </a:ln>
        </p:spPr>
        <p:txBody>
          <a:bodyPr anchorCtr="0" anchor="t" bIns="0" lIns="0" spcFirstLastPara="1" rIns="0" wrap="square" tIns="0">
            <a:spAutoFit/>
          </a:bodyPr>
          <a:lstStyle/>
          <a:p>
            <a:pPr indent="0" lvl="0" marL="0" rtl="0" algn="just">
              <a:lnSpc>
                <a:spcPct val="115000"/>
              </a:lnSpc>
              <a:spcBef>
                <a:spcPts val="0"/>
              </a:spcBef>
              <a:spcAft>
                <a:spcPts val="0"/>
              </a:spcAft>
              <a:buSzPts val="1400"/>
              <a:buNone/>
            </a:pPr>
            <a:r>
              <a:rPr b="0" lang="en-US" sz="1100">
                <a:latin typeface="Arial"/>
                <a:ea typeface="Arial"/>
                <a:cs typeface="Arial"/>
                <a:sym typeface="Arial"/>
              </a:rPr>
              <a:t>Berdasarkan regression plot di samping, diketahui bahwa kelima feature campaign memiliki korelasi positif terhadap Response. </a:t>
            </a:r>
            <a:endParaRPr b="0" sz="1100">
              <a:latin typeface="Arial"/>
              <a:ea typeface="Arial"/>
              <a:cs typeface="Arial"/>
              <a:sym typeface="Arial"/>
            </a:endParaRPr>
          </a:p>
          <a:p>
            <a:pPr indent="0" lvl="0" marL="0" rtl="0" algn="just">
              <a:lnSpc>
                <a:spcPct val="115000"/>
              </a:lnSpc>
              <a:spcBef>
                <a:spcPts val="0"/>
              </a:spcBef>
              <a:spcAft>
                <a:spcPts val="0"/>
              </a:spcAft>
              <a:buSzPts val="1400"/>
              <a:buNone/>
            </a:pPr>
            <a:r>
              <a:t/>
            </a:r>
            <a:endParaRPr b="0" sz="1100">
              <a:latin typeface="Arial"/>
              <a:ea typeface="Arial"/>
              <a:cs typeface="Arial"/>
              <a:sym typeface="Arial"/>
            </a:endParaRPr>
          </a:p>
          <a:p>
            <a:pPr indent="0" lvl="0" marL="0" rtl="0" algn="just">
              <a:lnSpc>
                <a:spcPct val="115000"/>
              </a:lnSpc>
              <a:spcBef>
                <a:spcPts val="0"/>
              </a:spcBef>
              <a:spcAft>
                <a:spcPts val="0"/>
              </a:spcAft>
              <a:buSzPts val="1400"/>
              <a:buNone/>
            </a:pPr>
            <a:r>
              <a:rPr b="0" lang="en-US" sz="1100">
                <a:latin typeface="Arial"/>
                <a:ea typeface="Arial"/>
                <a:cs typeface="Arial"/>
                <a:sym typeface="Arial"/>
              </a:rPr>
              <a:t>Untuk membuktikan hasil dari semua Regression Plot, akan dibuat pula Correlation Heatmap untuk mengukur besar korelasi semua feature terhadap Response.</a:t>
            </a:r>
            <a:endParaRPr b="0" sz="11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262abf691d8_0_69"/>
          <p:cNvSpPr txBox="1"/>
          <p:nvPr>
            <p:ph type="title"/>
          </p:nvPr>
        </p:nvSpPr>
        <p:spPr>
          <a:xfrm>
            <a:off x="512375" y="200450"/>
            <a:ext cx="4894200" cy="3540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sz="2300">
                <a:latin typeface="Arial"/>
                <a:ea typeface="Arial"/>
                <a:cs typeface="Arial"/>
                <a:sym typeface="Arial"/>
              </a:rPr>
              <a:t>3. Multivariate Analysis</a:t>
            </a:r>
            <a:endParaRPr sz="2300">
              <a:latin typeface="Arial"/>
              <a:ea typeface="Arial"/>
              <a:cs typeface="Arial"/>
              <a:sym typeface="Arial"/>
            </a:endParaRPr>
          </a:p>
        </p:txBody>
      </p:sp>
      <p:sp>
        <p:nvSpPr>
          <p:cNvPr id="147" name="Google Shape;147;g262abf691d8_0_69"/>
          <p:cNvSpPr txBox="1"/>
          <p:nvPr>
            <p:ph idx="1" type="body"/>
          </p:nvPr>
        </p:nvSpPr>
        <p:spPr>
          <a:xfrm>
            <a:off x="512375" y="687600"/>
            <a:ext cx="1815900" cy="184800"/>
          </a:xfrm>
          <a:prstGeom prst="rect">
            <a:avLst/>
          </a:prstGeom>
          <a:solidFill>
            <a:srgbClr val="459DA9"/>
          </a:solid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lang="en-US" sz="1200">
                <a:solidFill>
                  <a:schemeClr val="lt1"/>
                </a:solidFill>
                <a:latin typeface="Arial"/>
                <a:ea typeface="Arial"/>
                <a:cs typeface="Arial"/>
                <a:sym typeface="Arial"/>
              </a:rPr>
              <a:t>b. Categorical Features</a:t>
            </a:r>
            <a:endParaRPr sz="1200">
              <a:solidFill>
                <a:schemeClr val="lt1"/>
              </a:solidFill>
              <a:latin typeface="Arial"/>
              <a:ea typeface="Arial"/>
              <a:cs typeface="Arial"/>
              <a:sym typeface="Arial"/>
            </a:endParaRPr>
          </a:p>
        </p:txBody>
      </p:sp>
      <p:pic>
        <p:nvPicPr>
          <p:cNvPr id="148" name="Google Shape;148;g262abf691d8_0_69"/>
          <p:cNvPicPr preferRelativeResize="0"/>
          <p:nvPr/>
        </p:nvPicPr>
        <p:blipFill rotWithShape="1">
          <a:blip r:embed="rId3">
            <a:alphaModFix/>
          </a:blip>
          <a:srcRect b="0" l="0" r="0" t="0"/>
          <a:stretch/>
        </p:blipFill>
        <p:spPr>
          <a:xfrm>
            <a:off x="1039675" y="1005550"/>
            <a:ext cx="7064650" cy="33342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2a1657d2f30_1_13"/>
          <p:cNvSpPr txBox="1"/>
          <p:nvPr>
            <p:ph type="title"/>
          </p:nvPr>
        </p:nvSpPr>
        <p:spPr>
          <a:xfrm>
            <a:off x="512375" y="200450"/>
            <a:ext cx="4894200" cy="3540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sz="2300">
                <a:latin typeface="Arial"/>
                <a:ea typeface="Arial"/>
                <a:cs typeface="Arial"/>
                <a:sym typeface="Arial"/>
              </a:rPr>
              <a:t>3. Multivariate Analysis</a:t>
            </a:r>
            <a:endParaRPr sz="2300">
              <a:latin typeface="Arial"/>
              <a:ea typeface="Arial"/>
              <a:cs typeface="Arial"/>
              <a:sym typeface="Arial"/>
            </a:endParaRPr>
          </a:p>
        </p:txBody>
      </p:sp>
      <p:sp>
        <p:nvSpPr>
          <p:cNvPr id="154" name="Google Shape;154;g2a1657d2f30_1_13"/>
          <p:cNvSpPr txBox="1"/>
          <p:nvPr>
            <p:ph idx="1" type="body"/>
          </p:nvPr>
        </p:nvSpPr>
        <p:spPr>
          <a:xfrm>
            <a:off x="512375" y="687600"/>
            <a:ext cx="1815900" cy="184800"/>
          </a:xfrm>
          <a:prstGeom prst="rect">
            <a:avLst/>
          </a:prstGeom>
          <a:solidFill>
            <a:srgbClr val="459DA9"/>
          </a:solid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lang="en-US" sz="1200">
                <a:solidFill>
                  <a:schemeClr val="lt1"/>
                </a:solidFill>
                <a:latin typeface="Arial"/>
                <a:ea typeface="Arial"/>
                <a:cs typeface="Arial"/>
                <a:sym typeface="Arial"/>
              </a:rPr>
              <a:t>b. Categorical Features</a:t>
            </a:r>
            <a:endParaRPr sz="1200">
              <a:solidFill>
                <a:schemeClr val="lt1"/>
              </a:solidFill>
              <a:latin typeface="Arial"/>
              <a:ea typeface="Arial"/>
              <a:cs typeface="Arial"/>
              <a:sym typeface="Arial"/>
            </a:endParaRPr>
          </a:p>
        </p:txBody>
      </p:sp>
      <p:sp>
        <p:nvSpPr>
          <p:cNvPr id="155" name="Google Shape;155;g2a1657d2f30_1_13"/>
          <p:cNvSpPr txBox="1"/>
          <p:nvPr/>
        </p:nvSpPr>
        <p:spPr>
          <a:xfrm>
            <a:off x="4630675" y="895200"/>
            <a:ext cx="4462200" cy="35709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000"/>
              <a:buFont typeface="Arial"/>
              <a:buNone/>
            </a:pPr>
            <a:r>
              <a:rPr b="1" i="0" lang="en-US" sz="1000" u="none" cap="none" strike="noStrike">
                <a:solidFill>
                  <a:srgbClr val="000000"/>
                </a:solidFill>
                <a:latin typeface="Arial"/>
                <a:ea typeface="Arial"/>
                <a:cs typeface="Arial"/>
                <a:sym typeface="Arial"/>
              </a:rPr>
              <a:t>Insight Response Campaign Berdasarkan Status Perkawinan:</a:t>
            </a:r>
            <a:endParaRPr b="1" i="0" sz="10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292100" lvl="0" marL="457200" marR="0" rtl="0" algn="just">
              <a:lnSpc>
                <a:spcPct val="100000"/>
              </a:lnSpc>
              <a:spcBef>
                <a:spcPts val="0"/>
              </a:spcBef>
              <a:spcAft>
                <a:spcPts val="0"/>
              </a:spcAft>
              <a:buClr>
                <a:srgbClr val="000000"/>
              </a:buClr>
              <a:buSzPts val="1000"/>
              <a:buFont typeface="Arial"/>
              <a:buAutoNum type="arabicPeriod"/>
            </a:pPr>
            <a:r>
              <a:rPr b="1" i="0" lang="en-US" sz="1000" u="none" cap="none" strike="noStrike">
                <a:solidFill>
                  <a:srgbClr val="000000"/>
                </a:solidFill>
                <a:latin typeface="Arial"/>
                <a:ea typeface="Arial"/>
                <a:cs typeface="Arial"/>
                <a:sym typeface="Arial"/>
              </a:rPr>
              <a:t>Perbedaan Signifikan pada Tingkat Response:</a:t>
            </a:r>
            <a:endParaRPr b="1" i="0" sz="1000" u="none" cap="none" strike="noStrike">
              <a:solidFill>
                <a:srgbClr val="000000"/>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Terdapat perbedaan signifikan dalam tingkat Response Campaign antara status perkawinan. Pelanggan yang "Married" memiliki tingkat Response yang lebih rendah (11.34%) dibandingkan dengan pelanggan yang "Divorced" (20.69%), "Single" (22.08%), dan "Together" (10.35%).</a:t>
            </a:r>
            <a:endParaRPr b="0" i="0" sz="1000" u="none" cap="none" strike="noStrike">
              <a:solidFill>
                <a:srgbClr val="000000"/>
              </a:solidFill>
              <a:latin typeface="Arial"/>
              <a:ea typeface="Arial"/>
              <a:cs typeface="Arial"/>
              <a:sym typeface="Arial"/>
            </a:endParaRPr>
          </a:p>
          <a:p>
            <a:pPr indent="-292100" lvl="0" marL="457200" marR="0" rtl="0" algn="just">
              <a:lnSpc>
                <a:spcPct val="100000"/>
              </a:lnSpc>
              <a:spcBef>
                <a:spcPts val="0"/>
              </a:spcBef>
              <a:spcAft>
                <a:spcPts val="0"/>
              </a:spcAft>
              <a:buClr>
                <a:srgbClr val="000000"/>
              </a:buClr>
              <a:buSzPts val="1000"/>
              <a:buFont typeface="Arial"/>
              <a:buAutoNum type="arabicPeriod"/>
            </a:pPr>
            <a:r>
              <a:rPr b="1" i="0" lang="en-US" sz="1000" u="none" cap="none" strike="noStrike">
                <a:solidFill>
                  <a:srgbClr val="000000"/>
                </a:solidFill>
                <a:latin typeface="Arial"/>
                <a:ea typeface="Arial"/>
                <a:cs typeface="Arial"/>
                <a:sym typeface="Arial"/>
              </a:rPr>
              <a:t>Tingkat Response Tinggi pada Status Perkawinan "Single" dan "Divorced":</a:t>
            </a:r>
            <a:endParaRPr b="1" i="0" sz="1000" u="none" cap="none" strike="noStrike">
              <a:solidFill>
                <a:srgbClr val="000000"/>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Pelanggan yang berstatus "Single" dan "Divorced" menunjukkan tingkat Response Campaign yang lebih tinggi, masing-masing sebesar 22.08% dan 20.69%. Ini menandakan bahwa status perkawinan ini dapat menjadi faktor penting dalam menentukan Response positif terhadap Campaign.</a:t>
            </a:r>
            <a:endParaRPr b="0" i="0" sz="1000" u="none" cap="none" strike="noStrike">
              <a:solidFill>
                <a:srgbClr val="000000"/>
              </a:solidFill>
              <a:latin typeface="Arial"/>
              <a:ea typeface="Arial"/>
              <a:cs typeface="Arial"/>
              <a:sym typeface="Arial"/>
            </a:endParaRPr>
          </a:p>
          <a:p>
            <a:pPr indent="-292100" lvl="0" marL="457200" marR="0" rtl="0" algn="just">
              <a:lnSpc>
                <a:spcPct val="100000"/>
              </a:lnSpc>
              <a:spcBef>
                <a:spcPts val="0"/>
              </a:spcBef>
              <a:spcAft>
                <a:spcPts val="0"/>
              </a:spcAft>
              <a:buClr>
                <a:srgbClr val="000000"/>
              </a:buClr>
              <a:buSzPts val="1000"/>
              <a:buFont typeface="Arial"/>
              <a:buAutoNum type="arabicPeriod"/>
            </a:pPr>
            <a:r>
              <a:rPr b="1" i="0" lang="en-US" sz="1000" u="none" cap="none" strike="noStrike">
                <a:solidFill>
                  <a:srgbClr val="000000"/>
                </a:solidFill>
                <a:latin typeface="Arial"/>
                <a:ea typeface="Arial"/>
                <a:cs typeface="Arial"/>
                <a:sym typeface="Arial"/>
              </a:rPr>
              <a:t>Pentingnya Personalisasi Campaign untuk Setiap Status Perkawinan:</a:t>
            </a:r>
            <a:endParaRPr b="1" i="0" sz="1000" u="none" cap="none" strike="noStrike">
              <a:solidFill>
                <a:srgbClr val="000000"/>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Perusahaan dapat mempertimbangkan strategi pemasaran yang lebih personal dan disesuaikan dengan masing-masing status perkawinan. Status perkawinan seperti "Married" mungkin memerlukan pendekatan yang berbeda untuk meningkatkan Response Campaign.</a:t>
            </a:r>
            <a:endParaRPr b="0" i="0" sz="1000" u="none" cap="none" strike="noStrike">
              <a:solidFill>
                <a:srgbClr val="000000"/>
              </a:solidFill>
              <a:latin typeface="Arial"/>
              <a:ea typeface="Arial"/>
              <a:cs typeface="Arial"/>
              <a:sym typeface="Arial"/>
            </a:endParaRPr>
          </a:p>
        </p:txBody>
      </p:sp>
      <p:sp>
        <p:nvSpPr>
          <p:cNvPr id="156" name="Google Shape;156;g2a1657d2f30_1_13"/>
          <p:cNvSpPr txBox="1"/>
          <p:nvPr/>
        </p:nvSpPr>
        <p:spPr>
          <a:xfrm>
            <a:off x="405675" y="895200"/>
            <a:ext cx="4224900" cy="37248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000"/>
              <a:buFont typeface="Arial"/>
              <a:buNone/>
            </a:pPr>
            <a:r>
              <a:rPr b="1" i="0" lang="en-US" sz="1000" u="none" cap="none" strike="noStrike">
                <a:solidFill>
                  <a:srgbClr val="000000"/>
                </a:solidFill>
                <a:latin typeface="Arial"/>
                <a:ea typeface="Arial"/>
                <a:cs typeface="Arial"/>
                <a:sym typeface="Arial"/>
              </a:rPr>
              <a:t>Insight Response Campaign Berdasarkan Tingkat Pendidikan:</a:t>
            </a:r>
            <a:endParaRPr b="1" i="0" sz="10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292100" lvl="0" marL="457200" marR="0" rtl="0" algn="just">
              <a:lnSpc>
                <a:spcPct val="100000"/>
              </a:lnSpc>
              <a:spcBef>
                <a:spcPts val="0"/>
              </a:spcBef>
              <a:spcAft>
                <a:spcPts val="0"/>
              </a:spcAft>
              <a:buClr>
                <a:srgbClr val="000000"/>
              </a:buClr>
              <a:buSzPts val="1000"/>
              <a:buFont typeface="Arial"/>
              <a:buAutoNum type="arabicPeriod"/>
            </a:pPr>
            <a:r>
              <a:rPr b="1" i="0" lang="en-US" sz="1000" u="none" cap="none" strike="noStrike">
                <a:solidFill>
                  <a:srgbClr val="000000"/>
                </a:solidFill>
                <a:latin typeface="Arial"/>
                <a:ea typeface="Arial"/>
                <a:cs typeface="Arial"/>
                <a:sym typeface="Arial"/>
              </a:rPr>
              <a:t>Tingkat Response Tinggi pada Tingkat Pendidikan Tinggi:</a:t>
            </a:r>
            <a:endParaRPr b="1" i="0" sz="1000" u="none" cap="none" strike="noStrike">
              <a:solidFill>
                <a:srgbClr val="000000"/>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Pelanggan dengan tingkat pendidikan PhD (20.78%) memiliki tingkat Response Campaign tertinggi, diikuti oleh Master (15.41%) dan Graduation (13.48%). Ini menunjukkan bahwa tingkat pendidikan tinggi berkorelasi positif dengan kemungkinan merespon Campaign.</a:t>
            </a:r>
            <a:endParaRPr b="0" i="0" sz="1000" u="none" cap="none" strike="noStrike">
              <a:solidFill>
                <a:srgbClr val="000000"/>
              </a:solidFill>
              <a:latin typeface="Arial"/>
              <a:ea typeface="Arial"/>
              <a:cs typeface="Arial"/>
              <a:sym typeface="Arial"/>
            </a:endParaRPr>
          </a:p>
          <a:p>
            <a:pPr indent="-292100" lvl="0" marL="457200" marR="0" rtl="0" algn="just">
              <a:lnSpc>
                <a:spcPct val="100000"/>
              </a:lnSpc>
              <a:spcBef>
                <a:spcPts val="0"/>
              </a:spcBef>
              <a:spcAft>
                <a:spcPts val="0"/>
              </a:spcAft>
              <a:buClr>
                <a:srgbClr val="000000"/>
              </a:buClr>
              <a:buSzPts val="1000"/>
              <a:buFont typeface="Arial"/>
              <a:buAutoNum type="arabicPeriod"/>
            </a:pPr>
            <a:r>
              <a:rPr b="1" i="0" lang="en-US" sz="1000" u="none" cap="none" strike="noStrike">
                <a:solidFill>
                  <a:srgbClr val="000000"/>
                </a:solidFill>
                <a:latin typeface="Arial"/>
                <a:ea typeface="Arial"/>
                <a:cs typeface="Arial"/>
                <a:sym typeface="Arial"/>
              </a:rPr>
              <a:t>Varian Response pada Tingkat Pendidikan Rendah:</a:t>
            </a:r>
            <a:endParaRPr b="1" i="0" sz="1000" u="none" cap="none" strike="noStrike">
              <a:solidFill>
                <a:srgbClr val="000000"/>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Tingkat Response lebih bervariasi pada tingkat pendidikan rendah, di mana Basic (3.70%) menunjukkan Response lebih rendah dibandingkan dengan 2n Cycle (10.84%) dan Graduation (13.49%). Hal ini mungkin menunjukkan bahwa pelanggan dengan tingkat pendidikan lebih rendah cenderung memiliki tingkat Response yang lebih rendah terhadap Campaign.</a:t>
            </a:r>
            <a:endParaRPr b="0" i="0" sz="1000" u="none" cap="none" strike="noStrike">
              <a:solidFill>
                <a:srgbClr val="000000"/>
              </a:solidFill>
              <a:latin typeface="Arial"/>
              <a:ea typeface="Arial"/>
              <a:cs typeface="Arial"/>
              <a:sym typeface="Arial"/>
            </a:endParaRPr>
          </a:p>
          <a:p>
            <a:pPr indent="-292100" lvl="0" marL="457200" marR="0" rtl="0" algn="just">
              <a:lnSpc>
                <a:spcPct val="100000"/>
              </a:lnSpc>
              <a:spcBef>
                <a:spcPts val="0"/>
              </a:spcBef>
              <a:spcAft>
                <a:spcPts val="0"/>
              </a:spcAft>
              <a:buClr>
                <a:srgbClr val="000000"/>
              </a:buClr>
              <a:buSzPts val="1000"/>
              <a:buFont typeface="Arial"/>
              <a:buAutoNum type="arabicPeriod"/>
            </a:pPr>
            <a:r>
              <a:rPr b="1" i="0" lang="en-US" sz="1000" u="none" cap="none" strike="noStrike">
                <a:solidFill>
                  <a:srgbClr val="000000"/>
                </a:solidFill>
                <a:latin typeface="Arial"/>
                <a:ea typeface="Arial"/>
                <a:cs typeface="Arial"/>
                <a:sym typeface="Arial"/>
              </a:rPr>
              <a:t>Pentingnya Pendidikan dalam Pengaruh Response:</a:t>
            </a:r>
            <a:endParaRPr b="1" i="0" sz="1000" u="none" cap="none" strike="noStrike">
              <a:solidFill>
                <a:srgbClr val="000000"/>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Pelanggan dengan tingkat pendidikan tinggi, seperti PhD dan Master, cenderung lebih Responsif terhadap Campaign. Ini dapat menjadi informasi kunci dalam merancang Campaign yang lebih efektif dan menargetkan kelompok pelanggan yang lebih cenderung merespon berdasarkan tingkat pendidikan mereka.</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262abf691d8_0_76"/>
          <p:cNvSpPr txBox="1"/>
          <p:nvPr>
            <p:ph type="title"/>
          </p:nvPr>
        </p:nvSpPr>
        <p:spPr>
          <a:xfrm>
            <a:off x="512375" y="200450"/>
            <a:ext cx="4894200" cy="3540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sz="2300">
                <a:latin typeface="Arial"/>
                <a:ea typeface="Arial"/>
                <a:cs typeface="Arial"/>
                <a:sym typeface="Arial"/>
              </a:rPr>
              <a:t>3. Multivariate Analysis</a:t>
            </a:r>
            <a:endParaRPr sz="2300">
              <a:latin typeface="Arial"/>
              <a:ea typeface="Arial"/>
              <a:cs typeface="Arial"/>
              <a:sym typeface="Arial"/>
            </a:endParaRPr>
          </a:p>
        </p:txBody>
      </p:sp>
      <p:sp>
        <p:nvSpPr>
          <p:cNvPr id="162" name="Google Shape;162;g262abf691d8_0_76"/>
          <p:cNvSpPr txBox="1"/>
          <p:nvPr>
            <p:ph idx="1" type="body"/>
          </p:nvPr>
        </p:nvSpPr>
        <p:spPr>
          <a:xfrm>
            <a:off x="5740275" y="1161675"/>
            <a:ext cx="3210900" cy="2116500"/>
          </a:xfrm>
          <a:prstGeom prst="rect">
            <a:avLst/>
          </a:prstGeom>
          <a:noFill/>
          <a:ln>
            <a:noFill/>
          </a:ln>
        </p:spPr>
        <p:txBody>
          <a:bodyPr anchorCtr="0" anchor="t" bIns="0" lIns="0" spcFirstLastPara="1" rIns="0" wrap="square" tIns="0">
            <a:spAutoFit/>
          </a:bodyPr>
          <a:lstStyle/>
          <a:p>
            <a:pPr indent="0" lvl="0" marL="0" rtl="0" algn="just">
              <a:lnSpc>
                <a:spcPct val="115000"/>
              </a:lnSpc>
              <a:spcBef>
                <a:spcPts val="0"/>
              </a:spcBef>
              <a:spcAft>
                <a:spcPts val="0"/>
              </a:spcAft>
              <a:buSzPts val="1400"/>
              <a:buNone/>
            </a:pPr>
            <a:r>
              <a:rPr b="0" lang="en-US" sz="1100">
                <a:latin typeface="Arial"/>
                <a:ea typeface="Arial"/>
                <a:cs typeface="Arial"/>
                <a:sym typeface="Arial"/>
              </a:rPr>
              <a:t>Berdasarkan grafik di samping, diketahui bahwa:</a:t>
            </a:r>
            <a:endParaRPr b="0" sz="1100">
              <a:latin typeface="Arial"/>
              <a:ea typeface="Arial"/>
              <a:cs typeface="Arial"/>
              <a:sym typeface="Arial"/>
            </a:endParaRPr>
          </a:p>
          <a:p>
            <a:pPr indent="0" lvl="0" marL="0" rtl="0" algn="just">
              <a:lnSpc>
                <a:spcPct val="115000"/>
              </a:lnSpc>
              <a:spcBef>
                <a:spcPts val="0"/>
              </a:spcBef>
              <a:spcAft>
                <a:spcPts val="0"/>
              </a:spcAft>
              <a:buSzPts val="1400"/>
              <a:buNone/>
            </a:pPr>
            <a:r>
              <a:t/>
            </a:r>
            <a:endParaRPr b="0" sz="1100">
              <a:latin typeface="Arial"/>
              <a:ea typeface="Arial"/>
              <a:cs typeface="Arial"/>
              <a:sym typeface="Arial"/>
            </a:endParaRPr>
          </a:p>
          <a:p>
            <a:pPr indent="-69850" lvl="0" marL="0" rtl="0" algn="just">
              <a:lnSpc>
                <a:spcPct val="115000"/>
              </a:lnSpc>
              <a:spcBef>
                <a:spcPts val="0"/>
              </a:spcBef>
              <a:spcAft>
                <a:spcPts val="0"/>
              </a:spcAft>
              <a:buClr>
                <a:schemeClr val="dk1"/>
              </a:buClr>
              <a:buSzPts val="1100"/>
              <a:buAutoNum type="arabicPeriod"/>
            </a:pPr>
            <a:r>
              <a:rPr b="0" lang="en-US" sz="1100">
                <a:latin typeface="Arial"/>
                <a:ea typeface="Arial"/>
                <a:cs typeface="Arial"/>
                <a:sym typeface="Arial"/>
              </a:rPr>
              <a:t>Dalam rentang waktu Juli 2012 hingga Juni 2014, lebih banyak pelanggan yang mendaftar namun tidak merespon campaign dibandingkan dengan yang merespon campaign.</a:t>
            </a:r>
            <a:endParaRPr b="0" sz="1100">
              <a:latin typeface="Arial"/>
              <a:ea typeface="Arial"/>
              <a:cs typeface="Arial"/>
              <a:sym typeface="Arial"/>
            </a:endParaRPr>
          </a:p>
          <a:p>
            <a:pPr indent="-69850" lvl="0" marL="0" rtl="0" algn="just">
              <a:lnSpc>
                <a:spcPct val="115000"/>
              </a:lnSpc>
              <a:spcBef>
                <a:spcPts val="0"/>
              </a:spcBef>
              <a:spcAft>
                <a:spcPts val="0"/>
              </a:spcAft>
              <a:buClr>
                <a:schemeClr val="dk1"/>
              </a:buClr>
              <a:buSzPts val="1100"/>
              <a:buAutoNum type="arabicPeriod"/>
            </a:pPr>
            <a:r>
              <a:rPr b="0" lang="en-US" sz="1100">
                <a:latin typeface="Arial"/>
                <a:ea typeface="Arial"/>
                <a:cs typeface="Arial"/>
                <a:sym typeface="Arial"/>
              </a:rPr>
              <a:t>Jumlah pelanggan yang mendaftar dan merespon campaign mencapai puncaknya pada Agustus 2012 - September 2012, yaitu kurang lebih 30 pelanggan per bulan, namun cenderung menurun hingga Juni 2014.</a:t>
            </a:r>
            <a:endParaRPr b="0" sz="1100">
              <a:latin typeface="Arial"/>
              <a:ea typeface="Arial"/>
              <a:cs typeface="Arial"/>
              <a:sym typeface="Arial"/>
            </a:endParaRPr>
          </a:p>
        </p:txBody>
      </p:sp>
      <p:sp>
        <p:nvSpPr>
          <p:cNvPr id="163" name="Google Shape;163;g262abf691d8_0_76"/>
          <p:cNvSpPr txBox="1"/>
          <p:nvPr>
            <p:ph idx="1" type="body"/>
          </p:nvPr>
        </p:nvSpPr>
        <p:spPr>
          <a:xfrm>
            <a:off x="512375" y="687600"/>
            <a:ext cx="1815900" cy="184800"/>
          </a:xfrm>
          <a:prstGeom prst="rect">
            <a:avLst/>
          </a:prstGeom>
          <a:solidFill>
            <a:srgbClr val="459DA9"/>
          </a:solid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lang="en-US" sz="1200">
                <a:solidFill>
                  <a:schemeClr val="lt1"/>
                </a:solidFill>
                <a:latin typeface="Arial"/>
                <a:ea typeface="Arial"/>
                <a:cs typeface="Arial"/>
                <a:sym typeface="Arial"/>
              </a:rPr>
              <a:t>c. Date Time Features</a:t>
            </a:r>
            <a:endParaRPr sz="1200">
              <a:solidFill>
                <a:schemeClr val="lt1"/>
              </a:solidFill>
              <a:latin typeface="Arial"/>
              <a:ea typeface="Arial"/>
              <a:cs typeface="Arial"/>
              <a:sym typeface="Arial"/>
            </a:endParaRPr>
          </a:p>
        </p:txBody>
      </p:sp>
      <p:pic>
        <p:nvPicPr>
          <p:cNvPr id="164" name="Google Shape;164;g262abf691d8_0_76"/>
          <p:cNvPicPr preferRelativeResize="0"/>
          <p:nvPr/>
        </p:nvPicPr>
        <p:blipFill rotWithShape="1">
          <a:blip r:embed="rId3">
            <a:alphaModFix/>
          </a:blip>
          <a:srcRect b="0" l="0" r="0" t="0"/>
          <a:stretch/>
        </p:blipFill>
        <p:spPr>
          <a:xfrm>
            <a:off x="436175" y="1005550"/>
            <a:ext cx="4958224" cy="2041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2a1657d2f30_1_24"/>
          <p:cNvSpPr txBox="1"/>
          <p:nvPr>
            <p:ph type="title"/>
          </p:nvPr>
        </p:nvSpPr>
        <p:spPr>
          <a:xfrm>
            <a:off x="512375" y="200450"/>
            <a:ext cx="4894200" cy="3540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sz="2300">
                <a:latin typeface="Arial"/>
                <a:ea typeface="Arial"/>
                <a:cs typeface="Arial"/>
                <a:sym typeface="Arial"/>
              </a:rPr>
              <a:t>3. Multivariate Analysis</a:t>
            </a:r>
            <a:endParaRPr sz="2300">
              <a:latin typeface="Arial"/>
              <a:ea typeface="Arial"/>
              <a:cs typeface="Arial"/>
              <a:sym typeface="Arial"/>
            </a:endParaRPr>
          </a:p>
        </p:txBody>
      </p:sp>
      <p:sp>
        <p:nvSpPr>
          <p:cNvPr id="170" name="Google Shape;170;g2a1657d2f30_1_24"/>
          <p:cNvSpPr txBox="1"/>
          <p:nvPr>
            <p:ph idx="1" type="body"/>
          </p:nvPr>
        </p:nvSpPr>
        <p:spPr>
          <a:xfrm>
            <a:off x="512375" y="617400"/>
            <a:ext cx="8423100" cy="169200"/>
          </a:xfrm>
          <a:prstGeom prst="rect">
            <a:avLst/>
          </a:prstGeom>
          <a:noFill/>
          <a:ln>
            <a:noFill/>
          </a:ln>
        </p:spPr>
        <p:txBody>
          <a:bodyPr anchorCtr="0" anchor="t" bIns="0" lIns="0" spcFirstLastPara="1" rIns="0" wrap="square" tIns="0">
            <a:spAutoFit/>
          </a:bodyPr>
          <a:lstStyle/>
          <a:p>
            <a:pPr indent="0" lvl="0" marL="0" rtl="0" algn="just">
              <a:lnSpc>
                <a:spcPct val="115000"/>
              </a:lnSpc>
              <a:spcBef>
                <a:spcPts val="0"/>
              </a:spcBef>
              <a:spcAft>
                <a:spcPts val="0"/>
              </a:spcAft>
              <a:buSzPts val="1400"/>
              <a:buNone/>
            </a:pPr>
            <a:r>
              <a:rPr b="0" lang="en-US" sz="1100">
                <a:latin typeface="Arial"/>
                <a:ea typeface="Arial"/>
                <a:cs typeface="Arial"/>
                <a:sym typeface="Arial"/>
              </a:rPr>
              <a:t>Berikut ini merupakan correlation heatmap untuk menganalisis korelasi antara feature dengan target (Responsee)</a:t>
            </a:r>
            <a:endParaRPr b="0" sz="1100">
              <a:latin typeface="Arial"/>
              <a:ea typeface="Arial"/>
              <a:cs typeface="Arial"/>
              <a:sym typeface="Arial"/>
            </a:endParaRPr>
          </a:p>
        </p:txBody>
      </p:sp>
      <p:pic>
        <p:nvPicPr>
          <p:cNvPr id="171" name="Google Shape;171;g2a1657d2f30_1_24"/>
          <p:cNvPicPr preferRelativeResize="0"/>
          <p:nvPr/>
        </p:nvPicPr>
        <p:blipFill rotWithShape="1">
          <a:blip r:embed="rId3">
            <a:alphaModFix/>
          </a:blip>
          <a:srcRect b="0" l="0" r="0" t="0"/>
          <a:stretch/>
        </p:blipFill>
        <p:spPr>
          <a:xfrm>
            <a:off x="512375" y="1007900"/>
            <a:ext cx="4172100" cy="2841575"/>
          </a:xfrm>
          <a:prstGeom prst="rect">
            <a:avLst/>
          </a:prstGeom>
          <a:noFill/>
          <a:ln>
            <a:noFill/>
          </a:ln>
        </p:spPr>
      </p:pic>
      <p:pic>
        <p:nvPicPr>
          <p:cNvPr id="172" name="Google Shape;172;g2a1657d2f30_1_24"/>
          <p:cNvPicPr preferRelativeResize="0"/>
          <p:nvPr/>
        </p:nvPicPr>
        <p:blipFill rotWithShape="1">
          <a:blip r:embed="rId4">
            <a:alphaModFix/>
          </a:blip>
          <a:srcRect b="0" l="0" r="0" t="0"/>
          <a:stretch/>
        </p:blipFill>
        <p:spPr>
          <a:xfrm>
            <a:off x="4745025" y="1007900"/>
            <a:ext cx="4154725" cy="2841573"/>
          </a:xfrm>
          <a:prstGeom prst="rect">
            <a:avLst/>
          </a:prstGeom>
          <a:noFill/>
          <a:ln>
            <a:noFill/>
          </a:ln>
        </p:spPr>
      </p:pic>
      <p:sp>
        <p:nvSpPr>
          <p:cNvPr id="173" name="Google Shape;173;g2a1657d2f30_1_24"/>
          <p:cNvSpPr txBox="1"/>
          <p:nvPr/>
        </p:nvSpPr>
        <p:spPr>
          <a:xfrm>
            <a:off x="581025" y="3780400"/>
            <a:ext cx="8318700" cy="12621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Dari hasil korelasi di atas, beberapa poin penting dapat diidentifikasi:</a:t>
            </a:r>
            <a:endParaRPr b="0" i="0" sz="10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Feature yang termasuk dalam campaign (AcceptedCmp1, AcceptedCmp2, dst.), feature yang termasuk dalam produk spending seperti (MntWines, MntMeatProducts, dst.), feature yang termasuk pada channel penjualan seperti (NumCatalogPurchases, NumWebPurchases, dst.) mempunyai korelasi positif terhadap target.</a:t>
            </a:r>
            <a:endParaRPr b="0" i="0" sz="10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Sedangkan hanya beberapa feature yang mempunyai nilai korelasi negatif terhadap target yaitu Recency dan jumlah anak (Teenhome dan Kidhome).</a:t>
            </a:r>
            <a:endParaRPr b="0" i="0" sz="1000" u="none" cap="none" strike="noStrik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9"/>
          <p:cNvSpPr txBox="1"/>
          <p:nvPr>
            <p:ph type="title"/>
          </p:nvPr>
        </p:nvSpPr>
        <p:spPr>
          <a:xfrm>
            <a:off x="512375" y="200450"/>
            <a:ext cx="4894200" cy="3540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sz="2300">
                <a:latin typeface="Arial"/>
                <a:ea typeface="Arial"/>
                <a:cs typeface="Arial"/>
                <a:sym typeface="Arial"/>
              </a:rPr>
              <a:t>3. Multivariate Analysis</a:t>
            </a:r>
            <a:endParaRPr sz="2300">
              <a:latin typeface="Arial"/>
              <a:ea typeface="Arial"/>
              <a:cs typeface="Arial"/>
              <a:sym typeface="Arial"/>
            </a:endParaRPr>
          </a:p>
        </p:txBody>
      </p:sp>
      <p:sp>
        <p:nvSpPr>
          <p:cNvPr id="179" name="Google Shape;179;p9"/>
          <p:cNvSpPr txBox="1"/>
          <p:nvPr>
            <p:ph idx="1" type="body"/>
          </p:nvPr>
        </p:nvSpPr>
        <p:spPr>
          <a:xfrm>
            <a:off x="512375" y="617400"/>
            <a:ext cx="8423100" cy="169200"/>
          </a:xfrm>
          <a:prstGeom prst="rect">
            <a:avLst/>
          </a:prstGeom>
          <a:noFill/>
          <a:ln>
            <a:noFill/>
          </a:ln>
        </p:spPr>
        <p:txBody>
          <a:bodyPr anchorCtr="0" anchor="t" bIns="0" lIns="0" spcFirstLastPara="1" rIns="0" wrap="square" tIns="0">
            <a:spAutoFit/>
          </a:bodyPr>
          <a:lstStyle/>
          <a:p>
            <a:pPr indent="0" lvl="0" marL="0" rtl="0" algn="just">
              <a:lnSpc>
                <a:spcPct val="115000"/>
              </a:lnSpc>
              <a:spcBef>
                <a:spcPts val="0"/>
              </a:spcBef>
              <a:spcAft>
                <a:spcPts val="0"/>
              </a:spcAft>
              <a:buSzPts val="1400"/>
              <a:buNone/>
            </a:pPr>
            <a:r>
              <a:rPr b="0" lang="en-US" sz="1100">
                <a:latin typeface="Arial"/>
                <a:ea typeface="Arial"/>
                <a:cs typeface="Arial"/>
                <a:sym typeface="Arial"/>
              </a:rPr>
              <a:t>Berikut ini merupakan correlation heatmap untuk menganalisis korelasi antara feature dan target serta korelasi antar feature. </a:t>
            </a:r>
            <a:endParaRPr b="0" sz="1100">
              <a:latin typeface="Arial"/>
              <a:ea typeface="Arial"/>
              <a:cs typeface="Arial"/>
              <a:sym typeface="Arial"/>
            </a:endParaRPr>
          </a:p>
        </p:txBody>
      </p:sp>
      <p:pic>
        <p:nvPicPr>
          <p:cNvPr id="180" name="Google Shape;180;p9"/>
          <p:cNvPicPr preferRelativeResize="0"/>
          <p:nvPr/>
        </p:nvPicPr>
        <p:blipFill rotWithShape="1">
          <a:blip r:embed="rId3">
            <a:alphaModFix/>
          </a:blip>
          <a:srcRect b="0" l="0" r="0" t="0"/>
          <a:stretch/>
        </p:blipFill>
        <p:spPr>
          <a:xfrm>
            <a:off x="1030950" y="849550"/>
            <a:ext cx="7082093" cy="4293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262abf691d8_0_112"/>
          <p:cNvSpPr txBox="1"/>
          <p:nvPr>
            <p:ph type="title"/>
          </p:nvPr>
        </p:nvSpPr>
        <p:spPr>
          <a:xfrm>
            <a:off x="512375" y="200450"/>
            <a:ext cx="4894200" cy="3540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sz="2300">
                <a:latin typeface="Arial"/>
                <a:ea typeface="Arial"/>
                <a:cs typeface="Arial"/>
                <a:sym typeface="Arial"/>
              </a:rPr>
              <a:t>3. Multivariate Analysis</a:t>
            </a:r>
            <a:endParaRPr sz="2300">
              <a:latin typeface="Arial"/>
              <a:ea typeface="Arial"/>
              <a:cs typeface="Arial"/>
              <a:sym typeface="Arial"/>
            </a:endParaRPr>
          </a:p>
        </p:txBody>
      </p:sp>
      <p:sp>
        <p:nvSpPr>
          <p:cNvPr id="186" name="Google Shape;186;g262abf691d8_0_112"/>
          <p:cNvSpPr txBox="1"/>
          <p:nvPr/>
        </p:nvSpPr>
        <p:spPr>
          <a:xfrm>
            <a:off x="512375" y="719500"/>
            <a:ext cx="8572500" cy="2724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Dari hasil korelasi di atas, beberapa poin penting dapat diidentifikasi:</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298450" lvl="0" marL="457200" marR="0" rtl="0" algn="l">
              <a:lnSpc>
                <a:spcPct val="100000"/>
              </a:lnSpc>
              <a:spcBef>
                <a:spcPts val="0"/>
              </a:spcBef>
              <a:spcAft>
                <a:spcPts val="0"/>
              </a:spcAft>
              <a:buClr>
                <a:srgbClr val="000000"/>
              </a:buClr>
              <a:buSzPts val="1100"/>
              <a:buFont typeface="Arial"/>
              <a:buAutoNum type="arabicPeriod"/>
            </a:pPr>
            <a:r>
              <a:rPr b="1" i="0" lang="en-US" sz="1100" u="none" cap="none" strike="noStrike">
                <a:solidFill>
                  <a:srgbClr val="000000"/>
                </a:solidFill>
                <a:latin typeface="Arial"/>
                <a:ea typeface="Arial"/>
                <a:cs typeface="Arial"/>
                <a:sym typeface="Arial"/>
              </a:rPr>
              <a:t>Korelasi Antara Feature:</a:t>
            </a:r>
            <a:endParaRPr b="1" i="0" sz="11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Korelasi antara beberapa pasang feature cukup tinggi, yang bisa menunjukkan adanya multicollinearity. Contohnya, </a:t>
            </a:r>
            <a:r>
              <a:rPr b="0" i="0" lang="en-US" sz="1100" u="none" cap="none" strike="noStrike">
                <a:solidFill>
                  <a:schemeClr val="dk1"/>
                </a:solidFill>
                <a:latin typeface="Arial"/>
                <a:ea typeface="Arial"/>
                <a:cs typeface="Arial"/>
                <a:sym typeface="Arial"/>
              </a:rPr>
              <a:t>"MntMeatProducts" dengan “NumCatalogPurchases” (0.72), “MntWines” dengan dengan “NumCatalogPurchases” dan “NumStorePurchases” (0.64),</a:t>
            </a:r>
            <a:r>
              <a:rPr b="0" i="0" lang="en-US" sz="1100" u="none" cap="none" strike="noStrike">
                <a:solidFill>
                  <a:srgbClr val="000000"/>
                </a:solidFill>
                <a:latin typeface="Arial"/>
                <a:ea typeface="Arial"/>
                <a:cs typeface="Arial"/>
                <a:sym typeface="Arial"/>
              </a:rPr>
              <a:t> "Income" dan beberapa feature pengeluaran makanan ("MntWines", "MntFruits", "MntMeatProducts")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298450" lvl="0" marL="457200" marR="0" rtl="0" algn="l">
              <a:lnSpc>
                <a:spcPct val="100000"/>
              </a:lnSpc>
              <a:spcBef>
                <a:spcPts val="0"/>
              </a:spcBef>
              <a:spcAft>
                <a:spcPts val="0"/>
              </a:spcAft>
              <a:buClr>
                <a:srgbClr val="000000"/>
              </a:buClr>
              <a:buSzPts val="1100"/>
              <a:buFont typeface="Arial"/>
              <a:buAutoNum type="arabicPeriod"/>
            </a:pPr>
            <a:r>
              <a:rPr b="1" i="0" lang="en-US" sz="1100" u="none" cap="none" strike="noStrike">
                <a:solidFill>
                  <a:srgbClr val="000000"/>
                </a:solidFill>
                <a:latin typeface="Arial"/>
                <a:ea typeface="Arial"/>
                <a:cs typeface="Arial"/>
                <a:sym typeface="Arial"/>
              </a:rPr>
              <a:t>Rekomendasi untuk Proses Modeling:</a:t>
            </a:r>
            <a:endParaRPr b="1" i="0" sz="11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Kami akan melakukan analisis lebih lanjut untuk memahami apakah feature-feature yang berkorelasi tinggi tersebut memang memiliki signifikansi dalam konteks domain atau jika ada feature yang dapat dihilangkan.</a:t>
            </a:r>
            <a:endParaRPr b="0" i="0" sz="11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Penerapan PCA bisa menjadi solusi untuk mengatasi multicollinearity dan mereduksi dimensi. Namun, sebelumnya, kami akan memastikan untuk melakukan standarisasi atau normalisasi pada data.</a:t>
            </a:r>
            <a:endParaRPr b="0" i="0" sz="11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Kami akan juga akan menganalisa feature-feature dengan korelasi tinggi terhadap target ("Response") karena mungkin memiliki kontribusi yang signifikan pada model.</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262abf691d8_0_120"/>
          <p:cNvSpPr txBox="1"/>
          <p:nvPr>
            <p:ph type="title"/>
          </p:nvPr>
        </p:nvSpPr>
        <p:spPr>
          <a:xfrm>
            <a:off x="512375" y="200450"/>
            <a:ext cx="4894200" cy="3540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sz="2300">
                <a:latin typeface="Arial"/>
                <a:ea typeface="Arial"/>
                <a:cs typeface="Arial"/>
                <a:sym typeface="Arial"/>
              </a:rPr>
              <a:t>4. Business Insight</a:t>
            </a:r>
            <a:endParaRPr sz="2300">
              <a:latin typeface="Arial"/>
              <a:ea typeface="Arial"/>
              <a:cs typeface="Arial"/>
              <a:sym typeface="Arial"/>
            </a:endParaRPr>
          </a:p>
        </p:txBody>
      </p:sp>
      <p:pic>
        <p:nvPicPr>
          <p:cNvPr id="192" name="Google Shape;192;g262abf691d8_0_120"/>
          <p:cNvPicPr preferRelativeResize="0"/>
          <p:nvPr/>
        </p:nvPicPr>
        <p:blipFill rotWithShape="1">
          <a:blip r:embed="rId3">
            <a:alphaModFix/>
          </a:blip>
          <a:srcRect b="0" l="0" r="0" t="0"/>
          <a:stretch/>
        </p:blipFill>
        <p:spPr>
          <a:xfrm>
            <a:off x="512375" y="747250"/>
            <a:ext cx="4339425" cy="2913626"/>
          </a:xfrm>
          <a:prstGeom prst="rect">
            <a:avLst/>
          </a:prstGeom>
          <a:noFill/>
          <a:ln>
            <a:noFill/>
          </a:ln>
        </p:spPr>
      </p:pic>
      <p:sp>
        <p:nvSpPr>
          <p:cNvPr id="193" name="Google Shape;193;g262abf691d8_0_120"/>
          <p:cNvSpPr txBox="1"/>
          <p:nvPr/>
        </p:nvSpPr>
        <p:spPr>
          <a:xfrm>
            <a:off x="4896300" y="671050"/>
            <a:ext cx="4027500" cy="3170068"/>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600"/>
              </a:spcBef>
              <a:spcAft>
                <a:spcPts val="0"/>
              </a:spcAft>
              <a:buClr>
                <a:srgbClr val="000000"/>
              </a:buClr>
              <a:buSzPts val="1000"/>
              <a:buFont typeface="Arial"/>
              <a:buNone/>
            </a:pPr>
            <a:r>
              <a:rPr b="0" i="0" lang="en-US" sz="1000" u="none" cap="none" strike="noStrike">
                <a:solidFill>
                  <a:srgbClr val="212121"/>
                </a:solidFill>
                <a:highlight>
                  <a:srgbClr val="FFFFFF"/>
                </a:highlight>
                <a:latin typeface="Arial"/>
                <a:ea typeface="Arial"/>
                <a:cs typeface="Arial"/>
                <a:sym typeface="Arial"/>
              </a:rPr>
              <a:t>Dari grafik disamping, kita dapat mengambil beberapa insight yang dapat berguna dalam konteks bisnis:</a:t>
            </a:r>
            <a:endParaRPr b="0" i="0" sz="1000" u="none" cap="none" strike="noStrike">
              <a:solidFill>
                <a:srgbClr val="212121"/>
              </a:solidFill>
              <a:highlight>
                <a:srgbClr val="FFFFFF"/>
              </a:highlight>
              <a:latin typeface="Arial"/>
              <a:ea typeface="Arial"/>
              <a:cs typeface="Arial"/>
              <a:sym typeface="Arial"/>
            </a:endParaRPr>
          </a:p>
          <a:p>
            <a:pPr indent="-292100" lvl="0" marL="457200" marR="0" rtl="0" algn="l">
              <a:lnSpc>
                <a:spcPct val="115000"/>
              </a:lnSpc>
              <a:spcBef>
                <a:spcPts val="600"/>
              </a:spcBef>
              <a:spcAft>
                <a:spcPts val="0"/>
              </a:spcAft>
              <a:buClr>
                <a:srgbClr val="212121"/>
              </a:buClr>
              <a:buSzPts val="1000"/>
              <a:buFont typeface="Arial"/>
              <a:buAutoNum type="arabicPeriod"/>
            </a:pPr>
            <a:r>
              <a:rPr b="1" i="0" lang="en-US" sz="1000" u="none" cap="none" strike="noStrike">
                <a:solidFill>
                  <a:srgbClr val="212121"/>
                </a:solidFill>
                <a:highlight>
                  <a:srgbClr val="FFFFFF"/>
                </a:highlight>
                <a:latin typeface="Arial"/>
                <a:ea typeface="Arial"/>
                <a:cs typeface="Arial"/>
                <a:sym typeface="Arial"/>
              </a:rPr>
              <a:t>Pentingnya Campaign</a:t>
            </a:r>
            <a:br>
              <a:rPr b="0" i="0" lang="en-US" sz="1000" u="none" cap="none" strike="noStrike">
                <a:solidFill>
                  <a:srgbClr val="212121"/>
                </a:solidFill>
                <a:highlight>
                  <a:srgbClr val="FFFFFF"/>
                </a:highlight>
                <a:latin typeface="Arial"/>
                <a:ea typeface="Arial"/>
                <a:cs typeface="Arial"/>
                <a:sym typeface="Arial"/>
              </a:rPr>
            </a:br>
            <a:r>
              <a:rPr b="0" i="0" lang="en-US" sz="1000" u="none" cap="none" strike="noStrike">
                <a:solidFill>
                  <a:srgbClr val="212121"/>
                </a:solidFill>
                <a:highlight>
                  <a:srgbClr val="FFFFFF"/>
                </a:highlight>
                <a:latin typeface="Arial"/>
                <a:ea typeface="Arial"/>
                <a:cs typeface="Arial"/>
                <a:sym typeface="Arial"/>
              </a:rPr>
              <a:t>Lebih dari setengah dari responden yang memberikan Yes Response telah menerima setidaknya satu Campaign (56.29%). Hal ini menunjukkan bahwa Campaign memainkan peran penting dalam meraih Response positif dari pelanggan.</a:t>
            </a:r>
            <a:endParaRPr b="0" i="0" sz="1000" u="none" cap="none" strike="noStrike">
              <a:solidFill>
                <a:srgbClr val="212121"/>
              </a:solidFill>
              <a:highlight>
                <a:srgbClr val="FFFFFF"/>
              </a:highlight>
              <a:latin typeface="Arial"/>
              <a:ea typeface="Arial"/>
              <a:cs typeface="Arial"/>
              <a:sym typeface="Arial"/>
            </a:endParaRPr>
          </a:p>
          <a:p>
            <a:pPr indent="-292100" lvl="0" marL="457200" marR="0" rtl="0" algn="l">
              <a:lnSpc>
                <a:spcPct val="115000"/>
              </a:lnSpc>
              <a:spcBef>
                <a:spcPts val="0"/>
              </a:spcBef>
              <a:spcAft>
                <a:spcPts val="0"/>
              </a:spcAft>
              <a:buClr>
                <a:srgbClr val="212121"/>
              </a:buClr>
              <a:buSzPts val="1000"/>
              <a:buFont typeface="Arial"/>
              <a:buAutoNum type="arabicPeriod"/>
            </a:pPr>
            <a:r>
              <a:rPr b="1" i="0" lang="en-US" sz="1000" u="none" cap="none" strike="noStrike">
                <a:solidFill>
                  <a:srgbClr val="212121"/>
                </a:solidFill>
                <a:highlight>
                  <a:srgbClr val="FFFFFF"/>
                </a:highlight>
                <a:latin typeface="Arial"/>
                <a:ea typeface="Arial"/>
                <a:cs typeface="Arial"/>
                <a:sym typeface="Arial"/>
              </a:rPr>
              <a:t>Peluang Meningkatkan Kesuksesan Campaign</a:t>
            </a:r>
            <a:br>
              <a:rPr b="0" i="0" lang="en-US" sz="1000" u="none" cap="none" strike="noStrike">
                <a:solidFill>
                  <a:srgbClr val="212121"/>
                </a:solidFill>
                <a:highlight>
                  <a:srgbClr val="FFFFFF"/>
                </a:highlight>
                <a:latin typeface="Arial"/>
                <a:ea typeface="Arial"/>
                <a:cs typeface="Arial"/>
                <a:sym typeface="Arial"/>
              </a:rPr>
            </a:br>
            <a:r>
              <a:rPr b="0" i="0" lang="en-US" sz="1000" u="none" cap="none" strike="noStrike">
                <a:solidFill>
                  <a:srgbClr val="212121"/>
                </a:solidFill>
                <a:highlight>
                  <a:srgbClr val="FFFFFF"/>
                </a:highlight>
                <a:latin typeface="Arial"/>
                <a:ea typeface="Arial"/>
                <a:cs typeface="Arial"/>
                <a:sym typeface="Arial"/>
              </a:rPr>
              <a:t>Terdapat potensi untuk meningkatkan kesuksesan Campaign karena masih ada sekitar 43.71% responden yang memberikan Yes Responsee tanpa menerima Campaign apa pun. Analisis lebih lanjut dapat dilakukan untuk memahami alasan di balik keputusan ini dan untuk memperbaiki strategi Campaign agar lebih menarik bagi pelanggan.</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g262abf691d8_0_9"/>
          <p:cNvSpPr txBox="1"/>
          <p:nvPr>
            <p:ph type="title"/>
          </p:nvPr>
        </p:nvSpPr>
        <p:spPr>
          <a:xfrm>
            <a:off x="512375" y="200450"/>
            <a:ext cx="4894200" cy="3540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sz="2300">
                <a:latin typeface="Arial"/>
                <a:ea typeface="Arial"/>
                <a:cs typeface="Arial"/>
                <a:sym typeface="Arial"/>
              </a:rPr>
              <a:t>1. Descriptive Statistics</a:t>
            </a:r>
            <a:endParaRPr sz="2300">
              <a:latin typeface="Arial"/>
              <a:ea typeface="Arial"/>
              <a:cs typeface="Arial"/>
              <a:sym typeface="Arial"/>
            </a:endParaRPr>
          </a:p>
        </p:txBody>
      </p:sp>
      <p:sp>
        <p:nvSpPr>
          <p:cNvPr id="53" name="Google Shape;53;g262abf691d8_0_9"/>
          <p:cNvSpPr txBox="1"/>
          <p:nvPr>
            <p:ph idx="1" type="body"/>
          </p:nvPr>
        </p:nvSpPr>
        <p:spPr>
          <a:xfrm>
            <a:off x="507150" y="690809"/>
            <a:ext cx="2415300" cy="2154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u="sng">
                <a:latin typeface="Arial"/>
                <a:ea typeface="Arial"/>
                <a:cs typeface="Arial"/>
                <a:sym typeface="Arial"/>
              </a:rPr>
              <a:t>data.info()</a:t>
            </a:r>
            <a:endParaRPr u="sng">
              <a:latin typeface="Arial"/>
              <a:ea typeface="Arial"/>
              <a:cs typeface="Arial"/>
              <a:sym typeface="Arial"/>
            </a:endParaRPr>
          </a:p>
        </p:txBody>
      </p:sp>
      <p:pic>
        <p:nvPicPr>
          <p:cNvPr id="54" name="Google Shape;54;g262abf691d8_0_9"/>
          <p:cNvPicPr preferRelativeResize="0"/>
          <p:nvPr/>
        </p:nvPicPr>
        <p:blipFill rotWithShape="1">
          <a:blip r:embed="rId3">
            <a:alphaModFix/>
          </a:blip>
          <a:srcRect b="0" l="0" r="0" t="0"/>
          <a:stretch/>
        </p:blipFill>
        <p:spPr>
          <a:xfrm>
            <a:off x="507150" y="981050"/>
            <a:ext cx="2415300" cy="3962872"/>
          </a:xfrm>
          <a:prstGeom prst="rect">
            <a:avLst/>
          </a:prstGeom>
          <a:noFill/>
          <a:ln>
            <a:noFill/>
          </a:ln>
        </p:spPr>
      </p:pic>
      <p:pic>
        <p:nvPicPr>
          <p:cNvPr id="55" name="Google Shape;55;g262abf691d8_0_9"/>
          <p:cNvPicPr preferRelativeResize="0"/>
          <p:nvPr/>
        </p:nvPicPr>
        <p:blipFill rotWithShape="1">
          <a:blip r:embed="rId4">
            <a:alphaModFix/>
          </a:blip>
          <a:srcRect b="0" l="0" r="0" t="0"/>
          <a:stretch/>
        </p:blipFill>
        <p:spPr>
          <a:xfrm>
            <a:off x="4038050" y="981050"/>
            <a:ext cx="1698375" cy="3962876"/>
          </a:xfrm>
          <a:prstGeom prst="rect">
            <a:avLst/>
          </a:prstGeom>
          <a:noFill/>
          <a:ln>
            <a:noFill/>
          </a:ln>
        </p:spPr>
      </p:pic>
      <p:sp>
        <p:nvSpPr>
          <p:cNvPr id="56" name="Google Shape;56;g262abf691d8_0_9"/>
          <p:cNvSpPr txBox="1"/>
          <p:nvPr>
            <p:ph idx="1" type="body"/>
          </p:nvPr>
        </p:nvSpPr>
        <p:spPr>
          <a:xfrm>
            <a:off x="4061375" y="690800"/>
            <a:ext cx="1528200" cy="2154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u="sng">
                <a:latin typeface="Arial"/>
                <a:ea typeface="Arial"/>
                <a:cs typeface="Arial"/>
                <a:sym typeface="Arial"/>
              </a:rPr>
              <a:t>data.nunique()</a:t>
            </a:r>
            <a:endParaRPr u="sng">
              <a:latin typeface="Arial"/>
              <a:ea typeface="Arial"/>
              <a:cs typeface="Arial"/>
              <a:sym typeface="Arial"/>
            </a:endParaRPr>
          </a:p>
        </p:txBody>
      </p:sp>
      <p:pic>
        <p:nvPicPr>
          <p:cNvPr id="57" name="Google Shape;57;g262abf691d8_0_9"/>
          <p:cNvPicPr preferRelativeResize="0"/>
          <p:nvPr/>
        </p:nvPicPr>
        <p:blipFill rotWithShape="1">
          <a:blip r:embed="rId5">
            <a:alphaModFix/>
          </a:blip>
          <a:srcRect b="0" l="0" r="0" t="0"/>
          <a:stretch/>
        </p:blipFill>
        <p:spPr>
          <a:xfrm>
            <a:off x="6728550" y="981050"/>
            <a:ext cx="1698375" cy="452850"/>
          </a:xfrm>
          <a:prstGeom prst="rect">
            <a:avLst/>
          </a:prstGeom>
          <a:noFill/>
          <a:ln>
            <a:noFill/>
          </a:ln>
        </p:spPr>
      </p:pic>
      <p:pic>
        <p:nvPicPr>
          <p:cNvPr id="58" name="Google Shape;58;g262abf691d8_0_9"/>
          <p:cNvPicPr preferRelativeResize="0"/>
          <p:nvPr/>
        </p:nvPicPr>
        <p:blipFill rotWithShape="1">
          <a:blip r:embed="rId6">
            <a:alphaModFix/>
          </a:blip>
          <a:srcRect b="0" l="0" r="0" t="0"/>
          <a:stretch/>
        </p:blipFill>
        <p:spPr>
          <a:xfrm>
            <a:off x="6728550" y="1493837"/>
            <a:ext cx="1698375" cy="2155837"/>
          </a:xfrm>
          <a:prstGeom prst="rect">
            <a:avLst/>
          </a:prstGeom>
          <a:noFill/>
          <a:ln>
            <a:noFill/>
          </a:ln>
        </p:spPr>
      </p:pic>
      <p:sp>
        <p:nvSpPr>
          <p:cNvPr id="59" name="Google Shape;59;g262abf691d8_0_9"/>
          <p:cNvSpPr txBox="1"/>
          <p:nvPr>
            <p:ph idx="1" type="body"/>
          </p:nvPr>
        </p:nvSpPr>
        <p:spPr>
          <a:xfrm>
            <a:off x="6728550" y="705725"/>
            <a:ext cx="1528200" cy="2154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u="sng">
                <a:latin typeface="Arial"/>
                <a:ea typeface="Arial"/>
                <a:cs typeface="Arial"/>
                <a:sym typeface="Arial"/>
              </a:rPr>
              <a:t>data.duplicated()</a:t>
            </a:r>
            <a:endParaRPr u="sng">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262abf691d8_0_147"/>
          <p:cNvSpPr txBox="1"/>
          <p:nvPr>
            <p:ph type="title"/>
          </p:nvPr>
        </p:nvSpPr>
        <p:spPr>
          <a:xfrm>
            <a:off x="512375" y="200450"/>
            <a:ext cx="4894200" cy="3540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sz="2300">
                <a:latin typeface="Arial"/>
                <a:ea typeface="Arial"/>
                <a:cs typeface="Arial"/>
                <a:sym typeface="Arial"/>
              </a:rPr>
              <a:t>4. Business Insight</a:t>
            </a:r>
            <a:endParaRPr sz="2300">
              <a:latin typeface="Arial"/>
              <a:ea typeface="Arial"/>
              <a:cs typeface="Arial"/>
              <a:sym typeface="Arial"/>
            </a:endParaRPr>
          </a:p>
        </p:txBody>
      </p:sp>
      <p:pic>
        <p:nvPicPr>
          <p:cNvPr id="199" name="Google Shape;199;g262abf691d8_0_147"/>
          <p:cNvPicPr preferRelativeResize="0"/>
          <p:nvPr/>
        </p:nvPicPr>
        <p:blipFill rotWithShape="1">
          <a:blip r:embed="rId3">
            <a:alphaModFix/>
          </a:blip>
          <a:srcRect b="0" l="0" r="0" t="0"/>
          <a:stretch/>
        </p:blipFill>
        <p:spPr>
          <a:xfrm>
            <a:off x="1106175" y="858627"/>
            <a:ext cx="7260775" cy="34262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262abf691d8_0_137"/>
          <p:cNvSpPr txBox="1"/>
          <p:nvPr>
            <p:ph type="title"/>
          </p:nvPr>
        </p:nvSpPr>
        <p:spPr>
          <a:xfrm>
            <a:off x="512375" y="200450"/>
            <a:ext cx="4894200" cy="3540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sz="2300">
                <a:latin typeface="Arial"/>
                <a:ea typeface="Arial"/>
                <a:cs typeface="Arial"/>
                <a:sym typeface="Arial"/>
              </a:rPr>
              <a:t>4. Business Insight</a:t>
            </a:r>
            <a:endParaRPr sz="2300">
              <a:latin typeface="Arial"/>
              <a:ea typeface="Arial"/>
              <a:cs typeface="Arial"/>
              <a:sym typeface="Arial"/>
            </a:endParaRPr>
          </a:p>
        </p:txBody>
      </p:sp>
      <p:sp>
        <p:nvSpPr>
          <p:cNvPr id="205" name="Google Shape;205;g262abf691d8_0_137"/>
          <p:cNvSpPr txBox="1"/>
          <p:nvPr/>
        </p:nvSpPr>
        <p:spPr>
          <a:xfrm>
            <a:off x="512375" y="646150"/>
            <a:ext cx="8324700" cy="3831788"/>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600"/>
              </a:spcBef>
              <a:spcAft>
                <a:spcPts val="0"/>
              </a:spcAft>
              <a:buClr>
                <a:srgbClr val="000000"/>
              </a:buClr>
              <a:buSzPts val="1100"/>
              <a:buFont typeface="Arial"/>
              <a:buNone/>
            </a:pPr>
            <a:r>
              <a:rPr b="0" i="0" lang="en-US" sz="1100" u="none" cap="none" strike="noStrike">
                <a:solidFill>
                  <a:srgbClr val="212121"/>
                </a:solidFill>
                <a:highlight>
                  <a:srgbClr val="FFFFFF"/>
                </a:highlight>
                <a:latin typeface="Arial"/>
                <a:ea typeface="Arial"/>
                <a:cs typeface="Arial"/>
                <a:sym typeface="Arial"/>
              </a:rPr>
              <a:t>Dari grafik diatas, kita dapat mengambil beberapa insight sebagai berikut: </a:t>
            </a:r>
            <a:endParaRPr b="0" i="0" sz="1100" u="none" cap="none" strike="noStrike">
              <a:solidFill>
                <a:srgbClr val="212121"/>
              </a:solidFill>
              <a:highlight>
                <a:srgbClr val="FFFFFF"/>
              </a:highlight>
              <a:latin typeface="Arial"/>
              <a:ea typeface="Arial"/>
              <a:cs typeface="Arial"/>
              <a:sym typeface="Arial"/>
            </a:endParaRPr>
          </a:p>
          <a:p>
            <a:pPr indent="-298450" lvl="0" marL="457200" marR="0" rtl="0" algn="l">
              <a:lnSpc>
                <a:spcPct val="115000"/>
              </a:lnSpc>
              <a:spcBef>
                <a:spcPts val="600"/>
              </a:spcBef>
              <a:spcAft>
                <a:spcPts val="0"/>
              </a:spcAft>
              <a:buClr>
                <a:srgbClr val="212121"/>
              </a:buClr>
              <a:buSzPts val="1100"/>
              <a:buFont typeface="Arial"/>
              <a:buAutoNum type="arabicPeriod"/>
            </a:pPr>
            <a:r>
              <a:rPr b="1" i="0" lang="en-US" sz="1100" u="none" cap="none" strike="noStrike">
                <a:solidFill>
                  <a:srgbClr val="212121"/>
                </a:solidFill>
                <a:highlight>
                  <a:srgbClr val="FFFFFF"/>
                </a:highlight>
                <a:latin typeface="Arial"/>
                <a:ea typeface="Arial"/>
                <a:cs typeface="Arial"/>
                <a:sym typeface="Arial"/>
              </a:rPr>
              <a:t>Efektivitas Pada Campaign Tertentu</a:t>
            </a:r>
            <a:br>
              <a:rPr b="0" i="0" lang="en-US" sz="1100" u="none" cap="none" strike="noStrike">
                <a:solidFill>
                  <a:srgbClr val="212121"/>
                </a:solidFill>
                <a:highlight>
                  <a:srgbClr val="FFFFFF"/>
                </a:highlight>
                <a:latin typeface="Arial"/>
                <a:ea typeface="Arial"/>
                <a:cs typeface="Arial"/>
                <a:sym typeface="Arial"/>
              </a:rPr>
            </a:br>
            <a:r>
              <a:rPr b="0" i="0" lang="en-US" sz="1200" u="none" cap="none" strike="noStrike">
                <a:solidFill>
                  <a:srgbClr val="13343B"/>
                </a:solidFill>
                <a:highlight>
                  <a:srgbClr val="FCFCF9"/>
                </a:highlight>
                <a:latin typeface="Roboto"/>
                <a:ea typeface="Roboto"/>
                <a:cs typeface="Roboto"/>
                <a:sym typeface="Roboto"/>
              </a:rPr>
              <a:t>Pemahaman tentang keberhasilan Campaign tertentu dapat membantu bisnis mengidentifikasi strategi yang efektif dan jenis Campaign yang lebih disukai oleh pelanggan. Misalnya, </a:t>
            </a:r>
            <a:r>
              <a:rPr b="1" i="0" lang="en-US" sz="1200" u="none" cap="none" strike="noStrike">
                <a:solidFill>
                  <a:srgbClr val="13343B"/>
                </a:solidFill>
                <a:highlight>
                  <a:srgbClr val="FCFCF9"/>
                </a:highlight>
                <a:latin typeface="Roboto"/>
                <a:ea typeface="Roboto"/>
                <a:cs typeface="Roboto"/>
                <a:sym typeface="Roboto"/>
              </a:rPr>
              <a:t>Campaign 2 </a:t>
            </a:r>
            <a:r>
              <a:rPr b="0" i="0" lang="en-US" sz="1200" u="none" cap="none" strike="noStrike">
                <a:solidFill>
                  <a:srgbClr val="13343B"/>
                </a:solidFill>
                <a:highlight>
                  <a:srgbClr val="FCFCF9"/>
                </a:highlight>
                <a:latin typeface="Roboto"/>
                <a:ea typeface="Roboto"/>
                <a:cs typeface="Roboto"/>
                <a:sym typeface="Roboto"/>
              </a:rPr>
              <a:t>(</a:t>
            </a:r>
            <a:r>
              <a:rPr b="1" i="0" lang="en-US" sz="1200" u="none" cap="none" strike="noStrike">
                <a:solidFill>
                  <a:srgbClr val="13343B"/>
                </a:solidFill>
                <a:highlight>
                  <a:srgbClr val="FCFCF9"/>
                </a:highlight>
                <a:latin typeface="Roboto"/>
                <a:ea typeface="Roboto"/>
                <a:cs typeface="Roboto"/>
                <a:sym typeface="Roboto"/>
              </a:rPr>
              <a:t>Cmp2</a:t>
            </a:r>
            <a:r>
              <a:rPr b="0" i="0" lang="en-US" sz="1200" u="none" cap="none" strike="noStrike">
                <a:solidFill>
                  <a:srgbClr val="13343B"/>
                </a:solidFill>
                <a:highlight>
                  <a:srgbClr val="FCFCF9"/>
                </a:highlight>
                <a:latin typeface="Roboto"/>
                <a:ea typeface="Roboto"/>
                <a:cs typeface="Roboto"/>
                <a:sym typeface="Roboto"/>
              </a:rPr>
              <a:t>) memiliki tingkat kesuksesan yang tinggi (</a:t>
            </a:r>
            <a:r>
              <a:rPr b="1" i="0" lang="en-US" sz="1200" u="none" cap="none" strike="noStrike">
                <a:solidFill>
                  <a:srgbClr val="13343B"/>
                </a:solidFill>
                <a:highlight>
                  <a:srgbClr val="FCFCF9"/>
                </a:highlight>
                <a:latin typeface="Roboto"/>
                <a:ea typeface="Roboto"/>
                <a:cs typeface="Roboto"/>
                <a:sym typeface="Roboto"/>
              </a:rPr>
              <a:t>66.67%</a:t>
            </a:r>
            <a:r>
              <a:rPr b="0" i="0" lang="en-US" sz="1200" u="none" cap="none" strike="noStrike">
                <a:solidFill>
                  <a:srgbClr val="13343B"/>
                </a:solidFill>
                <a:highlight>
                  <a:srgbClr val="FCFCF9"/>
                </a:highlight>
                <a:latin typeface="Roboto"/>
                <a:ea typeface="Roboto"/>
                <a:cs typeface="Roboto"/>
                <a:sym typeface="Roboto"/>
              </a:rPr>
              <a:t>), sehingga strategi dari Campaign 2 dapat dijadikan acuan untuk strategi Campaign di masa mendatang.</a:t>
            </a:r>
            <a:endParaRPr b="0" i="0" sz="1100" u="none" cap="none" strike="noStrike">
              <a:solidFill>
                <a:srgbClr val="212121"/>
              </a:solidFill>
              <a:highlight>
                <a:srgbClr val="FFFFFF"/>
              </a:highlight>
              <a:latin typeface="Arial"/>
              <a:ea typeface="Arial"/>
              <a:cs typeface="Arial"/>
              <a:sym typeface="Arial"/>
            </a:endParaRPr>
          </a:p>
          <a:p>
            <a:pPr indent="-298450" lvl="0" marL="457200" marR="0" rtl="0" algn="l">
              <a:lnSpc>
                <a:spcPct val="115000"/>
              </a:lnSpc>
              <a:spcBef>
                <a:spcPts val="0"/>
              </a:spcBef>
              <a:spcAft>
                <a:spcPts val="0"/>
              </a:spcAft>
              <a:buClr>
                <a:srgbClr val="212121"/>
              </a:buClr>
              <a:buSzPts val="1100"/>
              <a:buFont typeface="Arial"/>
              <a:buAutoNum type="arabicPeriod"/>
            </a:pPr>
            <a:r>
              <a:rPr b="1" i="0" lang="en-US" sz="1100" u="none" cap="none" strike="noStrike">
                <a:solidFill>
                  <a:srgbClr val="212121"/>
                </a:solidFill>
                <a:highlight>
                  <a:srgbClr val="FFFFFF"/>
                </a:highlight>
                <a:latin typeface="Arial"/>
                <a:ea typeface="Arial"/>
                <a:cs typeface="Arial"/>
                <a:sym typeface="Arial"/>
              </a:rPr>
              <a:t>Potensi Peningkatan Respon Keseluruhan</a:t>
            </a:r>
            <a:br>
              <a:rPr b="0" i="0" lang="en-US" sz="1100" u="none" cap="none" strike="noStrike">
                <a:solidFill>
                  <a:srgbClr val="212121"/>
                </a:solidFill>
                <a:highlight>
                  <a:srgbClr val="FFFFFF"/>
                </a:highlight>
                <a:latin typeface="Arial"/>
                <a:ea typeface="Arial"/>
                <a:cs typeface="Arial"/>
                <a:sym typeface="Arial"/>
              </a:rPr>
            </a:br>
            <a:r>
              <a:rPr b="0" i="0" lang="en-US" sz="1100" u="none" cap="none" strike="noStrike">
                <a:solidFill>
                  <a:srgbClr val="212121"/>
                </a:solidFill>
                <a:highlight>
                  <a:srgbClr val="FFFFFF"/>
                </a:highlight>
                <a:latin typeface="Arial"/>
                <a:ea typeface="Arial"/>
                <a:cs typeface="Arial"/>
                <a:sym typeface="Arial"/>
              </a:rPr>
              <a:t>Meskipun total Success Rate pada seluruh Campaign dan responden saat ini adalah 14.91%, peluang untuk meningkatkannya terbuka lebar. Analisis lebih lanjut, termasuk penargetan yang lebih baik, pesan Campaign yang lebih efektif, dan pemahaman lebih mendalam tentang preferensi pelanggan, dapat membantu meningkatkan tingkat respon keseluruhan.</a:t>
            </a:r>
            <a:endParaRPr b="0" i="0" sz="1100" u="none" cap="none" strike="noStrike">
              <a:solidFill>
                <a:srgbClr val="212121"/>
              </a:solidFill>
              <a:highlight>
                <a:srgbClr val="FFFFFF"/>
              </a:highlight>
              <a:latin typeface="Arial"/>
              <a:ea typeface="Arial"/>
              <a:cs typeface="Arial"/>
              <a:sym typeface="Arial"/>
            </a:endParaRPr>
          </a:p>
          <a:p>
            <a:pPr indent="-298450" lvl="0" marL="457200" marR="0" rtl="0" algn="l">
              <a:lnSpc>
                <a:spcPct val="115000"/>
              </a:lnSpc>
              <a:spcBef>
                <a:spcPts val="0"/>
              </a:spcBef>
              <a:spcAft>
                <a:spcPts val="0"/>
              </a:spcAft>
              <a:buClr>
                <a:srgbClr val="212121"/>
              </a:buClr>
              <a:buSzPts val="1100"/>
              <a:buFont typeface="Arial"/>
              <a:buAutoNum type="arabicPeriod"/>
            </a:pPr>
            <a:r>
              <a:rPr b="1" i="0" lang="en-US" sz="1100" u="none" cap="none" strike="noStrike">
                <a:solidFill>
                  <a:srgbClr val="212121"/>
                </a:solidFill>
                <a:highlight>
                  <a:srgbClr val="FFFFFF"/>
                </a:highlight>
                <a:latin typeface="Arial"/>
                <a:ea typeface="Arial"/>
                <a:cs typeface="Arial"/>
                <a:sym typeface="Arial"/>
              </a:rPr>
              <a:t>Segmentasi Pelanggan:</a:t>
            </a:r>
            <a:br>
              <a:rPr b="0" i="0" lang="en-US" sz="1100" u="none" cap="none" strike="noStrike">
                <a:solidFill>
                  <a:srgbClr val="212121"/>
                </a:solidFill>
                <a:highlight>
                  <a:srgbClr val="FFFFFF"/>
                </a:highlight>
                <a:latin typeface="Arial"/>
                <a:ea typeface="Arial"/>
                <a:cs typeface="Arial"/>
                <a:sym typeface="Arial"/>
              </a:rPr>
            </a:br>
            <a:r>
              <a:rPr b="0" i="0" lang="en-US" sz="1100" u="none" cap="none" strike="noStrike">
                <a:solidFill>
                  <a:srgbClr val="212121"/>
                </a:solidFill>
                <a:highlight>
                  <a:srgbClr val="FFFFFF"/>
                </a:highlight>
                <a:latin typeface="Arial"/>
                <a:ea typeface="Arial"/>
                <a:cs typeface="Arial"/>
                <a:sym typeface="Arial"/>
              </a:rPr>
              <a:t>Penting untuk melakukan segmentasi pelanggan berdasarkan preferensi dan kebiasaan mereka terkait acceptence pada Campaign. Dengan memahami kelompok pelanggan yang merespon Campaign dengan baik dan kelompok yang tidak, untuk kedepannya dapat menyusun strategi yang lebih terarah dan personalisasi Campaign sesuai dengan setiap segmen.</a:t>
            </a:r>
            <a:endParaRPr b="0" i="0" sz="1100" u="none" cap="none" strike="noStrike">
              <a:solidFill>
                <a:srgbClr val="212121"/>
              </a:solidFill>
              <a:highlight>
                <a:srgbClr val="FFFFFF"/>
              </a:highlight>
              <a:latin typeface="Arial"/>
              <a:ea typeface="Arial"/>
              <a:cs typeface="Arial"/>
              <a:sym typeface="Arial"/>
            </a:endParaRPr>
          </a:p>
          <a:p>
            <a:pPr indent="0" lvl="0" marL="0" marR="0" rtl="0" algn="l">
              <a:lnSpc>
                <a:spcPct val="115000"/>
              </a:lnSpc>
              <a:spcBef>
                <a:spcPts val="1200"/>
              </a:spcBef>
              <a:spcAft>
                <a:spcPts val="1200"/>
              </a:spcAft>
              <a:buClr>
                <a:srgbClr val="000000"/>
              </a:buClr>
              <a:buSzPts val="1100"/>
              <a:buFont typeface="Arial"/>
              <a:buNone/>
            </a:pPr>
            <a:r>
              <a:t/>
            </a:r>
            <a:endParaRPr b="1" i="0" sz="1100" u="none" cap="none" strike="noStrike">
              <a:solidFill>
                <a:srgbClr val="212121"/>
              </a:solidFill>
              <a:highlight>
                <a:srgbClr val="FFFFFF"/>
              </a:highlight>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p13"/>
          <p:cNvPicPr preferRelativeResize="0"/>
          <p:nvPr/>
        </p:nvPicPr>
        <p:blipFill rotWithShape="1">
          <a:blip r:embed="rId3">
            <a:alphaModFix/>
          </a:blip>
          <a:srcRect b="0" l="0" r="0" t="0"/>
          <a:stretch/>
        </p:blipFill>
        <p:spPr>
          <a:xfrm>
            <a:off x="512375" y="607050"/>
            <a:ext cx="2794149" cy="1947601"/>
          </a:xfrm>
          <a:prstGeom prst="rect">
            <a:avLst/>
          </a:prstGeom>
          <a:noFill/>
          <a:ln>
            <a:noFill/>
          </a:ln>
        </p:spPr>
      </p:pic>
      <p:sp>
        <p:nvSpPr>
          <p:cNvPr id="211" name="Google Shape;211;p13"/>
          <p:cNvSpPr txBox="1"/>
          <p:nvPr>
            <p:ph type="title"/>
          </p:nvPr>
        </p:nvSpPr>
        <p:spPr>
          <a:xfrm>
            <a:off x="512375" y="200450"/>
            <a:ext cx="4894200" cy="3540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sz="2300">
                <a:latin typeface="Arial"/>
                <a:ea typeface="Arial"/>
                <a:cs typeface="Arial"/>
                <a:sym typeface="Arial"/>
              </a:rPr>
              <a:t>4. Business Insight</a:t>
            </a:r>
            <a:endParaRPr sz="2300">
              <a:latin typeface="Arial"/>
              <a:ea typeface="Arial"/>
              <a:cs typeface="Arial"/>
              <a:sym typeface="Arial"/>
            </a:endParaRPr>
          </a:p>
        </p:txBody>
      </p:sp>
      <p:sp>
        <p:nvSpPr>
          <p:cNvPr id="212" name="Google Shape;212;p13"/>
          <p:cNvSpPr txBox="1"/>
          <p:nvPr/>
        </p:nvSpPr>
        <p:spPr>
          <a:xfrm>
            <a:off x="3659300" y="2678900"/>
            <a:ext cx="5150400" cy="1754700"/>
          </a:xfrm>
          <a:prstGeom prst="rect">
            <a:avLst/>
          </a:prstGeom>
          <a:noFill/>
          <a:ln>
            <a:noFill/>
          </a:ln>
        </p:spPr>
        <p:txBody>
          <a:bodyPr anchorCtr="0" anchor="t" bIns="91425" lIns="91425" spcFirstLastPara="1" rIns="91425" wrap="square" tIns="91425">
            <a:spAutoFit/>
          </a:bodyPr>
          <a:lstStyle/>
          <a:p>
            <a:pPr indent="-292100" lvl="0" marL="457200" marR="0" rtl="0" algn="l">
              <a:lnSpc>
                <a:spcPct val="115000"/>
              </a:lnSpc>
              <a:spcBef>
                <a:spcPts val="600"/>
              </a:spcBef>
              <a:spcAft>
                <a:spcPts val="0"/>
              </a:spcAft>
              <a:buClr>
                <a:srgbClr val="212121"/>
              </a:buClr>
              <a:buSzPts val="1000"/>
              <a:buFont typeface="Roboto"/>
              <a:buAutoNum type="arabicPeriod"/>
            </a:pPr>
            <a:r>
              <a:rPr b="0" i="0" lang="en-US" sz="1000" u="none" cap="none" strike="noStrike">
                <a:solidFill>
                  <a:srgbClr val="212121"/>
                </a:solidFill>
                <a:highlight>
                  <a:srgbClr val="FFFFFF"/>
                </a:highlight>
                <a:latin typeface="Roboto"/>
                <a:ea typeface="Roboto"/>
                <a:cs typeface="Roboto"/>
                <a:sym typeface="Roboto"/>
              </a:rPr>
              <a:t>Pelanggan yang memberikan respons terhadap kampanye memiliki rata-rata pendapatan yang lebih tinggi, periode pembelian yang lebih baru, dan jumlah anak yang lebih sedikit.</a:t>
            </a:r>
            <a:endParaRPr b="0" i="0" sz="1000" u="none" cap="none" strike="noStrike">
              <a:solidFill>
                <a:srgbClr val="212121"/>
              </a:solidFill>
              <a:highlight>
                <a:srgbClr val="FFFFFF"/>
              </a:highlight>
              <a:latin typeface="Roboto"/>
              <a:ea typeface="Roboto"/>
              <a:cs typeface="Roboto"/>
              <a:sym typeface="Roboto"/>
            </a:endParaRPr>
          </a:p>
          <a:p>
            <a:pPr indent="-292100" lvl="0" marL="457200" marR="0" rtl="0" algn="l">
              <a:lnSpc>
                <a:spcPct val="115000"/>
              </a:lnSpc>
              <a:spcBef>
                <a:spcPts val="0"/>
              </a:spcBef>
              <a:spcAft>
                <a:spcPts val="0"/>
              </a:spcAft>
              <a:buClr>
                <a:srgbClr val="212121"/>
              </a:buClr>
              <a:buSzPts val="1000"/>
              <a:buFont typeface="Roboto"/>
              <a:buAutoNum type="arabicPeriod"/>
            </a:pPr>
            <a:r>
              <a:rPr b="0" i="0" lang="en-US" sz="1000" u="none" cap="none" strike="noStrike">
                <a:solidFill>
                  <a:srgbClr val="212121"/>
                </a:solidFill>
                <a:highlight>
                  <a:srgbClr val="FFFFFF"/>
                </a:highlight>
                <a:latin typeface="Roboto"/>
                <a:ea typeface="Roboto"/>
                <a:cs typeface="Roboto"/>
                <a:sym typeface="Roboto"/>
              </a:rPr>
              <a:t>Pelanggan yang merespons kampanye menunjukkan tingkat pengeluaran yang lebih tinggi untuk berbagai kategori produk seperti wine, meat, fish, fruits, sweets, dan gold.</a:t>
            </a:r>
            <a:endParaRPr b="0" i="0" sz="1000" u="none" cap="none" strike="noStrike">
              <a:solidFill>
                <a:srgbClr val="212121"/>
              </a:solidFill>
              <a:highlight>
                <a:srgbClr val="FFFFFF"/>
              </a:highlight>
              <a:latin typeface="Roboto"/>
              <a:ea typeface="Roboto"/>
              <a:cs typeface="Roboto"/>
              <a:sym typeface="Roboto"/>
            </a:endParaRPr>
          </a:p>
          <a:p>
            <a:pPr indent="-292100" lvl="0" marL="457200" marR="0" rtl="0" algn="l">
              <a:lnSpc>
                <a:spcPct val="115000"/>
              </a:lnSpc>
              <a:spcBef>
                <a:spcPts val="0"/>
              </a:spcBef>
              <a:spcAft>
                <a:spcPts val="0"/>
              </a:spcAft>
              <a:buClr>
                <a:srgbClr val="212121"/>
              </a:buClr>
              <a:buSzPts val="1000"/>
              <a:buFont typeface="Roboto"/>
              <a:buAutoNum type="arabicPeriod"/>
            </a:pPr>
            <a:r>
              <a:rPr b="0" i="0" lang="en-US" sz="1000" u="none" cap="none" strike="noStrike">
                <a:solidFill>
                  <a:srgbClr val="212121"/>
                </a:solidFill>
                <a:highlight>
                  <a:srgbClr val="FFFFFF"/>
                </a:highlight>
                <a:latin typeface="Roboto"/>
                <a:ea typeface="Roboto"/>
                <a:cs typeface="Roboto"/>
                <a:sym typeface="Roboto"/>
              </a:rPr>
              <a:t>Pelanggan yang merespons kampanye cenderung memiliki rata-rata nilai pembelian yang lebih tinggi di seluruh saluran pembelian, termasuk melalui katalog, situs web, dan toko fisik.</a:t>
            </a:r>
            <a:endParaRPr b="0" i="0" sz="1000" u="none" cap="none" strike="noStrike">
              <a:solidFill>
                <a:srgbClr val="212121"/>
              </a:solidFill>
              <a:highlight>
                <a:srgbClr val="FFFFFF"/>
              </a:highlight>
              <a:latin typeface="Roboto"/>
              <a:ea typeface="Roboto"/>
              <a:cs typeface="Roboto"/>
              <a:sym typeface="Roboto"/>
            </a:endParaRPr>
          </a:p>
        </p:txBody>
      </p:sp>
      <p:pic>
        <p:nvPicPr>
          <p:cNvPr id="213" name="Google Shape;213;p13"/>
          <p:cNvPicPr preferRelativeResize="0"/>
          <p:nvPr/>
        </p:nvPicPr>
        <p:blipFill rotWithShape="1">
          <a:blip r:embed="rId4">
            <a:alphaModFix/>
          </a:blip>
          <a:srcRect b="0" l="0" r="0" t="0"/>
          <a:stretch/>
        </p:blipFill>
        <p:spPr>
          <a:xfrm>
            <a:off x="512375" y="2791150"/>
            <a:ext cx="2794149" cy="1833759"/>
          </a:xfrm>
          <a:prstGeom prst="rect">
            <a:avLst/>
          </a:prstGeom>
          <a:noFill/>
          <a:ln>
            <a:noFill/>
          </a:ln>
        </p:spPr>
      </p:pic>
      <p:pic>
        <p:nvPicPr>
          <p:cNvPr id="214" name="Google Shape;214;p13"/>
          <p:cNvPicPr preferRelativeResize="0"/>
          <p:nvPr/>
        </p:nvPicPr>
        <p:blipFill rotWithShape="1">
          <a:blip r:embed="rId5">
            <a:alphaModFix/>
          </a:blip>
          <a:srcRect b="0" l="0" r="0" t="0"/>
          <a:stretch/>
        </p:blipFill>
        <p:spPr>
          <a:xfrm>
            <a:off x="3659300" y="607050"/>
            <a:ext cx="3389298" cy="19476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17"/>
          <p:cNvPicPr preferRelativeResize="0"/>
          <p:nvPr/>
        </p:nvPicPr>
        <p:blipFill rotWithShape="1">
          <a:blip r:embed="rId3">
            <a:alphaModFix/>
          </a:blip>
          <a:srcRect b="0" l="0" r="0" t="0"/>
          <a:stretch/>
        </p:blipFill>
        <p:spPr>
          <a:xfrm>
            <a:off x="557950" y="632675"/>
            <a:ext cx="3223125" cy="2122775"/>
          </a:xfrm>
          <a:prstGeom prst="rect">
            <a:avLst/>
          </a:prstGeom>
          <a:noFill/>
          <a:ln>
            <a:noFill/>
          </a:ln>
        </p:spPr>
      </p:pic>
      <p:sp>
        <p:nvSpPr>
          <p:cNvPr id="220" name="Google Shape;220;p17"/>
          <p:cNvSpPr txBox="1"/>
          <p:nvPr>
            <p:ph type="title"/>
          </p:nvPr>
        </p:nvSpPr>
        <p:spPr>
          <a:xfrm>
            <a:off x="512375" y="200450"/>
            <a:ext cx="4894200" cy="3540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sz="2300">
                <a:latin typeface="Arial"/>
                <a:ea typeface="Arial"/>
                <a:cs typeface="Arial"/>
                <a:sym typeface="Arial"/>
              </a:rPr>
              <a:t>4. Business Insight</a:t>
            </a:r>
            <a:endParaRPr sz="2300">
              <a:latin typeface="Arial"/>
              <a:ea typeface="Arial"/>
              <a:cs typeface="Arial"/>
              <a:sym typeface="Arial"/>
            </a:endParaRPr>
          </a:p>
        </p:txBody>
      </p:sp>
      <p:pic>
        <p:nvPicPr>
          <p:cNvPr id="221" name="Google Shape;221;p17"/>
          <p:cNvPicPr preferRelativeResize="0"/>
          <p:nvPr/>
        </p:nvPicPr>
        <p:blipFill rotWithShape="1">
          <a:blip r:embed="rId4">
            <a:alphaModFix/>
          </a:blip>
          <a:srcRect b="0" l="0" r="0" t="0"/>
          <a:stretch/>
        </p:blipFill>
        <p:spPr>
          <a:xfrm>
            <a:off x="557950" y="2833675"/>
            <a:ext cx="3223123" cy="2122774"/>
          </a:xfrm>
          <a:prstGeom prst="rect">
            <a:avLst/>
          </a:prstGeom>
          <a:noFill/>
          <a:ln>
            <a:noFill/>
          </a:ln>
        </p:spPr>
      </p:pic>
      <p:pic>
        <p:nvPicPr>
          <p:cNvPr id="222" name="Google Shape;222;p17"/>
          <p:cNvPicPr preferRelativeResize="0"/>
          <p:nvPr/>
        </p:nvPicPr>
        <p:blipFill rotWithShape="1">
          <a:blip r:embed="rId5">
            <a:alphaModFix/>
          </a:blip>
          <a:srcRect b="0" l="0" r="0" t="0"/>
          <a:stretch/>
        </p:blipFill>
        <p:spPr>
          <a:xfrm>
            <a:off x="3995400" y="632675"/>
            <a:ext cx="3090485" cy="2122775"/>
          </a:xfrm>
          <a:prstGeom prst="rect">
            <a:avLst/>
          </a:prstGeom>
          <a:noFill/>
          <a:ln>
            <a:noFill/>
          </a:ln>
        </p:spPr>
      </p:pic>
      <p:sp>
        <p:nvSpPr>
          <p:cNvPr id="223" name="Google Shape;223;p17"/>
          <p:cNvSpPr txBox="1"/>
          <p:nvPr/>
        </p:nvSpPr>
        <p:spPr>
          <a:xfrm>
            <a:off x="3995400" y="2890675"/>
            <a:ext cx="4894200" cy="1754700"/>
          </a:xfrm>
          <a:prstGeom prst="rect">
            <a:avLst/>
          </a:prstGeom>
          <a:noFill/>
          <a:ln>
            <a:noFill/>
          </a:ln>
        </p:spPr>
        <p:txBody>
          <a:bodyPr anchorCtr="0" anchor="t" bIns="91425" lIns="91425" spcFirstLastPara="1" rIns="91425" wrap="square" tIns="91425">
            <a:spAutoFit/>
          </a:bodyPr>
          <a:lstStyle/>
          <a:p>
            <a:pPr indent="-292100" lvl="0" marL="457200" marR="0" rtl="0" algn="l">
              <a:lnSpc>
                <a:spcPct val="115000"/>
              </a:lnSpc>
              <a:spcBef>
                <a:spcPts val="600"/>
              </a:spcBef>
              <a:spcAft>
                <a:spcPts val="0"/>
              </a:spcAft>
              <a:buClr>
                <a:srgbClr val="212121"/>
              </a:buClr>
              <a:buSzPts val="1000"/>
              <a:buFont typeface="Roboto"/>
              <a:buAutoNum type="arabicPeriod"/>
            </a:pPr>
            <a:r>
              <a:rPr b="0" i="0" lang="en-US" sz="1000" u="none" cap="none" strike="noStrike">
                <a:solidFill>
                  <a:srgbClr val="212121"/>
                </a:solidFill>
                <a:highlight>
                  <a:srgbClr val="FFFFFF"/>
                </a:highlight>
                <a:latin typeface="Roboto"/>
                <a:ea typeface="Roboto"/>
                <a:cs typeface="Roboto"/>
                <a:sym typeface="Roboto"/>
              </a:rPr>
              <a:t>Pelanggan yang merespons kampanye menunjukkan rata-rata pendapatan yang lebih tinggi, periode pembelian yang lebih baru, dan jumlah anak yang lebih sedikit.</a:t>
            </a:r>
            <a:endParaRPr b="0" i="0" sz="1000" u="none" cap="none" strike="noStrike">
              <a:solidFill>
                <a:srgbClr val="212121"/>
              </a:solidFill>
              <a:highlight>
                <a:srgbClr val="FFFFFF"/>
              </a:highlight>
              <a:latin typeface="Roboto"/>
              <a:ea typeface="Roboto"/>
              <a:cs typeface="Roboto"/>
              <a:sym typeface="Roboto"/>
            </a:endParaRPr>
          </a:p>
          <a:p>
            <a:pPr indent="-292100" lvl="0" marL="457200" marR="0" rtl="0" algn="l">
              <a:lnSpc>
                <a:spcPct val="115000"/>
              </a:lnSpc>
              <a:spcBef>
                <a:spcPts val="0"/>
              </a:spcBef>
              <a:spcAft>
                <a:spcPts val="0"/>
              </a:spcAft>
              <a:buClr>
                <a:srgbClr val="212121"/>
              </a:buClr>
              <a:buSzPts val="1000"/>
              <a:buFont typeface="Roboto"/>
              <a:buAutoNum type="arabicPeriod"/>
            </a:pPr>
            <a:r>
              <a:rPr b="0" i="0" lang="en-US" sz="1000" u="none" cap="none" strike="noStrike">
                <a:solidFill>
                  <a:srgbClr val="212121"/>
                </a:solidFill>
                <a:highlight>
                  <a:srgbClr val="FFFFFF"/>
                </a:highlight>
                <a:latin typeface="Roboto"/>
                <a:ea typeface="Roboto"/>
                <a:cs typeface="Roboto"/>
                <a:sym typeface="Roboto"/>
              </a:rPr>
              <a:t>Pelanggan yang memberikan respons terhadap kampanye menunjukkan tingkat pengeluaran yang lebih tinggi untuk berbagai kategori produk seperti wine, meat, fish, fruits, sweets, dan gold.</a:t>
            </a:r>
            <a:endParaRPr b="0" i="0" sz="1000" u="none" cap="none" strike="noStrike">
              <a:solidFill>
                <a:srgbClr val="212121"/>
              </a:solidFill>
              <a:highlight>
                <a:srgbClr val="FFFFFF"/>
              </a:highlight>
              <a:latin typeface="Roboto"/>
              <a:ea typeface="Roboto"/>
              <a:cs typeface="Roboto"/>
              <a:sym typeface="Roboto"/>
            </a:endParaRPr>
          </a:p>
          <a:p>
            <a:pPr indent="-292100" lvl="0" marL="457200" marR="0" rtl="0" algn="l">
              <a:lnSpc>
                <a:spcPct val="115000"/>
              </a:lnSpc>
              <a:spcBef>
                <a:spcPts val="0"/>
              </a:spcBef>
              <a:spcAft>
                <a:spcPts val="0"/>
              </a:spcAft>
              <a:buClr>
                <a:srgbClr val="212121"/>
              </a:buClr>
              <a:buSzPts val="1000"/>
              <a:buFont typeface="Roboto"/>
              <a:buAutoNum type="arabicPeriod"/>
            </a:pPr>
            <a:r>
              <a:rPr b="0" i="0" lang="en-US" sz="1000" u="none" cap="none" strike="noStrike">
                <a:solidFill>
                  <a:srgbClr val="212121"/>
                </a:solidFill>
                <a:highlight>
                  <a:srgbClr val="FFFFFF"/>
                </a:highlight>
                <a:latin typeface="Roboto"/>
                <a:ea typeface="Roboto"/>
                <a:cs typeface="Roboto"/>
                <a:sym typeface="Roboto"/>
              </a:rPr>
              <a:t>Pelanggan yang merespons kampanye cenderung memiliki rata-rata nilai pembelian yang lebih tinggi di seluruh saluran pembelian, termasuk melalui katalog, situs web, dan toko fisik.</a:t>
            </a:r>
            <a:endParaRPr b="0" i="0" sz="1000" u="none" cap="none" strike="noStrike">
              <a:solidFill>
                <a:srgbClr val="212121"/>
              </a:solidFill>
              <a:highlight>
                <a:srgbClr val="FFFFFF"/>
              </a:highlight>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2a1657d2f30_1_41"/>
          <p:cNvSpPr txBox="1"/>
          <p:nvPr>
            <p:ph type="title"/>
          </p:nvPr>
        </p:nvSpPr>
        <p:spPr>
          <a:xfrm>
            <a:off x="512375" y="200450"/>
            <a:ext cx="4263600" cy="3078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sz="2000"/>
              <a:t>Summary - Business Insight</a:t>
            </a:r>
            <a:endParaRPr sz="2000"/>
          </a:p>
        </p:txBody>
      </p:sp>
      <p:sp>
        <p:nvSpPr>
          <p:cNvPr id="229" name="Google Shape;229;g2a1657d2f30_1_41"/>
          <p:cNvSpPr txBox="1"/>
          <p:nvPr/>
        </p:nvSpPr>
        <p:spPr>
          <a:xfrm>
            <a:off x="413325" y="619975"/>
            <a:ext cx="8618400" cy="4486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600"/>
              </a:spcBef>
              <a:spcAft>
                <a:spcPts val="0"/>
              </a:spcAft>
              <a:buClr>
                <a:srgbClr val="000000"/>
              </a:buClr>
              <a:buSzPts val="1000"/>
              <a:buFont typeface="Arial"/>
              <a:buNone/>
            </a:pPr>
            <a:r>
              <a:rPr b="0" i="0" lang="en-US" sz="1000" u="none" cap="none" strike="noStrike">
                <a:solidFill>
                  <a:srgbClr val="212121"/>
                </a:solidFill>
                <a:highlight>
                  <a:srgbClr val="FFFFFF"/>
                </a:highlight>
                <a:latin typeface="Roboto"/>
                <a:ea typeface="Roboto"/>
                <a:cs typeface="Roboto"/>
                <a:sym typeface="Roboto"/>
              </a:rPr>
              <a:t>Berdasarkan analisis mendalam terhadap data Campaign dan karakteristik pelanggan, kami menyarankan beberapa langkah strategis untuk meningkatkan efektivitas Campaign dan memaksimalkan keuntungan bisnis:</a:t>
            </a:r>
            <a:endParaRPr b="0" i="0" sz="1000" u="none" cap="none" strike="noStrike">
              <a:solidFill>
                <a:srgbClr val="212121"/>
              </a:solidFill>
              <a:highlight>
                <a:srgbClr val="FFFFFF"/>
              </a:highlight>
              <a:latin typeface="Roboto"/>
              <a:ea typeface="Roboto"/>
              <a:cs typeface="Roboto"/>
              <a:sym typeface="Roboto"/>
            </a:endParaRPr>
          </a:p>
          <a:p>
            <a:pPr indent="-292100" lvl="0" marL="457200" marR="0" rtl="0" algn="l">
              <a:lnSpc>
                <a:spcPct val="115000"/>
              </a:lnSpc>
              <a:spcBef>
                <a:spcPts val="600"/>
              </a:spcBef>
              <a:spcAft>
                <a:spcPts val="0"/>
              </a:spcAft>
              <a:buClr>
                <a:srgbClr val="212121"/>
              </a:buClr>
              <a:buSzPts val="1000"/>
              <a:buFont typeface="Roboto"/>
              <a:buAutoNum type="arabicPeriod"/>
            </a:pPr>
            <a:r>
              <a:rPr b="1" i="0" lang="en-US" sz="1000" u="none" cap="none" strike="noStrike">
                <a:solidFill>
                  <a:srgbClr val="212121"/>
                </a:solidFill>
                <a:highlight>
                  <a:srgbClr val="FFFFFF"/>
                </a:highlight>
                <a:latin typeface="Roboto"/>
                <a:ea typeface="Roboto"/>
                <a:cs typeface="Roboto"/>
                <a:sym typeface="Roboto"/>
              </a:rPr>
              <a:t>Segmentasi Pelanggan Berdasarkan Respons Campaign:</a:t>
            </a:r>
            <a:br>
              <a:rPr b="0" i="0" lang="en-US" sz="1000" u="none" cap="none" strike="noStrike">
                <a:solidFill>
                  <a:srgbClr val="212121"/>
                </a:solidFill>
                <a:highlight>
                  <a:srgbClr val="FFFFFF"/>
                </a:highlight>
                <a:latin typeface="Roboto"/>
                <a:ea typeface="Roboto"/>
                <a:cs typeface="Roboto"/>
                <a:sym typeface="Roboto"/>
              </a:rPr>
            </a:br>
            <a:r>
              <a:rPr b="0" i="0" lang="en-US" sz="1000" u="none" cap="none" strike="noStrike">
                <a:solidFill>
                  <a:srgbClr val="212121"/>
                </a:solidFill>
                <a:highlight>
                  <a:srgbClr val="FFFFFF"/>
                </a:highlight>
                <a:latin typeface="Roboto"/>
                <a:ea typeface="Roboto"/>
                <a:cs typeface="Roboto"/>
                <a:sym typeface="Roboto"/>
              </a:rPr>
              <a:t>Melakukan segmentasi pelanggan berdasarkan respons Campaign dapat membantu dalam menyesuaikan strategi pemasaran. Fokuskan upaya pada kelompok pelanggan yang telah menunjukkan respons positif, seperti tingkat pendidikan Graduation, PhD, dan Master, serta status pernikahan Single, Married, dan Divorced.</a:t>
            </a:r>
            <a:endParaRPr b="0" i="0" sz="1000" u="none" cap="none" strike="noStrike">
              <a:solidFill>
                <a:srgbClr val="212121"/>
              </a:solidFill>
              <a:highlight>
                <a:srgbClr val="FFFFFF"/>
              </a:highlight>
              <a:latin typeface="Roboto"/>
              <a:ea typeface="Roboto"/>
              <a:cs typeface="Roboto"/>
              <a:sym typeface="Roboto"/>
            </a:endParaRPr>
          </a:p>
          <a:p>
            <a:pPr indent="-292100" lvl="0" marL="457200" marR="0" rtl="0" algn="l">
              <a:lnSpc>
                <a:spcPct val="115000"/>
              </a:lnSpc>
              <a:spcBef>
                <a:spcPts val="0"/>
              </a:spcBef>
              <a:spcAft>
                <a:spcPts val="0"/>
              </a:spcAft>
              <a:buClr>
                <a:srgbClr val="212121"/>
              </a:buClr>
              <a:buSzPts val="1000"/>
              <a:buFont typeface="Roboto"/>
              <a:buAutoNum type="arabicPeriod"/>
            </a:pPr>
            <a:r>
              <a:rPr b="1" i="0" lang="en-US" sz="1000" u="none" cap="none" strike="noStrike">
                <a:solidFill>
                  <a:srgbClr val="212121"/>
                </a:solidFill>
                <a:highlight>
                  <a:srgbClr val="FFFFFF"/>
                </a:highlight>
                <a:latin typeface="Roboto"/>
                <a:ea typeface="Roboto"/>
                <a:cs typeface="Roboto"/>
                <a:sym typeface="Roboto"/>
              </a:rPr>
              <a:t>Personalisasi Pesan dan Penawaran:</a:t>
            </a:r>
            <a:br>
              <a:rPr b="0" i="0" lang="en-US" sz="1000" u="none" cap="none" strike="noStrike">
                <a:solidFill>
                  <a:srgbClr val="212121"/>
                </a:solidFill>
                <a:highlight>
                  <a:srgbClr val="FFFFFF"/>
                </a:highlight>
                <a:latin typeface="Roboto"/>
                <a:ea typeface="Roboto"/>
                <a:cs typeface="Roboto"/>
                <a:sym typeface="Roboto"/>
              </a:rPr>
            </a:br>
            <a:r>
              <a:rPr b="0" i="0" lang="en-US" sz="1000" u="none" cap="none" strike="noStrike">
                <a:solidFill>
                  <a:srgbClr val="212121"/>
                </a:solidFill>
                <a:highlight>
                  <a:srgbClr val="FFFFFF"/>
                </a:highlight>
                <a:latin typeface="Roboto"/>
                <a:ea typeface="Roboto"/>
                <a:cs typeface="Roboto"/>
                <a:sym typeface="Roboto"/>
              </a:rPr>
              <a:t>Personalisasi pesan dan penawaran Campaign untuk setiap kelompok pelanggan yang telah diidentifikasi dapat meningkatkan keterlibatan. Berdasarkan karakteristik unik dari setiap kelompok, buatlah pesan yang relevan dan tawarkan insentif yang sesuai dengan preferensi mereka.</a:t>
            </a:r>
            <a:endParaRPr b="0" i="0" sz="1000" u="none" cap="none" strike="noStrike">
              <a:solidFill>
                <a:srgbClr val="212121"/>
              </a:solidFill>
              <a:highlight>
                <a:srgbClr val="FFFFFF"/>
              </a:highlight>
              <a:latin typeface="Roboto"/>
              <a:ea typeface="Roboto"/>
              <a:cs typeface="Roboto"/>
              <a:sym typeface="Roboto"/>
            </a:endParaRPr>
          </a:p>
          <a:p>
            <a:pPr indent="-292100" lvl="0" marL="457200" marR="0" rtl="0" algn="l">
              <a:lnSpc>
                <a:spcPct val="115000"/>
              </a:lnSpc>
              <a:spcBef>
                <a:spcPts val="0"/>
              </a:spcBef>
              <a:spcAft>
                <a:spcPts val="0"/>
              </a:spcAft>
              <a:buClr>
                <a:srgbClr val="212121"/>
              </a:buClr>
              <a:buSzPts val="1000"/>
              <a:buFont typeface="Roboto"/>
              <a:buAutoNum type="arabicPeriod"/>
            </a:pPr>
            <a:r>
              <a:rPr b="1" i="0" lang="en-US" sz="1000" u="none" cap="none" strike="noStrike">
                <a:solidFill>
                  <a:srgbClr val="212121"/>
                </a:solidFill>
                <a:highlight>
                  <a:srgbClr val="FFFFFF"/>
                </a:highlight>
                <a:latin typeface="Roboto"/>
                <a:ea typeface="Roboto"/>
                <a:cs typeface="Roboto"/>
                <a:sym typeface="Roboto"/>
              </a:rPr>
              <a:t>Penargetan Tingkat Pendidikan Tinggi:</a:t>
            </a:r>
            <a:br>
              <a:rPr b="0" i="0" lang="en-US" sz="1000" u="none" cap="none" strike="noStrike">
                <a:solidFill>
                  <a:srgbClr val="212121"/>
                </a:solidFill>
                <a:highlight>
                  <a:srgbClr val="FFFFFF"/>
                </a:highlight>
                <a:latin typeface="Roboto"/>
                <a:ea typeface="Roboto"/>
                <a:cs typeface="Roboto"/>
                <a:sym typeface="Roboto"/>
              </a:rPr>
            </a:br>
            <a:r>
              <a:rPr b="0" i="0" lang="en-US" sz="1000" u="none" cap="none" strike="noStrike">
                <a:solidFill>
                  <a:srgbClr val="212121"/>
                </a:solidFill>
                <a:highlight>
                  <a:srgbClr val="FFFFFF"/>
                </a:highlight>
                <a:latin typeface="Roboto"/>
                <a:ea typeface="Roboto"/>
                <a:cs typeface="Roboto"/>
                <a:sym typeface="Roboto"/>
              </a:rPr>
              <a:t>Tingkat pendidikan tinggi seperti Graduation, PhD, dan Master memiliki potensi besar untuk respons Campaign. Fokuskan penawaran khusus, informasi produk, dan keuntungan tambahan pada kelompok ini untuk memaksimalkan partisipasi.</a:t>
            </a:r>
            <a:endParaRPr b="0" i="0" sz="1000" u="none" cap="none" strike="noStrike">
              <a:solidFill>
                <a:srgbClr val="212121"/>
              </a:solidFill>
              <a:highlight>
                <a:srgbClr val="FFFFFF"/>
              </a:highlight>
              <a:latin typeface="Roboto"/>
              <a:ea typeface="Roboto"/>
              <a:cs typeface="Roboto"/>
              <a:sym typeface="Roboto"/>
            </a:endParaRPr>
          </a:p>
          <a:p>
            <a:pPr indent="-292100" lvl="0" marL="457200" marR="0" rtl="0" algn="l">
              <a:lnSpc>
                <a:spcPct val="115000"/>
              </a:lnSpc>
              <a:spcBef>
                <a:spcPts val="0"/>
              </a:spcBef>
              <a:spcAft>
                <a:spcPts val="0"/>
              </a:spcAft>
              <a:buClr>
                <a:srgbClr val="212121"/>
              </a:buClr>
              <a:buSzPts val="1000"/>
              <a:buFont typeface="Roboto"/>
              <a:buAutoNum type="arabicPeriod"/>
            </a:pPr>
            <a:r>
              <a:rPr b="1" i="0" lang="en-US" sz="1000" u="none" cap="none" strike="noStrike">
                <a:solidFill>
                  <a:srgbClr val="212121"/>
                </a:solidFill>
                <a:highlight>
                  <a:srgbClr val="FFFFFF"/>
                </a:highlight>
                <a:latin typeface="Roboto"/>
                <a:ea typeface="Roboto"/>
                <a:cs typeface="Roboto"/>
                <a:sym typeface="Roboto"/>
              </a:rPr>
              <a:t>Optimalkan Pengeluaran Pelanggan yang Merespon:</a:t>
            </a:r>
            <a:br>
              <a:rPr b="0" i="0" lang="en-US" sz="1000" u="none" cap="none" strike="noStrike">
                <a:solidFill>
                  <a:srgbClr val="212121"/>
                </a:solidFill>
                <a:highlight>
                  <a:srgbClr val="FFFFFF"/>
                </a:highlight>
                <a:latin typeface="Roboto"/>
                <a:ea typeface="Roboto"/>
                <a:cs typeface="Roboto"/>
                <a:sym typeface="Roboto"/>
              </a:rPr>
            </a:br>
            <a:r>
              <a:rPr b="0" i="0" lang="en-US" sz="1000" u="none" cap="none" strike="noStrike">
                <a:solidFill>
                  <a:srgbClr val="212121"/>
                </a:solidFill>
                <a:highlight>
                  <a:srgbClr val="FFFFFF"/>
                </a:highlight>
                <a:latin typeface="Roboto"/>
                <a:ea typeface="Roboto"/>
                <a:cs typeface="Roboto"/>
                <a:sym typeface="Roboto"/>
              </a:rPr>
              <a:t>Pelanggan yang merespon Campaign memiliki kecenderungan pengeluaran yang lebih tinggi pada berbagai kategori produk. Optimalisasi persediaan dan promosi pada produk-produk yang paling diminati oleh kelompok pelanggan ini dapat meningkatkan nilai transaksi.</a:t>
            </a:r>
            <a:endParaRPr b="0" i="0" sz="1000" u="none" cap="none" strike="noStrike">
              <a:solidFill>
                <a:srgbClr val="212121"/>
              </a:solidFill>
              <a:highlight>
                <a:srgbClr val="FFFFFF"/>
              </a:highlight>
              <a:latin typeface="Roboto"/>
              <a:ea typeface="Roboto"/>
              <a:cs typeface="Roboto"/>
              <a:sym typeface="Roboto"/>
            </a:endParaRPr>
          </a:p>
          <a:p>
            <a:pPr indent="-292100" lvl="0" marL="457200" marR="0" rtl="0" algn="l">
              <a:lnSpc>
                <a:spcPct val="115000"/>
              </a:lnSpc>
              <a:spcBef>
                <a:spcPts val="0"/>
              </a:spcBef>
              <a:spcAft>
                <a:spcPts val="0"/>
              </a:spcAft>
              <a:buClr>
                <a:srgbClr val="212121"/>
              </a:buClr>
              <a:buSzPts val="1000"/>
              <a:buFont typeface="Roboto"/>
              <a:buAutoNum type="arabicPeriod"/>
            </a:pPr>
            <a:r>
              <a:rPr b="1" i="0" lang="en-US" sz="1000" u="none" cap="none" strike="noStrike">
                <a:solidFill>
                  <a:srgbClr val="212121"/>
                </a:solidFill>
                <a:highlight>
                  <a:srgbClr val="FFFFFF"/>
                </a:highlight>
                <a:latin typeface="Roboto"/>
                <a:ea typeface="Roboto"/>
                <a:cs typeface="Roboto"/>
                <a:sym typeface="Roboto"/>
              </a:rPr>
              <a:t>Memperkuat Campaign dengan Data Pembelian dan Channel:</a:t>
            </a:r>
            <a:br>
              <a:rPr b="0" i="0" lang="en-US" sz="1000" u="none" cap="none" strike="noStrike">
                <a:solidFill>
                  <a:srgbClr val="212121"/>
                </a:solidFill>
                <a:highlight>
                  <a:srgbClr val="FFFFFF"/>
                </a:highlight>
                <a:latin typeface="Roboto"/>
                <a:ea typeface="Roboto"/>
                <a:cs typeface="Roboto"/>
                <a:sym typeface="Roboto"/>
              </a:rPr>
            </a:br>
            <a:r>
              <a:rPr b="0" i="0" lang="en-US" sz="1000" u="none" cap="none" strike="noStrike">
                <a:solidFill>
                  <a:srgbClr val="212121"/>
                </a:solidFill>
                <a:highlight>
                  <a:srgbClr val="FFFFFF"/>
                </a:highlight>
                <a:latin typeface="Roboto"/>
                <a:ea typeface="Roboto"/>
                <a:cs typeface="Roboto"/>
                <a:sym typeface="Roboto"/>
              </a:rPr>
              <a:t>Analisis menunjukkan bahwa pelanggan yang merespon Campaign memiliki rata-rata pembelian yang lebih tinggi di berbagai saluran seperti catalog, web, dan toko fisik. Penguatan Campaign dengan peningkatan ketersediaan produk melalui saluran ini dapat meningkatkan aksesibilitas produk bagi pelanggan.</a:t>
            </a:r>
            <a:endParaRPr b="0" i="0" sz="1000" u="none" cap="none" strike="noStrike">
              <a:solidFill>
                <a:srgbClr val="212121"/>
              </a:solidFill>
              <a:highlight>
                <a:srgbClr val="FFFFFF"/>
              </a:highlight>
              <a:latin typeface="Roboto"/>
              <a:ea typeface="Roboto"/>
              <a:cs typeface="Roboto"/>
              <a:sym typeface="Roboto"/>
            </a:endParaRPr>
          </a:p>
          <a:p>
            <a:pPr indent="-292100" lvl="0" marL="457200" marR="0" rtl="0" algn="l">
              <a:lnSpc>
                <a:spcPct val="115000"/>
              </a:lnSpc>
              <a:spcBef>
                <a:spcPts val="0"/>
              </a:spcBef>
              <a:spcAft>
                <a:spcPts val="0"/>
              </a:spcAft>
              <a:buClr>
                <a:srgbClr val="212121"/>
              </a:buClr>
              <a:buSzPts val="1000"/>
              <a:buFont typeface="Roboto"/>
              <a:buAutoNum type="arabicPeriod"/>
            </a:pPr>
            <a:r>
              <a:rPr b="1" i="0" lang="en-US" sz="1000" u="none" cap="none" strike="noStrike">
                <a:solidFill>
                  <a:srgbClr val="212121"/>
                </a:solidFill>
                <a:highlight>
                  <a:srgbClr val="FFFFFF"/>
                </a:highlight>
                <a:latin typeface="Roboto"/>
                <a:ea typeface="Roboto"/>
                <a:cs typeface="Roboto"/>
                <a:sym typeface="Roboto"/>
              </a:rPr>
              <a:t>Monitoring secara Realtime dan Analisis Reaksi Pelanggan:</a:t>
            </a:r>
            <a:br>
              <a:rPr b="0" i="0" lang="en-US" sz="1000" u="none" cap="none" strike="noStrike">
                <a:solidFill>
                  <a:srgbClr val="212121"/>
                </a:solidFill>
                <a:highlight>
                  <a:srgbClr val="FFFFFF"/>
                </a:highlight>
                <a:latin typeface="Roboto"/>
                <a:ea typeface="Roboto"/>
                <a:cs typeface="Roboto"/>
                <a:sym typeface="Roboto"/>
              </a:rPr>
            </a:br>
            <a:r>
              <a:rPr b="0" i="0" lang="en-US" sz="1000" u="none" cap="none" strike="noStrike">
                <a:solidFill>
                  <a:srgbClr val="212121"/>
                </a:solidFill>
                <a:highlight>
                  <a:srgbClr val="FFFFFF"/>
                </a:highlight>
                <a:latin typeface="Roboto"/>
                <a:ea typeface="Roboto"/>
                <a:cs typeface="Roboto"/>
                <a:sym typeface="Roboto"/>
              </a:rPr>
              <a:t>Melakukan monitoring secara real time terhadap respons pelanggan contohnya dengan menggunakan BI Tools untuk Dashboarding, dan melakukan analisis lebih lanjut terhadap perubahan tren dan preferensi. Keterlibatan yang berkelanjutan dan penyesuaian cepat terhadap dinamika pasar dapat menjadi kunci kesuksesan jangka panjang.</a:t>
            </a:r>
            <a:endParaRPr b="0" i="0" sz="1000" u="none" cap="none" strike="noStrike">
              <a:solidFill>
                <a:srgbClr val="212121"/>
              </a:solidFill>
              <a:highlight>
                <a:srgbClr val="FFFFFF"/>
              </a:highlight>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
          <p:cNvSpPr txBox="1"/>
          <p:nvPr>
            <p:ph type="title"/>
          </p:nvPr>
        </p:nvSpPr>
        <p:spPr>
          <a:xfrm>
            <a:off x="512375" y="200450"/>
            <a:ext cx="4263600" cy="3078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sz="2000"/>
              <a:t>5. GIT</a:t>
            </a:r>
            <a:endParaRPr sz="2000"/>
          </a:p>
        </p:txBody>
      </p:sp>
      <p:sp>
        <p:nvSpPr>
          <p:cNvPr id="235" name="Google Shape;235;p3"/>
          <p:cNvSpPr txBox="1"/>
          <p:nvPr/>
        </p:nvSpPr>
        <p:spPr>
          <a:xfrm>
            <a:off x="512375" y="706867"/>
            <a:ext cx="544215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sng" cap="none" strike="noStrike">
                <a:solidFill>
                  <a:srgbClr val="0000FF"/>
                </a:solidFill>
                <a:latin typeface="Arial"/>
                <a:ea typeface="Arial"/>
                <a:cs typeface="Arial"/>
                <a:sym typeface="Arial"/>
                <a:hlinkClick r:id="rId3">
                  <a:extLst>
                    <a:ext uri="{A12FA001-AC4F-418D-AE19-62706E023703}">
                      <ahyp:hlinkClr val="tx"/>
                    </a:ext>
                  </a:extLst>
                </a:hlinkClick>
              </a:rPr>
              <a:t>https://github.com/hilmanman92/market-insider/tree/master</a:t>
            </a:r>
            <a:endParaRPr b="0" i="0" sz="1400" u="none" cap="none" strike="noStrike">
              <a:solidFill>
                <a:srgbClr val="0000FF"/>
              </a:solidFill>
              <a:latin typeface="Arial"/>
              <a:ea typeface="Arial"/>
              <a:cs typeface="Arial"/>
              <a:sym typeface="Arial"/>
            </a:endParaRPr>
          </a:p>
        </p:txBody>
      </p:sp>
      <p:pic>
        <p:nvPicPr>
          <p:cNvPr id="236" name="Google Shape;236;p3"/>
          <p:cNvPicPr preferRelativeResize="0"/>
          <p:nvPr/>
        </p:nvPicPr>
        <p:blipFill rotWithShape="1">
          <a:blip r:embed="rId4">
            <a:alphaModFix/>
          </a:blip>
          <a:srcRect b="0" l="0" r="0" t="0"/>
          <a:stretch/>
        </p:blipFill>
        <p:spPr>
          <a:xfrm>
            <a:off x="512375" y="1014644"/>
            <a:ext cx="6150521" cy="375397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pic>
        <p:nvPicPr>
          <p:cNvPr id="64" name="Google Shape;64;p2"/>
          <p:cNvPicPr preferRelativeResize="0"/>
          <p:nvPr/>
        </p:nvPicPr>
        <p:blipFill rotWithShape="1">
          <a:blip r:embed="rId3">
            <a:alphaModFix/>
          </a:blip>
          <a:srcRect b="0" l="0" r="0" t="0"/>
          <a:stretch/>
        </p:blipFill>
        <p:spPr>
          <a:xfrm>
            <a:off x="512375" y="1342472"/>
            <a:ext cx="5469560" cy="3625727"/>
          </a:xfrm>
          <a:prstGeom prst="rect">
            <a:avLst/>
          </a:prstGeom>
          <a:noFill/>
          <a:ln>
            <a:noFill/>
          </a:ln>
        </p:spPr>
      </p:pic>
      <p:pic>
        <p:nvPicPr>
          <p:cNvPr id="65" name="Google Shape;65;p2"/>
          <p:cNvPicPr preferRelativeResize="0"/>
          <p:nvPr/>
        </p:nvPicPr>
        <p:blipFill rotWithShape="1">
          <a:blip r:embed="rId4">
            <a:alphaModFix/>
          </a:blip>
          <a:srcRect b="0" l="0" r="0" t="0"/>
          <a:stretch/>
        </p:blipFill>
        <p:spPr>
          <a:xfrm>
            <a:off x="6289679" y="1809647"/>
            <a:ext cx="1691371" cy="500265"/>
          </a:xfrm>
          <a:prstGeom prst="rect">
            <a:avLst/>
          </a:prstGeom>
          <a:noFill/>
          <a:ln>
            <a:noFill/>
          </a:ln>
        </p:spPr>
      </p:pic>
      <p:pic>
        <p:nvPicPr>
          <p:cNvPr id="66" name="Google Shape;66;p2"/>
          <p:cNvPicPr preferRelativeResize="0"/>
          <p:nvPr/>
        </p:nvPicPr>
        <p:blipFill rotWithShape="1">
          <a:blip r:embed="rId5">
            <a:alphaModFix/>
          </a:blip>
          <a:srcRect b="0" l="0" r="0" t="0"/>
          <a:stretch/>
        </p:blipFill>
        <p:spPr>
          <a:xfrm>
            <a:off x="6323186" y="2932150"/>
            <a:ext cx="2482265" cy="314452"/>
          </a:xfrm>
          <a:prstGeom prst="rect">
            <a:avLst/>
          </a:prstGeom>
          <a:noFill/>
          <a:ln>
            <a:noFill/>
          </a:ln>
        </p:spPr>
      </p:pic>
      <p:sp>
        <p:nvSpPr>
          <p:cNvPr id="67" name="Google Shape;67;p2"/>
          <p:cNvSpPr txBox="1"/>
          <p:nvPr>
            <p:ph type="title"/>
          </p:nvPr>
        </p:nvSpPr>
        <p:spPr>
          <a:xfrm>
            <a:off x="512375" y="200450"/>
            <a:ext cx="4894200" cy="3540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sz="2300">
                <a:latin typeface="Arial"/>
                <a:ea typeface="Arial"/>
                <a:cs typeface="Arial"/>
                <a:sym typeface="Arial"/>
              </a:rPr>
              <a:t>1. Descriptive Statistics</a:t>
            </a:r>
            <a:endParaRPr sz="2300">
              <a:latin typeface="Arial"/>
              <a:ea typeface="Arial"/>
              <a:cs typeface="Arial"/>
              <a:sym typeface="Arial"/>
            </a:endParaRPr>
          </a:p>
        </p:txBody>
      </p:sp>
      <p:sp>
        <p:nvSpPr>
          <p:cNvPr id="68" name="Google Shape;68;p2"/>
          <p:cNvSpPr txBox="1"/>
          <p:nvPr>
            <p:ph idx="1" type="body"/>
          </p:nvPr>
        </p:nvSpPr>
        <p:spPr>
          <a:xfrm>
            <a:off x="512375" y="779875"/>
            <a:ext cx="2415300" cy="2154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u="sng">
                <a:latin typeface="Arial"/>
                <a:ea typeface="Arial"/>
                <a:cs typeface="Arial"/>
                <a:sym typeface="Arial"/>
              </a:rPr>
              <a:t>data.describe()</a:t>
            </a:r>
            <a:endParaRPr u="sng">
              <a:latin typeface="Arial"/>
              <a:ea typeface="Arial"/>
              <a:cs typeface="Arial"/>
              <a:sym typeface="Arial"/>
            </a:endParaRPr>
          </a:p>
        </p:txBody>
      </p:sp>
      <p:sp>
        <p:nvSpPr>
          <p:cNvPr id="69" name="Google Shape;69;p2"/>
          <p:cNvSpPr txBox="1"/>
          <p:nvPr>
            <p:ph idx="1" type="body"/>
          </p:nvPr>
        </p:nvSpPr>
        <p:spPr>
          <a:xfrm>
            <a:off x="512375" y="1068600"/>
            <a:ext cx="1815900" cy="184800"/>
          </a:xfrm>
          <a:prstGeom prst="rect">
            <a:avLst/>
          </a:prstGeom>
          <a:solidFill>
            <a:srgbClr val="459DA9"/>
          </a:solid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sz="1200">
                <a:solidFill>
                  <a:schemeClr val="lt1"/>
                </a:solidFill>
                <a:latin typeface="Arial"/>
                <a:ea typeface="Arial"/>
                <a:cs typeface="Arial"/>
                <a:sym typeface="Arial"/>
              </a:rPr>
              <a:t> a. Numerical Features</a:t>
            </a:r>
            <a:endParaRPr sz="1200">
              <a:solidFill>
                <a:schemeClr val="lt1"/>
              </a:solidFill>
              <a:latin typeface="Arial"/>
              <a:ea typeface="Arial"/>
              <a:cs typeface="Arial"/>
              <a:sym typeface="Arial"/>
            </a:endParaRPr>
          </a:p>
        </p:txBody>
      </p:sp>
      <p:sp>
        <p:nvSpPr>
          <p:cNvPr id="70" name="Google Shape;70;p2"/>
          <p:cNvSpPr txBox="1"/>
          <p:nvPr>
            <p:ph idx="1" type="body"/>
          </p:nvPr>
        </p:nvSpPr>
        <p:spPr>
          <a:xfrm>
            <a:off x="6323172" y="1517050"/>
            <a:ext cx="1815900" cy="184800"/>
          </a:xfrm>
          <a:prstGeom prst="rect">
            <a:avLst/>
          </a:prstGeom>
          <a:solidFill>
            <a:srgbClr val="459DA9"/>
          </a:solid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sz="1200">
                <a:solidFill>
                  <a:schemeClr val="lt1"/>
                </a:solidFill>
                <a:latin typeface="Arial"/>
                <a:ea typeface="Arial"/>
                <a:cs typeface="Arial"/>
                <a:sym typeface="Arial"/>
              </a:rPr>
              <a:t> b. Categorical Features</a:t>
            </a:r>
            <a:endParaRPr sz="1200">
              <a:solidFill>
                <a:schemeClr val="lt1"/>
              </a:solidFill>
              <a:latin typeface="Arial"/>
              <a:ea typeface="Arial"/>
              <a:cs typeface="Arial"/>
              <a:sym typeface="Arial"/>
            </a:endParaRPr>
          </a:p>
        </p:txBody>
      </p:sp>
      <p:sp>
        <p:nvSpPr>
          <p:cNvPr id="71" name="Google Shape;71;p2"/>
          <p:cNvSpPr txBox="1"/>
          <p:nvPr>
            <p:ph idx="1" type="body"/>
          </p:nvPr>
        </p:nvSpPr>
        <p:spPr>
          <a:xfrm>
            <a:off x="6356650" y="2599400"/>
            <a:ext cx="1872600" cy="184800"/>
          </a:xfrm>
          <a:prstGeom prst="rect">
            <a:avLst/>
          </a:prstGeom>
          <a:solidFill>
            <a:srgbClr val="459DA9"/>
          </a:solid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sz="1200">
                <a:solidFill>
                  <a:schemeClr val="lt1"/>
                </a:solidFill>
                <a:latin typeface="Arial"/>
                <a:ea typeface="Arial"/>
                <a:cs typeface="Arial"/>
                <a:sym typeface="Arial"/>
              </a:rPr>
              <a:t> c. Date time Features</a:t>
            </a:r>
            <a:endParaRPr sz="1200">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g262abf691d8_0_58"/>
          <p:cNvSpPr txBox="1"/>
          <p:nvPr>
            <p:ph idx="1" type="body"/>
          </p:nvPr>
        </p:nvSpPr>
        <p:spPr>
          <a:xfrm>
            <a:off x="512375" y="692950"/>
            <a:ext cx="8366400" cy="4402200"/>
          </a:xfrm>
          <a:prstGeom prst="rect">
            <a:avLst/>
          </a:prstGeom>
          <a:noFill/>
          <a:ln>
            <a:noFill/>
          </a:ln>
        </p:spPr>
        <p:txBody>
          <a:bodyPr anchorCtr="0" anchor="t" bIns="0" lIns="0" spcFirstLastPara="1" rIns="0" wrap="square" tIns="0">
            <a:spAutoFit/>
          </a:bodyPr>
          <a:lstStyle/>
          <a:p>
            <a:pPr indent="-298450" lvl="0" marL="457200" rtl="0" algn="just">
              <a:lnSpc>
                <a:spcPct val="100000"/>
              </a:lnSpc>
              <a:spcBef>
                <a:spcPts val="0"/>
              </a:spcBef>
              <a:spcAft>
                <a:spcPts val="0"/>
              </a:spcAft>
              <a:buSzPts val="1100"/>
              <a:buAutoNum type="arabicPeriod"/>
            </a:pPr>
            <a:r>
              <a:rPr lang="en-US" sz="1100">
                <a:latin typeface="Arial"/>
                <a:ea typeface="Arial"/>
                <a:cs typeface="Arial"/>
                <a:sym typeface="Arial"/>
              </a:rPr>
              <a:t>Apakah ada kolom dengan tipe data kurang sesuai, atau nama kolom dan isinya kurang sesuai?</a:t>
            </a:r>
            <a:endParaRPr sz="1100">
              <a:latin typeface="Arial"/>
              <a:ea typeface="Arial"/>
              <a:cs typeface="Arial"/>
              <a:sym typeface="Arial"/>
            </a:endParaRPr>
          </a:p>
          <a:p>
            <a:pPr indent="0" lvl="0" marL="457200" rtl="0" algn="just">
              <a:lnSpc>
                <a:spcPct val="100000"/>
              </a:lnSpc>
              <a:spcBef>
                <a:spcPts val="0"/>
              </a:spcBef>
              <a:spcAft>
                <a:spcPts val="0"/>
              </a:spcAft>
              <a:buSzPts val="1400"/>
              <a:buNone/>
            </a:pPr>
            <a:r>
              <a:rPr b="0" lang="en-US" sz="1100">
                <a:latin typeface="Arial"/>
                <a:ea typeface="Arial"/>
                <a:cs typeface="Arial"/>
                <a:sym typeface="Arial"/>
              </a:rPr>
              <a:t>Feature </a:t>
            </a:r>
            <a:r>
              <a:rPr lang="en-US" sz="1100">
                <a:latin typeface="Arial"/>
                <a:ea typeface="Arial"/>
                <a:cs typeface="Arial"/>
                <a:sym typeface="Arial"/>
              </a:rPr>
              <a:t>Dt_Customer </a:t>
            </a:r>
            <a:r>
              <a:rPr b="0" lang="en-US" sz="1100">
                <a:latin typeface="Arial"/>
                <a:ea typeface="Arial"/>
                <a:cs typeface="Arial"/>
                <a:sym typeface="Arial"/>
              </a:rPr>
              <a:t>merupakan tanggal registrasi pelanggan dengan tipe data object. Tipe data ini tidak sesuai, sehingga perlu diubah menjadi tipe Date Time.</a:t>
            </a:r>
            <a:endParaRPr b="0" sz="1100">
              <a:latin typeface="Arial"/>
              <a:ea typeface="Arial"/>
              <a:cs typeface="Arial"/>
              <a:sym typeface="Arial"/>
            </a:endParaRPr>
          </a:p>
          <a:p>
            <a:pPr indent="0" lvl="0" marL="457200" rtl="0" algn="just">
              <a:lnSpc>
                <a:spcPct val="100000"/>
              </a:lnSpc>
              <a:spcBef>
                <a:spcPts val="0"/>
              </a:spcBef>
              <a:spcAft>
                <a:spcPts val="0"/>
              </a:spcAft>
              <a:buSzPts val="1400"/>
              <a:buNone/>
            </a:pPr>
            <a:r>
              <a:t/>
            </a:r>
            <a:endParaRPr b="0" sz="1100">
              <a:latin typeface="Arial"/>
              <a:ea typeface="Arial"/>
              <a:cs typeface="Arial"/>
              <a:sym typeface="Arial"/>
            </a:endParaRPr>
          </a:p>
          <a:p>
            <a:pPr indent="-298450" lvl="0" marL="457200" rtl="0" algn="just">
              <a:lnSpc>
                <a:spcPct val="100000"/>
              </a:lnSpc>
              <a:spcBef>
                <a:spcPts val="0"/>
              </a:spcBef>
              <a:spcAft>
                <a:spcPts val="0"/>
              </a:spcAft>
              <a:buSzPts val="1100"/>
              <a:buAutoNum type="arabicPeriod"/>
            </a:pPr>
            <a:r>
              <a:rPr lang="en-US" sz="1100">
                <a:latin typeface="Arial"/>
                <a:ea typeface="Arial"/>
                <a:cs typeface="Arial"/>
                <a:sym typeface="Arial"/>
              </a:rPr>
              <a:t>Apakah ada kolom yang memiliki nilai kosong? Jika ada, apa saja?</a:t>
            </a:r>
            <a:endParaRPr sz="1100">
              <a:latin typeface="Arial"/>
              <a:ea typeface="Arial"/>
              <a:cs typeface="Arial"/>
              <a:sym typeface="Arial"/>
            </a:endParaRPr>
          </a:p>
          <a:p>
            <a:pPr indent="0" lvl="0" marL="457200" rtl="0" algn="just">
              <a:lnSpc>
                <a:spcPct val="100000"/>
              </a:lnSpc>
              <a:spcBef>
                <a:spcPts val="0"/>
              </a:spcBef>
              <a:spcAft>
                <a:spcPts val="0"/>
              </a:spcAft>
              <a:buSzPts val="1400"/>
              <a:buNone/>
            </a:pPr>
            <a:r>
              <a:rPr b="0" lang="en-US" sz="1100">
                <a:latin typeface="Arial"/>
                <a:ea typeface="Arial"/>
                <a:cs typeface="Arial"/>
                <a:sym typeface="Arial"/>
              </a:rPr>
              <a:t>Feature </a:t>
            </a:r>
            <a:r>
              <a:rPr lang="en-US" sz="1100">
                <a:latin typeface="Arial"/>
                <a:ea typeface="Arial"/>
                <a:cs typeface="Arial"/>
                <a:sym typeface="Arial"/>
              </a:rPr>
              <a:t>Income </a:t>
            </a:r>
            <a:r>
              <a:rPr b="0" lang="en-US" sz="1100">
                <a:latin typeface="Arial"/>
                <a:ea typeface="Arial"/>
                <a:cs typeface="Arial"/>
                <a:sym typeface="Arial"/>
              </a:rPr>
              <a:t>mempunyai nilai kosong karena hanya berjumlah 2216 rows.</a:t>
            </a:r>
            <a:endParaRPr b="0" sz="1100">
              <a:latin typeface="Arial"/>
              <a:ea typeface="Arial"/>
              <a:cs typeface="Arial"/>
              <a:sym typeface="Arial"/>
            </a:endParaRPr>
          </a:p>
          <a:p>
            <a:pPr indent="0" lvl="0" marL="457200" rtl="0" algn="just">
              <a:lnSpc>
                <a:spcPct val="100000"/>
              </a:lnSpc>
              <a:spcBef>
                <a:spcPts val="0"/>
              </a:spcBef>
              <a:spcAft>
                <a:spcPts val="0"/>
              </a:spcAft>
              <a:buSzPts val="1400"/>
              <a:buNone/>
            </a:pPr>
            <a:r>
              <a:t/>
            </a:r>
            <a:endParaRPr sz="1100">
              <a:latin typeface="Arial"/>
              <a:ea typeface="Arial"/>
              <a:cs typeface="Arial"/>
              <a:sym typeface="Arial"/>
            </a:endParaRPr>
          </a:p>
          <a:p>
            <a:pPr indent="-298450" lvl="0" marL="457200" rtl="0" algn="just">
              <a:lnSpc>
                <a:spcPct val="100000"/>
              </a:lnSpc>
              <a:spcBef>
                <a:spcPts val="0"/>
              </a:spcBef>
              <a:spcAft>
                <a:spcPts val="0"/>
              </a:spcAft>
              <a:buSzPts val="1100"/>
              <a:buAutoNum type="arabicPeriod"/>
            </a:pPr>
            <a:r>
              <a:rPr lang="en-US" sz="1100">
                <a:latin typeface="Arial"/>
                <a:ea typeface="Arial"/>
                <a:cs typeface="Arial"/>
                <a:sym typeface="Arial"/>
              </a:rPr>
              <a:t>Apakah ada kolom yang memiliki nilai summary agak aneh? (min/mean/median/max/unique/top/freq)</a:t>
            </a:r>
            <a:endParaRPr sz="1100">
              <a:latin typeface="Arial"/>
              <a:ea typeface="Arial"/>
              <a:cs typeface="Arial"/>
              <a:sym typeface="Arial"/>
            </a:endParaRPr>
          </a:p>
          <a:p>
            <a:pPr indent="-298450" lvl="0" marL="457200" rtl="0" algn="just">
              <a:lnSpc>
                <a:spcPct val="100000"/>
              </a:lnSpc>
              <a:spcBef>
                <a:spcPts val="0"/>
              </a:spcBef>
              <a:spcAft>
                <a:spcPts val="0"/>
              </a:spcAft>
              <a:buSzPts val="1100"/>
              <a:buFont typeface="Arial"/>
              <a:buChar char="-"/>
            </a:pPr>
            <a:r>
              <a:rPr b="0" lang="en-US" sz="1100">
                <a:latin typeface="Arial"/>
                <a:ea typeface="Arial"/>
                <a:cs typeface="Arial"/>
                <a:sym typeface="Arial"/>
              </a:rPr>
              <a:t>Feature </a:t>
            </a:r>
            <a:r>
              <a:rPr lang="en-US" sz="1100">
                <a:latin typeface="Arial"/>
                <a:ea typeface="Arial"/>
                <a:cs typeface="Arial"/>
                <a:sym typeface="Arial"/>
              </a:rPr>
              <a:t>ID</a:t>
            </a:r>
            <a:r>
              <a:rPr b="0" lang="en-US" sz="1100">
                <a:latin typeface="Arial"/>
                <a:ea typeface="Arial"/>
                <a:cs typeface="Arial"/>
                <a:sym typeface="Arial"/>
              </a:rPr>
              <a:t> merupakan identifikasi pelanggan. Berdasarkan analisis jumlah nilai unik pada feature tersebut, diketahui bahwa jumlahnya sama dengan jumlah baris dataset (2240), sehingga tidak memungkinkan untuk mengamati riwayat perjalanan pelanggan. </a:t>
            </a:r>
            <a:endParaRPr b="0" sz="1100">
              <a:latin typeface="Arial"/>
              <a:ea typeface="Arial"/>
              <a:cs typeface="Arial"/>
              <a:sym typeface="Arial"/>
            </a:endParaRPr>
          </a:p>
          <a:p>
            <a:pPr indent="-298450" lvl="0" marL="457200" rtl="0" algn="just">
              <a:lnSpc>
                <a:spcPct val="100000"/>
              </a:lnSpc>
              <a:spcBef>
                <a:spcPts val="0"/>
              </a:spcBef>
              <a:spcAft>
                <a:spcPts val="0"/>
              </a:spcAft>
              <a:buSzPts val="1100"/>
              <a:buFont typeface="Arial"/>
              <a:buChar char="-"/>
            </a:pPr>
            <a:r>
              <a:rPr b="0" lang="en-US" sz="1100">
                <a:latin typeface="Arial"/>
                <a:ea typeface="Arial"/>
                <a:cs typeface="Arial"/>
                <a:sym typeface="Arial"/>
              </a:rPr>
              <a:t>Feature </a:t>
            </a:r>
            <a:r>
              <a:rPr lang="en-US" sz="1100">
                <a:latin typeface="Arial"/>
                <a:ea typeface="Arial"/>
                <a:cs typeface="Arial"/>
                <a:sym typeface="Arial"/>
              </a:rPr>
              <a:t>Z_CostContact </a:t>
            </a:r>
            <a:r>
              <a:rPr b="0" lang="en-US" sz="1100">
                <a:latin typeface="Arial"/>
                <a:ea typeface="Arial"/>
                <a:cs typeface="Arial"/>
                <a:sym typeface="Arial"/>
              </a:rPr>
              <a:t>dan </a:t>
            </a:r>
            <a:r>
              <a:rPr lang="en-US" sz="1100">
                <a:latin typeface="Arial"/>
                <a:ea typeface="Arial"/>
                <a:cs typeface="Arial"/>
                <a:sym typeface="Arial"/>
              </a:rPr>
              <a:t>Z_Revenue </a:t>
            </a:r>
            <a:r>
              <a:rPr b="0" lang="en-US" sz="1100">
                <a:latin typeface="Arial"/>
                <a:ea typeface="Arial"/>
                <a:cs typeface="Arial"/>
                <a:sym typeface="Arial"/>
              </a:rPr>
              <a:t>hanya memiliki satu data unik, maka keduanya tidak akan memberikan hasil analisis yang signifikan.</a:t>
            </a:r>
            <a:endParaRPr b="0" sz="1100">
              <a:latin typeface="Arial"/>
              <a:ea typeface="Arial"/>
              <a:cs typeface="Arial"/>
              <a:sym typeface="Arial"/>
            </a:endParaRPr>
          </a:p>
          <a:p>
            <a:pPr indent="-298450" lvl="0" marL="457200" rtl="0" algn="just">
              <a:lnSpc>
                <a:spcPct val="100000"/>
              </a:lnSpc>
              <a:spcBef>
                <a:spcPts val="0"/>
              </a:spcBef>
              <a:spcAft>
                <a:spcPts val="0"/>
              </a:spcAft>
              <a:buSzPts val="1100"/>
              <a:buFont typeface="Arial"/>
              <a:buChar char="-"/>
            </a:pPr>
            <a:r>
              <a:rPr b="0" lang="en-US" sz="1100">
                <a:latin typeface="Arial"/>
                <a:ea typeface="Arial"/>
                <a:cs typeface="Arial"/>
                <a:sym typeface="Arial"/>
              </a:rPr>
              <a:t>Feature </a:t>
            </a:r>
            <a:r>
              <a:rPr lang="en-US" sz="1100">
                <a:latin typeface="Arial"/>
                <a:ea typeface="Arial"/>
                <a:cs typeface="Arial"/>
                <a:sym typeface="Arial"/>
              </a:rPr>
              <a:t>Dt_Customer</a:t>
            </a:r>
            <a:r>
              <a:rPr b="0" lang="en-US" sz="1100">
                <a:latin typeface="Arial"/>
                <a:ea typeface="Arial"/>
                <a:cs typeface="Arial"/>
                <a:sym typeface="Arial"/>
              </a:rPr>
              <a:t>, pelanggan paling terakhir melakukan registrasi di 29 Juni 2014, maka dengan asumsi saat ini adalah tahun 2014, ada keanehan pada Feature </a:t>
            </a:r>
            <a:r>
              <a:rPr lang="en-US" sz="1100">
                <a:latin typeface="Arial"/>
                <a:ea typeface="Arial"/>
                <a:cs typeface="Arial"/>
                <a:sym typeface="Arial"/>
              </a:rPr>
              <a:t>Year Birth </a:t>
            </a:r>
            <a:r>
              <a:rPr b="0" lang="en-US" sz="1100">
                <a:latin typeface="Arial"/>
                <a:ea typeface="Arial"/>
                <a:cs typeface="Arial"/>
                <a:sym typeface="Arial"/>
              </a:rPr>
              <a:t>dimana tahun lahir tertua ada di tahun 1893 atau usia pelanggan 121 tahun. Hal ini merupakan hal yang kurang masuk akal. Diduga terdapat kesalahan input tahun lahir oleh pelanggan/kesalahan pencatatan oleh sistem.</a:t>
            </a:r>
            <a:endParaRPr b="0" sz="1100">
              <a:latin typeface="Arial"/>
              <a:ea typeface="Arial"/>
              <a:cs typeface="Arial"/>
              <a:sym typeface="Arial"/>
            </a:endParaRPr>
          </a:p>
          <a:p>
            <a:pPr indent="-298450" lvl="0" marL="457200" rtl="0" algn="just">
              <a:lnSpc>
                <a:spcPct val="100000"/>
              </a:lnSpc>
              <a:spcBef>
                <a:spcPts val="0"/>
              </a:spcBef>
              <a:spcAft>
                <a:spcPts val="0"/>
              </a:spcAft>
              <a:buSzPts val="1100"/>
              <a:buFont typeface="Arial"/>
              <a:buChar char="-"/>
            </a:pPr>
            <a:r>
              <a:rPr b="0" lang="en-US" sz="1100">
                <a:latin typeface="Arial"/>
                <a:ea typeface="Arial"/>
                <a:cs typeface="Arial"/>
                <a:sym typeface="Arial"/>
              </a:rPr>
              <a:t>Feature </a:t>
            </a:r>
            <a:r>
              <a:rPr lang="en-US" sz="1100">
                <a:latin typeface="Arial"/>
                <a:ea typeface="Arial"/>
                <a:cs typeface="Arial"/>
                <a:sym typeface="Arial"/>
              </a:rPr>
              <a:t>Income </a:t>
            </a:r>
            <a:r>
              <a:rPr b="0" lang="en-US" sz="1100">
                <a:latin typeface="Arial"/>
                <a:ea typeface="Arial"/>
                <a:cs typeface="Arial"/>
                <a:sym typeface="Arial"/>
              </a:rPr>
              <a:t>memiliki keanehan karena memiliki nilai maksimum mencapai ratusan ribu (666.666), sedangkan nilai ukuran pemusatan dan penyebarannya hanya mencapai puluhan ribu. Diduga nilai ini merupakan outlier yang disebabkan karena kesalahan input atau pencatatan oleh sistem.</a:t>
            </a:r>
            <a:endParaRPr b="0" sz="1100">
              <a:latin typeface="Arial"/>
              <a:ea typeface="Arial"/>
              <a:cs typeface="Arial"/>
              <a:sym typeface="Arial"/>
            </a:endParaRPr>
          </a:p>
          <a:p>
            <a:pPr indent="-298450" lvl="0" marL="457200" rtl="0" algn="just">
              <a:lnSpc>
                <a:spcPct val="100000"/>
              </a:lnSpc>
              <a:spcBef>
                <a:spcPts val="0"/>
              </a:spcBef>
              <a:spcAft>
                <a:spcPts val="0"/>
              </a:spcAft>
              <a:buSzPts val="1100"/>
              <a:buFont typeface="Arial"/>
              <a:buChar char="-"/>
            </a:pPr>
            <a:r>
              <a:rPr b="0" lang="en-US" sz="1100">
                <a:latin typeface="Arial"/>
                <a:ea typeface="Arial"/>
                <a:cs typeface="Arial"/>
                <a:sym typeface="Arial"/>
              </a:rPr>
              <a:t>Feature </a:t>
            </a:r>
            <a:r>
              <a:rPr lang="en-US" sz="1100">
                <a:latin typeface="Arial"/>
                <a:ea typeface="Arial"/>
                <a:cs typeface="Arial"/>
                <a:sym typeface="Arial"/>
              </a:rPr>
              <a:t>MntFishProducts</a:t>
            </a:r>
            <a:r>
              <a:rPr b="0" lang="en-US" sz="1100">
                <a:latin typeface="Arial"/>
                <a:ea typeface="Arial"/>
                <a:cs typeface="Arial"/>
                <a:sym typeface="Arial"/>
              </a:rPr>
              <a:t>, </a:t>
            </a:r>
            <a:r>
              <a:rPr lang="en-US" sz="1100">
                <a:latin typeface="Arial"/>
                <a:ea typeface="Arial"/>
                <a:cs typeface="Arial"/>
                <a:sym typeface="Arial"/>
              </a:rPr>
              <a:t>MntFruits</a:t>
            </a:r>
            <a:r>
              <a:rPr b="0" lang="en-US" sz="1100">
                <a:latin typeface="Arial"/>
                <a:ea typeface="Arial"/>
                <a:cs typeface="Arial"/>
                <a:sym typeface="Arial"/>
              </a:rPr>
              <a:t>, </a:t>
            </a:r>
            <a:r>
              <a:rPr lang="en-US" sz="1100">
                <a:latin typeface="Arial"/>
                <a:ea typeface="Arial"/>
                <a:cs typeface="Arial"/>
                <a:sym typeface="Arial"/>
              </a:rPr>
              <a:t>MntGoldProds</a:t>
            </a:r>
            <a:r>
              <a:rPr b="0" lang="en-US" sz="1100">
                <a:latin typeface="Arial"/>
                <a:ea typeface="Arial"/>
                <a:cs typeface="Arial"/>
                <a:sym typeface="Arial"/>
              </a:rPr>
              <a:t>, </a:t>
            </a:r>
            <a:r>
              <a:rPr lang="en-US" sz="1100">
                <a:latin typeface="Arial"/>
                <a:ea typeface="Arial"/>
                <a:cs typeface="Arial"/>
                <a:sym typeface="Arial"/>
              </a:rPr>
              <a:t>MntMeatProducts</a:t>
            </a:r>
            <a:r>
              <a:rPr b="0" lang="en-US" sz="1100">
                <a:latin typeface="Arial"/>
                <a:ea typeface="Arial"/>
                <a:cs typeface="Arial"/>
                <a:sym typeface="Arial"/>
              </a:rPr>
              <a:t>, </a:t>
            </a:r>
            <a:r>
              <a:rPr lang="en-US" sz="1100">
                <a:latin typeface="Arial"/>
                <a:ea typeface="Arial"/>
                <a:cs typeface="Arial"/>
                <a:sym typeface="Arial"/>
              </a:rPr>
              <a:t>MntSweetProducts</a:t>
            </a:r>
            <a:r>
              <a:rPr b="0" lang="en-US" sz="1100">
                <a:latin typeface="Arial"/>
                <a:ea typeface="Arial"/>
                <a:cs typeface="Arial"/>
                <a:sym typeface="Arial"/>
              </a:rPr>
              <a:t>, </a:t>
            </a:r>
            <a:r>
              <a:rPr lang="en-US" sz="1100">
                <a:latin typeface="Arial"/>
                <a:ea typeface="Arial"/>
                <a:cs typeface="Arial"/>
                <a:sym typeface="Arial"/>
              </a:rPr>
              <a:t>MntWines</a:t>
            </a:r>
            <a:r>
              <a:rPr b="0" lang="en-US" sz="1100">
                <a:latin typeface="Arial"/>
                <a:ea typeface="Arial"/>
                <a:cs typeface="Arial"/>
                <a:sym typeface="Arial"/>
              </a:rPr>
              <a:t> memiliki keanehan dilihat dari nilai maksimumnya yang jauh dari nilai ukuran pemusatan atau ukuran penyebaran lainnya. Sehingga diduga terdapat nilai outlier pada feature tersebut.</a:t>
            </a:r>
            <a:endParaRPr b="0" sz="1100">
              <a:latin typeface="Arial"/>
              <a:ea typeface="Arial"/>
              <a:cs typeface="Arial"/>
              <a:sym typeface="Arial"/>
            </a:endParaRPr>
          </a:p>
          <a:p>
            <a:pPr indent="-298450" lvl="0" marL="457200" rtl="0" algn="just">
              <a:lnSpc>
                <a:spcPct val="100000"/>
              </a:lnSpc>
              <a:spcBef>
                <a:spcPts val="0"/>
              </a:spcBef>
              <a:spcAft>
                <a:spcPts val="0"/>
              </a:spcAft>
              <a:buSzPts val="1100"/>
              <a:buFont typeface="Arial"/>
              <a:buChar char="-"/>
            </a:pPr>
            <a:r>
              <a:rPr b="0" lang="en-US" sz="1100">
                <a:latin typeface="Arial"/>
                <a:ea typeface="Arial"/>
                <a:cs typeface="Arial"/>
                <a:sym typeface="Arial"/>
              </a:rPr>
              <a:t>Feature </a:t>
            </a:r>
            <a:r>
              <a:rPr lang="en-US" sz="1100">
                <a:latin typeface="Arial"/>
                <a:ea typeface="Arial"/>
                <a:cs typeface="Arial"/>
                <a:sym typeface="Arial"/>
              </a:rPr>
              <a:t>Marital Status </a:t>
            </a:r>
            <a:r>
              <a:rPr b="0" lang="en-US" sz="1100">
                <a:latin typeface="Arial"/>
                <a:ea typeface="Arial"/>
                <a:cs typeface="Arial"/>
                <a:sym typeface="Arial"/>
              </a:rPr>
              <a:t>memiliki keanehan karena memiliki 8 nilai unik. Maka pada tahap selanjutnya akan dianalisis lebih dalam setiap nilai pada feature ini. </a:t>
            </a:r>
            <a:endParaRPr sz="1100">
              <a:latin typeface="Arial"/>
              <a:ea typeface="Arial"/>
              <a:cs typeface="Arial"/>
              <a:sym typeface="Arial"/>
            </a:endParaRPr>
          </a:p>
          <a:p>
            <a:pPr indent="0" lvl="0" marL="0" rtl="0" algn="just">
              <a:lnSpc>
                <a:spcPct val="100000"/>
              </a:lnSpc>
              <a:spcBef>
                <a:spcPts val="0"/>
              </a:spcBef>
              <a:spcAft>
                <a:spcPts val="0"/>
              </a:spcAft>
              <a:buSzPts val="1400"/>
              <a:buNone/>
            </a:pPr>
            <a:r>
              <a:t/>
            </a:r>
            <a:endParaRPr b="0" sz="1100">
              <a:latin typeface="Arial"/>
              <a:ea typeface="Arial"/>
              <a:cs typeface="Arial"/>
              <a:sym typeface="Arial"/>
            </a:endParaRPr>
          </a:p>
        </p:txBody>
      </p:sp>
      <p:sp>
        <p:nvSpPr>
          <p:cNvPr id="77" name="Google Shape;77;g262abf691d8_0_58"/>
          <p:cNvSpPr txBox="1"/>
          <p:nvPr>
            <p:ph type="title"/>
          </p:nvPr>
        </p:nvSpPr>
        <p:spPr>
          <a:xfrm>
            <a:off x="512375" y="200450"/>
            <a:ext cx="4894200" cy="3540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sz="2300">
                <a:latin typeface="Arial"/>
                <a:ea typeface="Arial"/>
                <a:cs typeface="Arial"/>
                <a:sym typeface="Arial"/>
              </a:rPr>
              <a:t>1. Descriptive Statistics</a:t>
            </a:r>
            <a:endParaRPr sz="23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g262abf691d8_0_28"/>
          <p:cNvSpPr txBox="1"/>
          <p:nvPr>
            <p:ph type="title"/>
          </p:nvPr>
        </p:nvSpPr>
        <p:spPr>
          <a:xfrm>
            <a:off x="512375" y="200450"/>
            <a:ext cx="4894200" cy="3540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sz="2300">
                <a:latin typeface="Arial"/>
                <a:ea typeface="Arial"/>
                <a:cs typeface="Arial"/>
                <a:sym typeface="Arial"/>
              </a:rPr>
              <a:t>2. Univariate Analysis</a:t>
            </a:r>
            <a:endParaRPr sz="2300">
              <a:latin typeface="Arial"/>
              <a:ea typeface="Arial"/>
              <a:cs typeface="Arial"/>
              <a:sym typeface="Arial"/>
            </a:endParaRPr>
          </a:p>
        </p:txBody>
      </p:sp>
      <p:pic>
        <p:nvPicPr>
          <p:cNvPr id="83" name="Google Shape;83;g262abf691d8_0_28"/>
          <p:cNvPicPr preferRelativeResize="0"/>
          <p:nvPr/>
        </p:nvPicPr>
        <p:blipFill rotWithShape="1">
          <a:blip r:embed="rId3">
            <a:alphaModFix/>
          </a:blip>
          <a:srcRect b="0" l="0" r="0" t="0"/>
          <a:stretch/>
        </p:blipFill>
        <p:spPr>
          <a:xfrm>
            <a:off x="510563" y="934925"/>
            <a:ext cx="4897823" cy="2692859"/>
          </a:xfrm>
          <a:prstGeom prst="rect">
            <a:avLst/>
          </a:prstGeom>
          <a:noFill/>
          <a:ln>
            <a:noFill/>
          </a:ln>
        </p:spPr>
      </p:pic>
      <p:sp>
        <p:nvSpPr>
          <p:cNvPr id="84" name="Google Shape;84;g262abf691d8_0_28"/>
          <p:cNvSpPr txBox="1"/>
          <p:nvPr>
            <p:ph idx="1" type="body"/>
          </p:nvPr>
        </p:nvSpPr>
        <p:spPr>
          <a:xfrm>
            <a:off x="5518675" y="761750"/>
            <a:ext cx="3464700" cy="4258200"/>
          </a:xfrm>
          <a:prstGeom prst="rect">
            <a:avLst/>
          </a:prstGeom>
          <a:noFill/>
          <a:ln>
            <a:noFill/>
          </a:ln>
        </p:spPr>
        <p:txBody>
          <a:bodyPr anchorCtr="0" anchor="t" bIns="0" lIns="0" spcFirstLastPara="1" rIns="0" wrap="square" tIns="0">
            <a:spAutoFit/>
          </a:bodyPr>
          <a:lstStyle/>
          <a:p>
            <a:pPr indent="0" lvl="0" marL="0" rtl="0" algn="just">
              <a:lnSpc>
                <a:spcPct val="115000"/>
              </a:lnSpc>
              <a:spcBef>
                <a:spcPts val="0"/>
              </a:spcBef>
              <a:spcAft>
                <a:spcPts val="0"/>
              </a:spcAft>
              <a:buSzPts val="1400"/>
              <a:buNone/>
            </a:pPr>
            <a:r>
              <a:rPr b="0" lang="en-US" sz="1100">
                <a:latin typeface="Arial"/>
                <a:ea typeface="Arial"/>
                <a:cs typeface="Arial"/>
                <a:sym typeface="Arial"/>
              </a:rPr>
              <a:t>Berdasarkan kdeplot di samping, diketahui distribusi dari feature dan target sebagai berikut:</a:t>
            </a:r>
            <a:endParaRPr b="0" sz="1100">
              <a:latin typeface="Arial"/>
              <a:ea typeface="Arial"/>
              <a:cs typeface="Arial"/>
              <a:sym typeface="Arial"/>
            </a:endParaRPr>
          </a:p>
          <a:p>
            <a:pPr indent="0" lvl="0" marL="0" rtl="0" algn="just">
              <a:lnSpc>
                <a:spcPct val="115000"/>
              </a:lnSpc>
              <a:spcBef>
                <a:spcPts val="0"/>
              </a:spcBef>
              <a:spcAft>
                <a:spcPts val="0"/>
              </a:spcAft>
              <a:buSzPts val="1400"/>
              <a:buNone/>
            </a:pPr>
            <a:r>
              <a:t/>
            </a:r>
            <a:endParaRPr b="0" sz="1100">
              <a:latin typeface="Arial"/>
              <a:ea typeface="Arial"/>
              <a:cs typeface="Arial"/>
              <a:sym typeface="Arial"/>
            </a:endParaRPr>
          </a:p>
          <a:p>
            <a:pPr indent="-298450" lvl="0" marL="457200" rtl="0" algn="just">
              <a:lnSpc>
                <a:spcPct val="115000"/>
              </a:lnSpc>
              <a:spcBef>
                <a:spcPts val="0"/>
              </a:spcBef>
              <a:spcAft>
                <a:spcPts val="0"/>
              </a:spcAft>
              <a:buSzPts val="1100"/>
              <a:buAutoNum type="arabicPeriod"/>
            </a:pPr>
            <a:r>
              <a:rPr lang="en-US" sz="1100">
                <a:latin typeface="Arial"/>
                <a:ea typeface="Arial"/>
                <a:cs typeface="Arial"/>
                <a:sym typeface="Arial"/>
              </a:rPr>
              <a:t>Distribusi Normal</a:t>
            </a:r>
            <a:r>
              <a:rPr b="0" lang="en-US" sz="1100">
                <a:latin typeface="Arial"/>
                <a:ea typeface="Arial"/>
                <a:cs typeface="Arial"/>
                <a:sym typeface="Arial"/>
              </a:rPr>
              <a:t>:</a:t>
            </a:r>
            <a:endParaRPr b="0" sz="1100">
              <a:latin typeface="Arial"/>
              <a:ea typeface="Arial"/>
              <a:cs typeface="Arial"/>
              <a:sym typeface="Arial"/>
            </a:endParaRPr>
          </a:p>
          <a:p>
            <a:pPr indent="0" lvl="0" marL="457200" rtl="0" algn="just">
              <a:lnSpc>
                <a:spcPct val="115000"/>
              </a:lnSpc>
              <a:spcBef>
                <a:spcPts val="0"/>
              </a:spcBef>
              <a:spcAft>
                <a:spcPts val="0"/>
              </a:spcAft>
              <a:buSzPts val="1400"/>
              <a:buNone/>
            </a:pPr>
            <a:r>
              <a:rPr b="0" lang="en-US" sz="1100">
                <a:latin typeface="Arial"/>
                <a:ea typeface="Arial"/>
                <a:cs typeface="Arial"/>
                <a:sym typeface="Arial"/>
              </a:rPr>
              <a:t>Recency</a:t>
            </a:r>
            <a:endParaRPr b="0" sz="1100">
              <a:latin typeface="Arial"/>
              <a:ea typeface="Arial"/>
              <a:cs typeface="Arial"/>
              <a:sym typeface="Arial"/>
            </a:endParaRPr>
          </a:p>
          <a:p>
            <a:pPr indent="-298450" lvl="0" marL="457200" rtl="0" algn="just">
              <a:lnSpc>
                <a:spcPct val="115000"/>
              </a:lnSpc>
              <a:spcBef>
                <a:spcPts val="0"/>
              </a:spcBef>
              <a:spcAft>
                <a:spcPts val="0"/>
              </a:spcAft>
              <a:buSzPts val="1100"/>
              <a:buAutoNum type="arabicPeriod"/>
            </a:pPr>
            <a:r>
              <a:rPr lang="en-US" sz="1100">
                <a:latin typeface="Arial"/>
                <a:ea typeface="Arial"/>
                <a:cs typeface="Arial"/>
                <a:sym typeface="Arial"/>
              </a:rPr>
              <a:t>Distribusi Left-Skewed (median &gt; mean)</a:t>
            </a:r>
            <a:r>
              <a:rPr b="0" lang="en-US" sz="1100">
                <a:latin typeface="Arial"/>
                <a:ea typeface="Arial"/>
                <a:cs typeface="Arial"/>
                <a:sym typeface="Arial"/>
              </a:rPr>
              <a:t>:</a:t>
            </a:r>
            <a:endParaRPr b="0" sz="1100">
              <a:latin typeface="Arial"/>
              <a:ea typeface="Arial"/>
              <a:cs typeface="Arial"/>
              <a:sym typeface="Arial"/>
            </a:endParaRPr>
          </a:p>
          <a:p>
            <a:pPr indent="-298450" lvl="0" marL="457200" rtl="0" algn="just">
              <a:lnSpc>
                <a:spcPct val="115000"/>
              </a:lnSpc>
              <a:spcBef>
                <a:spcPts val="0"/>
              </a:spcBef>
              <a:spcAft>
                <a:spcPts val="0"/>
              </a:spcAft>
              <a:buSzPts val="1100"/>
              <a:buFont typeface="Arial"/>
              <a:buChar char="-"/>
            </a:pPr>
            <a:r>
              <a:rPr b="0" lang="en-US" sz="1100">
                <a:latin typeface="Arial"/>
                <a:ea typeface="Arial"/>
                <a:cs typeface="Arial"/>
                <a:sym typeface="Arial"/>
              </a:rPr>
              <a:t>Year_Birth</a:t>
            </a:r>
            <a:endParaRPr b="0" sz="1100">
              <a:latin typeface="Arial"/>
              <a:ea typeface="Arial"/>
              <a:cs typeface="Arial"/>
              <a:sym typeface="Arial"/>
            </a:endParaRPr>
          </a:p>
          <a:p>
            <a:pPr indent="-298450" lvl="0" marL="457200" rtl="0" algn="just">
              <a:lnSpc>
                <a:spcPct val="115000"/>
              </a:lnSpc>
              <a:spcBef>
                <a:spcPts val="0"/>
              </a:spcBef>
              <a:spcAft>
                <a:spcPts val="0"/>
              </a:spcAft>
              <a:buSzPts val="1100"/>
              <a:buAutoNum type="arabicPeriod"/>
            </a:pPr>
            <a:r>
              <a:rPr lang="en-US" sz="1100">
                <a:latin typeface="Arial"/>
                <a:ea typeface="Arial"/>
                <a:cs typeface="Arial"/>
                <a:sym typeface="Arial"/>
              </a:rPr>
              <a:t>Distribusi Right-Skewed (mean &gt; median)</a:t>
            </a:r>
            <a:endParaRPr sz="1100">
              <a:latin typeface="Arial"/>
              <a:ea typeface="Arial"/>
              <a:cs typeface="Arial"/>
              <a:sym typeface="Arial"/>
            </a:endParaRPr>
          </a:p>
          <a:p>
            <a:pPr indent="-298450" lvl="0" marL="457200" rtl="0" algn="just">
              <a:lnSpc>
                <a:spcPct val="115000"/>
              </a:lnSpc>
              <a:spcBef>
                <a:spcPts val="0"/>
              </a:spcBef>
              <a:spcAft>
                <a:spcPts val="0"/>
              </a:spcAft>
              <a:buSzPts val="1100"/>
              <a:buFont typeface="Arial"/>
              <a:buChar char="-"/>
            </a:pPr>
            <a:r>
              <a:rPr b="0" lang="en-US" sz="1100">
                <a:latin typeface="Arial"/>
                <a:ea typeface="Arial"/>
                <a:cs typeface="Arial"/>
                <a:sym typeface="Arial"/>
              </a:rPr>
              <a:t>Income</a:t>
            </a:r>
            <a:endParaRPr b="0"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b="0" lang="en-US" sz="1100">
                <a:latin typeface="Arial"/>
                <a:ea typeface="Arial"/>
                <a:cs typeface="Arial"/>
                <a:sym typeface="Arial"/>
              </a:rPr>
              <a:t>MntFishProducts, MntFruits, MntGoldProds, MntMeatProducts, MntSweetProducts, MntWines</a:t>
            </a:r>
            <a:endParaRPr b="0"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b="0" lang="en-US" sz="1100">
                <a:latin typeface="Arial"/>
                <a:ea typeface="Arial"/>
                <a:cs typeface="Arial"/>
                <a:sym typeface="Arial"/>
              </a:rPr>
              <a:t>NumCatalogPurchases, NumDealsPurchases, NumStorePurchases, NumWebPurchases,  NumWebVisitsMonth</a:t>
            </a:r>
            <a:endParaRPr b="0"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b="0" lang="en-US" sz="1100">
                <a:latin typeface="Arial"/>
                <a:ea typeface="Arial"/>
                <a:cs typeface="Arial"/>
                <a:sym typeface="Arial"/>
              </a:rPr>
              <a:t>AcceptedCmp1, AcceptedCmp2, AcceptedCmp3, AcceptedCmp4, AcceptedCmp5 (didominasi dengan value 0)</a:t>
            </a:r>
            <a:endParaRPr b="0"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b="0" lang="en-US" sz="1100">
                <a:latin typeface="Arial"/>
                <a:ea typeface="Arial"/>
                <a:cs typeface="Arial"/>
                <a:sym typeface="Arial"/>
              </a:rPr>
              <a:t>Responsee</a:t>
            </a:r>
            <a:endParaRPr b="0" sz="1100">
              <a:latin typeface="Arial"/>
              <a:ea typeface="Arial"/>
              <a:cs typeface="Arial"/>
              <a:sym typeface="Arial"/>
            </a:endParaRPr>
          </a:p>
          <a:p>
            <a:pPr indent="-298450" lvl="0" marL="457200" rtl="0" algn="l">
              <a:lnSpc>
                <a:spcPct val="115000"/>
              </a:lnSpc>
              <a:spcBef>
                <a:spcPts val="0"/>
              </a:spcBef>
              <a:spcAft>
                <a:spcPts val="0"/>
              </a:spcAft>
              <a:buSzPts val="1100"/>
              <a:buAutoNum type="arabicPeriod"/>
            </a:pPr>
            <a:r>
              <a:rPr lang="en-US" sz="1100">
                <a:latin typeface="Arial"/>
                <a:ea typeface="Arial"/>
                <a:cs typeface="Arial"/>
                <a:sym typeface="Arial"/>
              </a:rPr>
              <a:t>Distribusi Bimodal</a:t>
            </a:r>
            <a:endParaRPr b="0"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b="0" lang="en-US" sz="1100">
                <a:latin typeface="Arial"/>
                <a:ea typeface="Arial"/>
                <a:cs typeface="Arial"/>
                <a:sym typeface="Arial"/>
              </a:rPr>
              <a:t>Kidhome</a:t>
            </a:r>
            <a:endParaRPr b="0"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b="0" lang="en-US" sz="1100">
                <a:latin typeface="Arial"/>
                <a:ea typeface="Arial"/>
                <a:cs typeface="Arial"/>
                <a:sym typeface="Arial"/>
              </a:rPr>
              <a:t>Teenhome</a:t>
            </a:r>
            <a:endParaRPr b="0" sz="1100">
              <a:latin typeface="Arial"/>
              <a:ea typeface="Arial"/>
              <a:cs typeface="Arial"/>
              <a:sym typeface="Arial"/>
            </a:endParaRPr>
          </a:p>
        </p:txBody>
      </p:sp>
      <p:sp>
        <p:nvSpPr>
          <p:cNvPr id="85" name="Google Shape;85;g262abf691d8_0_28"/>
          <p:cNvSpPr txBox="1"/>
          <p:nvPr>
            <p:ph idx="1" type="body"/>
          </p:nvPr>
        </p:nvSpPr>
        <p:spPr>
          <a:xfrm>
            <a:off x="512375" y="687600"/>
            <a:ext cx="1815900" cy="184800"/>
          </a:xfrm>
          <a:prstGeom prst="rect">
            <a:avLst/>
          </a:prstGeom>
          <a:solidFill>
            <a:srgbClr val="459DA9"/>
          </a:solid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lang="en-US" sz="1200">
                <a:solidFill>
                  <a:schemeClr val="lt1"/>
                </a:solidFill>
                <a:latin typeface="Arial"/>
                <a:ea typeface="Arial"/>
                <a:cs typeface="Arial"/>
                <a:sym typeface="Arial"/>
              </a:rPr>
              <a:t>a. Numerical Features</a:t>
            </a:r>
            <a:endParaRPr sz="1200">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262abf691d8_0_35"/>
          <p:cNvSpPr txBox="1"/>
          <p:nvPr>
            <p:ph idx="1" type="body"/>
          </p:nvPr>
        </p:nvSpPr>
        <p:spPr>
          <a:xfrm>
            <a:off x="5406575" y="990350"/>
            <a:ext cx="3576900" cy="30900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SzPts val="1400"/>
              <a:buNone/>
            </a:pPr>
            <a:r>
              <a:rPr b="0" lang="en-US" sz="1100">
                <a:latin typeface="Arial"/>
                <a:ea typeface="Arial"/>
                <a:cs typeface="Arial"/>
                <a:sym typeface="Arial"/>
              </a:rPr>
              <a:t>Berdasarkan boxplot di samping, dapat dilihat feature yang mengandung nilai outlier sebagai berikut:</a:t>
            </a:r>
            <a:endParaRPr b="0" sz="1100">
              <a:latin typeface="Arial"/>
              <a:ea typeface="Arial"/>
              <a:cs typeface="Arial"/>
              <a:sym typeface="Arial"/>
            </a:endParaRPr>
          </a:p>
          <a:p>
            <a:pPr indent="0" lvl="0" marL="0" rtl="0" algn="l">
              <a:lnSpc>
                <a:spcPct val="115000"/>
              </a:lnSpc>
              <a:spcBef>
                <a:spcPts val="0"/>
              </a:spcBef>
              <a:spcAft>
                <a:spcPts val="0"/>
              </a:spcAft>
              <a:buSzPts val="1400"/>
              <a:buNone/>
            </a:pPr>
            <a:r>
              <a:t/>
            </a:r>
            <a:endParaRPr b="0" sz="1100">
              <a:latin typeface="Arial"/>
              <a:ea typeface="Arial"/>
              <a:cs typeface="Arial"/>
              <a:sym typeface="Arial"/>
            </a:endParaRPr>
          </a:p>
          <a:p>
            <a:pPr indent="-298450" lvl="0" marL="457200" rtl="0" algn="l">
              <a:lnSpc>
                <a:spcPct val="115000"/>
              </a:lnSpc>
              <a:spcBef>
                <a:spcPts val="0"/>
              </a:spcBef>
              <a:spcAft>
                <a:spcPts val="0"/>
              </a:spcAft>
              <a:buSzPts val="1100"/>
              <a:buAutoNum type="arabicPeriod"/>
            </a:pPr>
            <a:r>
              <a:rPr b="0" lang="en-US" sz="1100">
                <a:latin typeface="Arial"/>
                <a:ea typeface="Arial"/>
                <a:cs typeface="Arial"/>
                <a:sym typeface="Arial"/>
              </a:rPr>
              <a:t>Year_Birth memiliki outlier yaitu pada nilai minimumnya (di bawah tahun 1900)</a:t>
            </a:r>
            <a:endParaRPr b="0" sz="1100">
              <a:latin typeface="Arial"/>
              <a:ea typeface="Arial"/>
              <a:cs typeface="Arial"/>
              <a:sym typeface="Arial"/>
            </a:endParaRPr>
          </a:p>
          <a:p>
            <a:pPr indent="-298450" lvl="0" marL="457200" rtl="0" algn="l">
              <a:lnSpc>
                <a:spcPct val="115000"/>
              </a:lnSpc>
              <a:spcBef>
                <a:spcPts val="0"/>
              </a:spcBef>
              <a:spcAft>
                <a:spcPts val="0"/>
              </a:spcAft>
              <a:buSzPts val="1100"/>
              <a:buFont typeface="Arial"/>
              <a:buAutoNum type="arabicPeriod"/>
            </a:pPr>
            <a:r>
              <a:rPr b="0" lang="en-US" sz="1100">
                <a:latin typeface="Arial"/>
                <a:ea typeface="Arial"/>
                <a:cs typeface="Arial"/>
                <a:sym typeface="Arial"/>
              </a:rPr>
              <a:t>Income memiliki nilai outlier yang cukup ekstrim yaitu pada nilai maksimumnya.</a:t>
            </a:r>
            <a:endParaRPr b="0" sz="1100">
              <a:latin typeface="Arial"/>
              <a:ea typeface="Arial"/>
              <a:cs typeface="Arial"/>
              <a:sym typeface="Arial"/>
            </a:endParaRPr>
          </a:p>
          <a:p>
            <a:pPr indent="-298450" lvl="0" marL="457200" rtl="0" algn="l">
              <a:lnSpc>
                <a:spcPct val="115000"/>
              </a:lnSpc>
              <a:spcBef>
                <a:spcPts val="0"/>
              </a:spcBef>
              <a:spcAft>
                <a:spcPts val="0"/>
              </a:spcAft>
              <a:buSzPts val="1100"/>
              <a:buFont typeface="Arial"/>
              <a:buAutoNum type="arabicPeriod"/>
            </a:pPr>
            <a:r>
              <a:rPr b="0" lang="en-US" sz="1100">
                <a:latin typeface="Arial"/>
                <a:ea typeface="Arial"/>
                <a:cs typeface="Arial"/>
                <a:sym typeface="Arial"/>
              </a:rPr>
              <a:t>MntFishProducts, MntFruits, MntGoldProds, MntMeatProducts, MntSweetProducts, MntWines memiliki nilai outlier yang cukup banyak yaitu pada bagian atas boxplot (nilai tinggi)</a:t>
            </a:r>
            <a:endParaRPr b="0" sz="1100">
              <a:latin typeface="Arial"/>
              <a:ea typeface="Arial"/>
              <a:cs typeface="Arial"/>
              <a:sym typeface="Arial"/>
            </a:endParaRPr>
          </a:p>
          <a:p>
            <a:pPr indent="-298450" lvl="0" marL="457200" rtl="0" algn="l">
              <a:lnSpc>
                <a:spcPct val="115000"/>
              </a:lnSpc>
              <a:spcBef>
                <a:spcPts val="0"/>
              </a:spcBef>
              <a:spcAft>
                <a:spcPts val="0"/>
              </a:spcAft>
              <a:buSzPts val="1100"/>
              <a:buFont typeface="Arial"/>
              <a:buAutoNum type="arabicPeriod"/>
            </a:pPr>
            <a:r>
              <a:rPr b="0" lang="en-US" sz="1100">
                <a:latin typeface="Arial"/>
                <a:ea typeface="Arial"/>
                <a:cs typeface="Arial"/>
                <a:sym typeface="Arial"/>
              </a:rPr>
              <a:t>NumCatalogPurchases, NumDealsPurchases, NumStorePurchases, NumWebPurchases,  NumWebVisitsMonth memiliki nilai outlier yang cukup banyak yaitu pada bagian atas boxplot (nilai tinggi)</a:t>
            </a:r>
            <a:endParaRPr b="0" sz="1100">
              <a:latin typeface="Arial"/>
              <a:ea typeface="Arial"/>
              <a:cs typeface="Arial"/>
              <a:sym typeface="Arial"/>
            </a:endParaRPr>
          </a:p>
        </p:txBody>
      </p:sp>
      <p:sp>
        <p:nvSpPr>
          <p:cNvPr id="91" name="Google Shape;91;g262abf691d8_0_35"/>
          <p:cNvSpPr txBox="1"/>
          <p:nvPr>
            <p:ph type="title"/>
          </p:nvPr>
        </p:nvSpPr>
        <p:spPr>
          <a:xfrm>
            <a:off x="512375" y="200450"/>
            <a:ext cx="4894200" cy="3540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sz="2300">
                <a:latin typeface="Arial"/>
                <a:ea typeface="Arial"/>
                <a:cs typeface="Arial"/>
                <a:sym typeface="Arial"/>
              </a:rPr>
              <a:t>2. Univariate Analysis</a:t>
            </a:r>
            <a:endParaRPr sz="2300">
              <a:latin typeface="Arial"/>
              <a:ea typeface="Arial"/>
              <a:cs typeface="Arial"/>
              <a:sym typeface="Arial"/>
            </a:endParaRPr>
          </a:p>
        </p:txBody>
      </p:sp>
      <p:pic>
        <p:nvPicPr>
          <p:cNvPr id="92" name="Google Shape;92;g262abf691d8_0_35"/>
          <p:cNvPicPr preferRelativeResize="0"/>
          <p:nvPr/>
        </p:nvPicPr>
        <p:blipFill rotWithShape="1">
          <a:blip r:embed="rId3">
            <a:alphaModFix/>
          </a:blip>
          <a:srcRect b="0" l="0" r="0" t="0"/>
          <a:stretch/>
        </p:blipFill>
        <p:spPr>
          <a:xfrm>
            <a:off x="512375" y="940850"/>
            <a:ext cx="4712102" cy="3034409"/>
          </a:xfrm>
          <a:prstGeom prst="rect">
            <a:avLst/>
          </a:prstGeom>
          <a:noFill/>
          <a:ln>
            <a:noFill/>
          </a:ln>
        </p:spPr>
      </p:pic>
      <p:sp>
        <p:nvSpPr>
          <p:cNvPr id="93" name="Google Shape;93;g262abf691d8_0_35"/>
          <p:cNvSpPr txBox="1"/>
          <p:nvPr>
            <p:ph idx="1" type="body"/>
          </p:nvPr>
        </p:nvSpPr>
        <p:spPr>
          <a:xfrm>
            <a:off x="512375" y="687600"/>
            <a:ext cx="1815900" cy="184800"/>
          </a:xfrm>
          <a:prstGeom prst="rect">
            <a:avLst/>
          </a:prstGeom>
          <a:solidFill>
            <a:srgbClr val="459DA9"/>
          </a:solid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lang="en-US" sz="1200">
                <a:solidFill>
                  <a:schemeClr val="lt1"/>
                </a:solidFill>
                <a:latin typeface="Arial"/>
                <a:ea typeface="Arial"/>
                <a:cs typeface="Arial"/>
                <a:sym typeface="Arial"/>
              </a:rPr>
              <a:t>a. Numerical Features</a:t>
            </a:r>
            <a:endParaRPr sz="1200">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6"/>
          <p:cNvSpPr txBox="1"/>
          <p:nvPr>
            <p:ph idx="1" type="body"/>
          </p:nvPr>
        </p:nvSpPr>
        <p:spPr>
          <a:xfrm>
            <a:off x="5543375" y="1085475"/>
            <a:ext cx="3474900" cy="2336024"/>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SzPts val="1400"/>
              <a:buNone/>
            </a:pPr>
            <a:r>
              <a:rPr b="0" lang="en-US" sz="1100">
                <a:latin typeface="Arial"/>
                <a:ea typeface="Arial"/>
                <a:cs typeface="Arial"/>
                <a:sym typeface="Arial"/>
              </a:rPr>
              <a:t>Berdasarkan grafik di samping, diketahui bahwa: </a:t>
            </a:r>
            <a:endParaRPr sz="1100">
              <a:latin typeface="Arial"/>
              <a:ea typeface="Arial"/>
              <a:cs typeface="Arial"/>
              <a:sym typeface="Arial"/>
            </a:endParaRPr>
          </a:p>
          <a:p>
            <a:pPr indent="-222250" lvl="0" marL="228600" rtl="0" algn="l">
              <a:lnSpc>
                <a:spcPct val="115000"/>
              </a:lnSpc>
              <a:spcBef>
                <a:spcPts val="0"/>
              </a:spcBef>
              <a:spcAft>
                <a:spcPts val="0"/>
              </a:spcAft>
              <a:buClr>
                <a:schemeClr val="dk1"/>
              </a:buClr>
              <a:buSzPts val="1100"/>
              <a:buAutoNum type="arabicPeriod"/>
            </a:pPr>
            <a:r>
              <a:rPr b="0" lang="en-US" sz="1100">
                <a:latin typeface="Arial"/>
                <a:ea typeface="Arial"/>
                <a:cs typeface="Arial"/>
                <a:sym typeface="Arial"/>
              </a:rPr>
              <a:t>Pelanggan yang mempunyai level pendidikan Graduation adalah yang terbanyak, dilanjutkan dengan PnD, Master, 2n Cycle, dan Basic.</a:t>
            </a:r>
            <a:endParaRPr sz="1100">
              <a:latin typeface="Arial"/>
              <a:ea typeface="Arial"/>
              <a:cs typeface="Arial"/>
              <a:sym typeface="Arial"/>
            </a:endParaRPr>
          </a:p>
          <a:p>
            <a:pPr indent="-222250" lvl="0" marL="228600" rtl="0" algn="l">
              <a:lnSpc>
                <a:spcPct val="115000"/>
              </a:lnSpc>
              <a:spcBef>
                <a:spcPts val="0"/>
              </a:spcBef>
              <a:spcAft>
                <a:spcPts val="0"/>
              </a:spcAft>
              <a:buClr>
                <a:schemeClr val="dk1"/>
              </a:buClr>
              <a:buSzPts val="1100"/>
              <a:buAutoNum type="arabicPeriod"/>
            </a:pPr>
            <a:r>
              <a:rPr b="0" lang="en-US" sz="1100">
                <a:latin typeface="Arial"/>
                <a:ea typeface="Arial"/>
                <a:cs typeface="Arial"/>
                <a:sym typeface="Arial"/>
              </a:rPr>
              <a:t>Pelanggan dengan status perkawinannya Married adalah yang terbanyak, dilanjutkan dengan Together, Single, Divorced, Widow, Absurd, dan YOLO.</a:t>
            </a:r>
            <a:endParaRPr sz="1100">
              <a:latin typeface="Arial"/>
              <a:ea typeface="Arial"/>
              <a:cs typeface="Arial"/>
              <a:sym typeface="Arial"/>
            </a:endParaRPr>
          </a:p>
          <a:p>
            <a:pPr indent="-222250" lvl="0" marL="228600" rtl="0" algn="l">
              <a:lnSpc>
                <a:spcPct val="115000"/>
              </a:lnSpc>
              <a:spcBef>
                <a:spcPts val="0"/>
              </a:spcBef>
              <a:spcAft>
                <a:spcPts val="0"/>
              </a:spcAft>
              <a:buClr>
                <a:schemeClr val="dk1"/>
              </a:buClr>
              <a:buSzPts val="1100"/>
              <a:buAutoNum type="arabicPeriod"/>
            </a:pPr>
            <a:r>
              <a:rPr b="0" lang="en-US" sz="1100">
                <a:latin typeface="Arial"/>
                <a:ea typeface="Arial"/>
                <a:cs typeface="Arial"/>
                <a:sym typeface="Arial"/>
              </a:rPr>
              <a:t>Level Pendidikan Basic dan 2n Cycle perlu dipahami lebih lanjut definisinya.</a:t>
            </a:r>
            <a:endParaRPr sz="1100">
              <a:latin typeface="Arial"/>
              <a:ea typeface="Arial"/>
              <a:cs typeface="Arial"/>
              <a:sym typeface="Arial"/>
            </a:endParaRPr>
          </a:p>
          <a:p>
            <a:pPr indent="-222250" lvl="0" marL="228600" rtl="0" algn="l">
              <a:lnSpc>
                <a:spcPct val="115000"/>
              </a:lnSpc>
              <a:spcBef>
                <a:spcPts val="0"/>
              </a:spcBef>
              <a:spcAft>
                <a:spcPts val="0"/>
              </a:spcAft>
              <a:buClr>
                <a:schemeClr val="dk1"/>
              </a:buClr>
              <a:buSzPts val="1100"/>
              <a:buAutoNum type="arabicPeriod"/>
            </a:pPr>
            <a:r>
              <a:rPr b="0" lang="en-US" sz="1100">
                <a:latin typeface="Arial"/>
                <a:ea typeface="Arial"/>
                <a:cs typeface="Arial"/>
                <a:sym typeface="Arial"/>
              </a:rPr>
              <a:t>Status Perkawinan Alone, Absurd, dan YOLO dianggap sebagai outlier yang tidak terdefinisi. </a:t>
            </a:r>
            <a:endParaRPr b="0" sz="1100">
              <a:latin typeface="Arial"/>
              <a:ea typeface="Arial"/>
              <a:cs typeface="Arial"/>
              <a:sym typeface="Arial"/>
            </a:endParaRPr>
          </a:p>
        </p:txBody>
      </p:sp>
      <p:sp>
        <p:nvSpPr>
          <p:cNvPr id="99" name="Google Shape;99;p6"/>
          <p:cNvSpPr txBox="1"/>
          <p:nvPr>
            <p:ph type="title"/>
          </p:nvPr>
        </p:nvSpPr>
        <p:spPr>
          <a:xfrm>
            <a:off x="512375" y="200450"/>
            <a:ext cx="4894200" cy="3540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sz="2300">
                <a:latin typeface="Arial"/>
                <a:ea typeface="Arial"/>
                <a:cs typeface="Arial"/>
                <a:sym typeface="Arial"/>
              </a:rPr>
              <a:t>2. Univariate Analysis</a:t>
            </a:r>
            <a:endParaRPr sz="2300">
              <a:latin typeface="Arial"/>
              <a:ea typeface="Arial"/>
              <a:cs typeface="Arial"/>
              <a:sym typeface="Arial"/>
            </a:endParaRPr>
          </a:p>
        </p:txBody>
      </p:sp>
      <p:sp>
        <p:nvSpPr>
          <p:cNvPr id="100" name="Google Shape;100;p6"/>
          <p:cNvSpPr txBox="1"/>
          <p:nvPr>
            <p:ph idx="1" type="body"/>
          </p:nvPr>
        </p:nvSpPr>
        <p:spPr>
          <a:xfrm>
            <a:off x="512375" y="687600"/>
            <a:ext cx="1815900" cy="184800"/>
          </a:xfrm>
          <a:prstGeom prst="rect">
            <a:avLst/>
          </a:prstGeom>
          <a:solidFill>
            <a:srgbClr val="459DA9"/>
          </a:solid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lang="en-US" sz="1200">
                <a:solidFill>
                  <a:schemeClr val="lt1"/>
                </a:solidFill>
                <a:latin typeface="Arial"/>
                <a:ea typeface="Arial"/>
                <a:cs typeface="Arial"/>
                <a:sym typeface="Arial"/>
              </a:rPr>
              <a:t>b. Categorical Features</a:t>
            </a:r>
            <a:endParaRPr sz="1200">
              <a:solidFill>
                <a:schemeClr val="lt1"/>
              </a:solidFill>
              <a:latin typeface="Arial"/>
              <a:ea typeface="Arial"/>
              <a:cs typeface="Arial"/>
              <a:sym typeface="Arial"/>
            </a:endParaRPr>
          </a:p>
        </p:txBody>
      </p:sp>
      <p:pic>
        <p:nvPicPr>
          <p:cNvPr id="101" name="Google Shape;101;p6"/>
          <p:cNvPicPr preferRelativeResize="0"/>
          <p:nvPr/>
        </p:nvPicPr>
        <p:blipFill rotWithShape="1">
          <a:blip r:embed="rId3">
            <a:alphaModFix/>
          </a:blip>
          <a:srcRect b="0" l="0" r="0" t="0"/>
          <a:stretch/>
        </p:blipFill>
        <p:spPr>
          <a:xfrm>
            <a:off x="512375" y="1005550"/>
            <a:ext cx="4720624" cy="18416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262abf691d8_0_43"/>
          <p:cNvSpPr txBox="1"/>
          <p:nvPr>
            <p:ph idx="1" type="body"/>
          </p:nvPr>
        </p:nvSpPr>
        <p:spPr>
          <a:xfrm>
            <a:off x="5543375" y="1161675"/>
            <a:ext cx="3407700" cy="1362681"/>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SzPts val="1400"/>
              <a:buNone/>
            </a:pPr>
            <a:r>
              <a:rPr b="0" lang="en-US" sz="1100">
                <a:latin typeface="Arial"/>
                <a:ea typeface="Arial"/>
                <a:cs typeface="Arial"/>
                <a:sym typeface="Arial"/>
              </a:rPr>
              <a:t>Berdasarkan grafik di samping, diketahui bahwa:</a:t>
            </a:r>
            <a:endParaRPr b="0" sz="1100">
              <a:latin typeface="Arial"/>
              <a:ea typeface="Arial"/>
              <a:cs typeface="Arial"/>
              <a:sym typeface="Arial"/>
            </a:endParaRPr>
          </a:p>
          <a:p>
            <a:pPr indent="-222250" lvl="0" marL="228600" rtl="0" algn="l">
              <a:lnSpc>
                <a:spcPct val="115000"/>
              </a:lnSpc>
              <a:spcBef>
                <a:spcPts val="0"/>
              </a:spcBef>
              <a:spcAft>
                <a:spcPts val="0"/>
              </a:spcAft>
              <a:buClr>
                <a:schemeClr val="dk1"/>
              </a:buClr>
              <a:buSzPts val="1100"/>
              <a:buAutoNum type="arabicPeriod"/>
            </a:pPr>
            <a:r>
              <a:rPr b="0" lang="en-US" sz="1100">
                <a:latin typeface="Arial"/>
                <a:ea typeface="Arial"/>
                <a:cs typeface="Arial"/>
                <a:sym typeface="Arial"/>
              </a:rPr>
              <a:t>Sepanjang Juli-2012 hingga Juni-2014, jumlah customer yang mendaftar terbesar terjadi pada Agustus-2012 dan Oktober-2013 mencapai 120 customer baru.</a:t>
            </a:r>
            <a:endParaRPr b="0" sz="1100">
              <a:latin typeface="Arial"/>
              <a:ea typeface="Arial"/>
              <a:cs typeface="Arial"/>
              <a:sym typeface="Arial"/>
            </a:endParaRPr>
          </a:p>
          <a:p>
            <a:pPr indent="-222250" lvl="0" marL="228600" rtl="0" algn="l">
              <a:lnSpc>
                <a:spcPct val="115000"/>
              </a:lnSpc>
              <a:spcBef>
                <a:spcPts val="0"/>
              </a:spcBef>
              <a:spcAft>
                <a:spcPts val="0"/>
              </a:spcAft>
              <a:buClr>
                <a:schemeClr val="dk1"/>
              </a:buClr>
              <a:buSzPts val="1100"/>
              <a:buAutoNum type="arabicPeriod"/>
            </a:pPr>
            <a:r>
              <a:rPr b="0" lang="en-US" sz="1100">
                <a:latin typeface="Arial"/>
                <a:ea typeface="Arial"/>
                <a:cs typeface="Arial"/>
                <a:sym typeface="Arial"/>
              </a:rPr>
              <a:t>Sedangkan Juli-2012 dan Juni-2014 adalah yang terendah.</a:t>
            </a:r>
            <a:endParaRPr b="0" sz="1100">
              <a:latin typeface="Arial"/>
              <a:ea typeface="Arial"/>
              <a:cs typeface="Arial"/>
              <a:sym typeface="Arial"/>
            </a:endParaRPr>
          </a:p>
        </p:txBody>
      </p:sp>
      <p:sp>
        <p:nvSpPr>
          <p:cNvPr id="107" name="Google Shape;107;g262abf691d8_0_43"/>
          <p:cNvSpPr txBox="1"/>
          <p:nvPr>
            <p:ph type="title"/>
          </p:nvPr>
        </p:nvSpPr>
        <p:spPr>
          <a:xfrm>
            <a:off x="512375" y="200450"/>
            <a:ext cx="4894200" cy="3540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sz="2300">
                <a:latin typeface="Arial"/>
                <a:ea typeface="Arial"/>
                <a:cs typeface="Arial"/>
                <a:sym typeface="Arial"/>
              </a:rPr>
              <a:t>2. Univariate Analysis</a:t>
            </a:r>
            <a:endParaRPr sz="2300">
              <a:latin typeface="Arial"/>
              <a:ea typeface="Arial"/>
              <a:cs typeface="Arial"/>
              <a:sym typeface="Arial"/>
            </a:endParaRPr>
          </a:p>
        </p:txBody>
      </p:sp>
      <p:pic>
        <p:nvPicPr>
          <p:cNvPr id="108" name="Google Shape;108;g262abf691d8_0_43"/>
          <p:cNvPicPr preferRelativeResize="0"/>
          <p:nvPr/>
        </p:nvPicPr>
        <p:blipFill rotWithShape="1">
          <a:blip r:embed="rId3">
            <a:alphaModFix/>
          </a:blip>
          <a:srcRect b="0" l="0" r="0" t="0"/>
          <a:stretch/>
        </p:blipFill>
        <p:spPr>
          <a:xfrm>
            <a:off x="457200" y="992375"/>
            <a:ext cx="4894200" cy="2913391"/>
          </a:xfrm>
          <a:prstGeom prst="rect">
            <a:avLst/>
          </a:prstGeom>
          <a:noFill/>
          <a:ln>
            <a:noFill/>
          </a:ln>
        </p:spPr>
      </p:pic>
      <p:sp>
        <p:nvSpPr>
          <p:cNvPr id="109" name="Google Shape;109;g262abf691d8_0_43"/>
          <p:cNvSpPr txBox="1"/>
          <p:nvPr>
            <p:ph idx="1" type="body"/>
          </p:nvPr>
        </p:nvSpPr>
        <p:spPr>
          <a:xfrm>
            <a:off x="512375" y="687600"/>
            <a:ext cx="1815900" cy="184800"/>
          </a:xfrm>
          <a:prstGeom prst="rect">
            <a:avLst/>
          </a:prstGeom>
          <a:solidFill>
            <a:srgbClr val="459DA9"/>
          </a:solid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lang="en-US" sz="1200">
                <a:solidFill>
                  <a:schemeClr val="lt1"/>
                </a:solidFill>
                <a:latin typeface="Arial"/>
                <a:ea typeface="Arial"/>
                <a:cs typeface="Arial"/>
                <a:sym typeface="Arial"/>
              </a:rPr>
              <a:t>c. Date Time Features</a:t>
            </a:r>
            <a:endParaRPr sz="1200">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262abf691d8_0_50"/>
          <p:cNvSpPr txBox="1"/>
          <p:nvPr>
            <p:ph idx="1" type="body"/>
          </p:nvPr>
        </p:nvSpPr>
        <p:spPr>
          <a:xfrm>
            <a:off x="5681425" y="1005550"/>
            <a:ext cx="3278700" cy="36942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SzPts val="1400"/>
              <a:buNone/>
            </a:pPr>
            <a:r>
              <a:rPr b="0" lang="en-US" sz="1000">
                <a:latin typeface="Arial"/>
                <a:ea typeface="Arial"/>
                <a:cs typeface="Arial"/>
                <a:sym typeface="Arial"/>
              </a:rPr>
              <a:t>Berdasarkan Regression Plot disamping:</a:t>
            </a:r>
            <a:endParaRPr b="0" sz="1000">
              <a:latin typeface="Arial"/>
              <a:ea typeface="Arial"/>
              <a:cs typeface="Arial"/>
              <a:sym typeface="Arial"/>
            </a:endParaRPr>
          </a:p>
          <a:p>
            <a:pPr indent="0" lvl="0" marL="0" rtl="0" algn="l">
              <a:lnSpc>
                <a:spcPct val="115000"/>
              </a:lnSpc>
              <a:spcBef>
                <a:spcPts val="0"/>
              </a:spcBef>
              <a:spcAft>
                <a:spcPts val="0"/>
              </a:spcAft>
              <a:buClr>
                <a:schemeClr val="dk1"/>
              </a:buClr>
              <a:buSzPts val="1000"/>
              <a:buAutoNum type="arabicPeriod"/>
            </a:pPr>
            <a:r>
              <a:rPr b="0" lang="en-US" sz="1000">
                <a:latin typeface="Arial"/>
                <a:ea typeface="Arial"/>
                <a:cs typeface="Arial"/>
                <a:sym typeface="Arial"/>
              </a:rPr>
              <a:t>Income:</a:t>
            </a:r>
            <a:br>
              <a:rPr b="0" lang="en-US" sz="1000">
                <a:latin typeface="Arial"/>
                <a:ea typeface="Arial"/>
                <a:cs typeface="Arial"/>
                <a:sym typeface="Arial"/>
              </a:rPr>
            </a:br>
            <a:r>
              <a:rPr b="0" lang="en-US" sz="1000">
                <a:latin typeface="Arial"/>
                <a:ea typeface="Arial"/>
                <a:cs typeface="Arial"/>
                <a:sym typeface="Arial"/>
              </a:rPr>
              <a:t>Korelasi positif yang kuat dengan Response, menunjukkan bahwa semakin tinggi pendapatan, semakin tinggi kemungkinan pelanggan merespon.</a:t>
            </a:r>
            <a:endParaRPr b="0" sz="1000">
              <a:latin typeface="Arial"/>
              <a:ea typeface="Arial"/>
              <a:cs typeface="Arial"/>
              <a:sym typeface="Arial"/>
            </a:endParaRPr>
          </a:p>
          <a:p>
            <a:pPr indent="0" lvl="0" marL="0" rtl="0" algn="l">
              <a:lnSpc>
                <a:spcPct val="115000"/>
              </a:lnSpc>
              <a:spcBef>
                <a:spcPts val="0"/>
              </a:spcBef>
              <a:spcAft>
                <a:spcPts val="0"/>
              </a:spcAft>
              <a:buClr>
                <a:schemeClr val="dk1"/>
              </a:buClr>
              <a:buSzPts val="1000"/>
              <a:buAutoNum type="arabicPeriod"/>
            </a:pPr>
            <a:r>
              <a:rPr b="0" lang="en-US" sz="1000">
                <a:latin typeface="Arial"/>
                <a:ea typeface="Arial"/>
                <a:cs typeface="Arial"/>
                <a:sym typeface="Arial"/>
              </a:rPr>
              <a:t>Jumlah Anak (Teenhome, Kidhome): </a:t>
            </a:r>
            <a:br>
              <a:rPr b="0" lang="en-US" sz="1000">
                <a:latin typeface="Arial"/>
                <a:ea typeface="Arial"/>
                <a:cs typeface="Arial"/>
                <a:sym typeface="Arial"/>
              </a:rPr>
            </a:br>
            <a:r>
              <a:rPr b="0" lang="en-US" sz="1000">
                <a:latin typeface="Arial"/>
                <a:ea typeface="Arial"/>
                <a:cs typeface="Arial"/>
                <a:sym typeface="Arial"/>
              </a:rPr>
              <a:t>Korelasi negatif dengan Response, menunjukkan bahwa semakin sedikit jumlah anak, semakin tinggi kemungkinan pelanggan merespon.</a:t>
            </a:r>
            <a:endParaRPr b="0" sz="1000">
              <a:latin typeface="Arial"/>
              <a:ea typeface="Arial"/>
              <a:cs typeface="Arial"/>
              <a:sym typeface="Arial"/>
            </a:endParaRPr>
          </a:p>
          <a:p>
            <a:pPr indent="0" lvl="0" marL="0" rtl="0" algn="l">
              <a:lnSpc>
                <a:spcPct val="115000"/>
              </a:lnSpc>
              <a:spcBef>
                <a:spcPts val="0"/>
              </a:spcBef>
              <a:spcAft>
                <a:spcPts val="0"/>
              </a:spcAft>
              <a:buClr>
                <a:schemeClr val="dk1"/>
              </a:buClr>
              <a:buSzPts val="1000"/>
              <a:buAutoNum type="arabicPeriod"/>
            </a:pPr>
            <a:r>
              <a:rPr b="0" lang="en-US" sz="1000">
                <a:latin typeface="Arial"/>
                <a:ea typeface="Arial"/>
                <a:cs typeface="Arial"/>
                <a:sym typeface="Arial"/>
              </a:rPr>
              <a:t>Recency: </a:t>
            </a:r>
            <a:br>
              <a:rPr b="0" lang="en-US" sz="1000">
                <a:latin typeface="Arial"/>
                <a:ea typeface="Arial"/>
                <a:cs typeface="Arial"/>
                <a:sym typeface="Arial"/>
              </a:rPr>
            </a:br>
            <a:r>
              <a:rPr b="0" lang="en-US" sz="1000">
                <a:latin typeface="Arial"/>
                <a:ea typeface="Arial"/>
                <a:cs typeface="Arial"/>
                <a:sym typeface="Arial"/>
              </a:rPr>
              <a:t>Korelasi negatif dengan Response, menunjukkan bahwa semakin lama sejak pelanggan terakhir berinteraksi, semakin tinggi kemungkinan pelanggan merespon.</a:t>
            </a:r>
            <a:endParaRPr b="0" sz="1000">
              <a:latin typeface="Arial"/>
              <a:ea typeface="Arial"/>
              <a:cs typeface="Arial"/>
              <a:sym typeface="Arial"/>
            </a:endParaRPr>
          </a:p>
          <a:p>
            <a:pPr indent="0" lvl="0" marL="0" rtl="0" algn="l">
              <a:lnSpc>
                <a:spcPct val="115000"/>
              </a:lnSpc>
              <a:spcBef>
                <a:spcPts val="0"/>
              </a:spcBef>
              <a:spcAft>
                <a:spcPts val="0"/>
              </a:spcAft>
              <a:buClr>
                <a:schemeClr val="dk1"/>
              </a:buClr>
              <a:buSzPts val="1000"/>
              <a:buAutoNum type="arabicPeriod"/>
            </a:pPr>
            <a:r>
              <a:rPr b="0" lang="en-US" sz="1000">
                <a:latin typeface="Arial"/>
                <a:ea typeface="Arial"/>
                <a:cs typeface="Arial"/>
                <a:sym typeface="Arial"/>
              </a:rPr>
              <a:t>Year_Birth: </a:t>
            </a:r>
            <a:br>
              <a:rPr b="0" lang="en-US" sz="1000">
                <a:latin typeface="Arial"/>
                <a:ea typeface="Arial"/>
                <a:cs typeface="Arial"/>
                <a:sym typeface="Arial"/>
              </a:rPr>
            </a:br>
            <a:r>
              <a:rPr b="0" lang="en-US" sz="1000">
                <a:latin typeface="Arial"/>
                <a:ea typeface="Arial"/>
                <a:cs typeface="Arial"/>
                <a:sym typeface="Arial"/>
              </a:rPr>
              <a:t>Korelasi negatif dengan Response, menunjukkan bahwa semakin muda usia pelanggan, semakin tinggi kemungkinan pelanggan merespon.</a:t>
            </a:r>
            <a:endParaRPr b="0" sz="1000">
              <a:latin typeface="Arial"/>
              <a:ea typeface="Arial"/>
              <a:cs typeface="Arial"/>
              <a:sym typeface="Arial"/>
            </a:endParaRPr>
          </a:p>
          <a:p>
            <a:pPr indent="0" lvl="0" marL="0" rtl="0" algn="l">
              <a:lnSpc>
                <a:spcPct val="115000"/>
              </a:lnSpc>
              <a:spcBef>
                <a:spcPts val="0"/>
              </a:spcBef>
              <a:spcAft>
                <a:spcPts val="0"/>
              </a:spcAft>
              <a:buClr>
                <a:schemeClr val="dk1"/>
              </a:buClr>
              <a:buSzPts val="1000"/>
              <a:buAutoNum type="arabicPeriod"/>
            </a:pPr>
            <a:r>
              <a:rPr b="0" lang="en-US" sz="1000">
                <a:latin typeface="Arial"/>
                <a:ea typeface="Arial"/>
                <a:cs typeface="Arial"/>
                <a:sym typeface="Arial"/>
              </a:rPr>
              <a:t>Complain: </a:t>
            </a:r>
            <a:br>
              <a:rPr b="0" lang="en-US" sz="1000">
                <a:latin typeface="Arial"/>
                <a:ea typeface="Arial"/>
                <a:cs typeface="Arial"/>
                <a:sym typeface="Arial"/>
              </a:rPr>
            </a:br>
            <a:r>
              <a:rPr b="0" lang="en-US" sz="1000">
                <a:latin typeface="Arial"/>
                <a:ea typeface="Arial"/>
                <a:cs typeface="Arial"/>
                <a:sym typeface="Arial"/>
              </a:rPr>
              <a:t>Tidak terlihat adanya korelasi yang signifikan terhadap Response, ditandai dengan garis regresi yang cenderung lurus.</a:t>
            </a:r>
            <a:endParaRPr b="0" sz="1000">
              <a:latin typeface="Arial"/>
              <a:ea typeface="Arial"/>
              <a:cs typeface="Arial"/>
              <a:sym typeface="Arial"/>
            </a:endParaRPr>
          </a:p>
        </p:txBody>
      </p:sp>
      <p:sp>
        <p:nvSpPr>
          <p:cNvPr id="115" name="Google Shape;115;g262abf691d8_0_50"/>
          <p:cNvSpPr txBox="1"/>
          <p:nvPr>
            <p:ph type="title"/>
          </p:nvPr>
        </p:nvSpPr>
        <p:spPr>
          <a:xfrm>
            <a:off x="512375" y="200450"/>
            <a:ext cx="4894200" cy="3540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sz="2300">
                <a:latin typeface="Arial"/>
                <a:ea typeface="Arial"/>
                <a:cs typeface="Arial"/>
                <a:sym typeface="Arial"/>
              </a:rPr>
              <a:t>3. Multivariate Analysis</a:t>
            </a:r>
            <a:endParaRPr sz="2300">
              <a:latin typeface="Arial"/>
              <a:ea typeface="Arial"/>
              <a:cs typeface="Arial"/>
              <a:sym typeface="Arial"/>
            </a:endParaRPr>
          </a:p>
        </p:txBody>
      </p:sp>
      <p:sp>
        <p:nvSpPr>
          <p:cNvPr id="116" name="Google Shape;116;g262abf691d8_0_50"/>
          <p:cNvSpPr txBox="1"/>
          <p:nvPr>
            <p:ph idx="1" type="body"/>
          </p:nvPr>
        </p:nvSpPr>
        <p:spPr>
          <a:xfrm>
            <a:off x="512375" y="687600"/>
            <a:ext cx="1815900" cy="184800"/>
          </a:xfrm>
          <a:prstGeom prst="rect">
            <a:avLst/>
          </a:prstGeom>
          <a:solidFill>
            <a:srgbClr val="459DA9"/>
          </a:solid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lang="en-US" sz="1200">
                <a:solidFill>
                  <a:schemeClr val="lt1"/>
                </a:solidFill>
                <a:latin typeface="Arial"/>
                <a:ea typeface="Arial"/>
                <a:cs typeface="Arial"/>
                <a:sym typeface="Arial"/>
              </a:rPr>
              <a:t>a. Numerical Features</a:t>
            </a:r>
            <a:endParaRPr sz="1200">
              <a:solidFill>
                <a:schemeClr val="lt1"/>
              </a:solidFill>
              <a:latin typeface="Arial"/>
              <a:ea typeface="Arial"/>
              <a:cs typeface="Arial"/>
              <a:sym typeface="Arial"/>
            </a:endParaRPr>
          </a:p>
        </p:txBody>
      </p:sp>
      <p:pic>
        <p:nvPicPr>
          <p:cNvPr id="117" name="Google Shape;117;g262abf691d8_0_50"/>
          <p:cNvPicPr preferRelativeResize="0"/>
          <p:nvPr/>
        </p:nvPicPr>
        <p:blipFill rotWithShape="1">
          <a:blip r:embed="rId3">
            <a:alphaModFix/>
          </a:blip>
          <a:srcRect b="0" l="0" r="0" t="0"/>
          <a:stretch/>
        </p:blipFill>
        <p:spPr>
          <a:xfrm>
            <a:off x="436175" y="1005547"/>
            <a:ext cx="5096351" cy="353615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2023-11-18T04:15:26Z</dcterms:created>
  <dc:creator>Awang DS</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